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8" r:id="rId12"/>
    <p:sldId id="269" r:id="rId13"/>
    <p:sldId id="266" r:id="rId14"/>
    <p:sldId id="267" r:id="rId15"/>
    <p:sldId id="270" r:id="rId16"/>
    <p:sldId id="271" r:id="rId17"/>
    <p:sldId id="272" r:id="rId18"/>
    <p:sldId id="273" r:id="rId19"/>
    <p:sldId id="296" r:id="rId20"/>
    <p:sldId id="274" r:id="rId21"/>
    <p:sldId id="275" r:id="rId22"/>
    <p:sldId id="276" r:id="rId23"/>
    <p:sldId id="277" r:id="rId24"/>
    <p:sldId id="278" r:id="rId25"/>
    <p:sldId id="279" r:id="rId26"/>
    <p:sldId id="280" r:id="rId27"/>
    <p:sldId id="281" r:id="rId28"/>
    <p:sldId id="287" r:id="rId29"/>
    <p:sldId id="282" r:id="rId30"/>
    <p:sldId id="283" r:id="rId31"/>
    <p:sldId id="284" r:id="rId32"/>
    <p:sldId id="285" r:id="rId33"/>
    <p:sldId id="286" r:id="rId34"/>
    <p:sldId id="288" r:id="rId35"/>
    <p:sldId id="289" r:id="rId36"/>
    <p:sldId id="290" r:id="rId37"/>
    <p:sldId id="291" r:id="rId38"/>
    <p:sldId id="292" r:id="rId39"/>
    <p:sldId id="293" r:id="rId40"/>
    <p:sldId id="295" r:id="rId41"/>
    <p:sldId id="29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07" d="100"/>
          <a:sy n="107" d="100"/>
        </p:scale>
        <p:origin x="84"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5AA88A-8FA8-4529-89D1-52398E3A09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72CEE1A-1C4E-4DA5-8368-8A7855C4FDA0}">
      <dgm:prSet/>
      <dgm:spPr/>
      <dgm:t>
        <a:bodyPr/>
        <a:lstStyle/>
        <a:p>
          <a:r>
            <a:rPr lang="en-US" dirty="0"/>
            <a:t>Desire to share code more easily (reduce dependencies)</a:t>
          </a:r>
        </a:p>
      </dgm:t>
    </dgm:pt>
    <dgm:pt modelId="{062B9AD3-8398-4A0F-B7F1-DF573C570887}" type="parTrans" cxnId="{83981B9E-7794-482A-8F18-83F3623EC75A}">
      <dgm:prSet/>
      <dgm:spPr/>
      <dgm:t>
        <a:bodyPr/>
        <a:lstStyle/>
        <a:p>
          <a:endParaRPr lang="en-US"/>
        </a:p>
      </dgm:t>
    </dgm:pt>
    <dgm:pt modelId="{602813F5-5FDD-419E-8D55-2D3812625EF7}" type="sibTrans" cxnId="{83981B9E-7794-482A-8F18-83F3623EC75A}">
      <dgm:prSet/>
      <dgm:spPr/>
      <dgm:t>
        <a:bodyPr/>
        <a:lstStyle/>
        <a:p>
          <a:endParaRPr lang="en-US"/>
        </a:p>
      </dgm:t>
    </dgm:pt>
    <dgm:pt modelId="{15E3E69E-3468-4103-B2DE-104EE1A100F7}">
      <dgm:prSet/>
      <dgm:spPr/>
      <dgm:t>
        <a:bodyPr/>
        <a:lstStyle/>
        <a:p>
          <a:r>
            <a:rPr lang="en-US"/>
            <a:t>Reduce name collisions </a:t>
          </a:r>
        </a:p>
      </dgm:t>
    </dgm:pt>
    <dgm:pt modelId="{AD4AB0BE-8FCA-41D9-ABDF-4AEA4D57C092}" type="parTrans" cxnId="{3498AB38-7F87-4C3C-B379-7388AB3F5EB1}">
      <dgm:prSet/>
      <dgm:spPr/>
      <dgm:t>
        <a:bodyPr/>
        <a:lstStyle/>
        <a:p>
          <a:endParaRPr lang="en-US"/>
        </a:p>
      </dgm:t>
    </dgm:pt>
    <dgm:pt modelId="{A905DB89-7566-4245-872C-528110EB3C2F}" type="sibTrans" cxnId="{3498AB38-7F87-4C3C-B379-7388AB3F5EB1}">
      <dgm:prSet/>
      <dgm:spPr/>
      <dgm:t>
        <a:bodyPr/>
        <a:lstStyle/>
        <a:p>
          <a:endParaRPr lang="en-US"/>
        </a:p>
      </dgm:t>
    </dgm:pt>
    <dgm:pt modelId="{67DD3018-9FCD-4EE1-8D2D-106088691CA9}">
      <dgm:prSet/>
      <dgm:spPr/>
      <dgm:t>
        <a:bodyPr/>
        <a:lstStyle/>
        <a:p>
          <a:r>
            <a:rPr lang="en-US"/>
            <a:t>Increase information hiding (reduce dependencies)</a:t>
          </a:r>
        </a:p>
      </dgm:t>
    </dgm:pt>
    <dgm:pt modelId="{9E0CF305-A6D2-42B7-992F-D5135E81962E}" type="parTrans" cxnId="{8F75BAEB-3089-46F8-99AD-75FB61A3E3D3}">
      <dgm:prSet/>
      <dgm:spPr/>
      <dgm:t>
        <a:bodyPr/>
        <a:lstStyle/>
        <a:p>
          <a:endParaRPr lang="en-US"/>
        </a:p>
      </dgm:t>
    </dgm:pt>
    <dgm:pt modelId="{6BC083ED-6AF6-4747-A176-E432389EA7F5}" type="sibTrans" cxnId="{8F75BAEB-3089-46F8-99AD-75FB61A3E3D3}">
      <dgm:prSet/>
      <dgm:spPr/>
      <dgm:t>
        <a:bodyPr/>
        <a:lstStyle/>
        <a:p>
          <a:endParaRPr lang="en-US"/>
        </a:p>
      </dgm:t>
    </dgm:pt>
    <dgm:pt modelId="{15F52FC1-5D23-4543-AD3D-A7E064B54F71}">
      <dgm:prSet/>
      <dgm:spPr/>
      <dgm:t>
        <a:bodyPr/>
        <a:lstStyle/>
        <a:p>
          <a:r>
            <a:rPr lang="en-US"/>
            <a:t>Break programs up into comprehensible pieces</a:t>
          </a:r>
        </a:p>
      </dgm:t>
    </dgm:pt>
    <dgm:pt modelId="{5E394D06-925E-4A4F-BAC5-BA107968988D}" type="parTrans" cxnId="{94E52DA1-FA27-43B8-968D-FDA835543A00}">
      <dgm:prSet/>
      <dgm:spPr/>
      <dgm:t>
        <a:bodyPr/>
        <a:lstStyle/>
        <a:p>
          <a:endParaRPr lang="en-US"/>
        </a:p>
      </dgm:t>
    </dgm:pt>
    <dgm:pt modelId="{5DCA5984-030A-4E4D-9487-4D3ECC2F3AAE}" type="sibTrans" cxnId="{94E52DA1-FA27-43B8-968D-FDA835543A00}">
      <dgm:prSet/>
      <dgm:spPr/>
      <dgm:t>
        <a:bodyPr/>
        <a:lstStyle/>
        <a:p>
          <a:endParaRPr lang="en-US"/>
        </a:p>
      </dgm:t>
    </dgm:pt>
    <dgm:pt modelId="{CDCBA5EB-7F23-46DD-BCF2-30AA2955E887}">
      <dgm:prSet/>
      <dgm:spPr/>
      <dgm:t>
        <a:bodyPr/>
        <a:lstStyle/>
        <a:p>
          <a:r>
            <a:rPr lang="en-US"/>
            <a:t>Make programs more robust and stable</a:t>
          </a:r>
        </a:p>
      </dgm:t>
    </dgm:pt>
    <dgm:pt modelId="{B0D45D5B-AD3D-4602-AB4A-CA77B1DB71EE}" type="parTrans" cxnId="{5AA965CA-4A3D-4179-A82B-9C793A12E39F}">
      <dgm:prSet/>
      <dgm:spPr/>
      <dgm:t>
        <a:bodyPr/>
        <a:lstStyle/>
        <a:p>
          <a:endParaRPr lang="en-US"/>
        </a:p>
      </dgm:t>
    </dgm:pt>
    <dgm:pt modelId="{E7A1886A-9627-4505-8A74-236E7DDBF0FD}" type="sibTrans" cxnId="{5AA965CA-4A3D-4179-A82B-9C793A12E39F}">
      <dgm:prSet/>
      <dgm:spPr/>
      <dgm:t>
        <a:bodyPr/>
        <a:lstStyle/>
        <a:p>
          <a:endParaRPr lang="en-US"/>
        </a:p>
      </dgm:t>
    </dgm:pt>
    <dgm:pt modelId="{1E0AB429-5F50-4CCA-B1C5-1F68C17C1590}" type="pres">
      <dgm:prSet presAssocID="{865AA88A-8FA8-4529-89D1-52398E3A09A7}" presName="linearFlow" presStyleCnt="0">
        <dgm:presLayoutVars>
          <dgm:dir/>
          <dgm:resizeHandles val="exact"/>
        </dgm:presLayoutVars>
      </dgm:prSet>
      <dgm:spPr/>
      <dgm:t>
        <a:bodyPr/>
        <a:lstStyle/>
        <a:p>
          <a:endParaRPr lang="en-US"/>
        </a:p>
      </dgm:t>
    </dgm:pt>
    <dgm:pt modelId="{49A59796-D668-496E-9FE1-B135DAF0863D}" type="pres">
      <dgm:prSet presAssocID="{E72CEE1A-1C4E-4DA5-8368-8A7855C4FDA0}" presName="composite" presStyleCnt="0"/>
      <dgm:spPr/>
    </dgm:pt>
    <dgm:pt modelId="{73FC059A-37F3-4E71-A455-167DAAB5A175}" type="pres">
      <dgm:prSet presAssocID="{E72CEE1A-1C4E-4DA5-8368-8A7855C4FDA0}" presName="imgShp" presStyleLbl="fgImgPlace1" presStyleIdx="0" presStyleCnt="5"/>
      <dgm:spPr>
        <a:blipFill>
          <a:blip xmlns:r="http://schemas.openxmlformats.org/officeDocument/2006/relationships" r:embed="rId1" cstate="hqprint">
            <a:extLst>
              <a:ext uri="{28A0092B-C50C-407E-A947-70E740481C1C}">
                <a14:useLocalDpi xmlns:a14="http://schemas.microsoft.com/office/drawing/2010/main" val="0"/>
              </a:ext>
            </a:extLst>
          </a:blip>
          <a:srcRect/>
          <a:stretch>
            <a:fillRect l="-3000" r="-3000"/>
          </a:stretch>
        </a:blipFill>
      </dgm:spPr>
      <dgm:t>
        <a:bodyPr/>
        <a:lstStyle/>
        <a:p>
          <a:endParaRPr lang="en-US"/>
        </a:p>
      </dgm:t>
    </dgm:pt>
    <dgm:pt modelId="{99601203-CD12-4E62-91F1-6D6E0B191ADF}" type="pres">
      <dgm:prSet presAssocID="{E72CEE1A-1C4E-4DA5-8368-8A7855C4FDA0}" presName="txShp" presStyleLbl="node1" presStyleIdx="0" presStyleCnt="5" custLinFactNeighborX="4484">
        <dgm:presLayoutVars>
          <dgm:bulletEnabled val="1"/>
        </dgm:presLayoutVars>
      </dgm:prSet>
      <dgm:spPr/>
      <dgm:t>
        <a:bodyPr/>
        <a:lstStyle/>
        <a:p>
          <a:endParaRPr lang="en-US"/>
        </a:p>
      </dgm:t>
    </dgm:pt>
    <dgm:pt modelId="{F0430C9C-C3F0-472A-A142-EC234E9161CA}" type="pres">
      <dgm:prSet presAssocID="{602813F5-5FDD-419E-8D55-2D3812625EF7}" presName="spacing" presStyleCnt="0"/>
      <dgm:spPr/>
    </dgm:pt>
    <dgm:pt modelId="{3159FC01-7230-4012-A287-BDCD53381152}" type="pres">
      <dgm:prSet presAssocID="{15E3E69E-3468-4103-B2DE-104EE1A100F7}" presName="composite" presStyleCnt="0"/>
      <dgm:spPr/>
    </dgm:pt>
    <dgm:pt modelId="{3470A4E2-73F5-4CDA-8D1F-906C31F801DE}" type="pres">
      <dgm:prSet presAssocID="{15E3E69E-3468-4103-B2DE-104EE1A100F7}" presName="imgShp" presStyleLbl="fgImgPlace1" presStyleIdx="1" presStyleCnt="5"/>
      <dgm:spPr>
        <a:blipFill rotWithShape="1">
          <a:blip xmlns:r="http://schemas.openxmlformats.org/officeDocument/2006/relationships" r:embed="rId2"/>
          <a:stretch>
            <a:fillRect/>
          </a:stretch>
        </a:blipFill>
      </dgm:spPr>
    </dgm:pt>
    <dgm:pt modelId="{2E1253EE-6F8C-40D6-BCA2-8B23D89996E4}" type="pres">
      <dgm:prSet presAssocID="{15E3E69E-3468-4103-B2DE-104EE1A100F7}" presName="txShp" presStyleLbl="node1" presStyleIdx="1" presStyleCnt="5" custLinFactNeighborX="4484">
        <dgm:presLayoutVars>
          <dgm:bulletEnabled val="1"/>
        </dgm:presLayoutVars>
      </dgm:prSet>
      <dgm:spPr/>
      <dgm:t>
        <a:bodyPr/>
        <a:lstStyle/>
        <a:p>
          <a:endParaRPr lang="en-US"/>
        </a:p>
      </dgm:t>
    </dgm:pt>
    <dgm:pt modelId="{2205D0CD-09FA-420B-B851-018A9367FF8A}" type="pres">
      <dgm:prSet presAssocID="{A905DB89-7566-4245-872C-528110EB3C2F}" presName="spacing" presStyleCnt="0"/>
      <dgm:spPr/>
    </dgm:pt>
    <dgm:pt modelId="{77CD2563-08C6-4444-A7D3-CDC8D5E2E262}" type="pres">
      <dgm:prSet presAssocID="{67DD3018-9FCD-4EE1-8D2D-106088691CA9}" presName="composite" presStyleCnt="0"/>
      <dgm:spPr/>
    </dgm:pt>
    <dgm:pt modelId="{82955166-E0FC-48E6-8AAD-B4F9E04B3A65}" type="pres">
      <dgm:prSet presAssocID="{67DD3018-9FCD-4EE1-8D2D-106088691CA9}" presName="imgShp" presStyleLbl="fgImgPlace1" presStyleIdx="2" presStyleCnt="5"/>
      <dgm:spPr>
        <a:blipFill rotWithShape="1">
          <a:blip xmlns:r="http://schemas.openxmlformats.org/officeDocument/2006/relationships" r:embed="rId2"/>
          <a:stretch>
            <a:fillRect/>
          </a:stretch>
        </a:blipFill>
      </dgm:spPr>
    </dgm:pt>
    <dgm:pt modelId="{301E6003-A3D5-40D6-A710-0B6B5EF694B9}" type="pres">
      <dgm:prSet presAssocID="{67DD3018-9FCD-4EE1-8D2D-106088691CA9}" presName="txShp" presStyleLbl="node1" presStyleIdx="2" presStyleCnt="5" custLinFactNeighborX="4484">
        <dgm:presLayoutVars>
          <dgm:bulletEnabled val="1"/>
        </dgm:presLayoutVars>
      </dgm:prSet>
      <dgm:spPr/>
      <dgm:t>
        <a:bodyPr/>
        <a:lstStyle/>
        <a:p>
          <a:endParaRPr lang="en-US"/>
        </a:p>
      </dgm:t>
    </dgm:pt>
    <dgm:pt modelId="{A8032B9D-9040-40EA-A73A-36F588922C30}" type="pres">
      <dgm:prSet presAssocID="{6BC083ED-6AF6-4747-A176-E432389EA7F5}" presName="spacing" presStyleCnt="0"/>
      <dgm:spPr/>
    </dgm:pt>
    <dgm:pt modelId="{BF208521-5586-452A-B2D4-F47CFF5A848F}" type="pres">
      <dgm:prSet presAssocID="{15F52FC1-5D23-4543-AD3D-A7E064B54F71}" presName="composite" presStyleCnt="0"/>
      <dgm:spPr/>
    </dgm:pt>
    <dgm:pt modelId="{FE66A66F-222D-47DF-AB98-4DD39BFA01BF}" type="pres">
      <dgm:prSet presAssocID="{15F52FC1-5D23-4543-AD3D-A7E064B54F71}" presName="imgShp" presStyleLbl="fgImgPlace1" presStyleIdx="3" presStyleCnt="5"/>
      <dgm:spPr>
        <a:blipFill rotWithShape="1">
          <a:blip xmlns:r="http://schemas.openxmlformats.org/officeDocument/2006/relationships" r:embed="rId2"/>
          <a:stretch>
            <a:fillRect/>
          </a:stretch>
        </a:blipFill>
      </dgm:spPr>
    </dgm:pt>
    <dgm:pt modelId="{164FD0DB-B6B0-45A8-B14A-83255BE6C4E1}" type="pres">
      <dgm:prSet presAssocID="{15F52FC1-5D23-4543-AD3D-A7E064B54F71}" presName="txShp" presStyleLbl="node1" presStyleIdx="3" presStyleCnt="5" custLinFactNeighborX="4484">
        <dgm:presLayoutVars>
          <dgm:bulletEnabled val="1"/>
        </dgm:presLayoutVars>
      </dgm:prSet>
      <dgm:spPr/>
      <dgm:t>
        <a:bodyPr/>
        <a:lstStyle/>
        <a:p>
          <a:endParaRPr lang="en-US"/>
        </a:p>
      </dgm:t>
    </dgm:pt>
    <dgm:pt modelId="{12831F8D-CF41-4C84-9B97-7DBCE71AB4C2}" type="pres">
      <dgm:prSet presAssocID="{5DCA5984-030A-4E4D-9487-4D3ECC2F3AAE}" presName="spacing" presStyleCnt="0"/>
      <dgm:spPr/>
    </dgm:pt>
    <dgm:pt modelId="{31962914-BC43-449C-984F-7C994CB5D78E}" type="pres">
      <dgm:prSet presAssocID="{CDCBA5EB-7F23-46DD-BCF2-30AA2955E887}" presName="composite" presStyleCnt="0"/>
      <dgm:spPr/>
    </dgm:pt>
    <dgm:pt modelId="{84177E97-5D66-4C16-B20B-C32B21F86517}" type="pres">
      <dgm:prSet presAssocID="{CDCBA5EB-7F23-46DD-BCF2-30AA2955E887}" presName="imgShp" presStyleLbl="fgImgPlace1" presStyleIdx="4" presStyleCnt="5"/>
      <dgm:spPr>
        <a:blipFill>
          <a:blip xmlns:r="http://schemas.openxmlformats.org/officeDocument/2006/relationships" r:embed="rId3" cstate="hqprint">
            <a:extLst>
              <a:ext uri="{28A0092B-C50C-407E-A947-70E740481C1C}">
                <a14:useLocalDpi xmlns:a14="http://schemas.microsoft.com/office/drawing/2010/main" val="0"/>
              </a:ext>
            </a:extLst>
          </a:blip>
          <a:srcRect/>
          <a:stretch>
            <a:fillRect/>
          </a:stretch>
        </a:blipFill>
      </dgm:spPr>
      <dgm:t>
        <a:bodyPr/>
        <a:lstStyle/>
        <a:p>
          <a:endParaRPr lang="en-US"/>
        </a:p>
      </dgm:t>
    </dgm:pt>
    <dgm:pt modelId="{76D18EC7-737D-4523-A058-08221A0178DE}" type="pres">
      <dgm:prSet presAssocID="{CDCBA5EB-7F23-46DD-BCF2-30AA2955E887}" presName="txShp" presStyleLbl="node1" presStyleIdx="4" presStyleCnt="5" custLinFactNeighborX="4484">
        <dgm:presLayoutVars>
          <dgm:bulletEnabled val="1"/>
        </dgm:presLayoutVars>
      </dgm:prSet>
      <dgm:spPr/>
      <dgm:t>
        <a:bodyPr/>
        <a:lstStyle/>
        <a:p>
          <a:endParaRPr lang="en-US"/>
        </a:p>
      </dgm:t>
    </dgm:pt>
  </dgm:ptLst>
  <dgm:cxnLst>
    <dgm:cxn modelId="{8F75BAEB-3089-46F8-99AD-75FB61A3E3D3}" srcId="{865AA88A-8FA8-4529-89D1-52398E3A09A7}" destId="{67DD3018-9FCD-4EE1-8D2D-106088691CA9}" srcOrd="2" destOrd="0" parTransId="{9E0CF305-A6D2-42B7-992F-D5135E81962E}" sibTransId="{6BC083ED-6AF6-4747-A176-E432389EA7F5}"/>
    <dgm:cxn modelId="{5ACBE446-9E28-46DB-B770-8F55D2971F35}" type="presOf" srcId="{CDCBA5EB-7F23-46DD-BCF2-30AA2955E887}" destId="{76D18EC7-737D-4523-A058-08221A0178DE}" srcOrd="0" destOrd="0" presId="urn:microsoft.com/office/officeart/2005/8/layout/vList3"/>
    <dgm:cxn modelId="{C927EA24-6031-4B51-8168-EF94EBCE211B}" type="presOf" srcId="{865AA88A-8FA8-4529-89D1-52398E3A09A7}" destId="{1E0AB429-5F50-4CCA-B1C5-1F68C17C1590}" srcOrd="0" destOrd="0" presId="urn:microsoft.com/office/officeart/2005/8/layout/vList3"/>
    <dgm:cxn modelId="{83981B9E-7794-482A-8F18-83F3623EC75A}" srcId="{865AA88A-8FA8-4529-89D1-52398E3A09A7}" destId="{E72CEE1A-1C4E-4DA5-8368-8A7855C4FDA0}" srcOrd="0" destOrd="0" parTransId="{062B9AD3-8398-4A0F-B7F1-DF573C570887}" sibTransId="{602813F5-5FDD-419E-8D55-2D3812625EF7}"/>
    <dgm:cxn modelId="{94E52DA1-FA27-43B8-968D-FDA835543A00}" srcId="{865AA88A-8FA8-4529-89D1-52398E3A09A7}" destId="{15F52FC1-5D23-4543-AD3D-A7E064B54F71}" srcOrd="3" destOrd="0" parTransId="{5E394D06-925E-4A4F-BAC5-BA107968988D}" sibTransId="{5DCA5984-030A-4E4D-9487-4D3ECC2F3AAE}"/>
    <dgm:cxn modelId="{414E0DD9-6C1B-4A85-9310-D700970A724D}" type="presOf" srcId="{67DD3018-9FCD-4EE1-8D2D-106088691CA9}" destId="{301E6003-A3D5-40D6-A710-0B6B5EF694B9}" srcOrd="0" destOrd="0" presId="urn:microsoft.com/office/officeart/2005/8/layout/vList3"/>
    <dgm:cxn modelId="{67227FC4-C0BC-4E88-9A1F-A4EF964DC33D}" type="presOf" srcId="{E72CEE1A-1C4E-4DA5-8368-8A7855C4FDA0}" destId="{99601203-CD12-4E62-91F1-6D6E0B191ADF}" srcOrd="0" destOrd="0" presId="urn:microsoft.com/office/officeart/2005/8/layout/vList3"/>
    <dgm:cxn modelId="{459E5072-5583-4209-8269-3620194D2782}" type="presOf" srcId="{15F52FC1-5D23-4543-AD3D-A7E064B54F71}" destId="{164FD0DB-B6B0-45A8-B14A-83255BE6C4E1}" srcOrd="0" destOrd="0" presId="urn:microsoft.com/office/officeart/2005/8/layout/vList3"/>
    <dgm:cxn modelId="{3498AB38-7F87-4C3C-B379-7388AB3F5EB1}" srcId="{865AA88A-8FA8-4529-89D1-52398E3A09A7}" destId="{15E3E69E-3468-4103-B2DE-104EE1A100F7}" srcOrd="1" destOrd="0" parTransId="{AD4AB0BE-8FCA-41D9-ABDF-4AEA4D57C092}" sibTransId="{A905DB89-7566-4245-872C-528110EB3C2F}"/>
    <dgm:cxn modelId="{98863837-B592-4836-A18B-ACD45F972589}" type="presOf" srcId="{15E3E69E-3468-4103-B2DE-104EE1A100F7}" destId="{2E1253EE-6F8C-40D6-BCA2-8B23D89996E4}" srcOrd="0" destOrd="0" presId="urn:microsoft.com/office/officeart/2005/8/layout/vList3"/>
    <dgm:cxn modelId="{5AA965CA-4A3D-4179-A82B-9C793A12E39F}" srcId="{865AA88A-8FA8-4529-89D1-52398E3A09A7}" destId="{CDCBA5EB-7F23-46DD-BCF2-30AA2955E887}" srcOrd="4" destOrd="0" parTransId="{B0D45D5B-AD3D-4602-AB4A-CA77B1DB71EE}" sibTransId="{E7A1886A-9627-4505-8A74-236E7DDBF0FD}"/>
    <dgm:cxn modelId="{2751E843-6EA3-46AA-A5E5-E4F51B7EFCE8}" type="presParOf" srcId="{1E0AB429-5F50-4CCA-B1C5-1F68C17C1590}" destId="{49A59796-D668-496E-9FE1-B135DAF0863D}" srcOrd="0" destOrd="0" presId="urn:microsoft.com/office/officeart/2005/8/layout/vList3"/>
    <dgm:cxn modelId="{2CC699C5-B390-4DE6-8394-4C90173D3E63}" type="presParOf" srcId="{49A59796-D668-496E-9FE1-B135DAF0863D}" destId="{73FC059A-37F3-4E71-A455-167DAAB5A175}" srcOrd="0" destOrd="0" presId="urn:microsoft.com/office/officeart/2005/8/layout/vList3"/>
    <dgm:cxn modelId="{2475BF9E-3AB7-40FE-A59D-15F36CF1172F}" type="presParOf" srcId="{49A59796-D668-496E-9FE1-B135DAF0863D}" destId="{99601203-CD12-4E62-91F1-6D6E0B191ADF}" srcOrd="1" destOrd="0" presId="urn:microsoft.com/office/officeart/2005/8/layout/vList3"/>
    <dgm:cxn modelId="{5918F160-D200-43D8-9F4B-7DC764C3F295}" type="presParOf" srcId="{1E0AB429-5F50-4CCA-B1C5-1F68C17C1590}" destId="{F0430C9C-C3F0-472A-A142-EC234E9161CA}" srcOrd="1" destOrd="0" presId="urn:microsoft.com/office/officeart/2005/8/layout/vList3"/>
    <dgm:cxn modelId="{7FADFBD8-CEC7-49C7-8241-6DBDB1062628}" type="presParOf" srcId="{1E0AB429-5F50-4CCA-B1C5-1F68C17C1590}" destId="{3159FC01-7230-4012-A287-BDCD53381152}" srcOrd="2" destOrd="0" presId="urn:microsoft.com/office/officeart/2005/8/layout/vList3"/>
    <dgm:cxn modelId="{99757652-B642-4C6B-A4FA-38A11E32718E}" type="presParOf" srcId="{3159FC01-7230-4012-A287-BDCD53381152}" destId="{3470A4E2-73F5-4CDA-8D1F-906C31F801DE}" srcOrd="0" destOrd="0" presId="urn:microsoft.com/office/officeart/2005/8/layout/vList3"/>
    <dgm:cxn modelId="{88D8502C-9BFE-4050-9C00-ECE681F43C1C}" type="presParOf" srcId="{3159FC01-7230-4012-A287-BDCD53381152}" destId="{2E1253EE-6F8C-40D6-BCA2-8B23D89996E4}" srcOrd="1" destOrd="0" presId="urn:microsoft.com/office/officeart/2005/8/layout/vList3"/>
    <dgm:cxn modelId="{0CBB8DDD-5A51-4B6F-89BA-6AC4EE471F2B}" type="presParOf" srcId="{1E0AB429-5F50-4CCA-B1C5-1F68C17C1590}" destId="{2205D0CD-09FA-420B-B851-018A9367FF8A}" srcOrd="3" destOrd="0" presId="urn:microsoft.com/office/officeart/2005/8/layout/vList3"/>
    <dgm:cxn modelId="{13642CB1-9335-4EEE-BCE5-304E2B201517}" type="presParOf" srcId="{1E0AB429-5F50-4CCA-B1C5-1F68C17C1590}" destId="{77CD2563-08C6-4444-A7D3-CDC8D5E2E262}" srcOrd="4" destOrd="0" presId="urn:microsoft.com/office/officeart/2005/8/layout/vList3"/>
    <dgm:cxn modelId="{388D008B-110E-4299-831C-613D7F0F3697}" type="presParOf" srcId="{77CD2563-08C6-4444-A7D3-CDC8D5E2E262}" destId="{82955166-E0FC-48E6-8AAD-B4F9E04B3A65}" srcOrd="0" destOrd="0" presId="urn:microsoft.com/office/officeart/2005/8/layout/vList3"/>
    <dgm:cxn modelId="{26C94A4B-4013-4CFF-8385-1B4B2AD92719}" type="presParOf" srcId="{77CD2563-08C6-4444-A7D3-CDC8D5E2E262}" destId="{301E6003-A3D5-40D6-A710-0B6B5EF694B9}" srcOrd="1" destOrd="0" presId="urn:microsoft.com/office/officeart/2005/8/layout/vList3"/>
    <dgm:cxn modelId="{08B86C11-1FAE-45ED-926E-00F401BBDAA8}" type="presParOf" srcId="{1E0AB429-5F50-4CCA-B1C5-1F68C17C1590}" destId="{A8032B9D-9040-40EA-A73A-36F588922C30}" srcOrd="5" destOrd="0" presId="urn:microsoft.com/office/officeart/2005/8/layout/vList3"/>
    <dgm:cxn modelId="{D18DC8CE-00A7-47A8-81A2-D02B41670AB7}" type="presParOf" srcId="{1E0AB429-5F50-4CCA-B1C5-1F68C17C1590}" destId="{BF208521-5586-452A-B2D4-F47CFF5A848F}" srcOrd="6" destOrd="0" presId="urn:microsoft.com/office/officeart/2005/8/layout/vList3"/>
    <dgm:cxn modelId="{DA1E6468-C7D9-47E9-BB1D-7E833B2BA30C}" type="presParOf" srcId="{BF208521-5586-452A-B2D4-F47CFF5A848F}" destId="{FE66A66F-222D-47DF-AB98-4DD39BFA01BF}" srcOrd="0" destOrd="0" presId="urn:microsoft.com/office/officeart/2005/8/layout/vList3"/>
    <dgm:cxn modelId="{084938D8-9254-49B4-A3A9-B2B3525C3A33}" type="presParOf" srcId="{BF208521-5586-452A-B2D4-F47CFF5A848F}" destId="{164FD0DB-B6B0-45A8-B14A-83255BE6C4E1}" srcOrd="1" destOrd="0" presId="urn:microsoft.com/office/officeart/2005/8/layout/vList3"/>
    <dgm:cxn modelId="{56812763-2341-4879-BD9E-CF9D82908F50}" type="presParOf" srcId="{1E0AB429-5F50-4CCA-B1C5-1F68C17C1590}" destId="{12831F8D-CF41-4C84-9B97-7DBCE71AB4C2}" srcOrd="7" destOrd="0" presId="urn:microsoft.com/office/officeart/2005/8/layout/vList3"/>
    <dgm:cxn modelId="{E7C6B975-67FB-42C3-9987-A8EB049B5772}" type="presParOf" srcId="{1E0AB429-5F50-4CCA-B1C5-1F68C17C1590}" destId="{31962914-BC43-449C-984F-7C994CB5D78E}" srcOrd="8" destOrd="0" presId="urn:microsoft.com/office/officeart/2005/8/layout/vList3"/>
    <dgm:cxn modelId="{5C81B583-BC7C-4E3B-A97A-290A637C89A6}" type="presParOf" srcId="{31962914-BC43-449C-984F-7C994CB5D78E}" destId="{84177E97-5D66-4C16-B20B-C32B21F86517}" srcOrd="0" destOrd="0" presId="urn:microsoft.com/office/officeart/2005/8/layout/vList3"/>
    <dgm:cxn modelId="{16A9DDEA-10C6-4027-9E67-EFD757D5E5DC}" type="presParOf" srcId="{31962914-BC43-449C-984F-7C994CB5D78E}" destId="{76D18EC7-737D-4523-A058-08221A0178D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01203-CD12-4E62-91F1-6D6E0B191ADF}">
      <dsp:nvSpPr>
        <dsp:cNvPr id="0" name=""/>
        <dsp:cNvSpPr/>
      </dsp:nvSpPr>
      <dsp:spPr>
        <a:xfrm rot="10800000">
          <a:off x="2250371" y="2205"/>
          <a:ext cx="6992874" cy="7017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83820" rIns="156464" bIns="83820" numCol="1" spcCol="1270" anchor="ctr" anchorCtr="0">
          <a:noAutofit/>
        </a:bodyPr>
        <a:lstStyle/>
        <a:p>
          <a:pPr lvl="0" algn="ctr" defTabSz="977900">
            <a:lnSpc>
              <a:spcPct val="90000"/>
            </a:lnSpc>
            <a:spcBef>
              <a:spcPct val="0"/>
            </a:spcBef>
            <a:spcAft>
              <a:spcPct val="35000"/>
            </a:spcAft>
          </a:pPr>
          <a:r>
            <a:rPr lang="en-US" sz="2200" kern="1200" dirty="0"/>
            <a:t>Desire to share code more easily (reduce dependencies)</a:t>
          </a:r>
        </a:p>
      </dsp:txBody>
      <dsp:txXfrm rot="10800000">
        <a:off x="2425819" y="2205"/>
        <a:ext cx="6817426" cy="701793"/>
      </dsp:txXfrm>
    </dsp:sp>
    <dsp:sp modelId="{73FC059A-37F3-4E71-A455-167DAAB5A175}">
      <dsp:nvSpPr>
        <dsp:cNvPr id="0" name=""/>
        <dsp:cNvSpPr/>
      </dsp:nvSpPr>
      <dsp:spPr>
        <a:xfrm>
          <a:off x="1585914" y="2205"/>
          <a:ext cx="701793" cy="701793"/>
        </a:xfrm>
        <a:prstGeom prst="ellipse">
          <a:avLst/>
        </a:prstGeom>
        <a:blipFill>
          <a:blip xmlns:r="http://schemas.openxmlformats.org/officeDocument/2006/relationships" r:embed="rId1" cstate="hqprint">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1253EE-6F8C-40D6-BCA2-8B23D89996E4}">
      <dsp:nvSpPr>
        <dsp:cNvPr id="0" name=""/>
        <dsp:cNvSpPr/>
      </dsp:nvSpPr>
      <dsp:spPr>
        <a:xfrm rot="10800000">
          <a:off x="2250371" y="913488"/>
          <a:ext cx="6992874" cy="7017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83820" rIns="156464" bIns="83820" numCol="1" spcCol="1270" anchor="ctr" anchorCtr="0">
          <a:noAutofit/>
        </a:bodyPr>
        <a:lstStyle/>
        <a:p>
          <a:pPr lvl="0" algn="ctr" defTabSz="977900">
            <a:lnSpc>
              <a:spcPct val="90000"/>
            </a:lnSpc>
            <a:spcBef>
              <a:spcPct val="0"/>
            </a:spcBef>
            <a:spcAft>
              <a:spcPct val="35000"/>
            </a:spcAft>
          </a:pPr>
          <a:r>
            <a:rPr lang="en-US" sz="2200" kern="1200"/>
            <a:t>Reduce name collisions </a:t>
          </a:r>
        </a:p>
      </dsp:txBody>
      <dsp:txXfrm rot="10800000">
        <a:off x="2425819" y="913488"/>
        <a:ext cx="6817426" cy="701793"/>
      </dsp:txXfrm>
    </dsp:sp>
    <dsp:sp modelId="{3470A4E2-73F5-4CDA-8D1F-906C31F801DE}">
      <dsp:nvSpPr>
        <dsp:cNvPr id="0" name=""/>
        <dsp:cNvSpPr/>
      </dsp:nvSpPr>
      <dsp:spPr>
        <a:xfrm>
          <a:off x="1585914" y="913488"/>
          <a:ext cx="701793" cy="701793"/>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1E6003-A3D5-40D6-A710-0B6B5EF694B9}">
      <dsp:nvSpPr>
        <dsp:cNvPr id="0" name=""/>
        <dsp:cNvSpPr/>
      </dsp:nvSpPr>
      <dsp:spPr>
        <a:xfrm rot="10800000">
          <a:off x="2250371" y="1824772"/>
          <a:ext cx="6992874" cy="7017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83820" rIns="156464" bIns="83820" numCol="1" spcCol="1270" anchor="ctr" anchorCtr="0">
          <a:noAutofit/>
        </a:bodyPr>
        <a:lstStyle/>
        <a:p>
          <a:pPr lvl="0" algn="ctr" defTabSz="977900">
            <a:lnSpc>
              <a:spcPct val="90000"/>
            </a:lnSpc>
            <a:spcBef>
              <a:spcPct val="0"/>
            </a:spcBef>
            <a:spcAft>
              <a:spcPct val="35000"/>
            </a:spcAft>
          </a:pPr>
          <a:r>
            <a:rPr lang="en-US" sz="2200" kern="1200"/>
            <a:t>Increase information hiding (reduce dependencies)</a:t>
          </a:r>
        </a:p>
      </dsp:txBody>
      <dsp:txXfrm rot="10800000">
        <a:off x="2425819" y="1824772"/>
        <a:ext cx="6817426" cy="701793"/>
      </dsp:txXfrm>
    </dsp:sp>
    <dsp:sp modelId="{82955166-E0FC-48E6-8AAD-B4F9E04B3A65}">
      <dsp:nvSpPr>
        <dsp:cNvPr id="0" name=""/>
        <dsp:cNvSpPr/>
      </dsp:nvSpPr>
      <dsp:spPr>
        <a:xfrm>
          <a:off x="1585914" y="1824772"/>
          <a:ext cx="701793" cy="701793"/>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4FD0DB-B6B0-45A8-B14A-83255BE6C4E1}">
      <dsp:nvSpPr>
        <dsp:cNvPr id="0" name=""/>
        <dsp:cNvSpPr/>
      </dsp:nvSpPr>
      <dsp:spPr>
        <a:xfrm rot="10800000">
          <a:off x="2250371" y="2736056"/>
          <a:ext cx="6992874" cy="7017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83820" rIns="156464" bIns="83820" numCol="1" spcCol="1270" anchor="ctr" anchorCtr="0">
          <a:noAutofit/>
        </a:bodyPr>
        <a:lstStyle/>
        <a:p>
          <a:pPr lvl="0" algn="ctr" defTabSz="977900">
            <a:lnSpc>
              <a:spcPct val="90000"/>
            </a:lnSpc>
            <a:spcBef>
              <a:spcPct val="0"/>
            </a:spcBef>
            <a:spcAft>
              <a:spcPct val="35000"/>
            </a:spcAft>
          </a:pPr>
          <a:r>
            <a:rPr lang="en-US" sz="2200" kern="1200"/>
            <a:t>Break programs up into comprehensible pieces</a:t>
          </a:r>
        </a:p>
      </dsp:txBody>
      <dsp:txXfrm rot="10800000">
        <a:off x="2425819" y="2736056"/>
        <a:ext cx="6817426" cy="701793"/>
      </dsp:txXfrm>
    </dsp:sp>
    <dsp:sp modelId="{FE66A66F-222D-47DF-AB98-4DD39BFA01BF}">
      <dsp:nvSpPr>
        <dsp:cNvPr id="0" name=""/>
        <dsp:cNvSpPr/>
      </dsp:nvSpPr>
      <dsp:spPr>
        <a:xfrm>
          <a:off x="1585914" y="2736056"/>
          <a:ext cx="701793" cy="701793"/>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18EC7-737D-4523-A058-08221A0178DE}">
      <dsp:nvSpPr>
        <dsp:cNvPr id="0" name=""/>
        <dsp:cNvSpPr/>
      </dsp:nvSpPr>
      <dsp:spPr>
        <a:xfrm rot="10800000">
          <a:off x="2250371" y="3647339"/>
          <a:ext cx="6992874" cy="7017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83820" rIns="156464" bIns="83820" numCol="1" spcCol="1270" anchor="ctr" anchorCtr="0">
          <a:noAutofit/>
        </a:bodyPr>
        <a:lstStyle/>
        <a:p>
          <a:pPr lvl="0" algn="ctr" defTabSz="977900">
            <a:lnSpc>
              <a:spcPct val="90000"/>
            </a:lnSpc>
            <a:spcBef>
              <a:spcPct val="0"/>
            </a:spcBef>
            <a:spcAft>
              <a:spcPct val="35000"/>
            </a:spcAft>
          </a:pPr>
          <a:r>
            <a:rPr lang="en-US" sz="2200" kern="1200"/>
            <a:t>Make programs more robust and stable</a:t>
          </a:r>
        </a:p>
      </dsp:txBody>
      <dsp:txXfrm rot="10800000">
        <a:off x="2425819" y="3647339"/>
        <a:ext cx="6817426" cy="701793"/>
      </dsp:txXfrm>
    </dsp:sp>
    <dsp:sp modelId="{84177E97-5D66-4C16-B20B-C32B21F86517}">
      <dsp:nvSpPr>
        <dsp:cNvPr id="0" name=""/>
        <dsp:cNvSpPr/>
      </dsp:nvSpPr>
      <dsp:spPr>
        <a:xfrm>
          <a:off x="1585914" y="3647339"/>
          <a:ext cx="701793" cy="701793"/>
        </a:xfrm>
        <a:prstGeom prst="ellipse">
          <a:avLst/>
        </a:prstGeom>
        <a:blipFill>
          <a:blip xmlns:r="http://schemas.openxmlformats.org/officeDocument/2006/relationships" r:embed="rId3" cstate="hq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D481EC-6743-4C4F-8EAB-31FBC553A795}"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AF63-5EC2-4E47-AAB7-C4A25A888D8F}" type="slidenum">
              <a:rPr lang="en-US" smtClean="0"/>
              <a:t>‹#›</a:t>
            </a:fld>
            <a:endParaRPr lang="en-US"/>
          </a:p>
        </p:txBody>
      </p:sp>
    </p:spTree>
    <p:extLst>
      <p:ext uri="{BB962C8B-B14F-4D97-AF65-F5344CB8AC3E}">
        <p14:creationId xmlns:p14="http://schemas.microsoft.com/office/powerpoint/2010/main" val="235791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481EC-6743-4C4F-8EAB-31FBC553A795}"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AF63-5EC2-4E47-AAB7-C4A25A888D8F}" type="slidenum">
              <a:rPr lang="en-US" smtClean="0"/>
              <a:t>‹#›</a:t>
            </a:fld>
            <a:endParaRPr lang="en-US"/>
          </a:p>
        </p:txBody>
      </p:sp>
    </p:spTree>
    <p:extLst>
      <p:ext uri="{BB962C8B-B14F-4D97-AF65-F5344CB8AC3E}">
        <p14:creationId xmlns:p14="http://schemas.microsoft.com/office/powerpoint/2010/main" val="72161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481EC-6743-4C4F-8EAB-31FBC553A795}"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AF63-5EC2-4E47-AAB7-C4A25A888D8F}" type="slidenum">
              <a:rPr lang="en-US" smtClean="0"/>
              <a:t>‹#›</a:t>
            </a:fld>
            <a:endParaRPr lang="en-US"/>
          </a:p>
        </p:txBody>
      </p:sp>
    </p:spTree>
    <p:extLst>
      <p:ext uri="{BB962C8B-B14F-4D97-AF65-F5344CB8AC3E}">
        <p14:creationId xmlns:p14="http://schemas.microsoft.com/office/powerpoint/2010/main" val="58958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481EC-6743-4C4F-8EAB-31FBC553A795}"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AF63-5EC2-4E47-AAB7-C4A25A888D8F}" type="slidenum">
              <a:rPr lang="en-US" smtClean="0"/>
              <a:t>‹#›</a:t>
            </a:fld>
            <a:endParaRPr lang="en-US"/>
          </a:p>
        </p:txBody>
      </p:sp>
    </p:spTree>
    <p:extLst>
      <p:ext uri="{BB962C8B-B14F-4D97-AF65-F5344CB8AC3E}">
        <p14:creationId xmlns:p14="http://schemas.microsoft.com/office/powerpoint/2010/main" val="236057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481EC-6743-4C4F-8EAB-31FBC553A795}"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AF63-5EC2-4E47-AAB7-C4A25A888D8F}" type="slidenum">
              <a:rPr lang="en-US" smtClean="0"/>
              <a:t>‹#›</a:t>
            </a:fld>
            <a:endParaRPr lang="en-US"/>
          </a:p>
        </p:txBody>
      </p:sp>
    </p:spTree>
    <p:extLst>
      <p:ext uri="{BB962C8B-B14F-4D97-AF65-F5344CB8AC3E}">
        <p14:creationId xmlns:p14="http://schemas.microsoft.com/office/powerpoint/2010/main" val="37112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D481EC-6743-4C4F-8EAB-31FBC553A795}"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AF63-5EC2-4E47-AAB7-C4A25A888D8F}" type="slidenum">
              <a:rPr lang="en-US" smtClean="0"/>
              <a:t>‹#›</a:t>
            </a:fld>
            <a:endParaRPr lang="en-US"/>
          </a:p>
        </p:txBody>
      </p:sp>
    </p:spTree>
    <p:extLst>
      <p:ext uri="{BB962C8B-B14F-4D97-AF65-F5344CB8AC3E}">
        <p14:creationId xmlns:p14="http://schemas.microsoft.com/office/powerpoint/2010/main" val="231748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D481EC-6743-4C4F-8EAB-31FBC553A795}"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FAF63-5EC2-4E47-AAB7-C4A25A888D8F}" type="slidenum">
              <a:rPr lang="en-US" smtClean="0"/>
              <a:t>‹#›</a:t>
            </a:fld>
            <a:endParaRPr lang="en-US"/>
          </a:p>
        </p:txBody>
      </p:sp>
    </p:spTree>
    <p:extLst>
      <p:ext uri="{BB962C8B-B14F-4D97-AF65-F5344CB8AC3E}">
        <p14:creationId xmlns:p14="http://schemas.microsoft.com/office/powerpoint/2010/main" val="269098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D481EC-6743-4C4F-8EAB-31FBC553A795}"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FAF63-5EC2-4E47-AAB7-C4A25A888D8F}" type="slidenum">
              <a:rPr lang="en-US" smtClean="0"/>
              <a:t>‹#›</a:t>
            </a:fld>
            <a:endParaRPr lang="en-US"/>
          </a:p>
        </p:txBody>
      </p:sp>
    </p:spTree>
    <p:extLst>
      <p:ext uri="{BB962C8B-B14F-4D97-AF65-F5344CB8AC3E}">
        <p14:creationId xmlns:p14="http://schemas.microsoft.com/office/powerpoint/2010/main" val="53704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481EC-6743-4C4F-8EAB-31FBC553A795}"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FAF63-5EC2-4E47-AAB7-C4A25A888D8F}" type="slidenum">
              <a:rPr lang="en-US" smtClean="0"/>
              <a:t>‹#›</a:t>
            </a:fld>
            <a:endParaRPr lang="en-US"/>
          </a:p>
        </p:txBody>
      </p:sp>
    </p:spTree>
    <p:extLst>
      <p:ext uri="{BB962C8B-B14F-4D97-AF65-F5344CB8AC3E}">
        <p14:creationId xmlns:p14="http://schemas.microsoft.com/office/powerpoint/2010/main" val="399710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D481EC-6743-4C4F-8EAB-31FBC553A795}"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AF63-5EC2-4E47-AAB7-C4A25A888D8F}" type="slidenum">
              <a:rPr lang="en-US" smtClean="0"/>
              <a:t>‹#›</a:t>
            </a:fld>
            <a:endParaRPr lang="en-US"/>
          </a:p>
        </p:txBody>
      </p:sp>
    </p:spTree>
    <p:extLst>
      <p:ext uri="{BB962C8B-B14F-4D97-AF65-F5344CB8AC3E}">
        <p14:creationId xmlns:p14="http://schemas.microsoft.com/office/powerpoint/2010/main" val="341666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D481EC-6743-4C4F-8EAB-31FBC553A795}"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AF63-5EC2-4E47-AAB7-C4A25A888D8F}" type="slidenum">
              <a:rPr lang="en-US" smtClean="0"/>
              <a:t>‹#›</a:t>
            </a:fld>
            <a:endParaRPr lang="en-US"/>
          </a:p>
        </p:txBody>
      </p:sp>
    </p:spTree>
    <p:extLst>
      <p:ext uri="{BB962C8B-B14F-4D97-AF65-F5344CB8AC3E}">
        <p14:creationId xmlns:p14="http://schemas.microsoft.com/office/powerpoint/2010/main" val="65542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481EC-6743-4C4F-8EAB-31FBC553A795}"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FAF63-5EC2-4E47-AAB7-C4A25A888D8F}" type="slidenum">
              <a:rPr lang="en-US" smtClean="0"/>
              <a:t>‹#›</a:t>
            </a:fld>
            <a:endParaRPr lang="en-US"/>
          </a:p>
        </p:txBody>
      </p:sp>
    </p:spTree>
    <p:extLst>
      <p:ext uri="{BB962C8B-B14F-4D97-AF65-F5344CB8AC3E}">
        <p14:creationId xmlns:p14="http://schemas.microsoft.com/office/powerpoint/2010/main" val="2779963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4573" y="1756677"/>
            <a:ext cx="9144000" cy="2387600"/>
          </a:xfrm>
        </p:spPr>
        <p:txBody>
          <a:bodyPr/>
          <a:lstStyle/>
          <a:p>
            <a:r>
              <a:rPr lang="en-US" dirty="0"/>
              <a:t>Object Oriented Programming</a:t>
            </a:r>
          </a:p>
        </p:txBody>
      </p:sp>
    </p:spTree>
    <p:extLst>
      <p:ext uri="{BB962C8B-B14F-4D97-AF65-F5344CB8AC3E}">
        <p14:creationId xmlns:p14="http://schemas.microsoft.com/office/powerpoint/2010/main" val="1483275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253313" y="1825625"/>
            <a:ext cx="10515600" cy="4351338"/>
          </a:xfrm>
        </p:spPr>
        <p:txBody>
          <a:bodyPr/>
          <a:lstStyle/>
          <a:p>
            <a:pPr marL="0" indent="0">
              <a:buNone/>
            </a:pPr>
            <a:r>
              <a:rPr lang="en-US" dirty="0"/>
              <a:t>public class Customer </a:t>
            </a:r>
          </a:p>
          <a:p>
            <a:pPr marL="0" indent="0">
              <a:buNone/>
            </a:pPr>
            <a:r>
              <a:rPr lang="en-US" dirty="0"/>
              <a:t>{</a:t>
            </a:r>
          </a:p>
          <a:p>
            <a:pPr marL="0" indent="0">
              <a:buNone/>
            </a:pPr>
            <a:r>
              <a:rPr lang="en-US" dirty="0"/>
              <a:t>	public string </a:t>
            </a:r>
            <a:r>
              <a:rPr lang="en-US" dirty="0" err="1"/>
              <a:t>FirstName</a:t>
            </a:r>
            <a:r>
              <a:rPr lang="en-US" dirty="0"/>
              <a:t>, </a:t>
            </a:r>
            <a:r>
              <a:rPr lang="en-US" dirty="0" err="1"/>
              <a:t>LastName</a:t>
            </a:r>
            <a:r>
              <a:rPr lang="en-US" dirty="0"/>
              <a:t>;</a:t>
            </a:r>
          </a:p>
          <a:p>
            <a:pPr marL="0" indent="0">
              <a:buNone/>
            </a:pPr>
            <a:r>
              <a:rPr lang="en-US" dirty="0"/>
              <a:t>	private </a:t>
            </a:r>
            <a:r>
              <a:rPr lang="en-US" dirty="0" err="1"/>
              <a:t>boolean</a:t>
            </a:r>
            <a:r>
              <a:rPr lang="en-US" dirty="0"/>
              <a:t> </a:t>
            </a:r>
            <a:r>
              <a:rPr lang="en-US" dirty="0" err="1"/>
              <a:t>NeedsUpdating</a:t>
            </a:r>
            <a:r>
              <a:rPr lang="en-US" dirty="0"/>
              <a:t>;</a:t>
            </a:r>
          </a:p>
          <a:p>
            <a:pPr marL="0" indent="0">
              <a:buNone/>
            </a:pPr>
            <a:r>
              <a:rPr lang="en-US" dirty="0"/>
              <a:t>	public </a:t>
            </a:r>
            <a:r>
              <a:rPr lang="en-US" dirty="0" err="1"/>
              <a:t>int</a:t>
            </a:r>
            <a:r>
              <a:rPr lang="en-US" dirty="0"/>
              <a:t> </a:t>
            </a:r>
            <a:r>
              <a:rPr lang="en-US" dirty="0" err="1"/>
              <a:t>CustomerNumber</a:t>
            </a:r>
            <a:r>
              <a:rPr lang="en-US" dirty="0"/>
              <a:t>;</a:t>
            </a:r>
          </a:p>
          <a:p>
            <a:pPr marL="0" indent="0">
              <a:buNone/>
            </a:pPr>
            <a:r>
              <a:rPr lang="en-US" dirty="0"/>
              <a:t>}</a:t>
            </a:r>
          </a:p>
          <a:p>
            <a:pPr marL="0" indent="0">
              <a:buNone/>
            </a:pPr>
            <a:endParaRPr lang="en-US" dirty="0"/>
          </a:p>
          <a:p>
            <a:pPr marL="0" indent="0">
              <a:buNone/>
            </a:pPr>
            <a:r>
              <a:rPr lang="en-US" dirty="0"/>
              <a:t>Upper/Lower case is a matter of convention by language.</a:t>
            </a:r>
          </a:p>
          <a:p>
            <a:pPr marL="0" indent="0">
              <a:buNone/>
            </a:pPr>
            <a:endParaRPr lang="en-US" dirty="0"/>
          </a:p>
        </p:txBody>
      </p:sp>
      <p:sp>
        <p:nvSpPr>
          <p:cNvPr id="4" name="TextBox 3"/>
          <p:cNvSpPr txBox="1"/>
          <p:nvPr/>
        </p:nvSpPr>
        <p:spPr>
          <a:xfrm>
            <a:off x="6969211" y="494270"/>
            <a:ext cx="5222789" cy="1477328"/>
          </a:xfrm>
          <a:prstGeom prst="rect">
            <a:avLst/>
          </a:prstGeom>
          <a:solidFill>
            <a:schemeClr val="accent6">
              <a:lumMod val="20000"/>
              <a:lumOff val="80000"/>
            </a:schemeClr>
          </a:solidFill>
        </p:spPr>
        <p:txBody>
          <a:bodyPr wrap="square" rtlCol="0">
            <a:spAutoFit/>
          </a:bodyPr>
          <a:lstStyle/>
          <a:p>
            <a:r>
              <a:rPr lang="en-US" dirty="0"/>
              <a:t>Nomenclature</a:t>
            </a:r>
          </a:p>
          <a:p>
            <a:endParaRPr lang="en-US" dirty="0"/>
          </a:p>
          <a:p>
            <a:r>
              <a:rPr lang="en-US" dirty="0"/>
              <a:t>variables that are “global” to an object – member</a:t>
            </a:r>
          </a:p>
          <a:p>
            <a:r>
              <a:rPr lang="en-US" dirty="0"/>
              <a:t>functions that are tied to an object – method</a:t>
            </a:r>
          </a:p>
          <a:p>
            <a:r>
              <a:rPr lang="en-US" dirty="0"/>
              <a:t>a specific object from a class – an instance of the class</a:t>
            </a:r>
          </a:p>
        </p:txBody>
      </p:sp>
    </p:spTree>
    <p:extLst>
      <p:ext uri="{BB962C8B-B14F-4D97-AF65-F5344CB8AC3E}">
        <p14:creationId xmlns:p14="http://schemas.microsoft.com/office/powerpoint/2010/main" val="381203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a:xfrm>
            <a:off x="582827" y="1334530"/>
            <a:ext cx="10653584" cy="4850671"/>
          </a:xfrm>
        </p:spPr>
        <p:txBody>
          <a:bodyPr/>
          <a:lstStyle/>
          <a:p>
            <a:pPr marL="0" indent="0">
              <a:buNone/>
            </a:pPr>
            <a:r>
              <a:rPr lang="en-US" dirty="0"/>
              <a:t>Language designers wanted to add the ability to add logic to the process of changing or reading variables. This allows programmers to validate changes, add “fake” variables or whatever else they need.</a:t>
            </a:r>
          </a:p>
          <a:p>
            <a:pPr marL="0" indent="0">
              <a:buNone/>
            </a:pPr>
            <a:endParaRPr lang="en-US" dirty="0"/>
          </a:p>
          <a:p>
            <a:pPr marL="0" indent="0">
              <a:buNone/>
            </a:pPr>
            <a:r>
              <a:rPr lang="en-US" dirty="0"/>
              <a:t>Syntax varies on this by language. Java uses a convention:</a:t>
            </a:r>
          </a:p>
          <a:p>
            <a:pPr marL="0" indent="0">
              <a:buNone/>
            </a:pPr>
            <a:r>
              <a:rPr lang="en-US" dirty="0"/>
              <a:t>string </a:t>
            </a:r>
            <a:r>
              <a:rPr lang="en-US" dirty="0" err="1"/>
              <a:t>getFirstName</a:t>
            </a:r>
            <a:r>
              <a:rPr lang="en-US" dirty="0"/>
              <a:t>() { return </a:t>
            </a:r>
            <a:r>
              <a:rPr lang="en-US" dirty="0" err="1"/>
              <a:t>FirstName</a:t>
            </a:r>
            <a:r>
              <a:rPr lang="en-US" dirty="0"/>
              <a:t>;}</a:t>
            </a:r>
          </a:p>
          <a:p>
            <a:pPr marL="0" indent="0">
              <a:buNone/>
            </a:pPr>
            <a:r>
              <a:rPr lang="en-US" dirty="0"/>
              <a:t>void </a:t>
            </a:r>
            <a:r>
              <a:rPr lang="en-US" dirty="0" err="1"/>
              <a:t>setFirstName</a:t>
            </a:r>
            <a:r>
              <a:rPr lang="en-US" dirty="0"/>
              <a:t>(string </a:t>
            </a:r>
            <a:r>
              <a:rPr lang="en-US" dirty="0" err="1"/>
              <a:t>newVal</a:t>
            </a:r>
            <a:r>
              <a:rPr lang="en-US" dirty="0"/>
              <a:t>) { </a:t>
            </a:r>
            <a:r>
              <a:rPr lang="en-US" dirty="0" err="1"/>
              <a:t>FirstName</a:t>
            </a:r>
            <a:r>
              <a:rPr lang="en-US" dirty="0"/>
              <a:t> = </a:t>
            </a:r>
            <a:r>
              <a:rPr lang="en-US" dirty="0" err="1"/>
              <a:t>newVal</a:t>
            </a:r>
            <a:r>
              <a:rPr lang="en-US" dirty="0"/>
              <a:t>;}</a:t>
            </a:r>
          </a:p>
          <a:p>
            <a:pPr marL="0" indent="0">
              <a:buNone/>
            </a:pPr>
            <a:endParaRPr lang="en-US" dirty="0"/>
          </a:p>
          <a:p>
            <a:pPr marL="0" indent="0">
              <a:buNone/>
            </a:pPr>
            <a:r>
              <a:rPr lang="en-US" dirty="0"/>
              <a:t>C# uses a different mechanism:</a:t>
            </a:r>
          </a:p>
          <a:p>
            <a:pPr marL="0" indent="0">
              <a:buNone/>
            </a:pPr>
            <a:r>
              <a:rPr lang="en-US" dirty="0"/>
              <a:t>public string </a:t>
            </a:r>
            <a:r>
              <a:rPr lang="en-US" dirty="0" err="1"/>
              <a:t>FirstName</a:t>
            </a:r>
            <a:r>
              <a:rPr lang="en-US" dirty="0"/>
              <a:t> {get { return </a:t>
            </a:r>
            <a:r>
              <a:rPr lang="en-US" dirty="0" err="1"/>
              <a:t>firstName</a:t>
            </a:r>
            <a:r>
              <a:rPr lang="en-US" dirty="0"/>
              <a:t>}; set { </a:t>
            </a:r>
            <a:r>
              <a:rPr lang="en-US" dirty="0" err="1"/>
              <a:t>firstName</a:t>
            </a:r>
            <a:r>
              <a:rPr lang="en-US" dirty="0"/>
              <a:t>=value;}}</a:t>
            </a:r>
          </a:p>
        </p:txBody>
      </p:sp>
    </p:spTree>
    <p:extLst>
      <p:ext uri="{BB962C8B-B14F-4D97-AF65-F5344CB8AC3E}">
        <p14:creationId xmlns:p14="http://schemas.microsoft.com/office/powerpoint/2010/main" val="2645442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3361038" y="74142"/>
            <a:ext cx="7992762" cy="6623220"/>
          </a:xfrm>
        </p:spPr>
        <p:txBody>
          <a:bodyPr>
            <a:normAutofit lnSpcReduction="10000"/>
          </a:bodyPr>
          <a:lstStyle/>
          <a:p>
            <a:pPr marL="0" indent="0">
              <a:buNone/>
            </a:pPr>
            <a:r>
              <a:rPr lang="en-US" dirty="0"/>
              <a:t>public class Customer </a:t>
            </a:r>
          </a:p>
          <a:p>
            <a:pPr marL="0" indent="0">
              <a:buNone/>
            </a:pPr>
            <a:r>
              <a:rPr lang="en-US" dirty="0"/>
              <a:t>{</a:t>
            </a:r>
          </a:p>
          <a:p>
            <a:pPr marL="0" indent="0">
              <a:buNone/>
            </a:pPr>
            <a:r>
              <a:rPr lang="en-US" dirty="0"/>
              <a:t>	private string </a:t>
            </a:r>
            <a:r>
              <a:rPr lang="en-US" dirty="0" err="1"/>
              <a:t>firstName</a:t>
            </a:r>
            <a:r>
              <a:rPr lang="en-US" dirty="0"/>
              <a:t>;</a:t>
            </a:r>
          </a:p>
          <a:p>
            <a:pPr marL="0" indent="0">
              <a:buNone/>
            </a:pPr>
            <a:r>
              <a:rPr lang="en-US" dirty="0"/>
              <a:t>	public string </a:t>
            </a:r>
            <a:r>
              <a:rPr lang="en-US" dirty="0" err="1"/>
              <a:t>FirstName</a:t>
            </a:r>
            <a:r>
              <a:rPr lang="en-US" dirty="0"/>
              <a:t> {</a:t>
            </a:r>
          </a:p>
          <a:p>
            <a:pPr marL="0" indent="0">
              <a:buNone/>
            </a:pPr>
            <a:r>
              <a:rPr lang="en-US" dirty="0"/>
              <a:t>		get { </a:t>
            </a:r>
          </a:p>
          <a:p>
            <a:pPr marL="0" indent="0">
              <a:buNone/>
            </a:pPr>
            <a:r>
              <a:rPr lang="en-US" dirty="0"/>
              <a:t>			return </a:t>
            </a:r>
            <a:r>
              <a:rPr lang="en-US" dirty="0" err="1"/>
              <a:t>firstName</a:t>
            </a:r>
            <a:r>
              <a:rPr lang="en-US" dirty="0"/>
              <a:t>;</a:t>
            </a:r>
          </a:p>
          <a:p>
            <a:pPr marL="0" indent="0">
              <a:buNone/>
            </a:pPr>
            <a:r>
              <a:rPr lang="en-US" dirty="0"/>
              <a:t>		} </a:t>
            </a:r>
          </a:p>
          <a:p>
            <a:pPr marL="0" indent="0">
              <a:buNone/>
            </a:pPr>
            <a:r>
              <a:rPr lang="en-US" dirty="0"/>
              <a:t>		set { </a:t>
            </a:r>
          </a:p>
          <a:p>
            <a:pPr marL="0" indent="0">
              <a:buNone/>
            </a:pPr>
            <a:r>
              <a:rPr lang="en-US" dirty="0"/>
              <a:t>			if (value != “”) </a:t>
            </a:r>
            <a:r>
              <a:rPr lang="en-US" dirty="0" err="1"/>
              <a:t>firstName</a:t>
            </a:r>
            <a:r>
              <a:rPr lang="en-US" dirty="0"/>
              <a:t> = value;</a:t>
            </a:r>
          </a:p>
          <a:p>
            <a:pPr marL="0" indent="0">
              <a:buNone/>
            </a:pPr>
            <a:r>
              <a:rPr lang="en-US" dirty="0"/>
              <a:t>	}}</a:t>
            </a:r>
          </a:p>
          <a:p>
            <a:pPr marL="0" indent="0">
              <a:buNone/>
            </a:pPr>
            <a:r>
              <a:rPr lang="en-US" dirty="0"/>
              <a:t>	public string </a:t>
            </a:r>
            <a:r>
              <a:rPr lang="en-US" dirty="0" err="1"/>
              <a:t>LastName</a:t>
            </a:r>
            <a:r>
              <a:rPr lang="en-US" dirty="0"/>
              <a:t> {</a:t>
            </a:r>
            <a:r>
              <a:rPr lang="en-US" dirty="0" err="1"/>
              <a:t>get;set</a:t>
            </a:r>
            <a:r>
              <a:rPr lang="en-US" dirty="0"/>
              <a:t>;}</a:t>
            </a:r>
          </a:p>
          <a:p>
            <a:pPr marL="0" indent="0">
              <a:buNone/>
            </a:pPr>
            <a:r>
              <a:rPr lang="en-US" dirty="0"/>
              <a:t>	public </a:t>
            </a:r>
            <a:r>
              <a:rPr lang="en-US" dirty="0" err="1"/>
              <a:t>int</a:t>
            </a:r>
            <a:r>
              <a:rPr lang="en-US" dirty="0"/>
              <a:t> </a:t>
            </a:r>
            <a:r>
              <a:rPr lang="en-US" dirty="0" err="1"/>
              <a:t>CustomerNumber</a:t>
            </a:r>
            <a:r>
              <a:rPr lang="en-US" dirty="0"/>
              <a:t> {get; private set;}</a:t>
            </a:r>
          </a:p>
          <a:p>
            <a:pPr marL="0" indent="0">
              <a:buNone/>
            </a:pPr>
            <a:r>
              <a:rPr lang="en-US" dirty="0"/>
              <a:t>	private </a:t>
            </a:r>
            <a:r>
              <a:rPr lang="en-US" dirty="0" err="1"/>
              <a:t>boolean</a:t>
            </a:r>
            <a:r>
              <a:rPr lang="en-US" dirty="0"/>
              <a:t> </a:t>
            </a:r>
            <a:r>
              <a:rPr lang="en-US" dirty="0" err="1"/>
              <a:t>NeedsUpdating</a:t>
            </a:r>
            <a:r>
              <a:rPr lang="en-US" dirty="0"/>
              <a:t>;</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88930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way there…</a:t>
            </a:r>
          </a:p>
        </p:txBody>
      </p:sp>
      <p:sp>
        <p:nvSpPr>
          <p:cNvPr id="3" name="Content Placeholder 2"/>
          <p:cNvSpPr>
            <a:spLocks noGrp="1"/>
          </p:cNvSpPr>
          <p:nvPr>
            <p:ph idx="1"/>
          </p:nvPr>
        </p:nvSpPr>
        <p:spPr/>
        <p:txBody>
          <a:bodyPr/>
          <a:lstStyle/>
          <a:p>
            <a:pPr marL="0" indent="0">
              <a:buNone/>
            </a:pPr>
            <a:r>
              <a:rPr lang="en-US" dirty="0"/>
              <a:t>Classes, so far, have fulfilled most of our goals – we have turned software, essentially, into a Lego system. </a:t>
            </a:r>
          </a:p>
          <a:p>
            <a:pPr marL="0" indent="0">
              <a:buNone/>
            </a:pPr>
            <a:endParaRPr lang="en-US" dirty="0"/>
          </a:p>
          <a:p>
            <a:pPr marL="0" indent="0">
              <a:buNone/>
            </a:pPr>
            <a:r>
              <a:rPr lang="en-US" dirty="0"/>
              <a:t>There was an issue that language designers felt that they needed to deal with. Sometimes they would have a class that was almost exactly what they wanted, but not quite. Information hiding leaves you with two choices – wrap the class or start over.</a:t>
            </a:r>
          </a:p>
        </p:txBody>
      </p:sp>
    </p:spTree>
    <p:extLst>
      <p:ext uri="{BB962C8B-B14F-4D97-AF65-F5344CB8AC3E}">
        <p14:creationId xmlns:p14="http://schemas.microsoft.com/office/powerpoint/2010/main" val="2003190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751"/>
          </a:xfrm>
        </p:spPr>
        <p:txBody>
          <a:bodyPr>
            <a:normAutofit fontScale="90000"/>
          </a:bodyPr>
          <a:lstStyle/>
          <a:p>
            <a:r>
              <a:rPr lang="en-US" dirty="0"/>
              <a:t>Example</a:t>
            </a:r>
          </a:p>
        </p:txBody>
      </p:sp>
      <p:sp>
        <p:nvSpPr>
          <p:cNvPr id="3" name="Content Placeholder 2"/>
          <p:cNvSpPr>
            <a:spLocks noGrp="1"/>
          </p:cNvSpPr>
          <p:nvPr>
            <p:ph idx="1"/>
          </p:nvPr>
        </p:nvSpPr>
        <p:spPr>
          <a:xfrm>
            <a:off x="2973860" y="194533"/>
            <a:ext cx="8880390" cy="3034699"/>
          </a:xfrm>
        </p:spPr>
        <p:txBody>
          <a:bodyPr/>
          <a:lstStyle/>
          <a:p>
            <a:pPr marL="0" indent="0">
              <a:buNone/>
            </a:pPr>
            <a:r>
              <a:rPr lang="en-US" dirty="0"/>
              <a:t>public class Customer {</a:t>
            </a:r>
          </a:p>
          <a:p>
            <a:pPr marL="0" indent="0">
              <a:buNone/>
            </a:pPr>
            <a:r>
              <a:rPr lang="en-US" dirty="0"/>
              <a:t>	public string </a:t>
            </a:r>
            <a:r>
              <a:rPr lang="en-US" dirty="0" err="1"/>
              <a:t>FirstName</a:t>
            </a:r>
            <a:r>
              <a:rPr lang="en-US" dirty="0"/>
              <a:t>, </a:t>
            </a:r>
            <a:r>
              <a:rPr lang="en-US" dirty="0" err="1"/>
              <a:t>LastName</a:t>
            </a:r>
            <a:r>
              <a:rPr lang="en-US" dirty="0"/>
              <a:t>;</a:t>
            </a:r>
          </a:p>
          <a:p>
            <a:pPr marL="0" indent="0">
              <a:buNone/>
            </a:pPr>
            <a:r>
              <a:rPr lang="en-US" dirty="0"/>
              <a:t>	private </a:t>
            </a:r>
            <a:r>
              <a:rPr lang="en-US" dirty="0" err="1"/>
              <a:t>boolean</a:t>
            </a:r>
            <a:r>
              <a:rPr lang="en-US" dirty="0"/>
              <a:t> </a:t>
            </a:r>
            <a:r>
              <a:rPr lang="en-US" dirty="0" err="1"/>
              <a:t>NeedsUpdating</a:t>
            </a:r>
            <a:r>
              <a:rPr lang="en-US" dirty="0"/>
              <a:t>;</a:t>
            </a:r>
          </a:p>
          <a:p>
            <a:pPr marL="0" indent="0">
              <a:buNone/>
            </a:pPr>
            <a:r>
              <a:rPr lang="en-US" dirty="0"/>
              <a:t>	public </a:t>
            </a:r>
            <a:r>
              <a:rPr lang="en-US" dirty="0" err="1"/>
              <a:t>int</a:t>
            </a:r>
            <a:r>
              <a:rPr lang="en-US" dirty="0"/>
              <a:t> </a:t>
            </a:r>
            <a:r>
              <a:rPr lang="en-US" dirty="0" err="1"/>
              <a:t>CustomerNumber</a:t>
            </a:r>
            <a:r>
              <a:rPr lang="en-US" dirty="0"/>
              <a:t>;</a:t>
            </a:r>
          </a:p>
          <a:p>
            <a:pPr marL="0" indent="0">
              <a:buNone/>
            </a:pPr>
            <a:r>
              <a:rPr lang="en-US" dirty="0"/>
              <a:t>}</a:t>
            </a:r>
          </a:p>
          <a:p>
            <a:pPr marL="0" indent="0">
              <a:buNone/>
            </a:pPr>
            <a:endParaRPr lang="en-US" dirty="0"/>
          </a:p>
        </p:txBody>
      </p:sp>
      <p:sp>
        <p:nvSpPr>
          <p:cNvPr id="4" name="Content Placeholder 2"/>
          <p:cNvSpPr txBox="1">
            <a:spLocks/>
          </p:cNvSpPr>
          <p:nvPr/>
        </p:nvSpPr>
        <p:spPr>
          <a:xfrm>
            <a:off x="90616" y="3551451"/>
            <a:ext cx="12101384" cy="30346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public class </a:t>
            </a:r>
            <a:r>
              <a:rPr lang="en-US" dirty="0" err="1"/>
              <a:t>CustomerWithMiddleName</a:t>
            </a:r>
            <a:r>
              <a:rPr lang="en-US" dirty="0"/>
              <a:t> {</a:t>
            </a:r>
          </a:p>
          <a:p>
            <a:pPr marL="0" indent="0">
              <a:buFont typeface="Arial" panose="020B0604020202020204" pitchFamily="34" charset="0"/>
              <a:buNone/>
            </a:pPr>
            <a:r>
              <a:rPr lang="en-US" dirty="0"/>
              <a:t>	private Customer c;</a:t>
            </a:r>
          </a:p>
          <a:p>
            <a:pPr marL="0" indent="0">
              <a:buFont typeface="Arial" panose="020B0604020202020204" pitchFamily="34" charset="0"/>
              <a:buNone/>
            </a:pPr>
            <a:r>
              <a:rPr lang="en-US" dirty="0"/>
              <a:t>	public string </a:t>
            </a:r>
            <a:r>
              <a:rPr lang="en-US" dirty="0" err="1"/>
              <a:t>FirstName</a:t>
            </a:r>
            <a:r>
              <a:rPr lang="en-US" dirty="0"/>
              <a:t> { get { return </a:t>
            </a:r>
            <a:r>
              <a:rPr lang="en-US" dirty="0" err="1"/>
              <a:t>c.FirstName</a:t>
            </a:r>
            <a:r>
              <a:rPr lang="en-US" dirty="0"/>
              <a:t>;} set { return </a:t>
            </a:r>
            <a:r>
              <a:rPr lang="en-US" dirty="0" err="1"/>
              <a:t>c.FirstName</a:t>
            </a:r>
            <a:r>
              <a:rPr lang="en-US" dirty="0"/>
              <a:t>;}</a:t>
            </a:r>
          </a:p>
          <a:p>
            <a:pPr marL="0" indent="0">
              <a:buNone/>
            </a:pPr>
            <a:r>
              <a:rPr lang="en-US" dirty="0"/>
              <a:t>	public string </a:t>
            </a:r>
            <a:r>
              <a:rPr lang="en-US" dirty="0" err="1"/>
              <a:t>LastName</a:t>
            </a:r>
            <a:r>
              <a:rPr lang="en-US" dirty="0"/>
              <a:t> { get { return </a:t>
            </a:r>
            <a:r>
              <a:rPr lang="en-US" dirty="0" err="1"/>
              <a:t>c.LastName</a:t>
            </a:r>
            <a:r>
              <a:rPr lang="en-US" dirty="0"/>
              <a:t>;} set { return </a:t>
            </a:r>
            <a:r>
              <a:rPr lang="en-US" dirty="0" err="1"/>
              <a:t>c.LastName</a:t>
            </a:r>
            <a:r>
              <a:rPr lang="en-US" dirty="0"/>
              <a:t>;}</a:t>
            </a:r>
          </a:p>
          <a:p>
            <a:pPr marL="0" indent="0">
              <a:buNone/>
            </a:pPr>
            <a:r>
              <a:rPr lang="en-US" dirty="0"/>
              <a:t>	public </a:t>
            </a:r>
            <a:r>
              <a:rPr lang="en-US" dirty="0" err="1"/>
              <a:t>int</a:t>
            </a:r>
            <a:r>
              <a:rPr lang="en-US" dirty="0"/>
              <a:t> </a:t>
            </a:r>
            <a:r>
              <a:rPr lang="en-US" dirty="0" err="1"/>
              <a:t>CustomerNumber</a:t>
            </a:r>
            <a:r>
              <a:rPr lang="en-US" dirty="0"/>
              <a:t>{ get { return </a:t>
            </a:r>
            <a:r>
              <a:rPr lang="en-US" dirty="0" err="1"/>
              <a:t>CustomerNumber</a:t>
            </a:r>
            <a:r>
              <a:rPr lang="en-US" dirty="0"/>
              <a:t>;} </a:t>
            </a:r>
          </a:p>
          <a:p>
            <a:pPr marL="0" indent="0">
              <a:buNone/>
            </a:pPr>
            <a:r>
              <a:rPr lang="en-US" dirty="0"/>
              <a:t>					set { return </a:t>
            </a:r>
            <a:r>
              <a:rPr lang="en-US" dirty="0" err="1"/>
              <a:t>CustomerNumber</a:t>
            </a:r>
            <a:r>
              <a:rPr lang="en-US" dirty="0"/>
              <a:t>;}</a:t>
            </a:r>
          </a:p>
          <a:p>
            <a:pPr marL="0" indent="0">
              <a:buFont typeface="Arial" panose="020B0604020202020204" pitchFamily="34" charset="0"/>
              <a:buNone/>
            </a:pPr>
            <a:r>
              <a:rPr lang="en-US" dirty="0"/>
              <a:t>	public string </a:t>
            </a:r>
            <a:r>
              <a:rPr lang="en-US" dirty="0" err="1"/>
              <a:t>MiddleName</a:t>
            </a:r>
            <a:r>
              <a:rPr lang="en-US" dirty="0"/>
              <a:t> {</a:t>
            </a:r>
            <a:r>
              <a:rPr lang="en-US" dirty="0" err="1"/>
              <a:t>get;set</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p:txBody>
      </p:sp>
      <p:sp>
        <p:nvSpPr>
          <p:cNvPr id="5" name="TextBox 4"/>
          <p:cNvSpPr txBox="1"/>
          <p:nvPr/>
        </p:nvSpPr>
        <p:spPr>
          <a:xfrm>
            <a:off x="172995" y="2913357"/>
            <a:ext cx="2914003" cy="646331"/>
          </a:xfrm>
          <a:prstGeom prst="rect">
            <a:avLst/>
          </a:prstGeom>
          <a:noFill/>
        </p:spPr>
        <p:txBody>
          <a:bodyPr wrap="none" rtlCol="0">
            <a:spAutoFit/>
          </a:bodyPr>
          <a:lstStyle/>
          <a:p>
            <a:r>
              <a:rPr lang="en-US" sz="3600" dirty="0">
                <a:highlight>
                  <a:srgbClr val="FFFF00"/>
                </a:highlight>
              </a:rPr>
              <a:t>Wrap the class</a:t>
            </a:r>
          </a:p>
        </p:txBody>
      </p:sp>
    </p:spTree>
    <p:extLst>
      <p:ext uri="{BB962C8B-B14F-4D97-AF65-F5344CB8AC3E}">
        <p14:creationId xmlns:p14="http://schemas.microsoft.com/office/powerpoint/2010/main" val="626637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751"/>
          </a:xfrm>
        </p:spPr>
        <p:txBody>
          <a:bodyPr>
            <a:normAutofit fontScale="90000"/>
          </a:bodyPr>
          <a:lstStyle/>
          <a:p>
            <a:r>
              <a:rPr lang="en-US" dirty="0"/>
              <a:t>Example</a:t>
            </a:r>
          </a:p>
        </p:txBody>
      </p:sp>
      <p:sp>
        <p:nvSpPr>
          <p:cNvPr id="3" name="Content Placeholder 2"/>
          <p:cNvSpPr>
            <a:spLocks noGrp="1"/>
          </p:cNvSpPr>
          <p:nvPr>
            <p:ph idx="1"/>
          </p:nvPr>
        </p:nvSpPr>
        <p:spPr>
          <a:xfrm>
            <a:off x="2973860" y="194533"/>
            <a:ext cx="8880390" cy="3034699"/>
          </a:xfrm>
        </p:spPr>
        <p:txBody>
          <a:bodyPr/>
          <a:lstStyle/>
          <a:p>
            <a:pPr marL="0" indent="0">
              <a:buNone/>
            </a:pPr>
            <a:r>
              <a:rPr lang="en-US" dirty="0"/>
              <a:t>public class Customer {</a:t>
            </a:r>
          </a:p>
          <a:p>
            <a:pPr marL="0" indent="0">
              <a:buNone/>
            </a:pPr>
            <a:r>
              <a:rPr lang="en-US" dirty="0"/>
              <a:t>	public string </a:t>
            </a:r>
            <a:r>
              <a:rPr lang="en-US" dirty="0" err="1"/>
              <a:t>FirstName</a:t>
            </a:r>
            <a:r>
              <a:rPr lang="en-US" dirty="0"/>
              <a:t>, </a:t>
            </a:r>
            <a:r>
              <a:rPr lang="en-US" dirty="0" err="1"/>
              <a:t>LastName</a:t>
            </a:r>
            <a:r>
              <a:rPr lang="en-US" dirty="0"/>
              <a:t>;</a:t>
            </a:r>
          </a:p>
          <a:p>
            <a:pPr marL="0" indent="0">
              <a:buNone/>
            </a:pPr>
            <a:r>
              <a:rPr lang="en-US" dirty="0"/>
              <a:t>	private </a:t>
            </a:r>
            <a:r>
              <a:rPr lang="en-US" dirty="0" err="1"/>
              <a:t>boolean</a:t>
            </a:r>
            <a:r>
              <a:rPr lang="en-US" dirty="0"/>
              <a:t> </a:t>
            </a:r>
            <a:r>
              <a:rPr lang="en-US" dirty="0" err="1"/>
              <a:t>NeedsUpdating</a:t>
            </a:r>
            <a:r>
              <a:rPr lang="en-US" dirty="0"/>
              <a:t>;</a:t>
            </a:r>
          </a:p>
          <a:p>
            <a:pPr marL="0" indent="0">
              <a:buNone/>
            </a:pPr>
            <a:r>
              <a:rPr lang="en-US" dirty="0"/>
              <a:t>	public </a:t>
            </a:r>
            <a:r>
              <a:rPr lang="en-US" dirty="0" err="1"/>
              <a:t>int</a:t>
            </a:r>
            <a:r>
              <a:rPr lang="en-US" dirty="0"/>
              <a:t> </a:t>
            </a:r>
            <a:r>
              <a:rPr lang="en-US" dirty="0" err="1"/>
              <a:t>CustomerNumber</a:t>
            </a:r>
            <a:r>
              <a:rPr lang="en-US" dirty="0"/>
              <a:t>;</a:t>
            </a:r>
          </a:p>
          <a:p>
            <a:pPr marL="0" indent="0">
              <a:buNone/>
            </a:pPr>
            <a:r>
              <a:rPr lang="en-US" dirty="0"/>
              <a:t>}</a:t>
            </a:r>
          </a:p>
          <a:p>
            <a:pPr marL="0" indent="0">
              <a:buNone/>
            </a:pPr>
            <a:endParaRPr lang="en-US" dirty="0"/>
          </a:p>
        </p:txBody>
      </p:sp>
      <p:sp>
        <p:nvSpPr>
          <p:cNvPr id="4" name="Content Placeholder 2"/>
          <p:cNvSpPr txBox="1">
            <a:spLocks/>
          </p:cNvSpPr>
          <p:nvPr/>
        </p:nvSpPr>
        <p:spPr>
          <a:xfrm>
            <a:off x="90616" y="3551451"/>
            <a:ext cx="12101384" cy="3034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public class </a:t>
            </a:r>
            <a:r>
              <a:rPr lang="en-US" dirty="0" err="1"/>
              <a:t>CustomerWithMiddleName</a:t>
            </a:r>
            <a:r>
              <a:rPr lang="en-US" dirty="0"/>
              <a:t> {</a:t>
            </a:r>
          </a:p>
          <a:p>
            <a:pPr marL="0" indent="0">
              <a:buNone/>
            </a:pPr>
            <a:r>
              <a:rPr lang="en-US" dirty="0"/>
              <a:t>	public string </a:t>
            </a:r>
            <a:r>
              <a:rPr lang="en-US" dirty="0" err="1"/>
              <a:t>FirstName</a:t>
            </a:r>
            <a:r>
              <a:rPr lang="en-US" dirty="0"/>
              <a:t>, </a:t>
            </a:r>
            <a:r>
              <a:rPr lang="en-US" dirty="0" err="1"/>
              <a:t>LastName</a:t>
            </a:r>
            <a:r>
              <a:rPr lang="en-US" dirty="0"/>
              <a:t>;</a:t>
            </a:r>
          </a:p>
          <a:p>
            <a:pPr marL="0" indent="0">
              <a:buNone/>
            </a:pPr>
            <a:r>
              <a:rPr lang="en-US" dirty="0"/>
              <a:t>	private </a:t>
            </a:r>
            <a:r>
              <a:rPr lang="en-US" dirty="0" err="1"/>
              <a:t>boolean</a:t>
            </a:r>
            <a:r>
              <a:rPr lang="en-US" dirty="0"/>
              <a:t> </a:t>
            </a:r>
            <a:r>
              <a:rPr lang="en-US" dirty="0" err="1"/>
              <a:t>NeedsUpdating</a:t>
            </a:r>
            <a:r>
              <a:rPr lang="en-US" dirty="0"/>
              <a:t>;</a:t>
            </a:r>
          </a:p>
          <a:p>
            <a:pPr marL="0" indent="0">
              <a:buNone/>
            </a:pPr>
            <a:r>
              <a:rPr lang="en-US" dirty="0"/>
              <a:t>	public </a:t>
            </a:r>
            <a:r>
              <a:rPr lang="en-US" dirty="0" err="1"/>
              <a:t>int</a:t>
            </a:r>
            <a:r>
              <a:rPr lang="en-US" dirty="0"/>
              <a:t> </a:t>
            </a:r>
            <a:r>
              <a:rPr lang="en-US" dirty="0" err="1"/>
              <a:t>CustomerNumber</a:t>
            </a:r>
            <a:r>
              <a:rPr lang="en-US" dirty="0"/>
              <a:t>;</a:t>
            </a:r>
          </a:p>
          <a:p>
            <a:pPr marL="0" indent="0">
              <a:buFont typeface="Arial" panose="020B0604020202020204" pitchFamily="34" charset="0"/>
              <a:buNone/>
            </a:pPr>
            <a:r>
              <a:rPr lang="en-US" dirty="0"/>
              <a:t>	public string </a:t>
            </a:r>
            <a:r>
              <a:rPr lang="en-US" dirty="0" err="1"/>
              <a:t>MiddleName</a:t>
            </a:r>
            <a:r>
              <a:rPr lang="en-US" dirty="0"/>
              <a:t> {</a:t>
            </a:r>
            <a:r>
              <a:rPr lang="en-US" dirty="0" err="1"/>
              <a:t>get;set</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p:txBody>
      </p:sp>
      <p:sp>
        <p:nvSpPr>
          <p:cNvPr id="5" name="TextBox 4"/>
          <p:cNvSpPr txBox="1"/>
          <p:nvPr/>
        </p:nvSpPr>
        <p:spPr>
          <a:xfrm>
            <a:off x="172995" y="2913357"/>
            <a:ext cx="4415376" cy="646331"/>
          </a:xfrm>
          <a:prstGeom prst="rect">
            <a:avLst/>
          </a:prstGeom>
          <a:noFill/>
        </p:spPr>
        <p:txBody>
          <a:bodyPr wrap="none" rtlCol="0">
            <a:spAutoFit/>
          </a:bodyPr>
          <a:lstStyle/>
          <a:p>
            <a:r>
              <a:rPr lang="en-US" sz="3600" dirty="0" err="1">
                <a:highlight>
                  <a:srgbClr val="FFFF00"/>
                </a:highlight>
              </a:rPr>
              <a:t>Reimplement</a:t>
            </a:r>
            <a:r>
              <a:rPr lang="en-US" sz="3600" dirty="0">
                <a:highlight>
                  <a:srgbClr val="FFFF00"/>
                </a:highlight>
              </a:rPr>
              <a:t> the class</a:t>
            </a:r>
          </a:p>
        </p:txBody>
      </p:sp>
    </p:spTree>
    <p:extLst>
      <p:ext uri="{BB962C8B-B14F-4D97-AF65-F5344CB8AC3E}">
        <p14:creationId xmlns:p14="http://schemas.microsoft.com/office/powerpoint/2010/main" val="3810417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a:lstStyle/>
          <a:p>
            <a:pPr marL="0" indent="0">
              <a:buNone/>
            </a:pPr>
            <a:r>
              <a:rPr lang="en-US" dirty="0"/>
              <a:t>There is a significant problem with those approaches…</a:t>
            </a:r>
          </a:p>
          <a:p>
            <a:pPr marL="0" indent="0">
              <a:buNone/>
            </a:pPr>
            <a:r>
              <a:rPr lang="en-US" dirty="0"/>
              <a:t>Let’s say we have an order:</a:t>
            </a:r>
          </a:p>
          <a:p>
            <a:pPr marL="0" indent="0">
              <a:buNone/>
            </a:pPr>
            <a:endParaRPr lang="en-US" dirty="0"/>
          </a:p>
          <a:p>
            <a:pPr marL="0" indent="0">
              <a:buNone/>
            </a:pPr>
            <a:r>
              <a:rPr lang="en-US" dirty="0"/>
              <a:t>public class Order</a:t>
            </a:r>
          </a:p>
          <a:p>
            <a:pPr marL="0" indent="0">
              <a:buNone/>
            </a:pPr>
            <a:r>
              <a:rPr lang="en-US" dirty="0"/>
              <a:t>{</a:t>
            </a:r>
          </a:p>
          <a:p>
            <a:pPr marL="0" indent="0">
              <a:buNone/>
            </a:pPr>
            <a:r>
              <a:rPr lang="en-US" dirty="0"/>
              <a:t>	public Customer </a:t>
            </a:r>
            <a:r>
              <a:rPr lang="en-US" smtClean="0"/>
              <a:t>OrdersCustomer{</a:t>
            </a:r>
            <a:r>
              <a:rPr lang="en-US" dirty="0" err="1" smtClean="0"/>
              <a:t>get;set</a:t>
            </a:r>
            <a:r>
              <a:rPr lang="en-US" dirty="0"/>
              <a:t>;}</a:t>
            </a:r>
          </a:p>
          <a:p>
            <a:pPr marL="0" indent="0">
              <a:buNone/>
            </a:pPr>
            <a:r>
              <a:rPr lang="en-US" dirty="0"/>
              <a:t>}</a:t>
            </a:r>
          </a:p>
          <a:p>
            <a:pPr marL="0" indent="0">
              <a:buNone/>
            </a:pPr>
            <a:r>
              <a:rPr lang="en-US" dirty="0"/>
              <a:t>We can’t use </a:t>
            </a:r>
            <a:r>
              <a:rPr lang="en-US" dirty="0" err="1"/>
              <a:t>CustomerWithMiddleName</a:t>
            </a:r>
            <a:r>
              <a:rPr lang="en-US" dirty="0"/>
              <a:t>, because it isn’t a Customer.</a:t>
            </a:r>
          </a:p>
        </p:txBody>
      </p:sp>
    </p:spTree>
    <p:extLst>
      <p:ext uri="{BB962C8B-B14F-4D97-AF65-F5344CB8AC3E}">
        <p14:creationId xmlns:p14="http://schemas.microsoft.com/office/powerpoint/2010/main" val="4052894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449" y="1238336"/>
            <a:ext cx="2918254" cy="4841188"/>
          </a:xfrm>
        </p:spPr>
        <p:txBody>
          <a:bodyPr/>
          <a:lstStyle/>
          <a:p>
            <a:r>
              <a:rPr lang="en-US" dirty="0"/>
              <a:t>Inheritance</a:t>
            </a:r>
            <a:br>
              <a:rPr lang="en-US" dirty="0"/>
            </a:br>
            <a:r>
              <a:rPr lang="en-US" dirty="0"/>
              <a:t>is the answer!</a:t>
            </a:r>
          </a:p>
        </p:txBody>
      </p:sp>
      <p:pic>
        <p:nvPicPr>
          <p:cNvPr id="1026" name="Picture 2" descr="http://thefederalist.com/wp-content/uploads/2015/06/scrooge-mcdu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987" y="251256"/>
            <a:ext cx="8433949" cy="632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986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 Inheritance</a:t>
            </a:r>
          </a:p>
        </p:txBody>
      </p:sp>
      <p:sp>
        <p:nvSpPr>
          <p:cNvPr id="3" name="Content Placeholder 2"/>
          <p:cNvSpPr>
            <a:spLocks noGrp="1"/>
          </p:cNvSpPr>
          <p:nvPr>
            <p:ph idx="1"/>
          </p:nvPr>
        </p:nvSpPr>
        <p:spPr>
          <a:xfrm>
            <a:off x="838200" y="1425146"/>
            <a:ext cx="10515600" cy="5025081"/>
          </a:xfrm>
        </p:spPr>
        <p:txBody>
          <a:bodyPr>
            <a:normAutofit/>
          </a:bodyPr>
          <a:lstStyle/>
          <a:p>
            <a:pPr marL="0" indent="0">
              <a:buNone/>
            </a:pPr>
            <a:r>
              <a:rPr lang="en-US" dirty="0"/>
              <a:t>When a class inherits from another in an OO language, it means that the derived or child class is everything its parent was plus more.</a:t>
            </a:r>
          </a:p>
          <a:p>
            <a:pPr marL="0" indent="0">
              <a:buNone/>
            </a:pPr>
            <a:endParaRPr lang="en-US" dirty="0"/>
          </a:p>
          <a:p>
            <a:pPr marL="0" indent="0">
              <a:buNone/>
            </a:pPr>
            <a:r>
              <a:rPr lang="en-US" dirty="0"/>
              <a:t>public class </a:t>
            </a:r>
            <a:r>
              <a:rPr lang="en-US" dirty="0" err="1"/>
              <a:t>CustomerWithMiddleName</a:t>
            </a:r>
            <a:r>
              <a:rPr lang="en-US" dirty="0"/>
              <a:t>  : Customer {</a:t>
            </a:r>
          </a:p>
          <a:p>
            <a:pPr marL="0" indent="0">
              <a:buNone/>
            </a:pPr>
            <a:r>
              <a:rPr lang="en-US" dirty="0"/>
              <a:t>	public string </a:t>
            </a:r>
            <a:r>
              <a:rPr lang="en-US" dirty="0" err="1"/>
              <a:t>MiddleName</a:t>
            </a:r>
            <a:r>
              <a:rPr lang="en-US" dirty="0"/>
              <a:t> {</a:t>
            </a:r>
            <a:r>
              <a:rPr lang="en-US" dirty="0" err="1"/>
              <a:t>get;set</a:t>
            </a:r>
            <a:r>
              <a:rPr lang="en-US" dirty="0"/>
              <a:t>;}</a:t>
            </a:r>
          </a:p>
          <a:p>
            <a:pPr marL="0" indent="0">
              <a:buNone/>
            </a:pPr>
            <a:r>
              <a:rPr lang="en-US" dirty="0"/>
              <a:t>}</a:t>
            </a:r>
          </a:p>
          <a:p>
            <a:pPr marL="0" indent="0">
              <a:buNone/>
            </a:pPr>
            <a:endParaRPr lang="en-US" dirty="0"/>
          </a:p>
          <a:p>
            <a:pPr marL="0" indent="0">
              <a:buNone/>
            </a:pPr>
            <a:r>
              <a:rPr lang="en-US" dirty="0"/>
              <a:t>Automatically has all of the functionality, properties, etc. Can be used any place where the parent can be used!</a:t>
            </a:r>
          </a:p>
          <a:p>
            <a:pPr marL="0" indent="0">
              <a:buNone/>
            </a:pPr>
            <a:r>
              <a:rPr lang="en-US" dirty="0" err="1"/>
              <a:t>myOrder.Customer</a:t>
            </a:r>
            <a:r>
              <a:rPr lang="en-US" dirty="0"/>
              <a:t> = new </a:t>
            </a:r>
            <a:r>
              <a:rPr lang="en-US" dirty="0" err="1"/>
              <a:t>CustomerWithMiddleName</a:t>
            </a:r>
            <a:r>
              <a:rPr lang="en-US" dirty="0"/>
              <a:t>(); // this is OK!</a:t>
            </a:r>
          </a:p>
          <a:p>
            <a:pPr marL="0" indent="0">
              <a:buNone/>
            </a:pPr>
            <a:endParaRPr lang="en-US" dirty="0"/>
          </a:p>
        </p:txBody>
      </p:sp>
    </p:spTree>
    <p:extLst>
      <p:ext uri="{BB962C8B-B14F-4D97-AF65-F5344CB8AC3E}">
        <p14:creationId xmlns:p14="http://schemas.microsoft.com/office/powerpoint/2010/main" val="3225171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a:xfrm>
            <a:off x="660099" y="1825625"/>
            <a:ext cx="10693701" cy="4351338"/>
          </a:xfrm>
        </p:spPr>
        <p:txBody>
          <a:bodyPr/>
          <a:lstStyle/>
          <a:p>
            <a:pPr marL="0" indent="0">
              <a:buNone/>
            </a:pPr>
            <a:r>
              <a:rPr lang="en-US" dirty="0" smtClean="0"/>
              <a:t>Superclass – the “parent” class – the class we inherit FROM</a:t>
            </a:r>
          </a:p>
          <a:p>
            <a:pPr marL="0" indent="0">
              <a:buNone/>
            </a:pPr>
            <a:r>
              <a:rPr lang="en-US" dirty="0" smtClean="0"/>
              <a:t>Subclass – a class that inherits FROM a super class</a:t>
            </a:r>
          </a:p>
          <a:p>
            <a:pPr marL="0" indent="0">
              <a:buNone/>
            </a:pPr>
            <a:r>
              <a:rPr lang="en-US" dirty="0" smtClean="0"/>
              <a:t>Substitutability – ability to replace superclass with a subclass without breaking the program</a:t>
            </a:r>
          </a:p>
          <a:p>
            <a:pPr marL="0" indent="0">
              <a:buNone/>
            </a:pPr>
            <a:r>
              <a:rPr lang="en-US" dirty="0" smtClean="0"/>
              <a:t>“IS-A” – a shorthand way of thinking of substitutability (cat is-a animal)</a:t>
            </a:r>
          </a:p>
          <a:p>
            <a:pPr marL="0" indent="0">
              <a:buNone/>
            </a:pPr>
            <a:r>
              <a:rPr lang="en-US" dirty="0" smtClean="0"/>
              <a:t>Composition – describes an object made up of other objects</a:t>
            </a:r>
          </a:p>
          <a:p>
            <a:pPr marL="0" indent="0">
              <a:buNone/>
            </a:pPr>
            <a:r>
              <a:rPr lang="en-US" dirty="0" smtClean="0"/>
              <a:t>“HAS-A” – a shorthand way of thinking about composition (cat has-a tail)</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678874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37054" y="2325731"/>
            <a:ext cx="10515600" cy="2213318"/>
          </a:xfrm>
        </p:spPr>
        <p:txBody>
          <a:bodyPr>
            <a:normAutofit fontScale="90000"/>
          </a:bodyPr>
          <a:lstStyle/>
          <a:p>
            <a:r>
              <a:rPr lang="en-US" dirty="0"/>
              <a:t>In the beginning… we had assembly language with no formal structure. Programming was “whatever works” and programs were generally smaller and simpler.</a:t>
            </a:r>
          </a:p>
        </p:txBody>
      </p:sp>
    </p:spTree>
    <p:extLst>
      <p:ext uri="{BB962C8B-B14F-4D97-AF65-F5344CB8AC3E}">
        <p14:creationId xmlns:p14="http://schemas.microsoft.com/office/powerpoint/2010/main" val="684883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functionality?</a:t>
            </a:r>
          </a:p>
        </p:txBody>
      </p:sp>
      <p:sp>
        <p:nvSpPr>
          <p:cNvPr id="3" name="Content Placeholder 2"/>
          <p:cNvSpPr>
            <a:spLocks noGrp="1"/>
          </p:cNvSpPr>
          <p:nvPr>
            <p:ph idx="1"/>
          </p:nvPr>
        </p:nvSpPr>
        <p:spPr/>
        <p:txBody>
          <a:bodyPr/>
          <a:lstStyle/>
          <a:p>
            <a:pPr marL="0" indent="0">
              <a:buNone/>
            </a:pPr>
            <a:r>
              <a:rPr lang="en-US" dirty="0"/>
              <a:t>We have talked a lot about members and properties. How do we add functionality to these classes? </a:t>
            </a:r>
          </a:p>
          <a:p>
            <a:pPr marL="0" indent="0">
              <a:buNone/>
            </a:pPr>
            <a:endParaRPr lang="en-US" dirty="0"/>
          </a:p>
          <a:p>
            <a:pPr marL="0" indent="0">
              <a:buNone/>
            </a:pPr>
            <a:r>
              <a:rPr lang="en-US" dirty="0"/>
              <a:t>Methods are procedures/functions (OO doesn’t distinguish) that are tied to an object. They can use the instance members and properties (even the private ones). They are not a lot different from a procedure/function in a procedural language.</a:t>
            </a:r>
          </a:p>
        </p:txBody>
      </p:sp>
    </p:spTree>
    <p:extLst>
      <p:ext uri="{BB962C8B-B14F-4D97-AF65-F5344CB8AC3E}">
        <p14:creationId xmlns:p14="http://schemas.microsoft.com/office/powerpoint/2010/main" val="132525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092411" y="1054443"/>
            <a:ext cx="8880390" cy="54946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public class Customer {</a:t>
            </a:r>
          </a:p>
          <a:p>
            <a:pPr marL="0" indent="0">
              <a:buFont typeface="Arial" panose="020B0604020202020204" pitchFamily="34" charset="0"/>
              <a:buNone/>
            </a:pPr>
            <a:r>
              <a:rPr lang="en-US" dirty="0"/>
              <a:t>	public string </a:t>
            </a:r>
            <a:r>
              <a:rPr lang="en-US" dirty="0" err="1"/>
              <a:t>FirstName</a:t>
            </a:r>
            <a:r>
              <a:rPr lang="en-US" dirty="0"/>
              <a:t>, </a:t>
            </a:r>
            <a:r>
              <a:rPr lang="en-US" dirty="0" err="1"/>
              <a:t>LastName</a:t>
            </a:r>
            <a:r>
              <a:rPr lang="en-US" dirty="0"/>
              <a:t>;</a:t>
            </a:r>
          </a:p>
          <a:p>
            <a:pPr marL="0" indent="0">
              <a:buFont typeface="Arial" panose="020B0604020202020204" pitchFamily="34" charset="0"/>
              <a:buNone/>
            </a:pPr>
            <a:r>
              <a:rPr lang="en-US" dirty="0"/>
              <a:t>	private </a:t>
            </a:r>
            <a:r>
              <a:rPr lang="en-US" dirty="0" err="1"/>
              <a:t>boolean</a:t>
            </a:r>
            <a:r>
              <a:rPr lang="en-US" dirty="0"/>
              <a:t> </a:t>
            </a:r>
            <a:r>
              <a:rPr lang="en-US" dirty="0" err="1"/>
              <a:t>NeedsUpdating</a:t>
            </a:r>
            <a:r>
              <a:rPr lang="en-US" dirty="0"/>
              <a:t>;</a:t>
            </a:r>
          </a:p>
          <a:p>
            <a:pPr marL="0" indent="0">
              <a:buFont typeface="Arial" panose="020B0604020202020204" pitchFamily="34" charset="0"/>
              <a:buNone/>
            </a:pPr>
            <a:r>
              <a:rPr lang="en-US" dirty="0"/>
              <a:t>	public </a:t>
            </a:r>
            <a:r>
              <a:rPr lang="en-US" dirty="0" err="1"/>
              <a:t>int</a:t>
            </a:r>
            <a:r>
              <a:rPr lang="en-US" dirty="0"/>
              <a:t> </a:t>
            </a:r>
            <a:r>
              <a:rPr lang="en-US" dirty="0" err="1"/>
              <a:t>CustomerNumber</a:t>
            </a:r>
            <a:r>
              <a:rPr lang="en-US" dirty="0"/>
              <a:t>;</a:t>
            </a:r>
          </a:p>
          <a:p>
            <a:pPr marL="0" indent="0">
              <a:buFont typeface="Arial" panose="020B0604020202020204" pitchFamily="34" charset="0"/>
              <a:buNone/>
            </a:pPr>
            <a:r>
              <a:rPr lang="en-US" dirty="0"/>
              <a:t>	public void </a:t>
            </a:r>
            <a:r>
              <a:rPr lang="en-US" dirty="0" err="1"/>
              <a:t>PrintName</a:t>
            </a:r>
            <a:r>
              <a:rPr lang="en-US" dirty="0"/>
              <a:t>() {</a:t>
            </a:r>
          </a:p>
          <a:p>
            <a:pPr marL="0" indent="0">
              <a:buFont typeface="Arial" panose="020B0604020202020204" pitchFamily="34" charset="0"/>
              <a:buNone/>
            </a:pPr>
            <a:r>
              <a:rPr lang="en-US" dirty="0"/>
              <a:t>		string name = </a:t>
            </a:r>
            <a:r>
              <a:rPr lang="en-US" dirty="0" err="1"/>
              <a:t>FirstName</a:t>
            </a:r>
            <a:r>
              <a:rPr lang="en-US" dirty="0"/>
              <a:t> + “ “ + </a:t>
            </a:r>
            <a:r>
              <a:rPr lang="en-US" dirty="0" err="1"/>
              <a:t>LastName</a:t>
            </a:r>
            <a:r>
              <a:rPr lang="en-US" dirty="0"/>
              <a:t>;</a:t>
            </a:r>
          </a:p>
          <a:p>
            <a:pPr marL="0" indent="0">
              <a:buFont typeface="Arial" panose="020B0604020202020204" pitchFamily="34" charset="0"/>
              <a:buNone/>
            </a:pPr>
            <a:r>
              <a:rPr lang="en-US" dirty="0"/>
              <a:t>		</a:t>
            </a:r>
            <a:r>
              <a:rPr lang="en-US" dirty="0" err="1"/>
              <a:t>Console.WriteLine</a:t>
            </a:r>
            <a:r>
              <a:rPr lang="en-US" dirty="0"/>
              <a:t>(name);</a:t>
            </a:r>
          </a:p>
          <a:p>
            <a:pPr marL="0" indent="0">
              <a:buFont typeface="Arial" panose="020B0604020202020204" pitchFamily="34" charset="0"/>
              <a:buNone/>
            </a:pPr>
            <a:r>
              <a:rPr lang="en-US" dirty="0"/>
              <a:t>	}	</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7135870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the middle name?</a:t>
            </a:r>
          </a:p>
        </p:txBody>
      </p:sp>
      <p:sp>
        <p:nvSpPr>
          <p:cNvPr id="3" name="Content Placeholder 2"/>
          <p:cNvSpPr>
            <a:spLocks noGrp="1"/>
          </p:cNvSpPr>
          <p:nvPr>
            <p:ph idx="1"/>
          </p:nvPr>
        </p:nvSpPr>
        <p:spPr/>
        <p:txBody>
          <a:bodyPr/>
          <a:lstStyle/>
          <a:p>
            <a:pPr marL="0" indent="0">
              <a:buNone/>
            </a:pPr>
            <a:r>
              <a:rPr lang="en-US" dirty="0"/>
              <a:t>Remember in </a:t>
            </a:r>
            <a:r>
              <a:rPr lang="en-US" dirty="0" err="1"/>
              <a:t>CustomerWithMiddleName</a:t>
            </a:r>
            <a:r>
              <a:rPr lang="en-US" dirty="0"/>
              <a:t>, we added a middle name to the customer. That </a:t>
            </a:r>
            <a:r>
              <a:rPr lang="en-US" dirty="0" err="1"/>
              <a:t>PrintName</a:t>
            </a:r>
            <a:r>
              <a:rPr lang="en-US" dirty="0"/>
              <a:t> method that we just saw doesn’t print that. </a:t>
            </a:r>
          </a:p>
          <a:p>
            <a:pPr marL="0" indent="0">
              <a:buNone/>
            </a:pPr>
            <a:endParaRPr lang="en-US" dirty="0"/>
          </a:p>
          <a:p>
            <a:pPr marL="0" indent="0">
              <a:buNone/>
            </a:pPr>
            <a:r>
              <a:rPr lang="en-US" dirty="0"/>
              <a:t>Of course not. Customer doesn’t have a </a:t>
            </a:r>
            <a:r>
              <a:rPr lang="en-US" dirty="0" err="1"/>
              <a:t>MiddleName</a:t>
            </a:r>
            <a:r>
              <a:rPr lang="en-US" dirty="0"/>
              <a:t>. So how can we make </a:t>
            </a:r>
            <a:r>
              <a:rPr lang="en-US" dirty="0" err="1"/>
              <a:t>CustomerWithMiddleName</a:t>
            </a:r>
            <a:r>
              <a:rPr lang="en-US" dirty="0"/>
              <a:t> do the Right Thing?</a:t>
            </a:r>
          </a:p>
        </p:txBody>
      </p:sp>
    </p:spTree>
    <p:extLst>
      <p:ext uri="{BB962C8B-B14F-4D97-AF65-F5344CB8AC3E}">
        <p14:creationId xmlns:p14="http://schemas.microsoft.com/office/powerpoint/2010/main" val="1775959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5373"/>
            <a:ext cx="10515600" cy="6367849"/>
          </a:xfrm>
        </p:spPr>
        <p:txBody>
          <a:bodyPr>
            <a:normAutofit fontScale="77500" lnSpcReduction="20000"/>
          </a:bodyPr>
          <a:lstStyle/>
          <a:p>
            <a:pPr marL="0" indent="0">
              <a:buNone/>
            </a:pPr>
            <a:r>
              <a:rPr lang="en-US" dirty="0"/>
              <a:t>public class Customer {</a:t>
            </a:r>
          </a:p>
          <a:p>
            <a:pPr marL="0" indent="0">
              <a:buNone/>
            </a:pPr>
            <a:r>
              <a:rPr lang="en-US" dirty="0"/>
              <a:t>	public string </a:t>
            </a:r>
            <a:r>
              <a:rPr lang="en-US" dirty="0" err="1"/>
              <a:t>FirstName</a:t>
            </a:r>
            <a:r>
              <a:rPr lang="en-US" dirty="0"/>
              <a:t>, </a:t>
            </a:r>
            <a:r>
              <a:rPr lang="en-US" dirty="0" err="1"/>
              <a:t>LastName</a:t>
            </a:r>
            <a:r>
              <a:rPr lang="en-US" dirty="0"/>
              <a:t>;</a:t>
            </a:r>
          </a:p>
          <a:p>
            <a:pPr marL="0" indent="0">
              <a:buNone/>
            </a:pPr>
            <a:r>
              <a:rPr lang="en-US" dirty="0"/>
              <a:t>	private </a:t>
            </a:r>
            <a:r>
              <a:rPr lang="en-US" dirty="0" err="1"/>
              <a:t>boolean</a:t>
            </a:r>
            <a:r>
              <a:rPr lang="en-US" dirty="0"/>
              <a:t> </a:t>
            </a:r>
            <a:r>
              <a:rPr lang="en-US" dirty="0" err="1"/>
              <a:t>NeedsUpdating</a:t>
            </a:r>
            <a:r>
              <a:rPr lang="en-US" dirty="0"/>
              <a:t>;</a:t>
            </a:r>
          </a:p>
          <a:p>
            <a:pPr marL="0" indent="0">
              <a:buNone/>
            </a:pPr>
            <a:r>
              <a:rPr lang="en-US" dirty="0"/>
              <a:t>	public </a:t>
            </a:r>
            <a:r>
              <a:rPr lang="en-US" dirty="0" err="1"/>
              <a:t>int</a:t>
            </a:r>
            <a:r>
              <a:rPr lang="en-US" dirty="0"/>
              <a:t> </a:t>
            </a:r>
            <a:r>
              <a:rPr lang="en-US" dirty="0" err="1"/>
              <a:t>CustomerNumber</a:t>
            </a:r>
            <a:r>
              <a:rPr lang="en-US" dirty="0"/>
              <a:t>;</a:t>
            </a:r>
          </a:p>
          <a:p>
            <a:pPr marL="0" indent="0">
              <a:buNone/>
            </a:pPr>
            <a:r>
              <a:rPr lang="en-US" dirty="0"/>
              <a:t>	public </a:t>
            </a:r>
            <a:r>
              <a:rPr lang="en-US" dirty="0">
                <a:highlight>
                  <a:srgbClr val="FFFF00"/>
                </a:highlight>
              </a:rPr>
              <a:t>virtual</a:t>
            </a:r>
            <a:r>
              <a:rPr lang="en-US" dirty="0"/>
              <a:t> void </a:t>
            </a:r>
            <a:r>
              <a:rPr lang="en-US" dirty="0" err="1"/>
              <a:t>PrintName</a:t>
            </a:r>
            <a:r>
              <a:rPr lang="en-US" dirty="0"/>
              <a:t>() {</a:t>
            </a:r>
          </a:p>
          <a:p>
            <a:pPr marL="0" indent="0">
              <a:buNone/>
            </a:pPr>
            <a:r>
              <a:rPr lang="en-US" dirty="0"/>
              <a:t>		string name = </a:t>
            </a:r>
            <a:r>
              <a:rPr lang="en-US" dirty="0" err="1"/>
              <a:t>FirstName</a:t>
            </a:r>
            <a:r>
              <a:rPr lang="en-US" dirty="0"/>
              <a:t> + “ “ + </a:t>
            </a:r>
            <a:r>
              <a:rPr lang="en-US" dirty="0" err="1"/>
              <a:t>LastName</a:t>
            </a:r>
            <a:r>
              <a:rPr lang="en-US" dirty="0"/>
              <a:t>;</a:t>
            </a:r>
          </a:p>
          <a:p>
            <a:pPr marL="0" indent="0">
              <a:buNone/>
            </a:pPr>
            <a:r>
              <a:rPr lang="en-US" dirty="0"/>
              <a:t>		</a:t>
            </a:r>
            <a:r>
              <a:rPr lang="en-US" dirty="0" err="1"/>
              <a:t>Console.WriteLine</a:t>
            </a:r>
            <a:r>
              <a:rPr lang="en-US" dirty="0"/>
              <a:t>(name);</a:t>
            </a:r>
          </a:p>
          <a:p>
            <a:pPr marL="0" indent="0">
              <a:buNone/>
            </a:pPr>
            <a:r>
              <a:rPr lang="en-US" dirty="0"/>
              <a:t>	}	</a:t>
            </a:r>
          </a:p>
          <a:p>
            <a:pPr marL="0" indent="0">
              <a:buNone/>
            </a:pPr>
            <a:r>
              <a:rPr lang="en-US" dirty="0"/>
              <a:t>}</a:t>
            </a:r>
          </a:p>
          <a:p>
            <a:pPr marL="0" indent="0">
              <a:buNone/>
            </a:pPr>
            <a:endParaRPr lang="en-US" dirty="0"/>
          </a:p>
          <a:p>
            <a:pPr marL="0" indent="0">
              <a:buNone/>
            </a:pPr>
            <a:r>
              <a:rPr lang="en-US" dirty="0"/>
              <a:t>public class </a:t>
            </a:r>
            <a:r>
              <a:rPr lang="en-US" dirty="0" err="1"/>
              <a:t>CustomerWithMiddleName</a:t>
            </a:r>
            <a:r>
              <a:rPr lang="en-US" dirty="0"/>
              <a:t>  : Customer {</a:t>
            </a:r>
          </a:p>
          <a:p>
            <a:pPr marL="0" indent="0">
              <a:buNone/>
            </a:pPr>
            <a:r>
              <a:rPr lang="en-US" dirty="0"/>
              <a:t>	public string </a:t>
            </a:r>
            <a:r>
              <a:rPr lang="en-US" dirty="0" err="1"/>
              <a:t>MiddleName</a:t>
            </a:r>
            <a:r>
              <a:rPr lang="en-US" dirty="0"/>
              <a:t> {</a:t>
            </a:r>
            <a:r>
              <a:rPr lang="en-US" dirty="0" err="1"/>
              <a:t>get;set</a:t>
            </a:r>
            <a:r>
              <a:rPr lang="en-US" dirty="0"/>
              <a:t>;}</a:t>
            </a:r>
          </a:p>
          <a:p>
            <a:pPr marL="0" indent="0">
              <a:buNone/>
            </a:pPr>
            <a:r>
              <a:rPr lang="en-US" dirty="0"/>
              <a:t>	public </a:t>
            </a:r>
            <a:r>
              <a:rPr lang="en-US" dirty="0">
                <a:highlight>
                  <a:srgbClr val="FFFF00"/>
                </a:highlight>
              </a:rPr>
              <a:t>override</a:t>
            </a:r>
            <a:r>
              <a:rPr lang="en-US" dirty="0"/>
              <a:t> </a:t>
            </a:r>
            <a:r>
              <a:rPr lang="en-US" dirty="0" err="1"/>
              <a:t>PrintName</a:t>
            </a:r>
            <a:r>
              <a:rPr lang="en-US" dirty="0"/>
              <a:t>() {</a:t>
            </a:r>
          </a:p>
          <a:p>
            <a:pPr marL="0" indent="0">
              <a:buNone/>
            </a:pPr>
            <a:r>
              <a:rPr lang="en-US" dirty="0"/>
              <a:t>		string name = </a:t>
            </a:r>
            <a:r>
              <a:rPr lang="en-US" dirty="0" err="1"/>
              <a:t>FirstName</a:t>
            </a:r>
            <a:r>
              <a:rPr lang="en-US" dirty="0"/>
              <a:t> + “ “ + </a:t>
            </a:r>
            <a:r>
              <a:rPr lang="en-US" dirty="0" err="1"/>
              <a:t>MiddleName</a:t>
            </a:r>
            <a:r>
              <a:rPr lang="en-US" dirty="0"/>
              <a:t> + “ “ + </a:t>
            </a:r>
            <a:r>
              <a:rPr lang="en-US" dirty="0" err="1"/>
              <a:t>LastName</a:t>
            </a:r>
            <a:r>
              <a:rPr lang="en-US" dirty="0"/>
              <a:t>;</a:t>
            </a:r>
          </a:p>
          <a:p>
            <a:pPr marL="0" indent="0">
              <a:buNone/>
            </a:pPr>
            <a:r>
              <a:rPr lang="en-US" dirty="0"/>
              <a:t>		</a:t>
            </a:r>
            <a:r>
              <a:rPr lang="en-US" dirty="0" err="1"/>
              <a:t>Console.WriteLine</a:t>
            </a:r>
            <a:r>
              <a:rPr lang="en-US" dirty="0"/>
              <a:t>(name);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740839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all the things?</a:t>
            </a:r>
          </a:p>
        </p:txBody>
      </p:sp>
      <p:sp>
        <p:nvSpPr>
          <p:cNvPr id="3" name="Content Placeholder 2"/>
          <p:cNvSpPr>
            <a:spLocks noGrp="1"/>
          </p:cNvSpPr>
          <p:nvPr>
            <p:ph idx="1"/>
          </p:nvPr>
        </p:nvSpPr>
        <p:spPr/>
        <p:txBody>
          <a:bodyPr/>
          <a:lstStyle/>
          <a:p>
            <a:pPr marL="0" indent="0">
              <a:buNone/>
            </a:pPr>
            <a:r>
              <a:rPr lang="en-US" dirty="0"/>
              <a:t>It is important to understand how this all works under the hood.</a:t>
            </a:r>
          </a:p>
          <a:p>
            <a:pPr marL="0" indent="0">
              <a:buNone/>
            </a:pPr>
            <a:r>
              <a:rPr lang="en-US" dirty="0"/>
              <a:t>A non-virtual method call is the same as a non-OO function call, with one minor addition. </a:t>
            </a:r>
          </a:p>
          <a:p>
            <a:pPr marL="0" indent="0">
              <a:buNone/>
            </a:pPr>
            <a:r>
              <a:rPr lang="en-US" dirty="0"/>
              <a:t>A pointer to the object is pushed on the stack.</a:t>
            </a:r>
          </a:p>
          <a:p>
            <a:pPr marL="0" indent="0">
              <a:buNone/>
            </a:pPr>
            <a:r>
              <a:rPr lang="en-US" dirty="0"/>
              <a:t>All other parameters are pushed on the stack.</a:t>
            </a:r>
          </a:p>
          <a:p>
            <a:pPr marL="0" indent="0">
              <a:buNone/>
            </a:pPr>
            <a:r>
              <a:rPr lang="en-US" dirty="0"/>
              <a:t>Jump to subroutine to the one instance of the method body.</a:t>
            </a:r>
          </a:p>
          <a:p>
            <a:pPr marL="0" indent="0">
              <a:buNone/>
            </a:pPr>
            <a:r>
              <a:rPr lang="en-US" dirty="0"/>
              <a:t>Pop the return value of the stack.</a:t>
            </a:r>
          </a:p>
          <a:p>
            <a:pPr marL="0" indent="0">
              <a:buNone/>
            </a:pPr>
            <a:r>
              <a:rPr lang="en-US" dirty="0"/>
              <a:t>Pop all of the parameters and object pointer off of the stack.</a:t>
            </a:r>
          </a:p>
        </p:txBody>
      </p:sp>
    </p:spTree>
    <p:extLst>
      <p:ext uri="{BB962C8B-B14F-4D97-AF65-F5344CB8AC3E}">
        <p14:creationId xmlns:p14="http://schemas.microsoft.com/office/powerpoint/2010/main" val="1628762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virtual work?</a:t>
            </a:r>
          </a:p>
        </p:txBody>
      </p:sp>
      <p:sp>
        <p:nvSpPr>
          <p:cNvPr id="3" name="Content Placeholder 2"/>
          <p:cNvSpPr>
            <a:spLocks noGrp="1"/>
          </p:cNvSpPr>
          <p:nvPr>
            <p:ph idx="1"/>
          </p:nvPr>
        </p:nvSpPr>
        <p:spPr>
          <a:xfrm>
            <a:off x="838200" y="1825625"/>
            <a:ext cx="10515600" cy="2145013"/>
          </a:xfrm>
        </p:spPr>
        <p:txBody>
          <a:bodyPr/>
          <a:lstStyle/>
          <a:p>
            <a:pPr marL="0" indent="0">
              <a:buNone/>
            </a:pPr>
            <a:r>
              <a:rPr lang="en-US" dirty="0"/>
              <a:t>When a virtual method call happens, the executing program pushes all of the parameters, as with a non-virtual. It then follows a pointer in the object to a “</a:t>
            </a:r>
            <a:r>
              <a:rPr lang="en-US" dirty="0" err="1"/>
              <a:t>vtable</a:t>
            </a:r>
            <a:r>
              <a:rPr lang="en-US" dirty="0"/>
              <a:t>” – a table of pointers to all of the virtual methods in the class. </a:t>
            </a:r>
          </a:p>
          <a:p>
            <a:pPr marL="0" indent="0">
              <a:buNone/>
            </a:pPr>
            <a:r>
              <a:rPr lang="en-US" dirty="0"/>
              <a:t>In memory, an instance of Customer might look like this:</a:t>
            </a:r>
          </a:p>
        </p:txBody>
      </p:sp>
      <p:graphicFrame>
        <p:nvGraphicFramePr>
          <p:cNvPr id="4" name="Table 3"/>
          <p:cNvGraphicFramePr>
            <a:graphicFrameLocks noGrp="1"/>
          </p:cNvGraphicFramePr>
          <p:nvPr>
            <p:extLst>
              <p:ext uri="{D42A27DB-BD31-4B8C-83A1-F6EECF244321}">
                <p14:modId xmlns:p14="http://schemas.microsoft.com/office/powerpoint/2010/main" val="2325493570"/>
              </p:ext>
            </p:extLst>
          </p:nvPr>
        </p:nvGraphicFramePr>
        <p:xfrm>
          <a:off x="1026983" y="4031277"/>
          <a:ext cx="5316151" cy="2225040"/>
        </p:xfrm>
        <a:graphic>
          <a:graphicData uri="http://schemas.openxmlformats.org/drawingml/2006/table">
            <a:tbl>
              <a:tblPr firstRow="1" bandRow="1">
                <a:tableStyleId>{5C22544A-7EE6-4342-B048-85BDC9FD1C3A}</a:tableStyleId>
              </a:tblPr>
              <a:tblGrid>
                <a:gridCol w="5316151">
                  <a:extLst>
                    <a:ext uri="{9D8B030D-6E8A-4147-A177-3AD203B41FA5}">
                      <a16:colId xmlns:a16="http://schemas.microsoft.com/office/drawing/2014/main" val="2793834877"/>
                    </a:ext>
                  </a:extLst>
                </a:gridCol>
              </a:tblGrid>
              <a:tr h="370840">
                <a:tc>
                  <a:txBody>
                    <a:bodyPr/>
                    <a:lstStyle/>
                    <a:p>
                      <a:r>
                        <a:rPr lang="en-US" dirty="0"/>
                        <a:t>Customer</a:t>
                      </a:r>
                    </a:p>
                  </a:txBody>
                  <a:tcPr/>
                </a:tc>
                <a:extLst>
                  <a:ext uri="{0D108BD9-81ED-4DB2-BD59-A6C34878D82A}">
                    <a16:rowId xmlns:a16="http://schemas.microsoft.com/office/drawing/2014/main" val="41275084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Vtable</a:t>
                      </a:r>
                      <a:endParaRPr lang="en-US" dirty="0"/>
                    </a:p>
                  </a:txBody>
                  <a:tcPr/>
                </a:tc>
                <a:extLst>
                  <a:ext uri="{0D108BD9-81ED-4DB2-BD59-A6C34878D82A}">
                    <a16:rowId xmlns:a16="http://schemas.microsoft.com/office/drawing/2014/main" val="24017357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FirstName</a:t>
                      </a:r>
                      <a:r>
                        <a:rPr lang="en-US" baseline="0" dirty="0"/>
                        <a:t> (</a:t>
                      </a:r>
                      <a:r>
                        <a:rPr lang="en-US" baseline="0" dirty="0" err="1"/>
                        <a:t>ptr</a:t>
                      </a:r>
                      <a:r>
                        <a:rPr lang="en-US" baseline="0" dirty="0"/>
                        <a:t> to string object)</a:t>
                      </a:r>
                      <a:endParaRPr lang="en-US" dirty="0"/>
                    </a:p>
                  </a:txBody>
                  <a:tcPr/>
                </a:tc>
                <a:extLst>
                  <a:ext uri="{0D108BD9-81ED-4DB2-BD59-A6C34878D82A}">
                    <a16:rowId xmlns:a16="http://schemas.microsoft.com/office/drawing/2014/main" val="238582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LastName</a:t>
                      </a:r>
                      <a:r>
                        <a:rPr lang="en-US" baseline="0" dirty="0"/>
                        <a:t> (</a:t>
                      </a:r>
                      <a:r>
                        <a:rPr lang="en-US" baseline="0" dirty="0" err="1"/>
                        <a:t>ptr</a:t>
                      </a:r>
                      <a:r>
                        <a:rPr lang="en-US" baseline="0" dirty="0"/>
                        <a:t> to string object)</a:t>
                      </a:r>
                      <a:endParaRPr lang="en-US" dirty="0"/>
                    </a:p>
                  </a:txBody>
                  <a:tcPr/>
                </a:tc>
                <a:extLst>
                  <a:ext uri="{0D108BD9-81ED-4DB2-BD59-A6C34878D82A}">
                    <a16:rowId xmlns:a16="http://schemas.microsoft.com/office/drawing/2014/main" val="20199904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needsUpdating</a:t>
                      </a:r>
                      <a:r>
                        <a:rPr lang="en-US" dirty="0"/>
                        <a:t> – bools are stored inline (not objects)</a:t>
                      </a:r>
                    </a:p>
                  </a:txBody>
                  <a:tcPr/>
                </a:tc>
                <a:extLst>
                  <a:ext uri="{0D108BD9-81ED-4DB2-BD59-A6C34878D82A}">
                    <a16:rowId xmlns:a16="http://schemas.microsoft.com/office/drawing/2014/main" val="9488418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CustomerNumber</a:t>
                      </a:r>
                      <a:r>
                        <a:rPr lang="en-US" dirty="0"/>
                        <a:t> – </a:t>
                      </a:r>
                      <a:r>
                        <a:rPr lang="en-US" dirty="0" err="1"/>
                        <a:t>ints</a:t>
                      </a:r>
                      <a:r>
                        <a:rPr lang="en-US" dirty="0"/>
                        <a:t> are stored inline (not objects)</a:t>
                      </a:r>
                    </a:p>
                  </a:txBody>
                  <a:tcPr/>
                </a:tc>
                <a:extLst>
                  <a:ext uri="{0D108BD9-81ED-4DB2-BD59-A6C34878D82A}">
                    <a16:rowId xmlns:a16="http://schemas.microsoft.com/office/drawing/2014/main" val="154579649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08247125"/>
              </p:ext>
            </p:extLst>
          </p:nvPr>
        </p:nvGraphicFramePr>
        <p:xfrm>
          <a:off x="7114746" y="4031277"/>
          <a:ext cx="2680043" cy="741680"/>
        </p:xfrm>
        <a:graphic>
          <a:graphicData uri="http://schemas.openxmlformats.org/drawingml/2006/table">
            <a:tbl>
              <a:tblPr firstRow="1" bandRow="1">
                <a:tableStyleId>{5C22544A-7EE6-4342-B048-85BDC9FD1C3A}</a:tableStyleId>
              </a:tblPr>
              <a:tblGrid>
                <a:gridCol w="2680043">
                  <a:extLst>
                    <a:ext uri="{9D8B030D-6E8A-4147-A177-3AD203B41FA5}">
                      <a16:colId xmlns:a16="http://schemas.microsoft.com/office/drawing/2014/main" val="4228563051"/>
                    </a:ext>
                  </a:extLst>
                </a:gridCol>
              </a:tblGrid>
              <a:tr h="370840">
                <a:tc>
                  <a:txBody>
                    <a:bodyPr/>
                    <a:lstStyle/>
                    <a:p>
                      <a:r>
                        <a:rPr lang="en-US" dirty="0"/>
                        <a:t>Customer </a:t>
                      </a:r>
                      <a:r>
                        <a:rPr lang="en-US" dirty="0" err="1"/>
                        <a:t>VTable</a:t>
                      </a:r>
                      <a:endParaRPr lang="en-US" dirty="0"/>
                    </a:p>
                  </a:txBody>
                  <a:tcPr/>
                </a:tc>
                <a:extLst>
                  <a:ext uri="{0D108BD9-81ED-4DB2-BD59-A6C34878D82A}">
                    <a16:rowId xmlns:a16="http://schemas.microsoft.com/office/drawing/2014/main" val="898703089"/>
                  </a:ext>
                </a:extLst>
              </a:tr>
              <a:tr h="370840">
                <a:tc>
                  <a:txBody>
                    <a:bodyPr/>
                    <a:lstStyle/>
                    <a:p>
                      <a:r>
                        <a:rPr lang="en-US" dirty="0" err="1"/>
                        <a:t>PrintName</a:t>
                      </a:r>
                      <a:endParaRPr lang="en-US" dirty="0"/>
                    </a:p>
                  </a:txBody>
                  <a:tcPr/>
                </a:tc>
                <a:extLst>
                  <a:ext uri="{0D108BD9-81ED-4DB2-BD59-A6C34878D82A}">
                    <a16:rowId xmlns:a16="http://schemas.microsoft.com/office/drawing/2014/main" val="3655031953"/>
                  </a:ext>
                </a:extLst>
              </a:tr>
            </a:tbl>
          </a:graphicData>
        </a:graphic>
      </p:graphicFrame>
      <p:cxnSp>
        <p:nvCxnSpPr>
          <p:cNvPr id="7" name="Straight Arrow Connector 6"/>
          <p:cNvCxnSpPr/>
          <p:nvPr/>
        </p:nvCxnSpPr>
        <p:spPr>
          <a:xfrm>
            <a:off x="6343134" y="4588476"/>
            <a:ext cx="799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495006" y="4184822"/>
            <a:ext cx="1524000" cy="171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PrintName</a:t>
            </a:r>
            <a:r>
              <a:rPr lang="en-US" dirty="0"/>
              <a:t> machine language</a:t>
            </a:r>
          </a:p>
        </p:txBody>
      </p:sp>
      <p:cxnSp>
        <p:nvCxnSpPr>
          <p:cNvPr id="10" name="Straight Arrow Connector 9"/>
          <p:cNvCxnSpPr/>
          <p:nvPr/>
        </p:nvCxnSpPr>
        <p:spPr>
          <a:xfrm>
            <a:off x="9794789" y="4588476"/>
            <a:ext cx="683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834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derived virtual work?</a:t>
            </a:r>
          </a:p>
        </p:txBody>
      </p:sp>
      <p:graphicFrame>
        <p:nvGraphicFramePr>
          <p:cNvPr id="4" name="Table 3"/>
          <p:cNvGraphicFramePr>
            <a:graphicFrameLocks noGrp="1"/>
          </p:cNvGraphicFramePr>
          <p:nvPr>
            <p:extLst>
              <p:ext uri="{D42A27DB-BD31-4B8C-83A1-F6EECF244321}">
                <p14:modId xmlns:p14="http://schemas.microsoft.com/office/powerpoint/2010/main" val="715739084"/>
              </p:ext>
            </p:extLst>
          </p:nvPr>
        </p:nvGraphicFramePr>
        <p:xfrm>
          <a:off x="574245" y="1526973"/>
          <a:ext cx="5316151" cy="2595880"/>
        </p:xfrm>
        <a:graphic>
          <a:graphicData uri="http://schemas.openxmlformats.org/drawingml/2006/table">
            <a:tbl>
              <a:tblPr firstRow="1" bandRow="1">
                <a:tableStyleId>{5C22544A-7EE6-4342-B048-85BDC9FD1C3A}</a:tableStyleId>
              </a:tblPr>
              <a:tblGrid>
                <a:gridCol w="5316151">
                  <a:extLst>
                    <a:ext uri="{9D8B030D-6E8A-4147-A177-3AD203B41FA5}">
                      <a16:colId xmlns:a16="http://schemas.microsoft.com/office/drawing/2014/main" val="2793834877"/>
                    </a:ext>
                  </a:extLst>
                </a:gridCol>
              </a:tblGrid>
              <a:tr h="370840">
                <a:tc>
                  <a:txBody>
                    <a:bodyPr/>
                    <a:lstStyle/>
                    <a:p>
                      <a:r>
                        <a:rPr lang="en-US" dirty="0" err="1"/>
                        <a:t>CustomerWithMiddleName</a:t>
                      </a:r>
                      <a:endParaRPr lang="en-US" dirty="0"/>
                    </a:p>
                  </a:txBody>
                  <a:tcPr/>
                </a:tc>
                <a:extLst>
                  <a:ext uri="{0D108BD9-81ED-4DB2-BD59-A6C34878D82A}">
                    <a16:rowId xmlns:a16="http://schemas.microsoft.com/office/drawing/2014/main" val="41275084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Vtable</a:t>
                      </a:r>
                      <a:endParaRPr lang="en-US" dirty="0"/>
                    </a:p>
                  </a:txBody>
                  <a:tcPr/>
                </a:tc>
                <a:extLst>
                  <a:ext uri="{0D108BD9-81ED-4DB2-BD59-A6C34878D82A}">
                    <a16:rowId xmlns:a16="http://schemas.microsoft.com/office/drawing/2014/main" val="24017357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FirstName</a:t>
                      </a:r>
                      <a:r>
                        <a:rPr lang="en-US" baseline="0" dirty="0"/>
                        <a:t> (</a:t>
                      </a:r>
                      <a:r>
                        <a:rPr lang="en-US" baseline="0" dirty="0" err="1"/>
                        <a:t>ptr</a:t>
                      </a:r>
                      <a:r>
                        <a:rPr lang="en-US" baseline="0" dirty="0"/>
                        <a:t> to string object)</a:t>
                      </a:r>
                      <a:endParaRPr lang="en-US" dirty="0"/>
                    </a:p>
                  </a:txBody>
                  <a:tcPr/>
                </a:tc>
                <a:extLst>
                  <a:ext uri="{0D108BD9-81ED-4DB2-BD59-A6C34878D82A}">
                    <a16:rowId xmlns:a16="http://schemas.microsoft.com/office/drawing/2014/main" val="238582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LastName</a:t>
                      </a:r>
                      <a:r>
                        <a:rPr lang="en-US" baseline="0" dirty="0"/>
                        <a:t> (</a:t>
                      </a:r>
                      <a:r>
                        <a:rPr lang="en-US" baseline="0" dirty="0" err="1"/>
                        <a:t>ptr</a:t>
                      </a:r>
                      <a:r>
                        <a:rPr lang="en-US" baseline="0" dirty="0"/>
                        <a:t> to string object)</a:t>
                      </a:r>
                      <a:endParaRPr lang="en-US" dirty="0"/>
                    </a:p>
                  </a:txBody>
                  <a:tcPr/>
                </a:tc>
                <a:extLst>
                  <a:ext uri="{0D108BD9-81ED-4DB2-BD59-A6C34878D82A}">
                    <a16:rowId xmlns:a16="http://schemas.microsoft.com/office/drawing/2014/main" val="20199904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needsUpdating</a:t>
                      </a:r>
                      <a:r>
                        <a:rPr lang="en-US" dirty="0"/>
                        <a:t> – bools are stored inline (not objects)</a:t>
                      </a:r>
                    </a:p>
                  </a:txBody>
                  <a:tcPr/>
                </a:tc>
                <a:extLst>
                  <a:ext uri="{0D108BD9-81ED-4DB2-BD59-A6C34878D82A}">
                    <a16:rowId xmlns:a16="http://schemas.microsoft.com/office/drawing/2014/main" val="9488418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CustomerNumber</a:t>
                      </a:r>
                      <a:r>
                        <a:rPr lang="en-US" dirty="0"/>
                        <a:t> – </a:t>
                      </a:r>
                      <a:r>
                        <a:rPr lang="en-US" dirty="0" err="1"/>
                        <a:t>ints</a:t>
                      </a:r>
                      <a:r>
                        <a:rPr lang="en-US" dirty="0"/>
                        <a:t> are stored inline (not objects)</a:t>
                      </a:r>
                    </a:p>
                  </a:txBody>
                  <a:tcPr/>
                </a:tc>
                <a:extLst>
                  <a:ext uri="{0D108BD9-81ED-4DB2-BD59-A6C34878D82A}">
                    <a16:rowId xmlns:a16="http://schemas.microsoft.com/office/drawing/2014/main" val="15457964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MiddleName</a:t>
                      </a:r>
                      <a:r>
                        <a:rPr lang="en-US" dirty="0"/>
                        <a:t> (</a:t>
                      </a:r>
                      <a:r>
                        <a:rPr lang="en-US" dirty="0" err="1"/>
                        <a:t>ptr</a:t>
                      </a:r>
                      <a:r>
                        <a:rPr lang="en-US" baseline="0" dirty="0"/>
                        <a:t> to string object)</a:t>
                      </a:r>
                      <a:endParaRPr lang="en-US" dirty="0"/>
                    </a:p>
                  </a:txBody>
                  <a:tcPr/>
                </a:tc>
                <a:extLst>
                  <a:ext uri="{0D108BD9-81ED-4DB2-BD59-A6C34878D82A}">
                    <a16:rowId xmlns:a16="http://schemas.microsoft.com/office/drawing/2014/main" val="173110339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51706213"/>
              </p:ext>
            </p:extLst>
          </p:nvPr>
        </p:nvGraphicFramePr>
        <p:xfrm>
          <a:off x="6870357" y="1526973"/>
          <a:ext cx="2924433" cy="1010920"/>
        </p:xfrm>
        <a:graphic>
          <a:graphicData uri="http://schemas.openxmlformats.org/drawingml/2006/table">
            <a:tbl>
              <a:tblPr firstRow="1" bandRow="1">
                <a:tableStyleId>{5C22544A-7EE6-4342-B048-85BDC9FD1C3A}</a:tableStyleId>
              </a:tblPr>
              <a:tblGrid>
                <a:gridCol w="2924433">
                  <a:extLst>
                    <a:ext uri="{9D8B030D-6E8A-4147-A177-3AD203B41FA5}">
                      <a16:colId xmlns:a16="http://schemas.microsoft.com/office/drawing/2014/main" val="4228563051"/>
                    </a:ext>
                  </a:extLst>
                </a:gridCol>
              </a:tblGrid>
              <a:tr h="370840">
                <a:tc>
                  <a:txBody>
                    <a:bodyPr/>
                    <a:lstStyle/>
                    <a:p>
                      <a:r>
                        <a:rPr lang="en-US" dirty="0" err="1"/>
                        <a:t>CustomerWithMiddleName</a:t>
                      </a:r>
                      <a:r>
                        <a:rPr lang="en-US" dirty="0"/>
                        <a:t> </a:t>
                      </a:r>
                      <a:r>
                        <a:rPr lang="en-US" dirty="0" err="1"/>
                        <a:t>VTable</a:t>
                      </a:r>
                      <a:endParaRPr lang="en-US" dirty="0"/>
                    </a:p>
                  </a:txBody>
                  <a:tcPr/>
                </a:tc>
                <a:extLst>
                  <a:ext uri="{0D108BD9-81ED-4DB2-BD59-A6C34878D82A}">
                    <a16:rowId xmlns:a16="http://schemas.microsoft.com/office/drawing/2014/main" val="898703089"/>
                  </a:ext>
                </a:extLst>
              </a:tr>
              <a:tr h="370840">
                <a:tc>
                  <a:txBody>
                    <a:bodyPr/>
                    <a:lstStyle/>
                    <a:p>
                      <a:r>
                        <a:rPr lang="en-US" dirty="0" err="1"/>
                        <a:t>PrintName</a:t>
                      </a:r>
                      <a:endParaRPr lang="en-US" dirty="0"/>
                    </a:p>
                  </a:txBody>
                  <a:tcPr/>
                </a:tc>
                <a:extLst>
                  <a:ext uri="{0D108BD9-81ED-4DB2-BD59-A6C34878D82A}">
                    <a16:rowId xmlns:a16="http://schemas.microsoft.com/office/drawing/2014/main" val="3655031953"/>
                  </a:ext>
                </a:extLst>
              </a:tr>
            </a:tbl>
          </a:graphicData>
        </a:graphic>
      </p:graphicFrame>
      <p:cxnSp>
        <p:nvCxnSpPr>
          <p:cNvPr id="7" name="Straight Arrow Connector 6"/>
          <p:cNvCxnSpPr/>
          <p:nvPr/>
        </p:nvCxnSpPr>
        <p:spPr>
          <a:xfrm>
            <a:off x="5890396" y="2183027"/>
            <a:ext cx="9799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495006" y="1680518"/>
            <a:ext cx="1524000" cy="171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PrintName</a:t>
            </a:r>
            <a:r>
              <a:rPr lang="en-US" dirty="0"/>
              <a:t> machine language</a:t>
            </a:r>
          </a:p>
        </p:txBody>
      </p:sp>
      <p:cxnSp>
        <p:nvCxnSpPr>
          <p:cNvPr id="10" name="Straight Arrow Connector 9"/>
          <p:cNvCxnSpPr/>
          <p:nvPr/>
        </p:nvCxnSpPr>
        <p:spPr>
          <a:xfrm>
            <a:off x="9794789" y="2084172"/>
            <a:ext cx="683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281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virtual cost?</a:t>
            </a:r>
          </a:p>
        </p:txBody>
      </p:sp>
      <p:sp>
        <p:nvSpPr>
          <p:cNvPr id="3" name="Content Placeholder 2"/>
          <p:cNvSpPr>
            <a:spLocks noGrp="1"/>
          </p:cNvSpPr>
          <p:nvPr>
            <p:ph idx="1"/>
          </p:nvPr>
        </p:nvSpPr>
        <p:spPr>
          <a:xfrm>
            <a:off x="838200" y="1825625"/>
            <a:ext cx="10515600" cy="4072667"/>
          </a:xfrm>
        </p:spPr>
        <p:txBody>
          <a:bodyPr>
            <a:normAutofit/>
          </a:bodyPr>
          <a:lstStyle/>
          <a:p>
            <a:pPr marL="0" indent="0">
              <a:buNone/>
            </a:pPr>
            <a:r>
              <a:rPr lang="en-US" dirty="0"/>
              <a:t>A virtual method costs an extra memory reference – to get the address to jump to. Non-virtual methods can have the address compiled right in because there is only one place that they ever need to jump to.</a:t>
            </a:r>
          </a:p>
          <a:p>
            <a:pPr marL="0" indent="0">
              <a:buNone/>
            </a:pPr>
            <a:endParaRPr lang="en-US" dirty="0"/>
          </a:p>
          <a:p>
            <a:pPr marL="0" indent="0">
              <a:buNone/>
            </a:pPr>
            <a:r>
              <a:rPr lang="en-US" dirty="0"/>
              <a:t>Virtual is a powerful and useful tool. Don’t be afraid of the cost and not use them “because it will make my code slow.” On the other hand, don’t use </a:t>
            </a:r>
            <a:r>
              <a:rPr lang="en-US" dirty="0" err="1"/>
              <a:t>virtuals</a:t>
            </a:r>
            <a:r>
              <a:rPr lang="en-US" dirty="0"/>
              <a:t> unless you have an actual need to because they will make your code (slightly) bigger and slower.</a:t>
            </a:r>
          </a:p>
        </p:txBody>
      </p:sp>
    </p:spTree>
    <p:extLst>
      <p:ext uri="{BB962C8B-B14F-4D97-AF65-F5344CB8AC3E}">
        <p14:creationId xmlns:p14="http://schemas.microsoft.com/office/powerpoint/2010/main" val="1931665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lstStyle/>
          <a:p>
            <a:pPr marL="0" indent="0">
              <a:buNone/>
            </a:pPr>
            <a:r>
              <a:rPr lang="en-US" dirty="0"/>
              <a:t>From the Greek for “many shaped” – polymorphism is using virtual methods (or properties) to allow a program to do the same operations differently as the need arises. We saw Customer’s “</a:t>
            </a:r>
            <a:r>
              <a:rPr lang="en-US" dirty="0" err="1"/>
              <a:t>PrintName</a:t>
            </a:r>
            <a:r>
              <a:rPr lang="en-US" dirty="0"/>
              <a:t>” do this.</a:t>
            </a:r>
          </a:p>
          <a:p>
            <a:pPr marL="0" indent="0">
              <a:buNone/>
            </a:pPr>
            <a:endParaRPr lang="en-US" dirty="0"/>
          </a:p>
          <a:p>
            <a:pPr marL="0" indent="0">
              <a:buNone/>
            </a:pPr>
            <a:r>
              <a:rPr lang="en-US" dirty="0"/>
              <a:t>The classic example for this is having a base class “Shape” that defines a virtual method called “Area”. Circle and Rectangle have very different implementations of Area, but the caller doesn’t need to know the difference. </a:t>
            </a:r>
          </a:p>
        </p:txBody>
      </p:sp>
    </p:spTree>
    <p:extLst>
      <p:ext uri="{BB962C8B-B14F-4D97-AF65-F5344CB8AC3E}">
        <p14:creationId xmlns:p14="http://schemas.microsoft.com/office/powerpoint/2010/main" val="981471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lstStyle/>
          <a:p>
            <a:pPr marL="0" indent="0">
              <a:buNone/>
            </a:pPr>
            <a:r>
              <a:rPr lang="en-US" dirty="0"/>
              <a:t>Sometimes as a programmer you want to define how something needs to work but you don’t want or need to build the code right now (or maybe ever). For example – you might want to build a plugin system for an image manipulation program. </a:t>
            </a:r>
          </a:p>
          <a:p>
            <a:pPr marL="0" indent="0">
              <a:buNone/>
            </a:pPr>
            <a:r>
              <a:rPr lang="en-US" dirty="0"/>
              <a:t>An interface is almost the same as a class except that it has no instance variables or implementations of methods, just method signatures. </a:t>
            </a:r>
          </a:p>
          <a:p>
            <a:pPr marL="0" indent="0">
              <a:buNone/>
            </a:pPr>
            <a:r>
              <a:rPr lang="en-US" dirty="0"/>
              <a:t>Code can call methods on interfaces just like on classes, but you can’t create an instance of an interface – you have to create a class that implements the interface.</a:t>
            </a:r>
          </a:p>
        </p:txBody>
      </p:sp>
    </p:spTree>
    <p:extLst>
      <p:ext uri="{BB962C8B-B14F-4D97-AF65-F5344CB8AC3E}">
        <p14:creationId xmlns:p14="http://schemas.microsoft.com/office/powerpoint/2010/main" val="371642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665" y="1740844"/>
            <a:ext cx="10515600" cy="3580799"/>
          </a:xfrm>
        </p:spPr>
        <p:txBody>
          <a:bodyPr>
            <a:normAutofit/>
          </a:bodyPr>
          <a:lstStyle/>
          <a:p>
            <a:r>
              <a:rPr lang="en-US" dirty="0"/>
              <a:t>Computer Scientists introduced the idea of procedural programming to help organize code.</a:t>
            </a:r>
          </a:p>
        </p:txBody>
      </p:sp>
    </p:spTree>
    <p:extLst>
      <p:ext uri="{BB962C8B-B14F-4D97-AF65-F5344CB8AC3E}">
        <p14:creationId xmlns:p14="http://schemas.microsoft.com/office/powerpoint/2010/main" val="3200186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95" y="411893"/>
            <a:ext cx="5579075" cy="5855687"/>
          </a:xfrm>
        </p:spPr>
        <p:txBody>
          <a:bodyPr/>
          <a:lstStyle/>
          <a:p>
            <a:pPr marL="0" indent="0">
              <a:buNone/>
            </a:pPr>
            <a:r>
              <a:rPr lang="en-US" dirty="0"/>
              <a:t>public interface </a:t>
            </a:r>
            <a:r>
              <a:rPr lang="en-US" dirty="0" err="1"/>
              <a:t>IImagePlugin</a:t>
            </a:r>
            <a:r>
              <a:rPr lang="en-US" dirty="0"/>
              <a:t> {</a:t>
            </a:r>
          </a:p>
          <a:p>
            <a:pPr marL="0" indent="0">
              <a:buNone/>
            </a:pPr>
            <a:r>
              <a:rPr lang="en-US" dirty="0"/>
              <a:t>	public Bitmap Render(Bitmap source);</a:t>
            </a:r>
          </a:p>
          <a:p>
            <a:pPr marL="0" indent="0">
              <a:buNone/>
            </a:pPr>
            <a:r>
              <a:rPr lang="en-US" dirty="0"/>
              <a:t>}</a:t>
            </a:r>
          </a:p>
          <a:p>
            <a:pPr marL="0" indent="0">
              <a:buNone/>
            </a:pPr>
            <a:endParaRPr lang="en-US" dirty="0"/>
          </a:p>
          <a:p>
            <a:pPr marL="0" indent="0">
              <a:buNone/>
            </a:pPr>
            <a:r>
              <a:rPr lang="en-US" dirty="0"/>
              <a:t>public Magnifier : </a:t>
            </a:r>
            <a:r>
              <a:rPr lang="en-US" dirty="0" err="1"/>
              <a:t>IImagePlugin</a:t>
            </a:r>
            <a:r>
              <a:rPr lang="en-US" dirty="0"/>
              <a:t> {</a:t>
            </a:r>
          </a:p>
          <a:p>
            <a:pPr marL="0" indent="0">
              <a:buNone/>
            </a:pPr>
            <a:r>
              <a:rPr lang="en-US" dirty="0"/>
              <a:t>	public Bitmap Render (Bitmap source)</a:t>
            </a:r>
          </a:p>
          <a:p>
            <a:pPr marL="0" indent="0">
              <a:buNone/>
            </a:pPr>
            <a:r>
              <a:rPr lang="en-US" dirty="0"/>
              <a:t>	{ // Do stuff in here… </a:t>
            </a:r>
          </a:p>
          <a:p>
            <a:pPr marL="0" indent="0">
              <a:buNone/>
            </a:pPr>
            <a:r>
              <a:rPr lang="en-US" dirty="0"/>
              <a:t>		return </a:t>
            </a:r>
            <a:r>
              <a:rPr lang="en-US" dirty="0" err="1"/>
              <a:t>magnifiedBitmap</a:t>
            </a:r>
            <a:r>
              <a:rPr lang="en-US" dirty="0"/>
              <a:t>;</a:t>
            </a:r>
          </a:p>
          <a:p>
            <a:pPr marL="0" indent="0">
              <a:buNone/>
            </a:pPr>
            <a:r>
              <a:rPr lang="en-US" dirty="0"/>
              <a:t>	}</a:t>
            </a:r>
          </a:p>
        </p:txBody>
      </p:sp>
      <p:sp>
        <p:nvSpPr>
          <p:cNvPr id="4" name="TextBox 3"/>
          <p:cNvSpPr txBox="1"/>
          <p:nvPr/>
        </p:nvSpPr>
        <p:spPr>
          <a:xfrm>
            <a:off x="6096000" y="766119"/>
            <a:ext cx="5700584" cy="2677656"/>
          </a:xfrm>
          <a:prstGeom prst="rect">
            <a:avLst/>
          </a:prstGeom>
          <a:noFill/>
          <a:ln>
            <a:solidFill>
              <a:srgbClr val="0070C0"/>
            </a:solidFill>
          </a:ln>
        </p:spPr>
        <p:txBody>
          <a:bodyPr wrap="square" rtlCol="0">
            <a:spAutoFit/>
          </a:bodyPr>
          <a:lstStyle/>
          <a:p>
            <a:r>
              <a:rPr lang="en-US" sz="2400" dirty="0"/>
              <a:t>In the Image Manipulation Program:</a:t>
            </a:r>
          </a:p>
          <a:p>
            <a:endParaRPr lang="en-US" sz="2400" dirty="0"/>
          </a:p>
          <a:p>
            <a:r>
              <a:rPr lang="en-US" sz="2400" dirty="0"/>
              <a:t>// Load the Plugin (platform dependent)</a:t>
            </a:r>
          </a:p>
          <a:p>
            <a:r>
              <a:rPr lang="en-US" sz="2400" dirty="0" err="1"/>
              <a:t>var</a:t>
            </a:r>
            <a:r>
              <a:rPr lang="en-US" sz="2400" dirty="0"/>
              <a:t> plugin = </a:t>
            </a:r>
            <a:r>
              <a:rPr lang="en-US" sz="2400" dirty="0" err="1"/>
              <a:t>LoadPlugin</a:t>
            </a:r>
            <a:r>
              <a:rPr lang="en-US" sz="2400" dirty="0"/>
              <a:t> (“Magnifier”);</a:t>
            </a:r>
          </a:p>
          <a:p>
            <a:endParaRPr lang="en-US" sz="2400" dirty="0"/>
          </a:p>
          <a:p>
            <a:r>
              <a:rPr lang="en-US" sz="2400" dirty="0" err="1"/>
              <a:t>plugin.Render</a:t>
            </a:r>
            <a:r>
              <a:rPr lang="en-US" sz="2400" dirty="0"/>
              <a:t>(</a:t>
            </a:r>
            <a:r>
              <a:rPr lang="en-US" sz="2400" dirty="0" err="1"/>
              <a:t>imageToMagnify</a:t>
            </a:r>
            <a:r>
              <a:rPr lang="en-US" sz="2400" dirty="0"/>
              <a:t>);</a:t>
            </a:r>
          </a:p>
          <a:p>
            <a:endParaRPr lang="en-US" sz="2400" dirty="0"/>
          </a:p>
        </p:txBody>
      </p:sp>
    </p:spTree>
    <p:extLst>
      <p:ext uri="{BB962C8B-B14F-4D97-AF65-F5344CB8AC3E}">
        <p14:creationId xmlns:p14="http://schemas.microsoft.com/office/powerpoint/2010/main" val="17587070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a:xfrm>
            <a:off x="838200" y="1334530"/>
            <a:ext cx="10515600" cy="5239265"/>
          </a:xfrm>
        </p:spPr>
        <p:txBody>
          <a:bodyPr>
            <a:normAutofit/>
          </a:bodyPr>
          <a:lstStyle/>
          <a:p>
            <a:pPr marL="0" indent="0">
              <a:buNone/>
            </a:pPr>
            <a:r>
              <a:rPr lang="en-US" dirty="0"/>
              <a:t>What if I want to inherit from two different classes?</a:t>
            </a:r>
          </a:p>
          <a:p>
            <a:pPr marL="0" indent="0">
              <a:buNone/>
            </a:pPr>
            <a:endParaRPr lang="en-US" dirty="0"/>
          </a:p>
          <a:p>
            <a:pPr marL="0" indent="0">
              <a:buNone/>
            </a:pPr>
            <a:r>
              <a:rPr lang="en-US" dirty="0"/>
              <a:t>public Clock { </a:t>
            </a:r>
          </a:p>
          <a:p>
            <a:pPr marL="0" indent="0">
              <a:buNone/>
            </a:pPr>
            <a:r>
              <a:rPr lang="en-US" dirty="0"/>
              <a:t>	public </a:t>
            </a:r>
            <a:r>
              <a:rPr lang="en-US" dirty="0" err="1"/>
              <a:t>DateTime</a:t>
            </a:r>
            <a:r>
              <a:rPr lang="en-US" dirty="0"/>
              <a:t> </a:t>
            </a:r>
            <a:r>
              <a:rPr lang="en-US" dirty="0" err="1"/>
              <a:t>CurrentDateTime</a:t>
            </a:r>
            <a:r>
              <a:rPr lang="en-US" dirty="0"/>
              <a:t> {</a:t>
            </a:r>
            <a:r>
              <a:rPr lang="en-US" dirty="0" err="1"/>
              <a:t>get;set</a:t>
            </a:r>
            <a:r>
              <a:rPr lang="en-US" dirty="0"/>
              <a:t>;}</a:t>
            </a:r>
          </a:p>
          <a:p>
            <a:pPr marL="0" indent="0">
              <a:buNone/>
            </a:pPr>
            <a:r>
              <a:rPr lang="en-US" dirty="0"/>
              <a:t>	}</a:t>
            </a:r>
          </a:p>
          <a:p>
            <a:pPr marL="0" indent="0">
              <a:buNone/>
            </a:pPr>
            <a:endParaRPr lang="en-US" dirty="0"/>
          </a:p>
          <a:p>
            <a:pPr marL="0" indent="0">
              <a:buNone/>
            </a:pPr>
            <a:r>
              <a:rPr lang="en-US" dirty="0"/>
              <a:t>public Radio {</a:t>
            </a:r>
          </a:p>
          <a:p>
            <a:pPr marL="0" indent="0">
              <a:buNone/>
            </a:pPr>
            <a:r>
              <a:rPr lang="en-US" dirty="0"/>
              <a:t>	public Play() { /* do it */ }</a:t>
            </a:r>
          </a:p>
          <a:p>
            <a:pPr marL="0" indent="0">
              <a:buNone/>
            </a:pPr>
            <a:r>
              <a:rPr lang="en-US" dirty="0"/>
              <a:t>	public </a:t>
            </a:r>
            <a:r>
              <a:rPr lang="en-US" dirty="0" err="1"/>
              <a:t>StopPlaying</a:t>
            </a:r>
            <a:r>
              <a:rPr lang="en-US" dirty="0"/>
              <a:t> () { /* stop doing it */ }</a:t>
            </a:r>
          </a:p>
          <a:p>
            <a:pPr marL="0" indent="0">
              <a:buNone/>
            </a:pPr>
            <a:r>
              <a:rPr lang="en-US" dirty="0"/>
              <a:t>	}</a:t>
            </a:r>
          </a:p>
        </p:txBody>
      </p:sp>
    </p:spTree>
    <p:extLst>
      <p:ext uri="{BB962C8B-B14F-4D97-AF65-F5344CB8AC3E}">
        <p14:creationId xmlns:p14="http://schemas.microsoft.com/office/powerpoint/2010/main" val="147592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Nope!</a:t>
            </a:r>
          </a:p>
        </p:txBody>
      </p:sp>
      <p:sp>
        <p:nvSpPr>
          <p:cNvPr id="3" name="Content Placeholder 2"/>
          <p:cNvSpPr>
            <a:spLocks noGrp="1"/>
          </p:cNvSpPr>
          <p:nvPr>
            <p:ph idx="1"/>
          </p:nvPr>
        </p:nvSpPr>
        <p:spPr>
          <a:xfrm>
            <a:off x="172995" y="1392195"/>
            <a:ext cx="11870724" cy="5148648"/>
          </a:xfrm>
        </p:spPr>
        <p:txBody>
          <a:bodyPr>
            <a:normAutofit/>
          </a:bodyPr>
          <a:lstStyle/>
          <a:p>
            <a:pPr marL="0" indent="0">
              <a:buNone/>
            </a:pPr>
            <a:r>
              <a:rPr lang="en-US" dirty="0"/>
              <a:t>In C# and Java, the answer is “you can’t”. You have to make interface(s), encapsulate the parents and create a new class:</a:t>
            </a:r>
          </a:p>
          <a:p>
            <a:pPr marL="0" indent="0">
              <a:buNone/>
            </a:pPr>
            <a:endParaRPr lang="en-US" dirty="0"/>
          </a:p>
          <a:p>
            <a:pPr marL="0" indent="0">
              <a:buNone/>
            </a:pPr>
            <a:r>
              <a:rPr lang="en-US" dirty="0"/>
              <a:t>public </a:t>
            </a:r>
            <a:r>
              <a:rPr lang="en-US" dirty="0" err="1"/>
              <a:t>ClockRadio</a:t>
            </a:r>
            <a:r>
              <a:rPr lang="en-US" dirty="0"/>
              <a:t> : </a:t>
            </a:r>
            <a:r>
              <a:rPr lang="en-US" dirty="0" err="1"/>
              <a:t>IClock</a:t>
            </a:r>
            <a:r>
              <a:rPr lang="en-US" dirty="0"/>
              <a:t>, </a:t>
            </a:r>
            <a:r>
              <a:rPr lang="en-US" dirty="0" err="1"/>
              <a:t>IRadio</a:t>
            </a:r>
            <a:r>
              <a:rPr lang="en-US" dirty="0"/>
              <a:t>{ // interfaces not shown</a:t>
            </a:r>
          </a:p>
          <a:p>
            <a:pPr marL="0" indent="0">
              <a:buNone/>
            </a:pPr>
            <a:r>
              <a:rPr lang="en-US" dirty="0"/>
              <a:t>	private Clock </a:t>
            </a:r>
            <a:r>
              <a:rPr lang="en-US" dirty="0" err="1"/>
              <a:t>clock</a:t>
            </a:r>
            <a:r>
              <a:rPr lang="en-US" dirty="0"/>
              <a:t>;</a:t>
            </a:r>
          </a:p>
          <a:p>
            <a:pPr marL="0" indent="0">
              <a:buNone/>
            </a:pPr>
            <a:r>
              <a:rPr lang="en-US" dirty="0"/>
              <a:t>	private Radio </a:t>
            </a:r>
            <a:r>
              <a:rPr lang="en-US" dirty="0" err="1"/>
              <a:t>radio</a:t>
            </a:r>
            <a:r>
              <a:rPr lang="en-US" dirty="0"/>
              <a:t>;</a:t>
            </a:r>
          </a:p>
          <a:p>
            <a:pPr marL="0" indent="0">
              <a:buNone/>
            </a:pPr>
            <a:r>
              <a:rPr lang="en-US" dirty="0"/>
              <a:t>	public </a:t>
            </a:r>
            <a:r>
              <a:rPr lang="en-US" dirty="0" err="1"/>
              <a:t>DateTime</a:t>
            </a:r>
            <a:r>
              <a:rPr lang="en-US" dirty="0"/>
              <a:t> </a:t>
            </a:r>
            <a:r>
              <a:rPr lang="en-US" dirty="0" err="1"/>
              <a:t>CurrentDateTime</a:t>
            </a:r>
            <a:r>
              <a:rPr lang="en-US" dirty="0"/>
              <a:t> { get { return </a:t>
            </a:r>
            <a:r>
              <a:rPr lang="en-US" dirty="0" err="1"/>
              <a:t>clock.CurrentDateTime</a:t>
            </a:r>
            <a:r>
              <a:rPr lang="en-US" dirty="0"/>
              <a:t>}};</a:t>
            </a:r>
          </a:p>
          <a:p>
            <a:pPr marL="0" indent="0">
              <a:buNone/>
            </a:pPr>
            <a:r>
              <a:rPr lang="en-US" dirty="0"/>
              <a:t>	public void Play() {</a:t>
            </a:r>
            <a:r>
              <a:rPr lang="en-US" dirty="0" err="1"/>
              <a:t>radio.Play</a:t>
            </a:r>
            <a:r>
              <a:rPr lang="en-US" dirty="0"/>
              <a:t>(); }</a:t>
            </a:r>
          </a:p>
          <a:p>
            <a:pPr marL="0" indent="0">
              <a:buNone/>
            </a:pPr>
            <a:r>
              <a:rPr lang="en-US" dirty="0"/>
              <a:t>	public void </a:t>
            </a:r>
            <a:r>
              <a:rPr lang="en-US" dirty="0" err="1"/>
              <a:t>StopPlaying</a:t>
            </a:r>
            <a:r>
              <a:rPr lang="en-US" dirty="0"/>
              <a:t> () {</a:t>
            </a:r>
            <a:r>
              <a:rPr lang="en-US" dirty="0" err="1"/>
              <a:t>radio.StopPlaying</a:t>
            </a:r>
            <a:r>
              <a:rPr lang="en-US" dirty="0"/>
              <a:t>(); }</a:t>
            </a:r>
          </a:p>
          <a:p>
            <a:pPr marL="0" indent="0">
              <a:buNone/>
            </a:pPr>
            <a:r>
              <a:rPr lang="en-US" dirty="0"/>
              <a:t>}</a:t>
            </a:r>
          </a:p>
        </p:txBody>
      </p:sp>
    </p:spTree>
    <p:extLst>
      <p:ext uri="{BB962C8B-B14F-4D97-AF65-F5344CB8AC3E}">
        <p14:creationId xmlns:p14="http://schemas.microsoft.com/office/powerpoint/2010/main" val="26639991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Variables and Methods</a:t>
            </a:r>
          </a:p>
        </p:txBody>
      </p:sp>
      <p:sp>
        <p:nvSpPr>
          <p:cNvPr id="3" name="Content Placeholder 2"/>
          <p:cNvSpPr>
            <a:spLocks noGrp="1"/>
          </p:cNvSpPr>
          <p:nvPr>
            <p:ph idx="1"/>
          </p:nvPr>
        </p:nvSpPr>
        <p:spPr>
          <a:xfrm>
            <a:off x="838200" y="1293341"/>
            <a:ext cx="10515600" cy="4883622"/>
          </a:xfrm>
        </p:spPr>
        <p:txBody>
          <a:bodyPr/>
          <a:lstStyle/>
          <a:p>
            <a:pPr marL="0" indent="0">
              <a:buNone/>
            </a:pPr>
            <a:r>
              <a:rPr lang="en-US" dirty="0"/>
              <a:t>We have seen how to create variables (members) that are one to an object and functions (methods) that are tied to one instance of an object. What if we want to have a variable or a function that you don’t need an instance of the object for or want to share across all instances?</a:t>
            </a:r>
          </a:p>
          <a:p>
            <a:pPr marL="0" indent="0">
              <a:buNone/>
            </a:pPr>
            <a:endParaRPr lang="en-US" dirty="0"/>
          </a:p>
          <a:p>
            <a:pPr marL="0" indent="0">
              <a:buNone/>
            </a:pPr>
            <a:r>
              <a:rPr lang="en-US" dirty="0"/>
              <a:t>public Document {</a:t>
            </a:r>
          </a:p>
          <a:p>
            <a:pPr marL="0" indent="0">
              <a:buNone/>
            </a:pPr>
            <a:r>
              <a:rPr lang="en-US" dirty="0"/>
              <a:t>	public static string Units = “Inches”;</a:t>
            </a:r>
          </a:p>
          <a:p>
            <a:pPr marL="0" indent="0">
              <a:buNone/>
            </a:pPr>
            <a:r>
              <a:rPr lang="en-US" dirty="0"/>
              <a:t>	public static </a:t>
            </a:r>
            <a:r>
              <a:rPr lang="en-US" dirty="0" err="1"/>
              <a:t>CreateNewDocument</a:t>
            </a:r>
            <a:r>
              <a:rPr lang="en-US" dirty="0"/>
              <a:t>() {/* Do stuff */}</a:t>
            </a:r>
          </a:p>
          <a:p>
            <a:pPr marL="0" indent="0">
              <a:buNone/>
            </a:pPr>
            <a:r>
              <a:rPr lang="en-US" dirty="0"/>
              <a:t>}</a:t>
            </a:r>
          </a:p>
        </p:txBody>
      </p:sp>
    </p:spTree>
    <p:extLst>
      <p:ext uri="{BB962C8B-B14F-4D97-AF65-F5344CB8AC3E}">
        <p14:creationId xmlns:p14="http://schemas.microsoft.com/office/powerpoint/2010/main" val="5109070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we doing?</a:t>
            </a:r>
          </a:p>
        </p:txBody>
      </p:sp>
      <p:sp>
        <p:nvSpPr>
          <p:cNvPr id="3" name="Content Placeholder 2"/>
          <p:cNvSpPr>
            <a:spLocks noGrp="1"/>
          </p:cNvSpPr>
          <p:nvPr>
            <p:ph idx="1"/>
          </p:nvPr>
        </p:nvSpPr>
        <p:spPr/>
        <p:txBody>
          <a:bodyPr/>
          <a:lstStyle/>
          <a:p>
            <a:pPr marL="0" indent="0">
              <a:buNone/>
            </a:pPr>
            <a:r>
              <a:rPr lang="en-US" dirty="0"/>
              <a:t>Desire to share code more easily (reduce dependencies)</a:t>
            </a:r>
          </a:p>
          <a:p>
            <a:pPr marL="0" indent="0">
              <a:buNone/>
            </a:pPr>
            <a:r>
              <a:rPr lang="en-US" dirty="0"/>
              <a:t>Reduce name collisions </a:t>
            </a:r>
          </a:p>
          <a:p>
            <a:pPr marL="0" indent="0">
              <a:buNone/>
            </a:pPr>
            <a:r>
              <a:rPr lang="en-US" dirty="0"/>
              <a:t>Increase information hiding (reduce dependencies)</a:t>
            </a:r>
          </a:p>
          <a:p>
            <a:pPr marL="0" indent="0">
              <a:buNone/>
            </a:pPr>
            <a:r>
              <a:rPr lang="en-US" dirty="0"/>
              <a:t>Break programs up into comprehensible pieces</a:t>
            </a:r>
          </a:p>
          <a:p>
            <a:pPr marL="0" indent="0">
              <a:buNone/>
            </a:pPr>
            <a:r>
              <a:rPr lang="en-US" dirty="0"/>
              <a:t>Make programs more robust and stable</a:t>
            </a:r>
          </a:p>
          <a:p>
            <a:pPr marL="0" indent="0">
              <a:buNone/>
            </a:pPr>
            <a:endParaRPr lang="en-US" dirty="0"/>
          </a:p>
        </p:txBody>
      </p:sp>
    </p:spTree>
    <p:extLst>
      <p:ext uri="{BB962C8B-B14F-4D97-AF65-F5344CB8AC3E}">
        <p14:creationId xmlns:p14="http://schemas.microsoft.com/office/powerpoint/2010/main" val="1493705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we doing?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82075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5888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735" y="702876"/>
            <a:ext cx="4936524" cy="1325563"/>
          </a:xfrm>
        </p:spPr>
        <p:txBody>
          <a:bodyPr>
            <a:normAutofit fontScale="90000"/>
          </a:bodyPr>
          <a:lstStyle/>
          <a:p>
            <a:r>
              <a:rPr lang="en-US" dirty="0"/>
              <a:t>Error handling is hard. </a:t>
            </a:r>
            <a:br>
              <a:rPr lang="en-US" dirty="0"/>
            </a:br>
            <a:r>
              <a:rPr lang="en-US" dirty="0"/>
              <a:t>Let’s go shopping…</a:t>
            </a:r>
          </a:p>
        </p:txBody>
      </p:sp>
      <p:sp>
        <p:nvSpPr>
          <p:cNvPr id="3" name="Content Placeholder 2"/>
          <p:cNvSpPr>
            <a:spLocks noGrp="1"/>
          </p:cNvSpPr>
          <p:nvPr>
            <p:ph idx="1"/>
          </p:nvPr>
        </p:nvSpPr>
        <p:spPr>
          <a:xfrm>
            <a:off x="6860059" y="189472"/>
            <a:ext cx="4829433" cy="6491416"/>
          </a:xfrm>
        </p:spPr>
        <p:txBody>
          <a:bodyPr>
            <a:normAutofit fontScale="62500" lnSpcReduction="20000"/>
          </a:bodyPr>
          <a:lstStyle/>
          <a:p>
            <a:pPr marL="0" indent="0">
              <a:buNone/>
            </a:pPr>
            <a:r>
              <a:rPr lang="en-US" dirty="0" err="1"/>
              <a:t>int</a:t>
            </a:r>
            <a:r>
              <a:rPr lang="en-US" dirty="0"/>
              <a:t> foo(</a:t>
            </a:r>
            <a:r>
              <a:rPr lang="en-US" dirty="0" err="1"/>
              <a:t>int</a:t>
            </a:r>
            <a:r>
              <a:rPr lang="en-US" dirty="0"/>
              <a:t> bar) {</a:t>
            </a:r>
          </a:p>
          <a:p>
            <a:pPr marL="0" indent="0">
              <a:buNone/>
            </a:pPr>
            <a:r>
              <a:rPr lang="en-US" dirty="0"/>
              <a:t>    </a:t>
            </a:r>
            <a:r>
              <a:rPr lang="en-US" dirty="0" err="1"/>
              <a:t>int</a:t>
            </a:r>
            <a:r>
              <a:rPr lang="en-US" dirty="0"/>
              <a:t> </a:t>
            </a:r>
            <a:r>
              <a:rPr lang="en-US" dirty="0" err="1"/>
              <a:t>return_value</a:t>
            </a:r>
            <a:r>
              <a:rPr lang="en-US" dirty="0"/>
              <a:t> = 0;</a:t>
            </a:r>
          </a:p>
          <a:p>
            <a:pPr marL="0" indent="0">
              <a:buNone/>
            </a:pPr>
            <a:r>
              <a:rPr lang="en-US" dirty="0"/>
              <a:t>    allocate_resources_1();</a:t>
            </a:r>
          </a:p>
          <a:p>
            <a:pPr marL="0" indent="0">
              <a:buNone/>
            </a:pPr>
            <a:endParaRPr lang="en-US" dirty="0"/>
          </a:p>
          <a:p>
            <a:pPr marL="0" indent="0">
              <a:buNone/>
            </a:pPr>
            <a:r>
              <a:rPr lang="en-US" dirty="0"/>
              <a:t>    if (</a:t>
            </a:r>
            <a:r>
              <a:rPr lang="en-US" dirty="0" err="1"/>
              <a:t>do_something</a:t>
            </a:r>
            <a:r>
              <a:rPr lang="en-US" dirty="0"/>
              <a:t>(bar))    {</a:t>
            </a:r>
          </a:p>
          <a:p>
            <a:pPr marL="0" indent="0">
              <a:buNone/>
            </a:pPr>
            <a:r>
              <a:rPr lang="en-US" dirty="0"/>
              <a:t>        allocate_resources_2();</a:t>
            </a:r>
          </a:p>
          <a:p>
            <a:pPr marL="0" indent="0">
              <a:buNone/>
            </a:pPr>
            <a:endParaRPr lang="en-US" dirty="0"/>
          </a:p>
          <a:p>
            <a:pPr marL="0" indent="0">
              <a:buNone/>
            </a:pPr>
            <a:r>
              <a:rPr lang="en-US" dirty="0"/>
              <a:t>        if (</a:t>
            </a:r>
            <a:r>
              <a:rPr lang="en-US" dirty="0" err="1"/>
              <a:t>init_stuff</a:t>
            </a:r>
            <a:r>
              <a:rPr lang="en-US" dirty="0"/>
              <a:t>(bar))        {</a:t>
            </a:r>
          </a:p>
          <a:p>
            <a:pPr marL="0" indent="0">
              <a:buNone/>
            </a:pPr>
            <a:r>
              <a:rPr lang="en-US" dirty="0"/>
              <a:t>            allocate_resources_3();</a:t>
            </a:r>
          </a:p>
          <a:p>
            <a:pPr marL="0" indent="0">
              <a:buNone/>
            </a:pPr>
            <a:endParaRPr lang="en-US" dirty="0"/>
          </a:p>
          <a:p>
            <a:pPr marL="0" indent="0">
              <a:buNone/>
            </a:pPr>
            <a:r>
              <a:rPr lang="en-US" dirty="0"/>
              <a:t>            if (</a:t>
            </a:r>
            <a:r>
              <a:rPr lang="en-US" dirty="0" err="1"/>
              <a:t>prepare_stuff</a:t>
            </a:r>
            <a:r>
              <a:rPr lang="en-US" dirty="0"/>
              <a:t>(bar))            {</a:t>
            </a:r>
          </a:p>
          <a:p>
            <a:pPr marL="0" indent="0">
              <a:buNone/>
            </a:pPr>
            <a:r>
              <a:rPr lang="en-US" dirty="0"/>
              <a:t>                </a:t>
            </a:r>
            <a:r>
              <a:rPr lang="en-US" dirty="0" err="1"/>
              <a:t>return_value</a:t>
            </a:r>
            <a:r>
              <a:rPr lang="en-US" dirty="0"/>
              <a:t> = </a:t>
            </a:r>
            <a:r>
              <a:rPr lang="en-US" dirty="0" err="1"/>
              <a:t>do_the_thing</a:t>
            </a:r>
            <a:r>
              <a:rPr lang="en-US" dirty="0"/>
              <a:t>(bar);</a:t>
            </a:r>
          </a:p>
          <a:p>
            <a:pPr marL="0" indent="0">
              <a:buNone/>
            </a:pPr>
            <a:r>
              <a:rPr lang="en-US" dirty="0"/>
              <a:t>            }</a:t>
            </a:r>
          </a:p>
          <a:p>
            <a:pPr marL="0" indent="0">
              <a:buNone/>
            </a:pPr>
            <a:r>
              <a:rPr lang="en-US" dirty="0"/>
              <a:t>            cleanup_3();</a:t>
            </a:r>
          </a:p>
          <a:p>
            <a:pPr marL="0" indent="0">
              <a:buNone/>
            </a:pPr>
            <a:r>
              <a:rPr lang="en-US" dirty="0"/>
              <a:t>        }</a:t>
            </a:r>
          </a:p>
          <a:p>
            <a:pPr marL="0" indent="0">
              <a:buNone/>
            </a:pPr>
            <a:r>
              <a:rPr lang="en-US" dirty="0"/>
              <a:t>        cleanup_2();</a:t>
            </a:r>
          </a:p>
          <a:p>
            <a:pPr marL="0" indent="0">
              <a:buNone/>
            </a:pPr>
            <a:r>
              <a:rPr lang="en-US" dirty="0"/>
              <a:t>    }</a:t>
            </a:r>
          </a:p>
          <a:p>
            <a:pPr marL="0" indent="0">
              <a:buNone/>
            </a:pPr>
            <a:r>
              <a:rPr lang="en-US" dirty="0"/>
              <a:t>    cleanup_1();</a:t>
            </a:r>
          </a:p>
          <a:p>
            <a:pPr marL="0" indent="0">
              <a:buNone/>
            </a:pPr>
            <a:r>
              <a:rPr lang="en-US" dirty="0"/>
              <a:t>    return </a:t>
            </a:r>
            <a:r>
              <a:rPr lang="en-US" dirty="0" err="1"/>
              <a:t>return_value</a:t>
            </a:r>
            <a:r>
              <a:rPr lang="en-US" dirty="0"/>
              <a:t>;</a:t>
            </a:r>
          </a:p>
          <a:p>
            <a:pPr marL="0" indent="0">
              <a:buNone/>
            </a:pPr>
            <a:r>
              <a:rPr lang="en-US" dirty="0"/>
              <a:t>}</a:t>
            </a:r>
          </a:p>
        </p:txBody>
      </p:sp>
      <p:sp>
        <p:nvSpPr>
          <p:cNvPr id="5" name="TextBox 4"/>
          <p:cNvSpPr txBox="1"/>
          <p:nvPr/>
        </p:nvSpPr>
        <p:spPr>
          <a:xfrm>
            <a:off x="475735" y="3171567"/>
            <a:ext cx="4787401" cy="1477328"/>
          </a:xfrm>
          <a:prstGeom prst="rect">
            <a:avLst/>
          </a:prstGeom>
          <a:noFill/>
        </p:spPr>
        <p:txBody>
          <a:bodyPr wrap="none" rtlCol="0">
            <a:spAutoFit/>
          </a:bodyPr>
          <a:lstStyle/>
          <a:p>
            <a:r>
              <a:rPr lang="en-US" dirty="0"/>
              <a:t>Question – where is the part of this code that </a:t>
            </a:r>
          </a:p>
          <a:p>
            <a:r>
              <a:rPr lang="en-US" dirty="0"/>
              <a:t>actually does something useful?</a:t>
            </a:r>
          </a:p>
          <a:p>
            <a:endParaRPr lang="en-US" dirty="0"/>
          </a:p>
          <a:p>
            <a:r>
              <a:rPr lang="en-US" dirty="0"/>
              <a:t>Question – what if all of those functions were </a:t>
            </a:r>
          </a:p>
          <a:p>
            <a:r>
              <a:rPr lang="en-US" dirty="0"/>
              <a:t>inline code to initialize and allocate and prepare?</a:t>
            </a:r>
          </a:p>
        </p:txBody>
      </p:sp>
    </p:spTree>
    <p:extLst>
      <p:ext uri="{BB962C8B-B14F-4D97-AF65-F5344CB8AC3E}">
        <p14:creationId xmlns:p14="http://schemas.microsoft.com/office/powerpoint/2010/main" val="21538018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have to do with more robust?</a:t>
            </a:r>
          </a:p>
        </p:txBody>
      </p:sp>
      <p:sp>
        <p:nvSpPr>
          <p:cNvPr id="3" name="Content Placeholder 2"/>
          <p:cNvSpPr>
            <a:spLocks noGrp="1"/>
          </p:cNvSpPr>
          <p:nvPr>
            <p:ph idx="1"/>
          </p:nvPr>
        </p:nvSpPr>
        <p:spPr>
          <a:xfrm>
            <a:off x="838200" y="1614616"/>
            <a:ext cx="10515600" cy="4562347"/>
          </a:xfrm>
        </p:spPr>
        <p:txBody>
          <a:bodyPr>
            <a:normAutofit/>
          </a:bodyPr>
          <a:lstStyle/>
          <a:p>
            <a:pPr marL="0" indent="0">
              <a:buNone/>
            </a:pPr>
            <a:r>
              <a:rPr lang="en-US" dirty="0"/>
              <a:t>When something is hard, what do people do?</a:t>
            </a:r>
          </a:p>
          <a:p>
            <a:pPr marL="0" indent="0">
              <a:buNone/>
            </a:pPr>
            <a:r>
              <a:rPr lang="en-US" dirty="0"/>
              <a:t>Avoid it if at all possible. </a:t>
            </a:r>
          </a:p>
          <a:p>
            <a:pPr marL="0" indent="0">
              <a:buNone/>
            </a:pPr>
            <a:r>
              <a:rPr lang="en-US" dirty="0"/>
              <a:t>And, really, how often will the memory allocation fail? </a:t>
            </a:r>
          </a:p>
          <a:p>
            <a:pPr marL="0" indent="0">
              <a:buNone/>
            </a:pPr>
            <a:r>
              <a:rPr lang="en-US" dirty="0"/>
              <a:t>How often will the database not be up?</a:t>
            </a:r>
          </a:p>
          <a:p>
            <a:pPr marL="0" indent="0">
              <a:buNone/>
            </a:pPr>
            <a:r>
              <a:rPr lang="en-US" dirty="0"/>
              <a:t>When it “randomly crashes”, will anyone blame me?</a:t>
            </a:r>
          </a:p>
          <a:p>
            <a:pPr marL="0" indent="0">
              <a:buNone/>
            </a:pPr>
            <a:r>
              <a:rPr lang="en-US" dirty="0"/>
              <a:t>Error handling takes too long and makes my code messy and hard to maintain.</a:t>
            </a:r>
          </a:p>
          <a:p>
            <a:pPr marL="0" indent="0">
              <a:buNone/>
            </a:pPr>
            <a:endParaRPr lang="en-US" dirty="0"/>
          </a:p>
          <a:p>
            <a:pPr marL="0" indent="0">
              <a:buNone/>
            </a:pPr>
            <a:r>
              <a:rPr lang="en-US" dirty="0"/>
              <a:t>So, a common practice was to just not do it. </a:t>
            </a:r>
          </a:p>
        </p:txBody>
      </p:sp>
    </p:spTree>
    <p:extLst>
      <p:ext uri="{BB962C8B-B14F-4D97-AF65-F5344CB8AC3E}">
        <p14:creationId xmlns:p14="http://schemas.microsoft.com/office/powerpoint/2010/main" val="2882839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pPr marL="0" indent="0">
              <a:buNone/>
            </a:pPr>
            <a:r>
              <a:rPr lang="en-US" dirty="0"/>
              <a:t>The idea behind exceptions is pretty simple – </a:t>
            </a:r>
          </a:p>
          <a:p>
            <a:pPr marL="0" indent="0">
              <a:buNone/>
            </a:pPr>
            <a:r>
              <a:rPr lang="en-US" dirty="0"/>
              <a:t>	99% of the time, the code will work the way we intend. </a:t>
            </a:r>
          </a:p>
          <a:p>
            <a:pPr marL="0" indent="0">
              <a:buNone/>
            </a:pPr>
            <a:r>
              <a:rPr lang="en-US" dirty="0"/>
              <a:t>It should read that way. </a:t>
            </a:r>
          </a:p>
          <a:p>
            <a:pPr marL="0" indent="0">
              <a:buNone/>
            </a:pPr>
            <a:r>
              <a:rPr lang="en-US" dirty="0"/>
              <a:t>When it doesn’t, we want to recover and have a way to clean up that doesn’t make a mess of our code.</a:t>
            </a:r>
          </a:p>
        </p:txBody>
      </p:sp>
    </p:spTree>
    <p:extLst>
      <p:ext uri="{BB962C8B-B14F-4D97-AF65-F5344CB8AC3E}">
        <p14:creationId xmlns:p14="http://schemas.microsoft.com/office/powerpoint/2010/main" val="2668316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6860059" y="57664"/>
            <a:ext cx="4829433" cy="649141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int</a:t>
            </a:r>
            <a:r>
              <a:rPr lang="en-US" dirty="0"/>
              <a:t> foo(</a:t>
            </a:r>
            <a:r>
              <a:rPr lang="en-US" dirty="0" err="1"/>
              <a:t>int</a:t>
            </a:r>
            <a:r>
              <a:rPr lang="en-US" dirty="0"/>
              <a:t> bar) {</a:t>
            </a:r>
          </a:p>
          <a:p>
            <a:pPr marL="0" indent="0">
              <a:buFont typeface="Arial" panose="020B0604020202020204" pitchFamily="34" charset="0"/>
              <a:buNone/>
            </a:pPr>
            <a:r>
              <a:rPr lang="en-US" dirty="0"/>
              <a:t>try {</a:t>
            </a:r>
          </a:p>
          <a:p>
            <a:pPr marL="0" indent="0">
              <a:buFont typeface="Arial" panose="020B0604020202020204" pitchFamily="34" charset="0"/>
              <a:buNone/>
            </a:pPr>
            <a:r>
              <a:rPr lang="en-US" dirty="0"/>
              <a:t>	allocate_resources_1();</a:t>
            </a:r>
          </a:p>
          <a:p>
            <a:pPr marL="0" indent="0">
              <a:buFont typeface="Arial" panose="020B0604020202020204" pitchFamily="34" charset="0"/>
              <a:buNone/>
            </a:pPr>
            <a:r>
              <a:rPr lang="en-US" dirty="0"/>
              <a:t>    	</a:t>
            </a:r>
            <a:r>
              <a:rPr lang="en-US" dirty="0" err="1"/>
              <a:t>do_something</a:t>
            </a:r>
            <a:r>
              <a:rPr lang="en-US" dirty="0"/>
              <a:t>(bar);</a:t>
            </a:r>
          </a:p>
          <a:p>
            <a:pPr marL="0" indent="0">
              <a:buFont typeface="Arial" panose="020B0604020202020204" pitchFamily="34" charset="0"/>
              <a:buNone/>
            </a:pPr>
            <a:r>
              <a:rPr lang="en-US" dirty="0"/>
              <a:t>	allocate_resources_2();</a:t>
            </a:r>
          </a:p>
          <a:p>
            <a:pPr marL="0" indent="0">
              <a:buFont typeface="Arial" panose="020B0604020202020204" pitchFamily="34" charset="0"/>
              <a:buNone/>
            </a:pPr>
            <a:r>
              <a:rPr lang="en-US" dirty="0"/>
              <a:t>	</a:t>
            </a:r>
            <a:r>
              <a:rPr lang="en-US" dirty="0" err="1"/>
              <a:t>init_stuff</a:t>
            </a:r>
            <a:r>
              <a:rPr lang="en-US" dirty="0"/>
              <a:t>(bar));</a:t>
            </a:r>
          </a:p>
          <a:p>
            <a:pPr marL="0" indent="0">
              <a:buFont typeface="Arial" panose="020B0604020202020204" pitchFamily="34" charset="0"/>
              <a:buNone/>
            </a:pPr>
            <a:r>
              <a:rPr lang="en-US" dirty="0"/>
              <a:t>            	allocate_resources_3();</a:t>
            </a:r>
          </a:p>
          <a:p>
            <a:pPr marL="0" indent="0">
              <a:buFont typeface="Arial" panose="020B0604020202020204" pitchFamily="34" charset="0"/>
              <a:buNone/>
            </a:pPr>
            <a:r>
              <a:rPr lang="en-US" dirty="0"/>
              <a:t>	</a:t>
            </a:r>
            <a:r>
              <a:rPr lang="en-US" dirty="0" err="1"/>
              <a:t>prepare_stuff</a:t>
            </a:r>
            <a:r>
              <a:rPr lang="en-US" dirty="0"/>
              <a:t>(bar));</a:t>
            </a:r>
          </a:p>
          <a:p>
            <a:pPr marL="0" indent="0">
              <a:buNone/>
            </a:pPr>
            <a:r>
              <a:rPr lang="en-US" dirty="0"/>
              <a:t>              	return </a:t>
            </a:r>
            <a:r>
              <a:rPr lang="en-US" dirty="0" err="1"/>
              <a:t>do_the_thing</a:t>
            </a:r>
            <a:r>
              <a:rPr lang="en-US" dirty="0"/>
              <a:t>(bar);</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catch (Exception e){ // logging or ???</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finally {</a:t>
            </a:r>
          </a:p>
          <a:p>
            <a:pPr marL="0" indent="0">
              <a:buFont typeface="Arial" panose="020B0604020202020204" pitchFamily="34" charset="0"/>
              <a:buNone/>
            </a:pPr>
            <a:r>
              <a:rPr lang="en-US" dirty="0"/>
              <a:t>            	cleanup_3();</a:t>
            </a:r>
          </a:p>
          <a:p>
            <a:pPr marL="0" indent="0">
              <a:buNone/>
            </a:pPr>
            <a:r>
              <a:rPr lang="en-US" dirty="0"/>
              <a:t>  	cleanup_2();</a:t>
            </a:r>
          </a:p>
          <a:p>
            <a:pPr marL="0" indent="0">
              <a:buNone/>
            </a:pPr>
            <a:r>
              <a:rPr lang="en-US" dirty="0"/>
              <a:t>  	cleanup_1();</a:t>
            </a:r>
          </a:p>
          <a:p>
            <a:pPr marL="0" indent="0">
              <a:buNone/>
            </a:pPr>
            <a:r>
              <a:rPr lang="en-US" dirty="0"/>
              <a:t>        }</a:t>
            </a:r>
          </a:p>
          <a:p>
            <a:pPr marL="0" indent="0">
              <a:buFont typeface="Arial" panose="020B0604020202020204" pitchFamily="34" charset="0"/>
              <a:buNone/>
            </a:pPr>
            <a:r>
              <a:rPr lang="en-US" dirty="0"/>
              <a:t>}</a:t>
            </a:r>
          </a:p>
        </p:txBody>
      </p:sp>
      <p:sp>
        <p:nvSpPr>
          <p:cNvPr id="6" name="TextBox 5"/>
          <p:cNvSpPr txBox="1"/>
          <p:nvPr/>
        </p:nvSpPr>
        <p:spPr>
          <a:xfrm>
            <a:off x="387178" y="963826"/>
            <a:ext cx="5791200" cy="5693866"/>
          </a:xfrm>
          <a:prstGeom prst="rect">
            <a:avLst/>
          </a:prstGeom>
          <a:noFill/>
        </p:spPr>
        <p:txBody>
          <a:bodyPr wrap="square" rtlCol="0">
            <a:spAutoFit/>
          </a:bodyPr>
          <a:lstStyle/>
          <a:p>
            <a:r>
              <a:rPr lang="en-US" sz="2800" dirty="0"/>
              <a:t>Benefits:</a:t>
            </a:r>
          </a:p>
          <a:p>
            <a:endParaRPr lang="en-US" sz="2800" dirty="0"/>
          </a:p>
          <a:p>
            <a:pPr marL="285750" indent="-285750">
              <a:buFont typeface="Arial" panose="020B0604020202020204" pitchFamily="34" charset="0"/>
              <a:buChar char="•"/>
            </a:pPr>
            <a:r>
              <a:rPr lang="en-US" sz="2800" dirty="0"/>
              <a:t>Easier to read and understand</a:t>
            </a:r>
          </a:p>
          <a:p>
            <a:pPr marL="285750" indent="-285750">
              <a:buFont typeface="Arial" panose="020B0604020202020204" pitchFamily="34" charset="0"/>
              <a:buChar char="•"/>
            </a:pPr>
            <a:r>
              <a:rPr lang="en-US" sz="2800" dirty="0"/>
              <a:t>Errors that other methods forgot to look for are still handled!</a:t>
            </a:r>
          </a:p>
          <a:p>
            <a:pPr marL="285750" indent="-285750">
              <a:buFont typeface="Arial" panose="020B0604020202020204" pitchFamily="34" charset="0"/>
              <a:buChar char="•"/>
            </a:pPr>
            <a:r>
              <a:rPr lang="en-US" sz="2800" dirty="0"/>
              <a:t>We have a single clear spot that we can put logging, an error message dialog or some other error handling.</a:t>
            </a:r>
          </a:p>
          <a:p>
            <a:pPr marL="285750" indent="-285750">
              <a:buFont typeface="Arial" panose="020B0604020202020204" pitchFamily="34" charset="0"/>
              <a:buChar char="•"/>
            </a:pPr>
            <a:r>
              <a:rPr lang="en-US" sz="2800" dirty="0"/>
              <a:t>If something Really Bad happens, we make sure that we clean up.</a:t>
            </a:r>
          </a:p>
          <a:p>
            <a:pPr marL="285750" indent="-285750">
              <a:buFont typeface="Arial" panose="020B0604020202020204" pitchFamily="34" charset="0"/>
              <a:buChar char="•"/>
            </a:pPr>
            <a:r>
              <a:rPr lang="en-US" sz="2800" dirty="0"/>
              <a:t>We “free up” the return value from all of those functions for other purposes (not used in this example).</a:t>
            </a:r>
          </a:p>
        </p:txBody>
      </p:sp>
    </p:spTree>
    <p:extLst>
      <p:ext uri="{BB962C8B-B14F-4D97-AF65-F5344CB8AC3E}">
        <p14:creationId xmlns:p14="http://schemas.microsoft.com/office/powerpoint/2010/main" val="4060474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Procedural Languages</a:t>
            </a:r>
          </a:p>
        </p:txBody>
      </p:sp>
      <p:sp>
        <p:nvSpPr>
          <p:cNvPr id="4" name="Content Placeholder 3"/>
          <p:cNvSpPr>
            <a:spLocks noGrp="1"/>
          </p:cNvSpPr>
          <p:nvPr>
            <p:ph idx="1"/>
          </p:nvPr>
        </p:nvSpPr>
        <p:spPr/>
        <p:txBody>
          <a:bodyPr/>
          <a:lstStyle/>
          <a:p>
            <a:r>
              <a:rPr lang="en-US" dirty="0"/>
              <a:t>Local variables hidden inside functions</a:t>
            </a:r>
          </a:p>
          <a:p>
            <a:r>
              <a:rPr lang="en-US" dirty="0"/>
              <a:t>Compiler forced you to name your functions</a:t>
            </a:r>
          </a:p>
          <a:p>
            <a:r>
              <a:rPr lang="en-US" dirty="0"/>
              <a:t>In some cases, languages let you hide functions (i.e. static functions in C, packages in Modula-2 and ADA)</a:t>
            </a:r>
          </a:p>
          <a:p>
            <a:r>
              <a:rPr lang="en-US" dirty="0"/>
              <a:t>Logical extension of Assembly – you can consider each procedure or function to be, essentially, a small program</a:t>
            </a:r>
          </a:p>
        </p:txBody>
      </p:sp>
    </p:spTree>
    <p:extLst>
      <p:ext uri="{BB962C8B-B14F-4D97-AF65-F5344CB8AC3E}">
        <p14:creationId xmlns:p14="http://schemas.microsoft.com/office/powerpoint/2010/main" val="8045217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and Destructors</a:t>
            </a:r>
          </a:p>
        </p:txBody>
      </p:sp>
      <p:sp>
        <p:nvSpPr>
          <p:cNvPr id="3" name="Content Placeholder 2"/>
          <p:cNvSpPr>
            <a:spLocks noGrp="1"/>
          </p:cNvSpPr>
          <p:nvPr>
            <p:ph idx="1"/>
          </p:nvPr>
        </p:nvSpPr>
        <p:spPr/>
        <p:txBody>
          <a:bodyPr/>
          <a:lstStyle/>
          <a:p>
            <a:r>
              <a:rPr lang="en-US" dirty="0"/>
              <a:t>Constructors are special methods – the are called when an object is instantiated.</a:t>
            </a:r>
          </a:p>
          <a:p>
            <a:r>
              <a:rPr lang="en-US" dirty="0" smtClean="0"/>
              <a:t>Usually they have the same name as the class: (C++ format: )</a:t>
            </a:r>
          </a:p>
          <a:p>
            <a:pPr lvl="1"/>
            <a:r>
              <a:rPr lang="en-US" dirty="0" smtClean="0"/>
              <a:t>Customer::Customer(string first, string last, </a:t>
            </a:r>
            <a:r>
              <a:rPr lang="en-US" dirty="0" err="1" smtClean="0"/>
              <a:t>int</a:t>
            </a:r>
            <a:r>
              <a:rPr lang="en-US" dirty="0" smtClean="0"/>
              <a:t> </a:t>
            </a:r>
            <a:r>
              <a:rPr lang="en-US" dirty="0" err="1" smtClean="0"/>
              <a:t>custNumber</a:t>
            </a:r>
            <a:r>
              <a:rPr lang="en-US" dirty="0" smtClean="0"/>
              <a:t>) {}</a:t>
            </a:r>
          </a:p>
          <a:p>
            <a:r>
              <a:rPr lang="en-US" dirty="0" smtClean="0"/>
              <a:t>Destructors </a:t>
            </a:r>
            <a:r>
              <a:rPr lang="en-US" dirty="0"/>
              <a:t>are the opposite – they are called when an object is destroyed. </a:t>
            </a:r>
          </a:p>
          <a:p>
            <a:r>
              <a:rPr lang="en-US" dirty="0"/>
              <a:t>Usually they have the same name as the class, but prepend a tilde (~) </a:t>
            </a:r>
          </a:p>
          <a:p>
            <a:pPr lvl="1"/>
            <a:r>
              <a:rPr lang="en-US" dirty="0"/>
              <a:t>Customer::~Customer() { }</a:t>
            </a:r>
          </a:p>
          <a:p>
            <a:endParaRPr lang="en-US" dirty="0"/>
          </a:p>
        </p:txBody>
      </p:sp>
    </p:spTree>
    <p:extLst>
      <p:ext uri="{BB962C8B-B14F-4D97-AF65-F5344CB8AC3E}">
        <p14:creationId xmlns:p14="http://schemas.microsoft.com/office/powerpoint/2010/main" val="13994610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Object oriented programming makes it easier to develop large systems</a:t>
            </a:r>
          </a:p>
          <a:p>
            <a:r>
              <a:rPr lang="en-US" dirty="0"/>
              <a:t>Object oriented languages include features that make it easier to write object oriented code</a:t>
            </a:r>
          </a:p>
          <a:p>
            <a:r>
              <a:rPr lang="en-US" dirty="0"/>
              <a:t>Some of the features of OOP have a performance/space cost. It should be a factor in deciding to use those features, but not the overriding or only factor.</a:t>
            </a:r>
          </a:p>
        </p:txBody>
      </p:sp>
    </p:spTree>
    <p:extLst>
      <p:ext uri="{BB962C8B-B14F-4D97-AF65-F5344CB8AC3E}">
        <p14:creationId xmlns:p14="http://schemas.microsoft.com/office/powerpoint/2010/main" val="2992716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procedural languages</a:t>
            </a:r>
          </a:p>
        </p:txBody>
      </p:sp>
      <p:sp>
        <p:nvSpPr>
          <p:cNvPr id="3" name="Content Placeholder 2"/>
          <p:cNvSpPr>
            <a:spLocks noGrp="1"/>
          </p:cNvSpPr>
          <p:nvPr>
            <p:ph idx="1"/>
          </p:nvPr>
        </p:nvSpPr>
        <p:spPr>
          <a:xfrm>
            <a:off x="838200" y="1383957"/>
            <a:ext cx="10515600" cy="4793006"/>
          </a:xfrm>
        </p:spPr>
        <p:txBody>
          <a:bodyPr/>
          <a:lstStyle/>
          <a:p>
            <a:pPr marL="0" indent="0">
              <a:buNone/>
            </a:pPr>
            <a:r>
              <a:rPr lang="en-US" dirty="0"/>
              <a:t>AKA what problems did they NOT solve (but always existed)</a:t>
            </a:r>
          </a:p>
          <a:p>
            <a:pPr marL="0" indent="0">
              <a:buNone/>
            </a:pPr>
            <a:endParaRPr lang="en-US" dirty="0"/>
          </a:p>
          <a:p>
            <a:pPr marL="0" indent="0">
              <a:buNone/>
            </a:pPr>
            <a:r>
              <a:rPr lang="en-US" dirty="0"/>
              <a:t>Desire to share code more easily (reduce dependencies)</a:t>
            </a:r>
          </a:p>
          <a:p>
            <a:pPr marL="0" indent="0">
              <a:buNone/>
            </a:pPr>
            <a:r>
              <a:rPr lang="en-US" dirty="0"/>
              <a:t>Reduce name collisions </a:t>
            </a:r>
          </a:p>
          <a:p>
            <a:pPr marL="0" indent="0">
              <a:buNone/>
            </a:pPr>
            <a:r>
              <a:rPr lang="en-US" dirty="0"/>
              <a:t>Increase information hiding (reduce dependencies)</a:t>
            </a:r>
          </a:p>
          <a:p>
            <a:pPr marL="0" indent="0">
              <a:buNone/>
            </a:pPr>
            <a:r>
              <a:rPr lang="en-US" dirty="0"/>
              <a:t>Break programs up into comprehensible pieces</a:t>
            </a:r>
          </a:p>
          <a:p>
            <a:pPr marL="0" indent="0">
              <a:buNone/>
            </a:pPr>
            <a:r>
              <a:rPr lang="en-US" dirty="0"/>
              <a:t>Make programs more robust and stable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57025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 Oriented Programming (OO)</a:t>
            </a:r>
          </a:p>
        </p:txBody>
      </p:sp>
      <p:sp>
        <p:nvSpPr>
          <p:cNvPr id="3" name="Content Placeholder 2"/>
          <p:cNvSpPr>
            <a:spLocks noGrp="1"/>
          </p:cNvSpPr>
          <p:nvPr>
            <p:ph idx="1"/>
          </p:nvPr>
        </p:nvSpPr>
        <p:spPr/>
        <p:txBody>
          <a:bodyPr/>
          <a:lstStyle/>
          <a:p>
            <a:pPr marL="0" indent="0">
              <a:buNone/>
            </a:pPr>
            <a:r>
              <a:rPr lang="en-US" dirty="0"/>
              <a:t>First and foremost, it is a mindset. </a:t>
            </a:r>
          </a:p>
          <a:p>
            <a:pPr marL="0" indent="0">
              <a:buNone/>
            </a:pPr>
            <a:r>
              <a:rPr lang="en-US" dirty="0"/>
              <a:t>You can write OO code in any language. </a:t>
            </a:r>
          </a:p>
          <a:p>
            <a:pPr marL="0" indent="0">
              <a:buNone/>
            </a:pPr>
            <a:r>
              <a:rPr lang="en-US" dirty="0"/>
              <a:t>Some languages support it better than others, called OO languages.</a:t>
            </a:r>
          </a:p>
          <a:p>
            <a:pPr marL="0" indent="0">
              <a:buNone/>
            </a:pPr>
            <a:endParaRPr lang="en-US" dirty="0"/>
          </a:p>
          <a:p>
            <a:pPr marL="0" indent="0">
              <a:buNone/>
            </a:pPr>
            <a:r>
              <a:rPr lang="en-US" dirty="0"/>
              <a:t>The basic concept is that you (the programmer) create objects that represent objects in the real world. Customer, Order, </a:t>
            </a:r>
            <a:r>
              <a:rPr lang="en-US" dirty="0" err="1"/>
              <a:t>InventoryItem</a:t>
            </a:r>
            <a:r>
              <a:rPr lang="en-US" dirty="0"/>
              <a:t>, etc. These objects have properties (facts about themselves) and methods (things that you can do with them).</a:t>
            </a:r>
          </a:p>
        </p:txBody>
      </p:sp>
    </p:spTree>
    <p:extLst>
      <p:ext uri="{BB962C8B-B14F-4D97-AF65-F5344CB8AC3E}">
        <p14:creationId xmlns:p14="http://schemas.microsoft.com/office/powerpoint/2010/main" val="3349148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class</a:t>
            </a:r>
          </a:p>
        </p:txBody>
      </p:sp>
      <p:sp>
        <p:nvSpPr>
          <p:cNvPr id="3" name="Content Placeholder 2"/>
          <p:cNvSpPr>
            <a:spLocks noGrp="1"/>
          </p:cNvSpPr>
          <p:nvPr>
            <p:ph idx="1"/>
          </p:nvPr>
        </p:nvSpPr>
        <p:spPr/>
        <p:txBody>
          <a:bodyPr/>
          <a:lstStyle/>
          <a:p>
            <a:pPr marL="0" indent="0">
              <a:buNone/>
            </a:pPr>
            <a:r>
              <a:rPr lang="en-US" dirty="0"/>
              <a:t>A class is the definition of an object. A class is abstract – you can’t (for the most part) do anything with it; you need to create an instance, or object, that is of the type of that class.</a:t>
            </a:r>
          </a:p>
          <a:p>
            <a:pPr marL="0" indent="0">
              <a:buNone/>
            </a:pPr>
            <a:endParaRPr lang="en-US" dirty="0"/>
          </a:p>
          <a:p>
            <a:pPr marL="0" indent="0">
              <a:buNone/>
            </a:pPr>
            <a:r>
              <a:rPr lang="en-US" dirty="0"/>
              <a:t>public class Customer </a:t>
            </a:r>
          </a:p>
          <a:p>
            <a:pPr marL="0" indent="0">
              <a:buNone/>
            </a:pPr>
            <a:r>
              <a:rPr lang="en-US" dirty="0"/>
              <a:t>{</a:t>
            </a:r>
          </a:p>
          <a:p>
            <a:pPr marL="0" indent="0">
              <a:buNone/>
            </a:pPr>
            <a:r>
              <a:rPr lang="en-US" dirty="0"/>
              <a:t>}</a:t>
            </a:r>
          </a:p>
          <a:p>
            <a:pPr marL="0" indent="0">
              <a:buNone/>
            </a:pPr>
            <a:endParaRPr lang="en-US" dirty="0"/>
          </a:p>
          <a:p>
            <a:pPr marL="0" indent="0">
              <a:buNone/>
            </a:pPr>
            <a:r>
              <a:rPr lang="en-US" dirty="0" err="1"/>
              <a:t>var</a:t>
            </a:r>
            <a:r>
              <a:rPr lang="en-US" dirty="0"/>
              <a:t> </a:t>
            </a:r>
            <a:r>
              <a:rPr lang="en-US" dirty="0" err="1"/>
              <a:t>myFirstCustomer</a:t>
            </a:r>
            <a:r>
              <a:rPr lang="en-US" dirty="0"/>
              <a:t> = new Customer();</a:t>
            </a:r>
          </a:p>
        </p:txBody>
      </p:sp>
    </p:spTree>
    <p:extLst>
      <p:ext uri="{BB962C8B-B14F-4D97-AF65-F5344CB8AC3E}">
        <p14:creationId xmlns:p14="http://schemas.microsoft.com/office/powerpoint/2010/main" val="2133642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	</a:t>
            </a:r>
          </a:p>
        </p:txBody>
      </p:sp>
      <p:sp>
        <p:nvSpPr>
          <p:cNvPr id="3" name="Content Placeholder 2"/>
          <p:cNvSpPr>
            <a:spLocks noGrp="1"/>
          </p:cNvSpPr>
          <p:nvPr>
            <p:ph idx="1"/>
          </p:nvPr>
        </p:nvSpPr>
        <p:spPr>
          <a:xfrm>
            <a:off x="838200" y="1383957"/>
            <a:ext cx="10515600" cy="4793006"/>
          </a:xfrm>
        </p:spPr>
        <p:txBody>
          <a:bodyPr>
            <a:normAutofit lnSpcReduction="10000"/>
          </a:bodyPr>
          <a:lstStyle/>
          <a:p>
            <a:pPr marL="0" indent="0">
              <a:buNone/>
            </a:pPr>
            <a:r>
              <a:rPr lang="en-US" dirty="0"/>
              <a:t>Remember that one of the primary goals of OO was to reduce dependencies in code. </a:t>
            </a:r>
          </a:p>
          <a:p>
            <a:pPr marL="0" indent="0">
              <a:buNone/>
            </a:pPr>
            <a:endParaRPr lang="en-US" dirty="0"/>
          </a:p>
          <a:p>
            <a:pPr marL="0" indent="0">
              <a:buNone/>
            </a:pPr>
            <a:r>
              <a:rPr lang="en-US" dirty="0"/>
              <a:t>Hiding the internals of the implementation frees users of that class to not think about how it works on the inside and it frees the creator of the class to change how the class works on the inside so long as the public part of the class works is unchanged. This is sometimes known as encapsulation – the code is in a “capsule”</a:t>
            </a:r>
          </a:p>
          <a:p>
            <a:pPr marL="0" indent="0">
              <a:buNone/>
            </a:pPr>
            <a:endParaRPr lang="en-US" dirty="0"/>
          </a:p>
          <a:p>
            <a:pPr marL="0" indent="0">
              <a:buNone/>
            </a:pPr>
            <a:r>
              <a:rPr lang="en-US" dirty="0"/>
              <a:t>This allows a programmer to effectively reason about their program by building up their code from smaller pieces that they don’t really have to think about.</a:t>
            </a:r>
          </a:p>
        </p:txBody>
      </p:sp>
    </p:spTree>
    <p:extLst>
      <p:ext uri="{BB962C8B-B14F-4D97-AF65-F5344CB8AC3E}">
        <p14:creationId xmlns:p14="http://schemas.microsoft.com/office/powerpoint/2010/main" val="1098656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Public/Private/Protected</a:t>
            </a:r>
          </a:p>
        </p:txBody>
      </p:sp>
      <p:sp>
        <p:nvSpPr>
          <p:cNvPr id="3" name="Content Placeholder 2"/>
          <p:cNvSpPr>
            <a:spLocks noGrp="1"/>
          </p:cNvSpPr>
          <p:nvPr>
            <p:ph idx="1"/>
          </p:nvPr>
        </p:nvSpPr>
        <p:spPr/>
        <p:txBody>
          <a:bodyPr/>
          <a:lstStyle/>
          <a:p>
            <a:pPr marL="0" indent="0">
              <a:buNone/>
            </a:pPr>
            <a:r>
              <a:rPr lang="en-US" dirty="0"/>
              <a:t>Public items are parts of the class that everyone can access</a:t>
            </a:r>
          </a:p>
          <a:p>
            <a:pPr marL="0" indent="0">
              <a:buNone/>
            </a:pPr>
            <a:r>
              <a:rPr lang="en-US" dirty="0"/>
              <a:t>Private items are parts of the class that only the class can access</a:t>
            </a:r>
          </a:p>
          <a:p>
            <a:pPr marL="0" indent="0">
              <a:buNone/>
            </a:pPr>
            <a:r>
              <a:rPr lang="en-US" dirty="0"/>
              <a:t>Protected items are parts of the class that only the class and its derived classes (more on this later) can access</a:t>
            </a:r>
          </a:p>
          <a:p>
            <a:pPr marL="0" indent="0">
              <a:buNone/>
            </a:pPr>
            <a:endParaRPr lang="en-US" dirty="0"/>
          </a:p>
          <a:p>
            <a:pPr marL="0" indent="0">
              <a:buNone/>
            </a:pPr>
            <a:r>
              <a:rPr lang="en-US" dirty="0"/>
              <a:t>Note – this is enforced by the compiler – there is no run time protection; if you can figure out how to fool the compiler into generating the right instructions, you can get around these limits. Debuggers can see private information, for example.</a:t>
            </a:r>
          </a:p>
        </p:txBody>
      </p:sp>
    </p:spTree>
    <p:extLst>
      <p:ext uri="{BB962C8B-B14F-4D97-AF65-F5344CB8AC3E}">
        <p14:creationId xmlns:p14="http://schemas.microsoft.com/office/powerpoint/2010/main" val="2137735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2829</Words>
  <Application>Microsoft Office PowerPoint</Application>
  <PresentationFormat>Widescreen</PresentationFormat>
  <Paragraphs>346</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Object Oriented Programming</vt:lpstr>
      <vt:lpstr>In the beginning… we had assembly language with no formal structure. Programming was “whatever works” and programs were generally smaller and simpler.</vt:lpstr>
      <vt:lpstr>Computer Scientists introduced the idea of procedural programming to help organize code.</vt:lpstr>
      <vt:lpstr>Procedural Languages</vt:lpstr>
      <vt:lpstr>“Problems with” procedural languages</vt:lpstr>
      <vt:lpstr>What is Object Oriented Programming (OO)</vt:lpstr>
      <vt:lpstr>Defining a class</vt:lpstr>
      <vt:lpstr>Information Hiding </vt:lpstr>
      <vt:lpstr>Public/Private/Protected</vt:lpstr>
      <vt:lpstr>Example</vt:lpstr>
      <vt:lpstr>Properties</vt:lpstr>
      <vt:lpstr>Example</vt:lpstr>
      <vt:lpstr>Part way there…</vt:lpstr>
      <vt:lpstr>Example</vt:lpstr>
      <vt:lpstr>Example</vt:lpstr>
      <vt:lpstr>The problem?</vt:lpstr>
      <vt:lpstr>Inheritance is the answer!</vt:lpstr>
      <vt:lpstr>OO Inheritance</vt:lpstr>
      <vt:lpstr>Vocabulary</vt:lpstr>
      <vt:lpstr>What about functionality?</vt:lpstr>
      <vt:lpstr>PowerPoint Presentation</vt:lpstr>
      <vt:lpstr>What about the middle name?</vt:lpstr>
      <vt:lpstr>PowerPoint Presentation</vt:lpstr>
      <vt:lpstr>Virtual all the things?</vt:lpstr>
      <vt:lpstr>How does a virtual work?</vt:lpstr>
      <vt:lpstr>How does a derived virtual work?</vt:lpstr>
      <vt:lpstr>What does a virtual cost?</vt:lpstr>
      <vt:lpstr>Polymorphism</vt:lpstr>
      <vt:lpstr>Interfaces</vt:lpstr>
      <vt:lpstr>PowerPoint Presentation</vt:lpstr>
      <vt:lpstr>Multiple Inheritance</vt:lpstr>
      <vt:lpstr>Nope!</vt:lpstr>
      <vt:lpstr>Class Variables and Methods</vt:lpstr>
      <vt:lpstr>How are we doing?</vt:lpstr>
      <vt:lpstr>How are we doing?</vt:lpstr>
      <vt:lpstr>Error handling is hard.  Let’s go shopping…</vt:lpstr>
      <vt:lpstr>What does this have to do with more robust?</vt:lpstr>
      <vt:lpstr>Exceptions</vt:lpstr>
      <vt:lpstr>PowerPoint Presentation</vt:lpstr>
      <vt:lpstr>Constructors and Destructors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Michael Phipps</dc:creator>
  <cp:lastModifiedBy>Phipps, Michael</cp:lastModifiedBy>
  <cp:revision>28</cp:revision>
  <dcterms:created xsi:type="dcterms:W3CDTF">2016-08-17T18:51:27Z</dcterms:created>
  <dcterms:modified xsi:type="dcterms:W3CDTF">2021-01-12T22:17:38Z</dcterms:modified>
</cp:coreProperties>
</file>