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56" r:id="rId5"/>
    <p:sldId id="257" r:id="rId6"/>
    <p:sldId id="262" r:id="rId7"/>
    <p:sldId id="263" r:id="rId8"/>
    <p:sldId id="264" r:id="rId9"/>
    <p:sldId id="258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60" r:id="rId27"/>
    <p:sldId id="261" r:id="rId28"/>
    <p:sldId id="280" r:id="rId29"/>
    <p:sldId id="281" r:id="rId30"/>
    <p:sldId id="286" r:id="rId31"/>
    <p:sldId id="282" r:id="rId32"/>
    <p:sldId id="283" r:id="rId33"/>
    <p:sldId id="284" r:id="rId34"/>
    <p:sldId id="285" r:id="rId35"/>
    <p:sldId id="294" r:id="rId36"/>
    <p:sldId id="299" r:id="rId37"/>
    <p:sldId id="300" r:id="rId38"/>
    <p:sldId id="301" r:id="rId39"/>
    <p:sldId id="287" r:id="rId40"/>
    <p:sldId id="288" r:id="rId41"/>
    <p:sldId id="290" r:id="rId42"/>
    <p:sldId id="289" r:id="rId43"/>
    <p:sldId id="292" r:id="rId44"/>
    <p:sldId id="291" r:id="rId45"/>
    <p:sldId id="293" r:id="rId46"/>
    <p:sldId id="295" r:id="rId47"/>
    <p:sldId id="296" r:id="rId48"/>
    <p:sldId id="297" r:id="rId49"/>
    <p:sldId id="2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" y="3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87B29-E578-463C-AAF7-D68654EF832F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21FFB-CD03-4B06-97A1-7BB9A815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 machine-readable author provided. </a:t>
            </a:r>
            <a:r>
              <a:rPr lang="en-US" dirty="0" err="1" smtClean="0"/>
              <a:t>Sfoskett~commonswiki</a:t>
            </a:r>
            <a:r>
              <a:rPr lang="en-US" dirty="0" smtClean="0"/>
              <a:t> assumed (based on copyright claims). - No machine-readable source provided. Own work assumed (based on copyright claims)., CC BY-SA 3.0, https://commons.wikimedia.org/w/index.php?curid=182072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21FFB-CD03-4B06-97A1-7BB9A8150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8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3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6A11D-75DB-44E5-988E-7564F629D59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E667-E995-41D1-A79A-3229B423D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(members)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data should all be private.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others can change the state of your object, they can make it invalid and “break it”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Allow access to your members via </a:t>
            </a:r>
            <a:r>
              <a:rPr lang="en-US" dirty="0" err="1" smtClean="0"/>
              <a:t>accessors</a:t>
            </a:r>
            <a:r>
              <a:rPr lang="en-US" dirty="0" smtClean="0"/>
              <a:t> and </a:t>
            </a:r>
            <a:r>
              <a:rPr lang="en-US" dirty="0" err="1" smtClean="0"/>
              <a:t>mutators</a:t>
            </a:r>
            <a:r>
              <a:rPr lang="en-US" dirty="0" smtClean="0"/>
              <a:t> (if necessary).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 “What’s your name” vs “Your name is now ______”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should be impossible to have an object in an invalid state.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constructor(s) should put your object into a valid state. If an object doesn’t make sense without a piece of data, it should be set up in the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can depend on the system we are building. For example – can you have a car without a color? For a parking app, no. For a car factory, yes.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were making a student class for this University, what should be:</a:t>
            </a:r>
            <a:br>
              <a:rPr lang="en-US" dirty="0" smtClean="0"/>
            </a:br>
            <a:r>
              <a:rPr lang="en-US" dirty="0" smtClean="0"/>
              <a:t>a) Set in the constructor?</a:t>
            </a:r>
          </a:p>
          <a:p>
            <a:pPr marL="0" indent="0">
              <a:buNone/>
            </a:pPr>
            <a:r>
              <a:rPr lang="en-US" dirty="0" smtClean="0"/>
              <a:t>b) A parameter to the constructor?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Date of Birth?</a:t>
            </a:r>
          </a:p>
          <a:p>
            <a:pPr marL="0" indent="0">
              <a:buNone/>
            </a:pPr>
            <a:r>
              <a:rPr lang="en-US" dirty="0" smtClean="0"/>
              <a:t>Name?</a:t>
            </a:r>
          </a:p>
          <a:p>
            <a:pPr marL="0" indent="0">
              <a:buNone/>
            </a:pPr>
            <a:r>
              <a:rPr lang="en-US" dirty="0" smtClean="0"/>
              <a:t>Student ID Number?</a:t>
            </a:r>
          </a:p>
          <a:p>
            <a:pPr marL="0" indent="0">
              <a:buNone/>
            </a:pPr>
            <a:r>
              <a:rPr lang="en-US" dirty="0" smtClean="0"/>
              <a:t>Dorm assignment?</a:t>
            </a:r>
          </a:p>
          <a:p>
            <a:pPr marL="0" indent="0">
              <a:buNone/>
            </a:pPr>
            <a:r>
              <a:rPr lang="en-US" dirty="0" smtClean="0"/>
              <a:t>Acceptance Date?</a:t>
            </a:r>
          </a:p>
        </p:txBody>
      </p:sp>
    </p:spTree>
    <p:extLst>
      <p:ext uri="{BB962C8B-B14F-4D97-AF65-F5344CB8AC3E}">
        <p14:creationId xmlns:p14="http://schemas.microsoft.com/office/powerpoint/2010/main" val="34709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uses the format: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 { 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that age could be calculated or stored. It doesn’t matter to the caller.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Accessors should not change the state of the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every internal detail needs an accessor.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Mutators look, to the outside, like they change one data item on the inside of the class. In Java: void </a:t>
            </a:r>
            <a:r>
              <a:rPr lang="en-US" dirty="0" err="1" smtClean="0"/>
              <a:t>setHeight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newHeight</a:t>
            </a:r>
            <a:r>
              <a:rPr lang="en-US" dirty="0" smtClean="0"/>
              <a:t>) {…}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course, the implementation is up to us. For example – </a:t>
            </a:r>
            <a:r>
              <a:rPr lang="en-US" dirty="0" err="1" smtClean="0"/>
              <a:t>setHeight</a:t>
            </a:r>
            <a:r>
              <a:rPr lang="en-US" dirty="0" smtClean="0"/>
              <a:t>() could also recalculate the area or it could call a resize()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Mutators should be rare. You are allowing the client to directly change your data. Consider more meaningful verbs instead.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Mutators should leave the object in a valid state.</a:t>
            </a:r>
          </a:p>
        </p:txBody>
      </p:sp>
    </p:spTree>
    <p:extLst>
      <p:ext uri="{BB962C8B-B14F-4D97-AF65-F5344CB8AC3E}">
        <p14:creationId xmlns:p14="http://schemas.microsoft.com/office/powerpoint/2010/main" val="36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important principle – what do the users of this object need?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should be easy to use my object. If that makes it harder to write the object, that is OK. The complexity has to go somewhere; in the object means that it is only replicated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Imagine that your class will be used by many clients. How might they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careful of being overly 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 computer scientist, we think in terms of how the machine works.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 an object designer, we need to put that aside and think about how to make life easier for the user of the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 – a string class might use an array of char in its implementation. That’s OK, but the user should be shielded from that. If your string class throws an </a:t>
            </a:r>
            <a:r>
              <a:rPr lang="en-US" dirty="0" err="1" smtClean="0"/>
              <a:t>ArrayOutOfBounds</a:t>
            </a:r>
            <a:r>
              <a:rPr lang="en-US" dirty="0" smtClean="0"/>
              <a:t> exception, that means that our abstraction is leaking implementation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just pass the problem along…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211"/>
            <a:ext cx="10515600" cy="466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Your class is make up of objects. If you “just” pass through permission, you aren’t doing much.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dirty="0" smtClean="0"/>
              <a:t>class GPA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getGPA</a:t>
            </a:r>
            <a:r>
              <a:rPr lang="en-US" dirty="0" smtClean="0"/>
              <a:t>() {return value;}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dirty="0" err="1" smtClean="0"/>
              <a:t>setGPA</a:t>
            </a:r>
            <a:r>
              <a:rPr lang="en-US" dirty="0" smtClean="0"/>
              <a:t>(float </a:t>
            </a:r>
            <a:r>
              <a:rPr lang="en-US" dirty="0" err="1" smtClean="0"/>
              <a:t>newVal</a:t>
            </a:r>
            <a:r>
              <a:rPr lang="en-US" dirty="0" smtClean="0"/>
              <a:t>) {value = </a:t>
            </a:r>
            <a:r>
              <a:rPr lang="en-US" dirty="0" err="1" smtClean="0"/>
              <a:t>newVal</a:t>
            </a:r>
            <a:r>
              <a:rPr lang="en-US" dirty="0" smtClean="0"/>
              <a:t>;}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methods are what add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They should solve a problem for the user, using logic, data and/or rules that are not the user’s concern.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example, if I have a binary tree, the user doesn’t care about getting the left or right branch. They care about find.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methods should work on the whole object. For example – I shouldn’t have to iterate over </a:t>
            </a:r>
            <a:r>
              <a:rPr lang="en-US" dirty="0" err="1" smtClean="0"/>
              <a:t>student.getGrades</a:t>
            </a:r>
            <a:r>
              <a:rPr lang="en-US" dirty="0" smtClean="0"/>
              <a:t>() to calculate GPA, I should be able to call </a:t>
            </a:r>
            <a:r>
              <a:rPr lang="en-US" dirty="0" err="1" smtClean="0"/>
              <a:t>student.getGPA</a:t>
            </a:r>
            <a:r>
              <a:rPr lang="en-US" dirty="0" smtClean="0"/>
              <a:t>().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Having private methods to assist in the work that your public methods can often make sense.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people put too much emphasis on public vs private or consider that this is “security”. To a programmer, of course, we can see all of the code. Private is a “paper wall” – easy to break, but there for “privacy”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of the public methods is far more important than private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568" y="987229"/>
            <a:ext cx="10515600" cy="47176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have learned a lot about object oriented techniques or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Learning how and when to use them is almost as important as learning the techniques themselves.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these techniques wrongly (too often) leads to overdesign and complexity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these techniques wrongly (too rarely) leads to repeated code where changes are slow/hard.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common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Consider a linked list with an insert method:</a:t>
            </a:r>
          </a:p>
          <a:p>
            <a:pPr marL="0" indent="0">
              <a:buNone/>
            </a:pPr>
            <a:r>
              <a:rPr lang="en-US" dirty="0" smtClean="0"/>
              <a:t>insert(</a:t>
            </a:r>
            <a:r>
              <a:rPr lang="en-US" dirty="0" err="1" smtClean="0"/>
              <a:t>int</a:t>
            </a:r>
            <a:r>
              <a:rPr lang="en-US" dirty="0" smtClean="0"/>
              <a:t> position, T </a:t>
            </a:r>
            <a:r>
              <a:rPr lang="en-US" dirty="0" err="1" smtClean="0"/>
              <a:t>dataItem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very generic. But often we want to insert at the beginning or the end. Some special cases methods make sense:</a:t>
            </a:r>
          </a:p>
          <a:p>
            <a:pPr marL="0" indent="0">
              <a:buNone/>
            </a:pPr>
            <a:r>
              <a:rPr lang="en-US" dirty="0" err="1" smtClean="0"/>
              <a:t>insertAtFront</a:t>
            </a:r>
            <a:r>
              <a:rPr lang="en-US" dirty="0" smtClean="0"/>
              <a:t>(T </a:t>
            </a:r>
            <a:r>
              <a:rPr lang="en-US" dirty="0" err="1" smtClean="0"/>
              <a:t>dataItem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insertAtEnd</a:t>
            </a:r>
            <a:r>
              <a:rPr lang="en-US" dirty="0" smtClean="0"/>
              <a:t>(T </a:t>
            </a:r>
            <a:r>
              <a:rPr lang="en-US" dirty="0" err="1" smtClean="0"/>
              <a:t>dataItem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that these could easily </a:t>
            </a:r>
            <a:r>
              <a:rPr lang="en-US" b="1" dirty="0" smtClean="0"/>
              <a:t>use</a:t>
            </a:r>
            <a:r>
              <a:rPr lang="en-US" dirty="0" smtClean="0"/>
              <a:t> the more generic insert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Surprise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Your class, and its methods, should do what makes the most sense even if people don’t read the documentation.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example: </a:t>
            </a:r>
            <a:r>
              <a:rPr lang="en-US" dirty="0" err="1" smtClean="0"/>
              <a:t>getLength</a:t>
            </a:r>
            <a:r>
              <a:rPr lang="en-US" dirty="0" smtClean="0"/>
              <a:t>() should not alter the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in charge?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if I have two classes that need to interact? Where do I put the code?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code should go in the object that is </a:t>
            </a:r>
            <a:r>
              <a:rPr lang="en-US" dirty="0" smtClean="0"/>
              <a:t>being </a:t>
            </a:r>
            <a:r>
              <a:rPr lang="en-US" dirty="0" smtClean="0"/>
              <a:t>changed the most. If neither is changed, the one whose state is used the most.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/>
              <a:t>wouldn’t</a:t>
            </a:r>
            <a:r>
              <a:rPr lang="en-US" dirty="0" smtClean="0"/>
              <a:t> call </a:t>
            </a:r>
            <a:r>
              <a:rPr lang="en-US" dirty="0" err="1" smtClean="0"/>
              <a:t>item.putSelfInShoppingCart</a:t>
            </a:r>
            <a:r>
              <a:rPr lang="en-US" dirty="0" smtClean="0"/>
              <a:t>(Cart c)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b="1" dirty="0" smtClean="0"/>
              <a:t>would</a:t>
            </a:r>
            <a:r>
              <a:rPr lang="en-US" dirty="0" smtClean="0"/>
              <a:t> call </a:t>
            </a:r>
            <a:r>
              <a:rPr lang="en-US" dirty="0" err="1" smtClean="0"/>
              <a:t>cart.addItem</a:t>
            </a:r>
            <a:r>
              <a:rPr lang="en-US" dirty="0" smtClean="0"/>
              <a:t>(Item i)</a:t>
            </a:r>
          </a:p>
        </p:txBody>
      </p:sp>
    </p:spTree>
    <p:extLst>
      <p:ext uri="{BB962C8B-B14F-4D97-AF65-F5344CB8AC3E}">
        <p14:creationId xmlns:p14="http://schemas.microsoft.com/office/powerpoint/2010/main" val="11043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use inheritance?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20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Inheritance should be rare. It requires substitutability.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I have an animal object that eats and sleeps, I can substitute cat for animal, so inheritance might make sense.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inheritance should have some advantage to the user of the class. If no one uses the substitutability, you have tied these two classes together for no advantage.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ties classes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to write the subclass correctly, you need to understand how the parent works; often changes in the superclass cause changes in the subclass.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subclass should have similar names and “themes” as the superclass. If not, it is not a good design.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Sharing </a:t>
            </a:r>
            <a:r>
              <a:rPr lang="en-US" b="1" dirty="0" smtClean="0"/>
              <a:t>some</a:t>
            </a:r>
            <a:r>
              <a:rPr lang="en-US" dirty="0" smtClean="0"/>
              <a:t> functionality of the parent class, but not all, means that inheritance does not make sense.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is hard…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 of thumb - If the subclass is more than about 10% different from the superclass, there is probably a design mismatch.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Never copy/paste code from the superclass to the subclass – call the superclass’s method instead.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abstract when a superclass should never be instantiated.</a:t>
            </a:r>
          </a:p>
          <a:p>
            <a:pPr marL="0" indent="0">
              <a:buNone/>
            </a:pPr>
            <a:r>
              <a:rPr lang="en-US" dirty="0" smtClean="0"/>
              <a:t>Classic example – shape </a:t>
            </a:r>
            <a:r>
              <a:rPr lang="en-US" dirty="0" smtClean="0">
                <a:sym typeface="Wingdings" panose="05000000000000000000" pitchFamily="2" charset="2"/>
              </a:rPr>
              <a:t> circle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dispatchers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have a superclass that has code like this:</a:t>
            </a:r>
            <a:br>
              <a:rPr lang="en-US" dirty="0" smtClean="0"/>
            </a:br>
            <a:r>
              <a:rPr lang="en-US" dirty="0" smtClean="0"/>
              <a:t>if (this </a:t>
            </a:r>
            <a:r>
              <a:rPr lang="en-US" dirty="0" err="1" smtClean="0"/>
              <a:t>instanceof</a:t>
            </a:r>
            <a:r>
              <a:rPr lang="en-US" dirty="0" smtClean="0"/>
              <a:t> subClass1) // do something</a:t>
            </a:r>
          </a:p>
          <a:p>
            <a:pPr marL="0" indent="0">
              <a:buNone/>
            </a:pPr>
            <a:r>
              <a:rPr lang="en-US" dirty="0" smtClean="0"/>
              <a:t>else if (this </a:t>
            </a:r>
            <a:r>
              <a:rPr lang="en-US" dirty="0" err="1" smtClean="0"/>
              <a:t>instanceof</a:t>
            </a:r>
            <a:r>
              <a:rPr lang="en-US" dirty="0" smtClean="0"/>
              <a:t> subClass2) // do something else…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Replace this with an overridden method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same pattern could be in a user of the class, too. Same solution – make a method for each of the subclasses.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two (or more) classes with a large overlap in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classes have all of the same methods (or the children have more)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need to be able to use substitution (i.e. have a method that takes the superclass as a parameter)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want to communicate that subclass IS-A superclass</a:t>
            </a:r>
          </a:p>
        </p:txBody>
      </p:sp>
    </p:spTree>
    <p:extLst>
      <p:ext uri="{BB962C8B-B14F-4D97-AF65-F5344CB8AC3E}">
        <p14:creationId xmlns:p14="http://schemas.microsoft.com/office/powerpoint/2010/main" val="24197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Interfaces: 80% of benefit, 10% of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experts argue that inheritance is overly complex and not worth the effort. Languages where you can inherit from more than one class compound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Interfaces can be used to give much of the benefit of inheritance.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idea – an interface is like an abstract class with no implementations or members.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26694"/>
            <a:ext cx="5181600" cy="5976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Bird 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fly() {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Parrot extends Bird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fly()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Bird </a:t>
            </a:r>
            <a:r>
              <a:rPr lang="en-US" dirty="0" err="1" smtClean="0"/>
              <a:t>newPet</a:t>
            </a:r>
            <a:r>
              <a:rPr lang="en-US" dirty="0" smtClean="0"/>
              <a:t> = </a:t>
            </a:r>
            <a:r>
              <a:rPr lang="en-US" dirty="0" err="1" smtClean="0"/>
              <a:t>petStore.buyBird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newPet.fly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newPet</a:t>
            </a:r>
            <a:r>
              <a:rPr lang="en-US" dirty="0" smtClean="0"/>
              <a:t> might be a parrot…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526694"/>
            <a:ext cx="5963717" cy="5976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IFlyable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fly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Parrot implements </a:t>
            </a:r>
            <a:r>
              <a:rPr lang="en-US" dirty="0" err="1" smtClean="0"/>
              <a:t>Iflyable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fly()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IFlyable</a:t>
            </a:r>
            <a:r>
              <a:rPr lang="en-US" dirty="0" smtClean="0"/>
              <a:t> hobby = </a:t>
            </a:r>
            <a:r>
              <a:rPr lang="en-US" dirty="0" err="1" smtClean="0"/>
              <a:t>HobbyStore.Buy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 smtClean="0"/>
              <a:t>hobby.fly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// hobby could be a Parrot or a drone</a:t>
            </a:r>
          </a:p>
          <a:p>
            <a:pPr marL="0" indent="0">
              <a:buNone/>
            </a:pPr>
            <a:r>
              <a:rPr lang="en-US" dirty="0" smtClean="0"/>
              <a:t>// or a bee or a kite…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use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dividing our code into objects, we end up with each line of code able to affect, potentially, every other line of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means complexity and interconnection is a square relation to number of lines of code (N</a:t>
            </a:r>
            <a:r>
              <a:rPr lang="en-US" baseline="30000" dirty="0" smtClean="0"/>
              <a:t>2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objects, we write “mini-programs” that do one thing. We reduce the size of N by using encapsulation.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Interfaces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Interfaces are simple and don’t require tying classes together</a:t>
            </a:r>
          </a:p>
          <a:p>
            <a:pPr marL="0" indent="0">
              <a:buNone/>
            </a:pPr>
            <a:r>
              <a:rPr lang="en-US" dirty="0" smtClean="0"/>
              <a:t>Interfaces aren’t hierarchical (bird-&gt;parrot)</a:t>
            </a:r>
          </a:p>
          <a:p>
            <a:pPr marL="0" indent="0">
              <a:buNone/>
            </a:pPr>
            <a:r>
              <a:rPr lang="en-US" dirty="0" smtClean="0"/>
              <a:t>Interfaces allow cross-cutting concerns</a:t>
            </a:r>
          </a:p>
          <a:p>
            <a:pPr marL="0" indent="0">
              <a:buNone/>
            </a:pPr>
            <a:r>
              <a:rPr lang="en-US" dirty="0" smtClean="0"/>
              <a:t>You can have many interfaces on one class</a:t>
            </a:r>
          </a:p>
          <a:p>
            <a:pPr marL="0" indent="0">
              <a:buNone/>
            </a:pPr>
            <a:r>
              <a:rPr lang="en-US" dirty="0" smtClean="0"/>
              <a:t>You can have constants in your interfaces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can now have default </a:t>
            </a:r>
            <a:r>
              <a:rPr lang="en-US" b="1" dirty="0" smtClean="0"/>
              <a:t>implementations of methods </a:t>
            </a:r>
            <a:r>
              <a:rPr lang="en-US" dirty="0" smtClean="0"/>
              <a:t> in your interfaces!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consider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have more than one class that needs to do something(s) with the same name(s) and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have (at least one) case where I don’t know the type of thing that I want to do this action(s)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want to communicate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Nested/Inner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Sometimes, you might want a class that is only used by one other class.</a:t>
            </a:r>
          </a:p>
          <a:p>
            <a:pPr marL="0" indent="0">
              <a:buNone/>
            </a:pPr>
            <a:r>
              <a:rPr lang="en-US" dirty="0" smtClean="0"/>
              <a:t>For example – a </a:t>
            </a:r>
            <a:r>
              <a:rPr lang="en-US" dirty="0" err="1" smtClean="0"/>
              <a:t>LinkedList</a:t>
            </a:r>
            <a:r>
              <a:rPr lang="en-US" dirty="0" smtClean="0"/>
              <a:t> class might need a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Java now supports this concept:</a:t>
            </a:r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LinkedList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class Node {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54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and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this “new idea” of classes, we have a few considerations to think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consideration is how much senses our class makes – how related are its methods. This is cohesion (how well does it hold together).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Another consideration is coupling – how much does our class depend on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1276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Classes should have a reason to exist – the decision to make some set of functionality into a class should not be random. </a:t>
            </a:r>
          </a:p>
          <a:p>
            <a:pPr marL="0" indent="0">
              <a:buNone/>
            </a:pPr>
            <a:r>
              <a:rPr lang="en-US" dirty="0" smtClean="0"/>
              <a:t>A few types: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Methods that do the same type of thing (trig functions)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ll happen sequentially (represent a process)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perate on the same data (a “payroll” object) </a:t>
            </a:r>
          </a:p>
          <a:p>
            <a:pPr marL="0" indent="0">
              <a:buNone/>
            </a:pPr>
            <a:r>
              <a:rPr lang="en-US" dirty="0" smtClean="0"/>
              <a:t>Contribute to a single process (get </a:t>
            </a:r>
            <a:r>
              <a:rPr lang="en-US" dirty="0" err="1" smtClean="0"/>
              <a:t>gpa</a:t>
            </a:r>
            <a:r>
              <a:rPr lang="en-US" dirty="0" smtClean="0"/>
              <a:t> by getting grades from courses)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Cohesion is a measure of good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Interdependency between classes – an indicator that two classes “know too much” about each 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Subclasses have high coupling with </a:t>
            </a:r>
            <a:r>
              <a:rPr lang="en-US" dirty="0" err="1" smtClean="0"/>
              <a:t>superclasses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Other indicators:</a:t>
            </a:r>
          </a:p>
          <a:p>
            <a:pPr marL="0" indent="0">
              <a:buNone/>
            </a:pPr>
            <a:r>
              <a:rPr lang="en-US" dirty="0" smtClean="0"/>
              <a:t>a class has methods that only one other class </a:t>
            </a:r>
            <a:r>
              <a:rPr lang="en-US" b="1" dirty="0" smtClean="0"/>
              <a:t>could</a:t>
            </a:r>
            <a:r>
              <a:rPr lang="en-US" dirty="0" smtClean="0"/>
              <a:t> ever use</a:t>
            </a:r>
          </a:p>
          <a:p>
            <a:pPr marL="0" indent="0">
              <a:buNone/>
            </a:pPr>
            <a:r>
              <a:rPr lang="en-US" dirty="0" smtClean="0"/>
              <a:t>a class depends on the specific implementation in another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Widespread high </a:t>
            </a:r>
            <a:r>
              <a:rPr lang="en-US" dirty="0" smtClean="0"/>
              <a:t>coupling is considered an indication of bad design.</a:t>
            </a:r>
          </a:p>
        </p:txBody>
      </p:sp>
    </p:spTree>
    <p:extLst>
      <p:ext uri="{BB962C8B-B14F-4D97-AF65-F5344CB8AC3E}">
        <p14:creationId xmlns:p14="http://schemas.microsoft.com/office/powerpoint/2010/main" val="3275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store has items. </a:t>
            </a:r>
          </a:p>
          <a:p>
            <a:pPr marL="0" indent="0">
              <a:buNone/>
            </a:pPr>
            <a:r>
              <a:rPr lang="en-US" dirty="0" smtClean="0"/>
              <a:t>An order is a collection of items.</a:t>
            </a:r>
          </a:p>
          <a:p>
            <a:pPr marL="0" indent="0">
              <a:buNone/>
            </a:pPr>
            <a:r>
              <a:rPr lang="en-US" dirty="0" smtClean="0"/>
              <a:t>An order has a total which includes tax.</a:t>
            </a:r>
          </a:p>
          <a:p>
            <a:pPr marL="0" indent="0">
              <a:buNone/>
            </a:pPr>
            <a:r>
              <a:rPr lang="en-US" dirty="0" smtClean="0"/>
              <a:t>A person has multiple ways to pay for things – cash, credit, debit.</a:t>
            </a:r>
          </a:p>
          <a:p>
            <a:pPr marL="0" indent="0">
              <a:buNone/>
            </a:pPr>
            <a:r>
              <a:rPr lang="en-US" dirty="0" smtClean="0"/>
              <a:t>A person makes </a:t>
            </a:r>
            <a:r>
              <a:rPr lang="en-US" dirty="0" smtClean="0"/>
              <a:t>an </a:t>
            </a:r>
            <a:r>
              <a:rPr lang="en-US" dirty="0" smtClean="0"/>
              <a:t>order.</a:t>
            </a:r>
          </a:p>
          <a:p>
            <a:pPr marL="0" indent="0">
              <a:buNone/>
            </a:pPr>
            <a:r>
              <a:rPr lang="en-US" dirty="0" smtClean="0"/>
              <a:t>The person presents that order to the store and pays for it.</a:t>
            </a:r>
          </a:p>
          <a:p>
            <a:pPr marL="0" indent="0">
              <a:buNone/>
            </a:pPr>
            <a:r>
              <a:rPr lang="en-US" dirty="0" smtClean="0"/>
              <a:t>The person now has those items.</a:t>
            </a:r>
          </a:p>
        </p:txBody>
      </p:sp>
    </p:spTree>
    <p:extLst>
      <p:ext uri="{BB962C8B-B14F-4D97-AF65-F5344CB8AC3E}">
        <p14:creationId xmlns:p14="http://schemas.microsoft.com/office/powerpoint/2010/main" val="20034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our nouns?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25" y="1825625"/>
            <a:ext cx="11243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Person, Store, Order, Collection, Item, </a:t>
            </a:r>
            <a:r>
              <a:rPr lang="en-US" dirty="0" err="1" smtClean="0"/>
              <a:t>PaymentMethod</a:t>
            </a:r>
            <a:r>
              <a:rPr lang="en-US" dirty="0" smtClean="0"/>
              <a:t>, Tax, Total, Cash, Credit, Debit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of those are objects, which are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our nouns?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25" y="1825625"/>
            <a:ext cx="11243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Person, Store, Order, Collection, Item, </a:t>
            </a:r>
            <a:r>
              <a:rPr lang="en-US" dirty="0" err="1" smtClean="0"/>
              <a:t>PaymentMethod</a:t>
            </a:r>
            <a:r>
              <a:rPr lang="en-US" dirty="0" smtClean="0"/>
              <a:t>, </a:t>
            </a:r>
            <a:r>
              <a:rPr lang="en-US" strike="sngStrike" dirty="0" smtClean="0"/>
              <a:t>Tax</a:t>
            </a:r>
            <a:r>
              <a:rPr lang="en-US" dirty="0" smtClean="0"/>
              <a:t>, </a:t>
            </a:r>
            <a:r>
              <a:rPr lang="en-US" strike="sngStrike" dirty="0" smtClean="0"/>
              <a:t>Total</a:t>
            </a:r>
            <a:r>
              <a:rPr lang="en-US" dirty="0" smtClean="0"/>
              <a:t>, Cash, Credit, Debit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Tax and total are simple numbers.</a:t>
            </a:r>
          </a:p>
          <a:p>
            <a:pPr marL="0" indent="0">
              <a:buNone/>
            </a:pPr>
            <a:r>
              <a:rPr lang="en-US" dirty="0" smtClean="0"/>
              <a:t>Collection is an object, but probably not one that we will need to make, since Java supplies those.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 people do? They pick out items and make orders. They pay for their items.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Person {</a:t>
            </a:r>
          </a:p>
          <a:p>
            <a:pPr marL="0" indent="0">
              <a:buNone/>
            </a:pPr>
            <a:r>
              <a:rPr lang="en-US" dirty="0" smtClean="0"/>
              <a:t>	public Order </a:t>
            </a:r>
            <a:r>
              <a:rPr lang="en-US" dirty="0" err="1" smtClean="0"/>
              <a:t>PickItems</a:t>
            </a:r>
            <a:r>
              <a:rPr lang="en-US" dirty="0" smtClean="0"/>
              <a:t>(Store s)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List&lt;Item&gt; </a:t>
            </a:r>
            <a:r>
              <a:rPr lang="en-US" dirty="0" err="1" smtClean="0"/>
              <a:t>PayForOrder</a:t>
            </a:r>
            <a:r>
              <a:rPr lang="en-US" dirty="0" smtClean="0"/>
              <a:t>(Order o)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might we not need store in </a:t>
            </a:r>
            <a:r>
              <a:rPr lang="en-US" dirty="0" err="1" smtClean="0"/>
              <a:t>PayForOrder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of the biggest values of OOP is that you combine data and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one can touch the classes’ data but the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code in the class can’t touch any other data but its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 course, we can forego this protection with </a:t>
            </a:r>
            <a:r>
              <a:rPr lang="en-US" dirty="0" err="1" smtClean="0"/>
              <a:t>mutators</a:t>
            </a:r>
            <a:r>
              <a:rPr lang="en-US" dirty="0" smtClean="0"/>
              <a:t> or by passing in other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a person need (in our context) to be in a valid state? Probably some way to pay…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Person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Person (</a:t>
            </a:r>
            <a:r>
              <a:rPr lang="en-US" dirty="0" err="1" smtClean="0"/>
              <a:t>PaymentMethod</a:t>
            </a:r>
            <a:r>
              <a:rPr lang="en-US" dirty="0" smtClean="0"/>
              <a:t> p); // for people w/1 way to pay</a:t>
            </a:r>
          </a:p>
          <a:p>
            <a:pPr marL="0" indent="0">
              <a:buNone/>
            </a:pPr>
            <a:r>
              <a:rPr lang="en-US" dirty="0" smtClean="0"/>
              <a:t>	public Person (List&lt;</a:t>
            </a:r>
            <a:r>
              <a:rPr lang="en-US" dirty="0" err="1" smtClean="0"/>
              <a:t>PaymentMethod</a:t>
            </a:r>
            <a:r>
              <a:rPr lang="en-US" dirty="0" smtClean="0"/>
              <a:t>&gt; </a:t>
            </a:r>
            <a:r>
              <a:rPr lang="en-US" dirty="0" err="1" smtClean="0"/>
              <a:t>ps</a:t>
            </a:r>
            <a:r>
              <a:rPr lang="en-US" dirty="0" smtClean="0"/>
              <a:t>); // lots of ways to pay</a:t>
            </a:r>
          </a:p>
          <a:p>
            <a:pPr marL="0" indent="0">
              <a:buNone/>
            </a:pPr>
            <a:r>
              <a:rPr lang="en-US" dirty="0" smtClean="0"/>
              <a:t>	public Order </a:t>
            </a:r>
            <a:r>
              <a:rPr lang="en-US" dirty="0" err="1" smtClean="0"/>
              <a:t>PickItems</a:t>
            </a:r>
            <a:r>
              <a:rPr lang="en-US" dirty="0" smtClean="0"/>
              <a:t>(Store s)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List&lt;Item&gt; </a:t>
            </a:r>
            <a:r>
              <a:rPr lang="en-US" dirty="0" err="1" smtClean="0"/>
              <a:t>PayForOrder</a:t>
            </a:r>
            <a:r>
              <a:rPr lang="en-US" dirty="0" smtClean="0"/>
              <a:t>(Order o)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the store do? It has items (which a person can see) and it accepts payment.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Store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List&lt;Item&gt; </a:t>
            </a:r>
            <a:r>
              <a:rPr lang="en-US" dirty="0" err="1" smtClean="0"/>
              <a:t>GetItems</a:t>
            </a:r>
            <a:r>
              <a:rPr lang="en-US" dirty="0" smtClean="0"/>
              <a:t>()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AcceptPayment</a:t>
            </a:r>
            <a:r>
              <a:rPr lang="en-US" dirty="0" smtClean="0"/>
              <a:t> (Order o,  </a:t>
            </a:r>
            <a:r>
              <a:rPr lang="en-US" dirty="0" err="1" smtClean="0"/>
              <a:t>PaymentMethod</a:t>
            </a:r>
            <a:r>
              <a:rPr lang="en-US" dirty="0" smtClean="0"/>
              <a:t> pm) {};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We don’t have enough detail to know what constructor to make. What might you guess,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order is a list of items. It has a total with tax.</a:t>
            </a:r>
          </a:p>
          <a:p>
            <a:pPr marL="0" indent="0">
              <a:buNone/>
            </a:pPr>
            <a:r>
              <a:rPr lang="en-US" dirty="0" smtClean="0"/>
              <a:t>public class Order {</a:t>
            </a:r>
          </a:p>
          <a:p>
            <a:pPr marL="0" indent="0">
              <a:buNone/>
            </a:pPr>
            <a:r>
              <a:rPr lang="en-US" dirty="0" smtClean="0"/>
              <a:t>	public Order (Store s) {} // an order should know its store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CalculateTax</a:t>
            </a:r>
            <a:r>
              <a:rPr lang="en-US" dirty="0" smtClean="0"/>
              <a:t>()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CalculateTotal</a:t>
            </a:r>
            <a:r>
              <a:rPr lang="en-US" dirty="0" smtClean="0"/>
              <a:t>() { /* calls calculate tax */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void </a:t>
            </a:r>
            <a:r>
              <a:rPr lang="en-US" dirty="0" err="1" smtClean="0"/>
              <a:t>AddItem</a:t>
            </a:r>
            <a:r>
              <a:rPr lang="en-US" dirty="0" smtClean="0"/>
              <a:t> (Item i)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97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Right now, we don’t know a lot about Item, but we can make some guesses. This is a typical situation with a design problem – need more information.</a:t>
            </a:r>
          </a:p>
          <a:p>
            <a:pPr marL="0" indent="0">
              <a:buNone/>
            </a:pPr>
            <a:r>
              <a:rPr lang="en-US" dirty="0" smtClean="0"/>
              <a:t>public class Item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Item (String description, float price)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String </a:t>
            </a:r>
            <a:r>
              <a:rPr lang="en-US" dirty="0" err="1" smtClean="0"/>
              <a:t>getDescription</a:t>
            </a:r>
            <a:r>
              <a:rPr lang="en-US" dirty="0" smtClean="0"/>
              <a:t>()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float </a:t>
            </a:r>
            <a:r>
              <a:rPr lang="en-US" dirty="0" err="1" smtClean="0"/>
              <a:t>getPrice</a:t>
            </a:r>
            <a:r>
              <a:rPr lang="en-US" dirty="0" smtClean="0"/>
              <a:t>() {}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7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 -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two choices. We could make an abstract base class or we could make an interface.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 you think and why?</a:t>
            </a:r>
          </a:p>
        </p:txBody>
      </p:sp>
    </p:spTree>
    <p:extLst>
      <p:ext uri="{BB962C8B-B14F-4D97-AF65-F5344CB8AC3E}">
        <p14:creationId xmlns:p14="http://schemas.microsoft.com/office/powerpoint/2010/main" val="5283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chose Interface. Why? There is no shared code. We do need substitutability, but interfaces can give me that.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IPaymentMethod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 Pay(Store s, float amount);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Cash, Debit, Credit all implement this. Note that cash might have to deal with change, debit with PIN and credit with CVV number…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some grey area in OO design, but there are some best practices and solid principles that you should follow.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Objects should always be left in a valid state, from construction to usage.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Interfaces and composition are almost always better choices than inheritance.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come up with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the problem you need to solve and look for nouns.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Consider if the noun has operations that are unique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smells – really small or really big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object is like an expert at some topic. Think about a doctor - you go to the doctor for a visit, </a:t>
            </a:r>
            <a:r>
              <a:rPr lang="en-US" dirty="0"/>
              <a:t>y</a:t>
            </a:r>
            <a:r>
              <a:rPr lang="en-US" dirty="0" smtClean="0"/>
              <a:t>ou tell them your symptoms and they respond with a treatment.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don’t (necessarily) know how they do what they do. You trust them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– is this a class? Is it an “expert” in something? What service does it provide or real world object does it represent?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it isn’t a class, is it data or functionality that should be absorbed into another class?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Should a cat have a meow object and a lick object?</a:t>
            </a:r>
          </a:p>
          <a:p>
            <a:pPr marL="0" indent="0">
              <a:buNone/>
            </a:pPr>
            <a:r>
              <a:rPr lang="en-US" dirty="0" smtClean="0"/>
              <a:t>Should a student have a GPA object?</a:t>
            </a:r>
          </a:p>
        </p:txBody>
      </p:sp>
    </p:spTree>
    <p:extLst>
      <p:ext uri="{BB962C8B-B14F-4D97-AF65-F5344CB8AC3E}">
        <p14:creationId xmlns:p14="http://schemas.microsoft.com/office/powerpoint/2010/main" val="461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Clearly, the name of the class should be related to the noun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names should be singular and should make sense to someone who knows the problem domain.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Members should be nouns or adjectives. Methods should be verbs.</a:t>
            </a:r>
          </a:p>
          <a:p>
            <a:pPr marL="0" indent="0">
              <a:buNone/>
            </a:pPr>
            <a:r>
              <a:rPr lang="en-US" dirty="0" smtClean="0"/>
              <a:t>Example: Car is a class with Color, </a:t>
            </a:r>
            <a:r>
              <a:rPr lang="en-US" dirty="0" err="1" smtClean="0"/>
              <a:t>NumberOfDoors</a:t>
            </a:r>
            <a:r>
              <a:rPr lang="en-US" dirty="0" smtClean="0"/>
              <a:t> and </a:t>
            </a:r>
            <a:r>
              <a:rPr lang="en-US" dirty="0" err="1" smtClean="0"/>
              <a:t>IsSedan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Methods could include “Start”, “</a:t>
            </a:r>
            <a:r>
              <a:rPr lang="en-US" dirty="0" err="1" smtClean="0"/>
              <a:t>TurnOff</a:t>
            </a:r>
            <a:r>
              <a:rPr lang="en-US" dirty="0" smtClean="0"/>
              <a:t>” and “Drive”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the “API”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“API” – Application Programmer Interface – how to use the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Your key goal is to make things easy for the user of the class (other programmer).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Surprisingly, this does not mean </a:t>
            </a:r>
          </a:p>
          <a:p>
            <a:pPr marL="0" indent="0">
              <a:buNone/>
            </a:pPr>
            <a:r>
              <a:rPr lang="en-US" dirty="0" smtClean="0"/>
              <a:t>giving them a lot of access to the </a:t>
            </a:r>
          </a:p>
          <a:p>
            <a:pPr marL="0" indent="0">
              <a:buNone/>
            </a:pPr>
            <a:r>
              <a:rPr lang="en-US" dirty="0" smtClean="0"/>
              <a:t>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t="21858"/>
          <a:stretch/>
        </p:blipFill>
        <p:spPr>
          <a:xfrm>
            <a:off x="6141854" y="3285366"/>
            <a:ext cx="6050145" cy="35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172E5E22427947A8B2D0E1336C1288" ma:contentTypeVersion="13" ma:contentTypeDescription="Create a new document." ma:contentTypeScope="" ma:versionID="261e3181189d73af8f64284cee2462b0">
  <xsd:schema xmlns:xsd="http://www.w3.org/2001/XMLSchema" xmlns:xs="http://www.w3.org/2001/XMLSchema" xmlns:p="http://schemas.microsoft.com/office/2006/metadata/properties" xmlns:ns3="e4034f50-8365-4395-a339-44f22ae6da0b" xmlns:ns4="7084c689-c309-4dd0-8373-3b309fcd1313" targetNamespace="http://schemas.microsoft.com/office/2006/metadata/properties" ma:root="true" ma:fieldsID="d0634d619c785e73ea9c38ffb853640e" ns3:_="" ns4:_="">
    <xsd:import namespace="e4034f50-8365-4395-a339-44f22ae6da0b"/>
    <xsd:import namespace="7084c689-c309-4dd0-8373-3b309fcd13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34f50-8365-4395-a339-44f22ae6da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4c689-c309-4dd0-8373-3b309fcd13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0D21B7-95A4-41B2-B87C-1602BFD8FF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B0A1C-23EE-4EB0-B86E-B23B7CCE88F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e4034f50-8365-4395-a339-44f22ae6da0b"/>
    <ds:schemaRef ds:uri="7084c689-c309-4dd0-8373-3b309fcd1313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F23F20-CD6A-41AD-947C-7140C4DBFA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034f50-8365-4395-a339-44f22ae6da0b"/>
    <ds:schemaRef ds:uri="7084c689-c309-4dd0-8373-3b309fcd1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2858</Words>
  <Application>Microsoft Office PowerPoint</Application>
  <PresentationFormat>Widescreen</PresentationFormat>
  <Paragraphs>344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Object Oriented Design</vt:lpstr>
      <vt:lpstr>PowerPoint Presentation</vt:lpstr>
      <vt:lpstr>Why do we use OOP?</vt:lpstr>
      <vt:lpstr>Encapsulation </vt:lpstr>
      <vt:lpstr>How do we come up with classes?</vt:lpstr>
      <vt:lpstr>Mindset</vt:lpstr>
      <vt:lpstr>Designing a class</vt:lpstr>
      <vt:lpstr>Name the class</vt:lpstr>
      <vt:lpstr>Design the “API”</vt:lpstr>
      <vt:lpstr>Data (members)</vt:lpstr>
      <vt:lpstr>Constructors</vt:lpstr>
      <vt:lpstr>Example - Constructors</vt:lpstr>
      <vt:lpstr>Accessors</vt:lpstr>
      <vt:lpstr>Mutators</vt:lpstr>
      <vt:lpstr>Methods</vt:lpstr>
      <vt:lpstr>Be careful of being overly technical</vt:lpstr>
      <vt:lpstr>Don’t just pass the problem along…</vt:lpstr>
      <vt:lpstr>Your methods are what add value</vt:lpstr>
      <vt:lpstr>Private Methods</vt:lpstr>
      <vt:lpstr>Consider the common case</vt:lpstr>
      <vt:lpstr>Principle of Least Surprise</vt:lpstr>
      <vt:lpstr>Who’s in charge?</vt:lpstr>
      <vt:lpstr>Should we use inheritance? </vt:lpstr>
      <vt:lpstr>Inheritance ties classes together</vt:lpstr>
      <vt:lpstr>Inheritance is hard…</vt:lpstr>
      <vt:lpstr>Avoid dispatchers</vt:lpstr>
      <vt:lpstr>When to use inheritance</vt:lpstr>
      <vt:lpstr>Interfaces: 80% of benefit, 10% of complexity</vt:lpstr>
      <vt:lpstr>PowerPoint Presentation</vt:lpstr>
      <vt:lpstr>Advantages of Interfaces</vt:lpstr>
      <vt:lpstr>When to consider an interface</vt:lpstr>
      <vt:lpstr>Nested/Inner classes</vt:lpstr>
      <vt:lpstr>Cohesion and Coupling</vt:lpstr>
      <vt:lpstr>Cohesion</vt:lpstr>
      <vt:lpstr>Coupling</vt:lpstr>
      <vt:lpstr>Example:</vt:lpstr>
      <vt:lpstr>What are our nouns?</vt:lpstr>
      <vt:lpstr>What are our nouns?</vt:lpstr>
      <vt:lpstr>Person</vt:lpstr>
      <vt:lpstr>Person</vt:lpstr>
      <vt:lpstr>Store</vt:lpstr>
      <vt:lpstr>Order</vt:lpstr>
      <vt:lpstr>Item</vt:lpstr>
      <vt:lpstr>Payment Method - discussion</vt:lpstr>
      <vt:lpstr>Payment Method</vt:lpstr>
      <vt:lpstr>Conclusion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Phipps, Michael</dc:creator>
  <cp:lastModifiedBy>Phipps, Michael</cp:lastModifiedBy>
  <cp:revision>26</cp:revision>
  <dcterms:created xsi:type="dcterms:W3CDTF">2020-10-23T15:47:08Z</dcterms:created>
  <dcterms:modified xsi:type="dcterms:W3CDTF">2021-01-07T19:04:37Z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0x010100EC172E5E22427947A8B2D0E1336C1288</vt:lpwstr>
  </property>
</Properties>
</file>