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5" r:id="rId2"/>
    <p:sldId id="292" r:id="rId3"/>
    <p:sldId id="293" r:id="rId4"/>
    <p:sldId id="294" r:id="rId5"/>
    <p:sldId id="290" r:id="rId6"/>
    <p:sldId id="291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7" r:id="rId16"/>
    <p:sldId id="304" r:id="rId17"/>
    <p:sldId id="306" r:id="rId18"/>
    <p:sldId id="305" r:id="rId19"/>
    <p:sldId id="303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24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3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5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6BE70-BC65-4347-9D37-71AB5A4ADCB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DFC7-221B-422E-8DA9-9C0B80432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Objective-C and Smalltalk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985" y="2197661"/>
            <a:ext cx="1092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+mj-lt"/>
              </a:rPr>
              <a:t>Obj</a:t>
            </a:r>
            <a:r>
              <a:rPr lang="en-US" sz="6000" dirty="0">
                <a:latin typeface="+mj-lt"/>
              </a:rPr>
              <a:t>-C has header files as well; they define classes as well as the procedural types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82003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58" y="196840"/>
            <a:ext cx="11992001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B0F0"/>
                </a:solidFill>
              </a:rPr>
              <a:t>enum</a:t>
            </a:r>
            <a:r>
              <a:rPr lang="en-US" dirty="0">
                <a:solidFill>
                  <a:srgbClr val="00B0F0"/>
                </a:solidFill>
              </a:rPr>
              <a:t> {    </a:t>
            </a:r>
            <a:r>
              <a:rPr lang="en-US" dirty="0" err="1">
                <a:solidFill>
                  <a:srgbClr val="00B0F0"/>
                </a:solidFill>
              </a:rPr>
              <a:t>GKLeaderboardTimeScopeToday</a:t>
            </a:r>
            <a:r>
              <a:rPr lang="en-US" dirty="0">
                <a:solidFill>
                  <a:srgbClr val="00B0F0"/>
                </a:solidFill>
              </a:rPr>
              <a:t> = 0,    </a:t>
            </a:r>
            <a:r>
              <a:rPr lang="en-US" dirty="0" err="1">
                <a:solidFill>
                  <a:srgbClr val="00B0F0"/>
                </a:solidFill>
              </a:rPr>
              <a:t>GKLeaderboardTimeScopeWeek</a:t>
            </a:r>
            <a:r>
              <a:rPr lang="en-US" dirty="0">
                <a:solidFill>
                  <a:srgbClr val="00B0F0"/>
                </a:solidFill>
              </a:rPr>
              <a:t> = 1,    </a:t>
            </a:r>
            <a:r>
              <a:rPr lang="en-US" dirty="0" err="1">
                <a:solidFill>
                  <a:srgbClr val="00B0F0"/>
                </a:solidFill>
              </a:rPr>
              <a:t>GKLeaderboardTimeScopeAllTime</a:t>
            </a:r>
            <a:r>
              <a:rPr lang="en-US" dirty="0">
                <a:solidFill>
                  <a:srgbClr val="00B0F0"/>
                </a:solidFill>
              </a:rPr>
              <a:t> = 2};</a:t>
            </a:r>
          </a:p>
          <a:p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uint32_t </a:t>
            </a:r>
            <a:r>
              <a:rPr lang="en-US" dirty="0" err="1">
                <a:solidFill>
                  <a:srgbClr val="00B0F0"/>
                </a:solidFill>
              </a:rPr>
              <a:t>GKLeaderboardTimeScope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@class </a:t>
            </a:r>
            <a:r>
              <a:rPr lang="en-US" dirty="0" err="1">
                <a:solidFill>
                  <a:srgbClr val="00B0F0"/>
                </a:solidFill>
              </a:rPr>
              <a:t>NSArray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</a:rPr>
              <a:t>@class </a:t>
            </a:r>
            <a:r>
              <a:rPr lang="en-US" dirty="0" err="1">
                <a:solidFill>
                  <a:srgbClr val="00B0F0"/>
                </a:solidFill>
              </a:rPr>
              <a:t>NSError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11178" y="1532238"/>
            <a:ext cx="1499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0465" y="1347572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elsewhere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459" y="2587367"/>
            <a:ext cx="119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“C standard” </a:t>
            </a:r>
            <a:r>
              <a:rPr lang="en-US" sz="6000" dirty="0" err="1"/>
              <a:t>enum</a:t>
            </a:r>
            <a:r>
              <a:rPr lang="en-US" sz="6000" dirty="0"/>
              <a:t> and </a:t>
            </a:r>
            <a:r>
              <a:rPr lang="en-US" sz="6000" dirty="0" err="1"/>
              <a:t>typedef</a:t>
            </a:r>
            <a:endParaRPr lang="en-US" sz="6000" dirty="0"/>
          </a:p>
          <a:p>
            <a:endParaRPr lang="en-US" sz="6000" dirty="0"/>
          </a:p>
          <a:p>
            <a:r>
              <a:rPr lang="en-US" sz="6000" dirty="0"/>
              <a:t>@commands indicate to the compiler that </a:t>
            </a:r>
            <a:r>
              <a:rPr lang="en-US" sz="6000" dirty="0" err="1"/>
              <a:t>Obj</a:t>
            </a:r>
            <a:r>
              <a:rPr lang="en-US" sz="6000" dirty="0"/>
              <a:t>-C code is coming up</a:t>
            </a:r>
          </a:p>
        </p:txBody>
      </p:sp>
    </p:spTree>
    <p:extLst>
      <p:ext uri="{BB962C8B-B14F-4D97-AF65-F5344CB8AC3E}">
        <p14:creationId xmlns:p14="http://schemas.microsoft.com/office/powerpoint/2010/main" val="20681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58" y="196840"/>
            <a:ext cx="11992001" cy="424731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B0F0"/>
                </a:solidFill>
              </a:rPr>
              <a:t>enum</a:t>
            </a:r>
            <a:r>
              <a:rPr lang="en-US" dirty="0">
                <a:solidFill>
                  <a:srgbClr val="00B0F0"/>
                </a:solidFill>
              </a:rPr>
              <a:t> {    </a:t>
            </a:r>
            <a:r>
              <a:rPr lang="en-US" dirty="0" err="1">
                <a:solidFill>
                  <a:srgbClr val="00B0F0"/>
                </a:solidFill>
              </a:rPr>
              <a:t>GKLeaderboardTimeScopeToday</a:t>
            </a:r>
            <a:r>
              <a:rPr lang="en-US" dirty="0">
                <a:solidFill>
                  <a:srgbClr val="00B0F0"/>
                </a:solidFill>
              </a:rPr>
              <a:t> = 0,    </a:t>
            </a:r>
            <a:r>
              <a:rPr lang="en-US" dirty="0" err="1">
                <a:solidFill>
                  <a:srgbClr val="00B0F0"/>
                </a:solidFill>
              </a:rPr>
              <a:t>GKLeaderboardTimeScopeWeek</a:t>
            </a:r>
            <a:r>
              <a:rPr lang="en-US" dirty="0">
                <a:solidFill>
                  <a:srgbClr val="00B0F0"/>
                </a:solidFill>
              </a:rPr>
              <a:t> = 1,    </a:t>
            </a:r>
            <a:r>
              <a:rPr lang="en-US" dirty="0" err="1">
                <a:solidFill>
                  <a:srgbClr val="00B0F0"/>
                </a:solidFill>
              </a:rPr>
              <a:t>GKLeaderboardTimeScopeAllTime</a:t>
            </a:r>
            <a:r>
              <a:rPr lang="en-US" dirty="0">
                <a:solidFill>
                  <a:srgbClr val="00B0F0"/>
                </a:solidFill>
              </a:rPr>
              <a:t> = 2};</a:t>
            </a:r>
          </a:p>
          <a:p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uint32_t </a:t>
            </a:r>
            <a:r>
              <a:rPr lang="en-US" dirty="0" err="1">
                <a:solidFill>
                  <a:srgbClr val="00B0F0"/>
                </a:solidFill>
              </a:rPr>
              <a:t>GKLeaderboardTimeScope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@class </a:t>
            </a:r>
            <a:r>
              <a:rPr lang="en-US" dirty="0" err="1">
                <a:solidFill>
                  <a:srgbClr val="00B0F0"/>
                </a:solidFill>
              </a:rPr>
              <a:t>NSArray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</a:rPr>
              <a:t>@class </a:t>
            </a:r>
            <a:r>
              <a:rPr lang="en-US" dirty="0" err="1">
                <a:solidFill>
                  <a:srgbClr val="00B0F0"/>
                </a:solidFill>
              </a:rPr>
              <a:t>NSError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@interface </a:t>
            </a:r>
            <a:r>
              <a:rPr lang="en-US" dirty="0" err="1">
                <a:solidFill>
                  <a:srgbClr val="00B0F0"/>
                </a:solidFill>
              </a:rPr>
              <a:t>GKLeaderboard</a:t>
            </a:r>
            <a:r>
              <a:rPr lang="en-US" dirty="0">
                <a:solidFill>
                  <a:srgbClr val="00B0F0"/>
                </a:solidFill>
              </a:rPr>
              <a:t> : </a:t>
            </a:r>
            <a:r>
              <a:rPr lang="en-US" dirty="0" err="1">
                <a:solidFill>
                  <a:srgbClr val="00B0F0"/>
                </a:solidFill>
              </a:rPr>
              <a:t>NSObject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nonatomic</a:t>
            </a:r>
            <a:r>
              <a:rPr lang="en-US" dirty="0">
                <a:solidFill>
                  <a:srgbClr val="00B0F0"/>
                </a:solidFill>
              </a:rPr>
              <a:t>, retain) </a:t>
            </a:r>
            <a:r>
              <a:rPr lang="en-US" dirty="0" err="1">
                <a:solidFill>
                  <a:srgbClr val="00B0F0"/>
                </a:solidFill>
              </a:rPr>
              <a:t>NSString</a:t>
            </a:r>
            <a:r>
              <a:rPr lang="en-US" dirty="0">
                <a:solidFill>
                  <a:srgbClr val="00B0F0"/>
                </a:solidFill>
              </a:rPr>
              <a:t>* category;</a:t>
            </a: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nonatomic</a:t>
            </a:r>
            <a:r>
              <a:rPr lang="en-US" dirty="0">
                <a:solidFill>
                  <a:srgbClr val="00B0F0"/>
                </a:solidFill>
              </a:rPr>
              <a:t>, assign) </a:t>
            </a:r>
            <a:r>
              <a:rPr lang="en-US" dirty="0" err="1">
                <a:solidFill>
                  <a:srgbClr val="00B0F0"/>
                </a:solidFill>
              </a:rPr>
              <a:t>GKLeaderboardTimeScope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timeScope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nonatomic</a:t>
            </a:r>
            <a:r>
              <a:rPr lang="en-US" dirty="0">
                <a:solidFill>
                  <a:srgbClr val="00B0F0"/>
                </a:solidFill>
              </a:rPr>
              <a:t>, assign) </a:t>
            </a:r>
            <a:r>
              <a:rPr lang="en-US" dirty="0" err="1">
                <a:solidFill>
                  <a:srgbClr val="00B0F0"/>
                </a:solidFill>
              </a:rPr>
              <a:t>NSRange</a:t>
            </a:r>
            <a:r>
              <a:rPr lang="en-US" dirty="0">
                <a:solidFill>
                  <a:srgbClr val="00B0F0"/>
                </a:solidFill>
              </a:rPr>
              <a:t> range;</a:t>
            </a: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nonatomic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readonly</a:t>
            </a:r>
            <a:r>
              <a:rPr lang="en-US" dirty="0">
                <a:solidFill>
                  <a:srgbClr val="00B0F0"/>
                </a:solidFill>
              </a:rPr>
              <a:t>, retain) </a:t>
            </a:r>
            <a:r>
              <a:rPr lang="en-US" dirty="0" err="1">
                <a:solidFill>
                  <a:srgbClr val="00B0F0"/>
                </a:solidFill>
              </a:rPr>
              <a:t>NSArray</a:t>
            </a:r>
            <a:r>
              <a:rPr lang="en-US" dirty="0">
                <a:solidFill>
                  <a:srgbClr val="00B0F0"/>
                </a:solidFill>
              </a:rPr>
              <a:t>* scores;</a:t>
            </a: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nonatomic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readonly</a:t>
            </a:r>
            <a:r>
              <a:rPr lang="en-US" dirty="0">
                <a:solidFill>
                  <a:srgbClr val="00B0F0"/>
                </a:solidFill>
              </a:rPr>
              <a:t>, retain) </a:t>
            </a:r>
            <a:r>
              <a:rPr lang="en-US" dirty="0" err="1">
                <a:solidFill>
                  <a:srgbClr val="00B0F0"/>
                </a:solidFill>
              </a:rPr>
              <a:t>GKScore</a:t>
            </a:r>
            <a:r>
              <a:rPr lang="en-US" dirty="0">
                <a:solidFill>
                  <a:srgbClr val="00B0F0"/>
                </a:solidFill>
              </a:rPr>
              <a:t>* </a:t>
            </a:r>
            <a:r>
              <a:rPr lang="en-US" dirty="0" err="1">
                <a:solidFill>
                  <a:srgbClr val="00B0F0"/>
                </a:solidFill>
              </a:rPr>
              <a:t>localPlayerScore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>
                <a:solidFill>
                  <a:srgbClr val="00B0F0"/>
                </a:solidFill>
              </a:rPr>
              <a:t>@property (</a:t>
            </a:r>
            <a:r>
              <a:rPr lang="en-US" dirty="0" err="1">
                <a:solidFill>
                  <a:srgbClr val="00B0F0"/>
                </a:solidFill>
              </a:rPr>
              <a:t>readonly</a:t>
            </a:r>
            <a:r>
              <a:rPr lang="en-US" dirty="0">
                <a:solidFill>
                  <a:srgbClr val="00B0F0"/>
                </a:solidFill>
              </a:rPr>
              <a:t>, getter=</a:t>
            </a:r>
            <a:r>
              <a:rPr lang="en-US" dirty="0" err="1">
                <a:solidFill>
                  <a:srgbClr val="00B0F0"/>
                </a:solidFill>
              </a:rPr>
              <a:t>isLoading</a:t>
            </a:r>
            <a:r>
              <a:rPr lang="en-US" dirty="0">
                <a:solidFill>
                  <a:srgbClr val="00B0F0"/>
                </a:solidFill>
              </a:rPr>
              <a:t>) BOOL loading;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97211" y="2108886"/>
            <a:ext cx="2603157" cy="4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16844" y="1788982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definition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847070" y="2314832"/>
            <a:ext cx="1861752" cy="24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6057" y="2381074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152" y="4712860"/>
            <a:ext cx="104122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Properties indicate thread safety and have </a:t>
            </a:r>
          </a:p>
          <a:p>
            <a:r>
              <a:rPr lang="en-US" sz="4000" dirty="0"/>
              <a:t>memory management directives for the compiler</a:t>
            </a:r>
          </a:p>
        </p:txBody>
      </p:sp>
    </p:spTree>
    <p:extLst>
      <p:ext uri="{BB962C8B-B14F-4D97-AF65-F5344CB8AC3E}">
        <p14:creationId xmlns:p14="http://schemas.microsoft.com/office/powerpoint/2010/main" val="47326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58" y="196840"/>
            <a:ext cx="11992001" cy="64633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 err="1"/>
              <a:t>enum</a:t>
            </a:r>
            <a:r>
              <a:rPr lang="en-US" dirty="0"/>
              <a:t> {    </a:t>
            </a:r>
            <a:r>
              <a:rPr lang="en-US" dirty="0" err="1"/>
              <a:t>GKLeaderboardTimeScopeToday</a:t>
            </a:r>
            <a:r>
              <a:rPr lang="en-US" dirty="0"/>
              <a:t> = 0,    </a:t>
            </a:r>
            <a:r>
              <a:rPr lang="en-US" dirty="0" err="1"/>
              <a:t>GKLeaderboardTimeScopeWeek</a:t>
            </a:r>
            <a:r>
              <a:rPr lang="en-US" dirty="0"/>
              <a:t> = 1,    </a:t>
            </a:r>
            <a:r>
              <a:rPr lang="en-US" dirty="0" err="1"/>
              <a:t>GKLeaderboardTimeScopeAllTime</a:t>
            </a:r>
            <a:r>
              <a:rPr lang="en-US" dirty="0"/>
              <a:t> = 2};</a:t>
            </a:r>
          </a:p>
          <a:p>
            <a:r>
              <a:rPr lang="en-US" dirty="0" err="1"/>
              <a:t>typedef</a:t>
            </a:r>
            <a:r>
              <a:rPr lang="en-US" dirty="0"/>
              <a:t> uint32_t </a:t>
            </a:r>
            <a:r>
              <a:rPr lang="en-US" dirty="0" err="1"/>
              <a:t>GKLeaderboardTimeScope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@class </a:t>
            </a:r>
            <a:r>
              <a:rPr lang="en-US" dirty="0" err="1"/>
              <a:t>NSArray</a:t>
            </a:r>
            <a:r>
              <a:rPr lang="en-US" dirty="0"/>
              <a:t>;</a:t>
            </a:r>
          </a:p>
          <a:p>
            <a:r>
              <a:rPr lang="en-US" dirty="0"/>
              <a:t>@class </a:t>
            </a:r>
            <a:r>
              <a:rPr lang="en-US" dirty="0" err="1"/>
              <a:t>NSError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@interface </a:t>
            </a:r>
            <a:r>
              <a:rPr lang="en-US" dirty="0" err="1"/>
              <a:t>GKLeaderboard</a:t>
            </a:r>
            <a:r>
              <a:rPr lang="en-US" dirty="0"/>
              <a:t> : </a:t>
            </a:r>
            <a:r>
              <a:rPr lang="en-US" dirty="0" err="1"/>
              <a:t>NSObject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retain) </a:t>
            </a:r>
            <a:r>
              <a:rPr lang="en-US" dirty="0" err="1"/>
              <a:t>NSString</a:t>
            </a:r>
            <a:r>
              <a:rPr lang="en-US" dirty="0"/>
              <a:t>* category;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assign) </a:t>
            </a:r>
            <a:r>
              <a:rPr lang="en-US" dirty="0" err="1"/>
              <a:t>GKLeaderboardTimeScope</a:t>
            </a:r>
            <a:r>
              <a:rPr lang="en-US" dirty="0"/>
              <a:t> </a:t>
            </a:r>
            <a:r>
              <a:rPr lang="en-US" dirty="0" err="1"/>
              <a:t>timeScope</a:t>
            </a:r>
            <a:r>
              <a:rPr lang="en-US" dirty="0"/>
              <a:t>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assign) </a:t>
            </a:r>
            <a:r>
              <a:rPr lang="en-US" dirty="0" err="1"/>
              <a:t>NSRange</a:t>
            </a:r>
            <a:r>
              <a:rPr lang="en-US" dirty="0"/>
              <a:t> range;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dirty="0" err="1"/>
              <a:t>readonly</a:t>
            </a:r>
            <a:r>
              <a:rPr lang="en-US" dirty="0"/>
              <a:t>, retain) </a:t>
            </a:r>
            <a:r>
              <a:rPr lang="en-US" dirty="0" err="1"/>
              <a:t>NSArray</a:t>
            </a:r>
            <a:r>
              <a:rPr lang="en-US" dirty="0"/>
              <a:t>* scores;</a:t>
            </a:r>
          </a:p>
          <a:p>
            <a:r>
              <a:rPr lang="en-US" dirty="0"/>
              <a:t>@property (</a:t>
            </a:r>
            <a:r>
              <a:rPr lang="en-US" dirty="0" err="1"/>
              <a:t>nonatomic</a:t>
            </a:r>
            <a:r>
              <a:rPr lang="en-US" dirty="0"/>
              <a:t>, </a:t>
            </a:r>
            <a:r>
              <a:rPr lang="en-US" dirty="0" err="1"/>
              <a:t>readonly</a:t>
            </a:r>
            <a:r>
              <a:rPr lang="en-US" dirty="0"/>
              <a:t>, retain) </a:t>
            </a:r>
            <a:r>
              <a:rPr lang="en-US" dirty="0" err="1"/>
              <a:t>GKScore</a:t>
            </a:r>
            <a:r>
              <a:rPr lang="en-US" dirty="0"/>
              <a:t>* </a:t>
            </a:r>
            <a:r>
              <a:rPr lang="en-US" dirty="0" err="1"/>
              <a:t>localPlayerScore</a:t>
            </a:r>
            <a:r>
              <a:rPr lang="en-US" dirty="0"/>
              <a:t>;</a:t>
            </a:r>
          </a:p>
          <a:p>
            <a:r>
              <a:rPr lang="en-US" dirty="0"/>
              <a:t>@property (</a:t>
            </a:r>
            <a:r>
              <a:rPr lang="en-US" dirty="0" err="1"/>
              <a:t>readonly</a:t>
            </a:r>
            <a:r>
              <a:rPr lang="en-US" dirty="0"/>
              <a:t>, getter=</a:t>
            </a:r>
            <a:r>
              <a:rPr lang="en-US" dirty="0" err="1"/>
              <a:t>isLoading</a:t>
            </a:r>
            <a:r>
              <a:rPr lang="en-US" dirty="0"/>
              <a:t>) BOOL loading;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+ (void)</a:t>
            </a:r>
            <a:r>
              <a:rPr lang="en-US" dirty="0" err="1">
                <a:solidFill>
                  <a:srgbClr val="0070C0"/>
                </a:solidFill>
              </a:rPr>
              <a:t>loadCategoriesWithCompletionHandler</a:t>
            </a:r>
            <a:r>
              <a:rPr lang="en-US" dirty="0">
                <a:solidFill>
                  <a:srgbClr val="0070C0"/>
                </a:solidFill>
              </a:rPr>
              <a:t>:(void (^)(</a:t>
            </a:r>
            <a:r>
              <a:rPr lang="en-US" dirty="0" err="1">
                <a:solidFill>
                  <a:srgbClr val="0070C0"/>
                </a:solidFill>
              </a:rPr>
              <a:t>NSArray</a:t>
            </a:r>
            <a:r>
              <a:rPr lang="en-US" dirty="0">
                <a:solidFill>
                  <a:srgbClr val="0070C0"/>
                </a:solidFill>
              </a:rPr>
              <a:t>* categories, </a:t>
            </a:r>
            <a:r>
              <a:rPr lang="en-US" dirty="0" err="1">
                <a:solidFill>
                  <a:srgbClr val="0070C0"/>
                </a:solidFill>
              </a:rPr>
              <a:t>NSArray</a:t>
            </a:r>
            <a:r>
              <a:rPr lang="en-US" dirty="0">
                <a:solidFill>
                  <a:srgbClr val="0070C0"/>
                </a:solidFill>
              </a:rPr>
              <a:t>* titles, </a:t>
            </a:r>
            <a:r>
              <a:rPr lang="en-US" dirty="0" err="1">
                <a:solidFill>
                  <a:srgbClr val="0070C0"/>
                </a:solidFill>
              </a:rPr>
              <a:t>NSError</a:t>
            </a:r>
            <a:r>
              <a:rPr lang="en-US" dirty="0">
                <a:solidFill>
                  <a:srgbClr val="0070C0"/>
                </a:solidFill>
              </a:rPr>
              <a:t>* error))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completionHandler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- (id)</a:t>
            </a:r>
            <a:r>
              <a:rPr lang="en-US" dirty="0" err="1">
                <a:solidFill>
                  <a:srgbClr val="0070C0"/>
                </a:solidFill>
              </a:rPr>
              <a:t>initWithPlayerIDs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NSArray</a:t>
            </a:r>
            <a:r>
              <a:rPr lang="en-US" dirty="0">
                <a:solidFill>
                  <a:srgbClr val="0070C0"/>
                </a:solidFill>
              </a:rPr>
              <a:t>*)</a:t>
            </a:r>
            <a:r>
              <a:rPr lang="en-US" dirty="0" err="1">
                <a:solidFill>
                  <a:srgbClr val="0070C0"/>
                </a:solidFill>
              </a:rPr>
              <a:t>playerIDs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- (void)</a:t>
            </a:r>
            <a:r>
              <a:rPr lang="en-US" dirty="0" err="1">
                <a:solidFill>
                  <a:srgbClr val="0070C0"/>
                </a:solidFill>
              </a:rPr>
              <a:t>loadScoresWithCompletionHandler</a:t>
            </a:r>
            <a:r>
              <a:rPr lang="en-US" dirty="0">
                <a:solidFill>
                  <a:srgbClr val="0070C0"/>
                </a:solidFill>
              </a:rPr>
              <a:t>:(void (^)(</a:t>
            </a:r>
            <a:r>
              <a:rPr lang="en-US" dirty="0" err="1">
                <a:solidFill>
                  <a:srgbClr val="0070C0"/>
                </a:solidFill>
              </a:rPr>
              <a:t>NSArray</a:t>
            </a:r>
            <a:r>
              <a:rPr lang="en-US" dirty="0">
                <a:solidFill>
                  <a:srgbClr val="0070C0"/>
                </a:solidFill>
              </a:rPr>
              <a:t>* scores, </a:t>
            </a:r>
            <a:r>
              <a:rPr lang="en-US" dirty="0" err="1">
                <a:solidFill>
                  <a:srgbClr val="0070C0"/>
                </a:solidFill>
              </a:rPr>
              <a:t>NSError</a:t>
            </a:r>
            <a:r>
              <a:rPr lang="en-US" dirty="0">
                <a:solidFill>
                  <a:srgbClr val="0070C0"/>
                </a:solidFill>
              </a:rPr>
              <a:t>* error))</a:t>
            </a:r>
            <a:r>
              <a:rPr lang="en-US" dirty="0" err="1">
                <a:solidFill>
                  <a:srgbClr val="0070C0"/>
                </a:solidFill>
              </a:rPr>
              <a:t>completionHandler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@end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387548" y="4423379"/>
            <a:ext cx="1927652" cy="18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15200" y="4238713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Callback/Lambda</a:t>
            </a:r>
          </a:p>
        </p:txBody>
      </p:sp>
      <p:sp>
        <p:nvSpPr>
          <p:cNvPr id="22" name="Oval 21"/>
          <p:cNvSpPr/>
          <p:nvPr/>
        </p:nvSpPr>
        <p:spPr>
          <a:xfrm>
            <a:off x="164757" y="4613189"/>
            <a:ext cx="172994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3917" y="4317313"/>
            <a:ext cx="145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Method</a:t>
            </a:r>
          </a:p>
        </p:txBody>
      </p:sp>
      <p:sp>
        <p:nvSpPr>
          <p:cNvPr id="24" name="Oval 23"/>
          <p:cNvSpPr/>
          <p:nvPr/>
        </p:nvSpPr>
        <p:spPr>
          <a:xfrm>
            <a:off x="144159" y="5449330"/>
            <a:ext cx="172994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3319" y="5153454"/>
            <a:ext cx="177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Method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757" y="357212"/>
            <a:ext cx="11796584" cy="3970318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Class methods can be called without an instance of the class, but can not use instance variables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Callbacks in this case allow asynchronous method calls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9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9806" y="289141"/>
            <a:ext cx="103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Implementations in </a:t>
            </a:r>
            <a:r>
              <a:rPr lang="en-US" sz="4000" dirty="0" err="1"/>
              <a:t>Obj</a:t>
            </a:r>
            <a:r>
              <a:rPr lang="en-US" sz="4000" dirty="0"/>
              <a:t>-C happen in the “.m”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882" y="1177142"/>
            <a:ext cx="9275155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@implementation 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+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getSomeNumber</a:t>
            </a:r>
            <a:r>
              <a:rPr lang="en-US" dirty="0">
                <a:solidFill>
                  <a:srgbClr val="0070C0"/>
                </a:solidFill>
              </a:rPr>
              <a:t> { return 5;}</a:t>
            </a:r>
          </a:p>
          <a:p>
            <a:r>
              <a:rPr lang="en-US" dirty="0">
                <a:solidFill>
                  <a:srgbClr val="0070C0"/>
                </a:solidFill>
              </a:rPr>
              <a:t>- (void)</a:t>
            </a:r>
            <a:r>
              <a:rPr lang="en-US" dirty="0" err="1">
                <a:solidFill>
                  <a:srgbClr val="0070C0"/>
                </a:solidFill>
              </a:rPr>
              <a:t>sayHello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r>
              <a:rPr lang="en-US" dirty="0">
                <a:solidFill>
                  <a:srgbClr val="0070C0"/>
                </a:solidFill>
              </a:rPr>
              <a:t>    [self </a:t>
            </a:r>
            <a:r>
              <a:rPr lang="en-US" dirty="0" err="1">
                <a:solidFill>
                  <a:srgbClr val="0070C0"/>
                </a:solidFill>
              </a:rPr>
              <a:t>saySomething</a:t>
            </a:r>
            <a:r>
              <a:rPr lang="en-US" dirty="0">
                <a:solidFill>
                  <a:srgbClr val="0070C0"/>
                </a:solidFill>
              </a:rPr>
              <a:t>:@"Hello, world!"];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- (void)</a:t>
            </a:r>
            <a:r>
              <a:rPr lang="en-US" dirty="0" err="1">
                <a:solidFill>
                  <a:srgbClr val="0070C0"/>
                </a:solidFill>
              </a:rPr>
              <a:t>saySomething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NSString</a:t>
            </a:r>
            <a:r>
              <a:rPr lang="en-US" dirty="0">
                <a:solidFill>
                  <a:srgbClr val="0070C0"/>
                </a:solidFill>
              </a:rPr>
              <a:t> *)greeting {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NSLog</a:t>
            </a:r>
            <a:r>
              <a:rPr lang="en-US" dirty="0">
                <a:solidFill>
                  <a:srgbClr val="0070C0"/>
                </a:solidFill>
              </a:rPr>
              <a:t>(@"%@", greeting);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@end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406" y="3872601"/>
            <a:ext cx="1172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</a:t>
            </a:r>
            <a:r>
              <a:rPr lang="en-US" sz="4000" dirty="0" err="1"/>
              <a:t>Obj</a:t>
            </a:r>
            <a:r>
              <a:rPr lang="en-US" sz="4000" dirty="0"/>
              <a:t>-C, you “send a message” to an object (call a method) and “receive a message” in an object (when the method executes)</a:t>
            </a:r>
          </a:p>
        </p:txBody>
      </p:sp>
    </p:spTree>
    <p:extLst>
      <p:ext uri="{BB962C8B-B14F-4D97-AF65-F5344CB8AC3E}">
        <p14:creationId xmlns:p14="http://schemas.microsoft.com/office/powerpoint/2010/main" val="295020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2173" y="149098"/>
            <a:ext cx="5517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Implications of Messages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438" y="1108806"/>
            <a:ext cx="116160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All methods are “virtual”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class can override a “forward” method and send any unhandled messages elsewhere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message is an object and can be captured, archived, sent over a network,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runtime silently ignores messages sent to the nil (NULL in Java) object – no more null reference exceptions! Silent failure is better?!?!</a:t>
            </a:r>
          </a:p>
        </p:txBody>
      </p:sp>
    </p:spTree>
    <p:extLst>
      <p:ext uri="{BB962C8B-B14F-4D97-AF65-F5344CB8AC3E}">
        <p14:creationId xmlns:p14="http://schemas.microsoft.com/office/powerpoint/2010/main" val="394048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9806" y="289141"/>
            <a:ext cx="9978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Obj</a:t>
            </a:r>
            <a:r>
              <a:rPr lang="en-US" sz="4000" dirty="0"/>
              <a:t>-C has “protocols” – same as Java interfaces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881" y="1727016"/>
            <a:ext cx="6573795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@protocol </a:t>
            </a:r>
            <a:r>
              <a:rPr lang="en-US" dirty="0" err="1">
                <a:solidFill>
                  <a:srgbClr val="0070C0"/>
                </a:solidFill>
              </a:rPr>
              <a:t>XYZPieChartViewDataSource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- (</a:t>
            </a:r>
            <a:r>
              <a:rPr lang="en-US" dirty="0" err="1">
                <a:solidFill>
                  <a:srgbClr val="0070C0"/>
                </a:solidFill>
              </a:rPr>
              <a:t>NSUInteger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numberOfSegments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- (</a:t>
            </a:r>
            <a:r>
              <a:rPr lang="en-US" dirty="0" err="1">
                <a:solidFill>
                  <a:srgbClr val="0070C0"/>
                </a:solidFill>
              </a:rPr>
              <a:t>CGFloat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sizeOfSegmentAtIndex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NSUInteger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segmentIndex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@optional</a:t>
            </a:r>
          </a:p>
          <a:p>
            <a:r>
              <a:rPr lang="en-US" dirty="0">
                <a:solidFill>
                  <a:srgbClr val="0070C0"/>
                </a:solidFill>
              </a:rPr>
              <a:t>- (</a:t>
            </a:r>
            <a:r>
              <a:rPr lang="en-US" dirty="0" err="1">
                <a:solidFill>
                  <a:srgbClr val="0070C0"/>
                </a:solidFill>
              </a:rPr>
              <a:t>NSString</a:t>
            </a:r>
            <a:r>
              <a:rPr lang="en-US" dirty="0">
                <a:solidFill>
                  <a:srgbClr val="0070C0"/>
                </a:solidFill>
              </a:rPr>
              <a:t> *)</a:t>
            </a:r>
            <a:r>
              <a:rPr lang="en-US" dirty="0" err="1">
                <a:solidFill>
                  <a:srgbClr val="0070C0"/>
                </a:solidFill>
              </a:rPr>
              <a:t>titleForSegmentAtIndex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NSUInteger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segmentIndex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- (BOOL)</a:t>
            </a:r>
            <a:r>
              <a:rPr lang="en-US" dirty="0" err="1">
                <a:solidFill>
                  <a:srgbClr val="0070C0"/>
                </a:solidFill>
              </a:rPr>
              <a:t>shouldExplodeSegmentAtIndex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NSUInteger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segmentIndex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@required</a:t>
            </a:r>
          </a:p>
          <a:p>
            <a:r>
              <a:rPr lang="en-US" dirty="0">
                <a:solidFill>
                  <a:srgbClr val="0070C0"/>
                </a:solidFill>
              </a:rPr>
              <a:t>- (</a:t>
            </a:r>
            <a:r>
              <a:rPr lang="en-US" dirty="0" err="1">
                <a:solidFill>
                  <a:srgbClr val="0070C0"/>
                </a:solidFill>
              </a:rPr>
              <a:t>UIColor</a:t>
            </a:r>
            <a:r>
              <a:rPr lang="en-US" dirty="0">
                <a:solidFill>
                  <a:srgbClr val="0070C0"/>
                </a:solidFill>
              </a:rPr>
              <a:t> *)</a:t>
            </a:r>
            <a:r>
              <a:rPr lang="en-US" dirty="0" err="1">
                <a:solidFill>
                  <a:srgbClr val="0070C0"/>
                </a:solidFill>
              </a:rPr>
              <a:t>colorForSegmentAtIndex</a:t>
            </a:r>
            <a:r>
              <a:rPr lang="en-US" dirty="0">
                <a:solidFill>
                  <a:srgbClr val="0070C0"/>
                </a:solidFill>
              </a:rPr>
              <a:t>:(</a:t>
            </a:r>
            <a:r>
              <a:rPr lang="en-US" dirty="0" err="1">
                <a:solidFill>
                  <a:srgbClr val="0070C0"/>
                </a:solidFill>
              </a:rPr>
              <a:t>NSUInteger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 err="1">
                <a:solidFill>
                  <a:srgbClr val="0070C0"/>
                </a:solidFill>
              </a:rPr>
              <a:t>segmentIndex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@end</a:t>
            </a:r>
          </a:p>
        </p:txBody>
      </p:sp>
    </p:spTree>
    <p:extLst>
      <p:ext uri="{BB962C8B-B14F-4D97-AF65-F5344CB8AC3E}">
        <p14:creationId xmlns:p14="http://schemas.microsoft.com/office/powerpoint/2010/main" val="260812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9806" y="289141"/>
            <a:ext cx="9041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Obj</a:t>
            </a:r>
            <a:r>
              <a:rPr lang="en-US" sz="4000" dirty="0"/>
              <a:t>-C has “blocks” – same as Java lambdas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1881" y="1727016"/>
            <a:ext cx="6573795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anInteger</a:t>
            </a:r>
            <a:r>
              <a:rPr lang="en-US" dirty="0">
                <a:solidFill>
                  <a:srgbClr val="0070C0"/>
                </a:solidFill>
              </a:rPr>
              <a:t> = 42;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    void (^</a:t>
            </a:r>
            <a:r>
              <a:rPr lang="en-US" dirty="0" err="1">
                <a:solidFill>
                  <a:srgbClr val="0070C0"/>
                </a:solidFill>
              </a:rPr>
              <a:t>testBlock</a:t>
            </a:r>
            <a:r>
              <a:rPr lang="en-US" dirty="0">
                <a:solidFill>
                  <a:srgbClr val="0070C0"/>
                </a:solidFill>
              </a:rPr>
              <a:t>)(void) = ^{</a:t>
            </a:r>
          </a:p>
          <a:p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dirty="0" err="1">
                <a:solidFill>
                  <a:srgbClr val="0070C0"/>
                </a:solidFill>
              </a:rPr>
              <a:t>NSLog</a:t>
            </a:r>
            <a:r>
              <a:rPr lang="en-US" dirty="0">
                <a:solidFill>
                  <a:srgbClr val="0070C0"/>
                </a:solidFill>
              </a:rPr>
              <a:t>(@"Integer is: %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", </a:t>
            </a:r>
            <a:r>
              <a:rPr lang="en-US" dirty="0" err="1">
                <a:solidFill>
                  <a:srgbClr val="0070C0"/>
                </a:solidFill>
              </a:rPr>
              <a:t>anInteger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</a:rPr>
              <a:t>    };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anInteger</a:t>
            </a:r>
            <a:r>
              <a:rPr lang="en-US" dirty="0">
                <a:solidFill>
                  <a:srgbClr val="0070C0"/>
                </a:solidFill>
              </a:rPr>
              <a:t> = 84;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testBlock</a:t>
            </a:r>
            <a:r>
              <a:rPr lang="en-US" dirty="0">
                <a:solidFill>
                  <a:srgbClr val="0070C0"/>
                </a:solidFill>
              </a:rPr>
              <a:t>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0734" y="5042328"/>
            <a:ext cx="6631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What value is logged? Why?</a:t>
            </a:r>
          </a:p>
        </p:txBody>
      </p:sp>
    </p:spTree>
    <p:extLst>
      <p:ext uri="{BB962C8B-B14F-4D97-AF65-F5344CB8AC3E}">
        <p14:creationId xmlns:p14="http://schemas.microsoft.com/office/powerpoint/2010/main" val="4062990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5050" y="2562784"/>
            <a:ext cx="10430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value printed is 42; the value of </a:t>
            </a:r>
            <a:r>
              <a:rPr lang="en-US" sz="4000" dirty="0" err="1"/>
              <a:t>anInteger</a:t>
            </a:r>
            <a:r>
              <a:rPr lang="en-US" sz="4000" dirty="0"/>
              <a:t> is “bound” – captured – when the block is defined.</a:t>
            </a:r>
          </a:p>
        </p:txBody>
      </p:sp>
    </p:spTree>
    <p:extLst>
      <p:ext uri="{BB962C8B-B14F-4D97-AF65-F5344CB8AC3E}">
        <p14:creationId xmlns:p14="http://schemas.microsoft.com/office/powerpoint/2010/main" val="140833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9806" y="289141"/>
            <a:ext cx="5577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Extending classes in </a:t>
            </a:r>
            <a:r>
              <a:rPr lang="en-US" sz="4000" dirty="0" err="1"/>
              <a:t>Obj</a:t>
            </a:r>
            <a:r>
              <a:rPr lang="en-US" sz="4000" dirty="0"/>
              <a:t>-C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9633" y="2495195"/>
            <a:ext cx="9275155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@interface 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MyClassAdditions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- (void)</a:t>
            </a:r>
            <a:r>
              <a:rPr lang="en-US" dirty="0" err="1">
                <a:solidFill>
                  <a:srgbClr val="0070C0"/>
                </a:solidFill>
              </a:rPr>
              <a:t>sayGoodBye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@end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@implementation </a:t>
            </a:r>
            <a:r>
              <a:rPr lang="en-US" dirty="0" err="1">
                <a:solidFill>
                  <a:srgbClr val="0070C0"/>
                </a:solidFill>
              </a:rPr>
              <a:t>MyClass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MyClassAdditions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- (void)</a:t>
            </a:r>
            <a:r>
              <a:rPr lang="en-US" dirty="0" err="1">
                <a:solidFill>
                  <a:srgbClr val="0070C0"/>
                </a:solidFill>
              </a:rPr>
              <a:t>sayGoodBye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r>
              <a:rPr lang="en-US" dirty="0">
                <a:solidFill>
                  <a:srgbClr val="0070C0"/>
                </a:solidFill>
              </a:rPr>
              <a:t>    [self </a:t>
            </a:r>
            <a:r>
              <a:rPr lang="en-US" dirty="0" err="1">
                <a:solidFill>
                  <a:srgbClr val="0070C0"/>
                </a:solidFill>
              </a:rPr>
              <a:t>saySomething</a:t>
            </a:r>
            <a:r>
              <a:rPr lang="en-US" dirty="0">
                <a:solidFill>
                  <a:srgbClr val="0070C0"/>
                </a:solidFill>
              </a:rPr>
              <a:t>:@“Goodbye, world!"];</a:t>
            </a:r>
          </a:p>
          <a:p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</a:rPr>
              <a:t>@end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36" y="1048747"/>
            <a:ext cx="11724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 can add new properties and methods to classes even if you don’t have the source code!</a:t>
            </a:r>
          </a:p>
        </p:txBody>
      </p:sp>
      <p:sp>
        <p:nvSpPr>
          <p:cNvPr id="2" name="Rectangle 1"/>
          <p:cNvSpPr/>
          <p:nvPr/>
        </p:nvSpPr>
        <p:spPr>
          <a:xfrm>
            <a:off x="344303" y="5727661"/>
            <a:ext cx="10834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Sometimes this makes more sense than making a derived class. Especially for “small” changes to existing classes. </a:t>
            </a:r>
          </a:p>
        </p:txBody>
      </p:sp>
    </p:spTree>
    <p:extLst>
      <p:ext uri="{BB962C8B-B14F-4D97-AF65-F5344CB8AC3E}">
        <p14:creationId xmlns:p14="http://schemas.microsoft.com/office/powerpoint/2010/main" val="34349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1779372"/>
            <a:ext cx="1092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“Plain” C was very popular in the late 70’s and 80’s, partially because it was associated with UNIX</a:t>
            </a:r>
          </a:p>
        </p:txBody>
      </p:sp>
    </p:spTree>
    <p:extLst>
      <p:ext uri="{BB962C8B-B14F-4D97-AF65-F5344CB8AC3E}">
        <p14:creationId xmlns:p14="http://schemas.microsoft.com/office/powerpoint/2010/main" val="1705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6769" y="182049"/>
            <a:ext cx="104307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All memory management in </a:t>
            </a:r>
            <a:r>
              <a:rPr lang="en-US" sz="4000" dirty="0" err="1"/>
              <a:t>Obj</a:t>
            </a:r>
            <a:r>
              <a:rPr lang="en-US" sz="4000" dirty="0"/>
              <a:t>-C was/is manual, but conventions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719" y="1587866"/>
            <a:ext cx="116160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If you allocate it, you own it and are responsible to free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When an object is freed, any members are freed as well, if no one else points to them (reference counted)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can cause memory leaks when multiple objects point to the same object; “weak references” are a reference without “ownership”</a:t>
            </a:r>
          </a:p>
        </p:txBody>
      </p:sp>
    </p:spTree>
    <p:extLst>
      <p:ext uri="{BB962C8B-B14F-4D97-AF65-F5344CB8AC3E}">
        <p14:creationId xmlns:p14="http://schemas.microsoft.com/office/powerpoint/2010/main" val="26066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812" y="2851108"/>
            <a:ext cx="10727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That’s all pretty intense. Let’s do something easier.</a:t>
            </a:r>
          </a:p>
        </p:txBody>
      </p:sp>
    </p:spTree>
    <p:extLst>
      <p:ext uri="{BB962C8B-B14F-4D97-AF65-F5344CB8AC3E}">
        <p14:creationId xmlns:p14="http://schemas.microsoft.com/office/powerpoint/2010/main" val="316080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790" y="2760493"/>
            <a:ext cx="3140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SmallTalk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5497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3861" y="1394554"/>
            <a:ext cx="6657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Invented by Alan Kay  at Xerox PARC – written in “a page of code” - 1971</a:t>
            </a:r>
          </a:p>
        </p:txBody>
      </p:sp>
      <p:pic>
        <p:nvPicPr>
          <p:cNvPr id="9218" name="Picture 2" descr="http://doi.ieeecomputersociety.org/cms/Computer.org/dl/mags/an/2007/02/figures/a2018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67" y="719051"/>
            <a:ext cx="3835830" cy="54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7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655" y="1089754"/>
            <a:ext cx="11722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basis for much of Objective-C’s objects and messaging</a:t>
            </a:r>
          </a:p>
          <a:p>
            <a:r>
              <a:rPr lang="en-US" sz="6000" dirty="0"/>
              <a:t>Objective-C ran on smaller, slower computers, so it optimizes the simpler Smalltalk model</a:t>
            </a:r>
          </a:p>
        </p:txBody>
      </p:sp>
    </p:spTree>
    <p:extLst>
      <p:ext uri="{BB962C8B-B14F-4D97-AF65-F5344CB8AC3E}">
        <p14:creationId xmlns:p14="http://schemas.microsoft.com/office/powerpoint/2010/main" val="42002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942" y="850856"/>
            <a:ext cx="11722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Smalltalk is a language, a virtual machine AND a development environment. </a:t>
            </a:r>
          </a:p>
          <a:p>
            <a:endParaRPr lang="en-US" sz="6000" dirty="0"/>
          </a:p>
          <a:p>
            <a:r>
              <a:rPr lang="en-US" sz="6000" dirty="0"/>
              <a:t>Makes deployment challenging. </a:t>
            </a:r>
          </a:p>
        </p:txBody>
      </p:sp>
    </p:spTree>
    <p:extLst>
      <p:ext uri="{BB962C8B-B14F-4D97-AF65-F5344CB8AC3E}">
        <p14:creationId xmlns:p14="http://schemas.microsoft.com/office/powerpoint/2010/main" val="607267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422" y="282446"/>
            <a:ext cx="11664778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Object subclass: Human [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| name age |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setName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aName</a:t>
            </a:r>
            <a:r>
              <a:rPr lang="en-US" sz="2400" dirty="0">
                <a:solidFill>
                  <a:srgbClr val="0070C0"/>
                </a:solidFill>
              </a:rPr>
              <a:t> [ name := </a:t>
            </a:r>
            <a:r>
              <a:rPr lang="en-US" sz="2400" dirty="0" err="1">
                <a:solidFill>
                  <a:srgbClr val="0070C0"/>
                </a:solidFill>
              </a:rPr>
              <a:t>aName</a:t>
            </a:r>
            <a:r>
              <a:rPr lang="en-US" sz="2400" dirty="0">
                <a:solidFill>
                  <a:srgbClr val="0070C0"/>
                </a:solidFill>
              </a:rPr>
              <a:t>. ]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getName</a:t>
            </a:r>
            <a:r>
              <a:rPr lang="en-US" sz="2400" dirty="0">
                <a:solidFill>
                  <a:srgbClr val="0070C0"/>
                </a:solidFill>
              </a:rPr>
              <a:t> [ ^name ]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setAge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anAge</a:t>
            </a:r>
            <a:r>
              <a:rPr lang="en-US" sz="2400" dirty="0">
                <a:solidFill>
                  <a:srgbClr val="0070C0"/>
                </a:solidFill>
              </a:rPr>
              <a:t> [ age := </a:t>
            </a:r>
            <a:r>
              <a:rPr lang="en-US" sz="2400" dirty="0" err="1">
                <a:solidFill>
                  <a:srgbClr val="0070C0"/>
                </a:solidFill>
              </a:rPr>
              <a:t>anAge</a:t>
            </a:r>
            <a:r>
              <a:rPr lang="en-US" sz="2400" dirty="0">
                <a:solidFill>
                  <a:srgbClr val="0070C0"/>
                </a:solidFill>
              </a:rPr>
              <a:t>. ]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getAge</a:t>
            </a:r>
            <a:r>
              <a:rPr lang="en-US" sz="2400" dirty="0">
                <a:solidFill>
                  <a:srgbClr val="0070C0"/>
                </a:solidFill>
              </a:rPr>
              <a:t> [ ^age ]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introduceYourself</a:t>
            </a:r>
            <a:r>
              <a:rPr lang="en-US" sz="2400" dirty="0">
                <a:solidFill>
                  <a:srgbClr val="0070C0"/>
                </a:solidFill>
              </a:rPr>
              <a:t> [ Transcript show: 'Hello, my name is ', name, ' and </a:t>
            </a:r>
            <a:r>
              <a:rPr lang="en-US" sz="2400" dirty="0" err="1">
                <a:solidFill>
                  <a:srgbClr val="0070C0"/>
                </a:solidFill>
              </a:rPr>
              <a:t>I''m</a:t>
            </a:r>
            <a:r>
              <a:rPr lang="en-US" sz="2400" dirty="0">
                <a:solidFill>
                  <a:srgbClr val="0070C0"/>
                </a:solidFill>
              </a:rPr>
              <a:t> ', age </a:t>
            </a:r>
            <a:r>
              <a:rPr lang="en-US" sz="2400" dirty="0" err="1">
                <a:solidFill>
                  <a:srgbClr val="0070C0"/>
                </a:solidFill>
              </a:rPr>
              <a:t>printString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' years old.'; cr. 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&gt;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[ ^age &gt;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getAge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&lt;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[ ^age &lt;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getAge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[ ^age = </a:t>
            </a:r>
            <a:r>
              <a:rPr lang="en-US" sz="2400" dirty="0" err="1">
                <a:solidFill>
                  <a:srgbClr val="0070C0"/>
                </a:solidFill>
              </a:rPr>
              <a:t>aHuman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getAge</a:t>
            </a:r>
            <a:r>
              <a:rPr lang="en-US" sz="2400" dirty="0">
                <a:solidFill>
                  <a:srgbClr val="0070C0"/>
                </a:solidFill>
              </a:rPr>
              <a:t> 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]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703" y="5255741"/>
            <a:ext cx="3014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 = return</a:t>
            </a:r>
          </a:p>
          <a:p>
            <a:r>
              <a:rPr lang="en-US" dirty="0"/>
              <a:t>| names | = instance variables</a:t>
            </a:r>
          </a:p>
          <a:p>
            <a:r>
              <a:rPr lang="en-US" dirty="0"/>
              <a:t>:= assignment</a:t>
            </a:r>
          </a:p>
          <a:p>
            <a:r>
              <a:rPr lang="en-US" dirty="0"/>
              <a:t>[] – blocks</a:t>
            </a:r>
          </a:p>
        </p:txBody>
      </p:sp>
    </p:spTree>
    <p:extLst>
      <p:ext uri="{BB962C8B-B14F-4D97-AF65-F5344CB8AC3E}">
        <p14:creationId xmlns:p14="http://schemas.microsoft.com/office/powerpoint/2010/main" val="213587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1313" y="966188"/>
            <a:ext cx="7587045" cy="37856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| me </a:t>
            </a:r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 |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 := Human new.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 </a:t>
            </a:r>
            <a:r>
              <a:rPr lang="en-US" sz="2400" dirty="0" err="1">
                <a:solidFill>
                  <a:srgbClr val="0070C0"/>
                </a:solidFill>
              </a:rPr>
              <a:t>setName</a:t>
            </a:r>
            <a:r>
              <a:rPr lang="en-US" sz="2400" dirty="0">
                <a:solidFill>
                  <a:srgbClr val="0070C0"/>
                </a:solidFill>
              </a:rPr>
              <a:t>: '</a:t>
            </a:r>
            <a:r>
              <a:rPr lang="en-US" sz="2400" dirty="0" err="1">
                <a:solidFill>
                  <a:srgbClr val="0070C0"/>
                </a:solidFill>
              </a:rPr>
              <a:t>Canol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Gökel</a:t>
            </a:r>
            <a:r>
              <a:rPr lang="en-US" sz="2400" dirty="0">
                <a:solidFill>
                  <a:srgbClr val="0070C0"/>
                </a:solidFill>
              </a:rPr>
              <a:t>'.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 </a:t>
            </a:r>
            <a:r>
              <a:rPr lang="en-US" sz="2400" dirty="0" err="1">
                <a:solidFill>
                  <a:srgbClr val="0070C0"/>
                </a:solidFill>
              </a:rPr>
              <a:t>setAge</a:t>
            </a:r>
            <a:r>
              <a:rPr lang="en-US" sz="2400" dirty="0">
                <a:solidFill>
                  <a:srgbClr val="0070C0"/>
                </a:solidFill>
              </a:rPr>
              <a:t>: 24.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 := Human new.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setName</a:t>
            </a:r>
            <a:r>
              <a:rPr lang="en-US" sz="2400" dirty="0">
                <a:solidFill>
                  <a:srgbClr val="0070C0"/>
                </a:solidFill>
              </a:rPr>
              <a:t>: '</a:t>
            </a:r>
            <a:r>
              <a:rPr lang="en-US" sz="2400" dirty="0" err="1">
                <a:solidFill>
                  <a:srgbClr val="0070C0"/>
                </a:solidFill>
              </a:rPr>
              <a:t>Gürol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Gökel</a:t>
            </a:r>
            <a:r>
              <a:rPr lang="en-US" sz="2400" dirty="0">
                <a:solidFill>
                  <a:srgbClr val="0070C0"/>
                </a:solidFill>
              </a:rPr>
              <a:t>'.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setAge</a:t>
            </a:r>
            <a:r>
              <a:rPr lang="en-US" sz="2400" dirty="0">
                <a:solidFill>
                  <a:srgbClr val="0070C0"/>
                </a:solidFill>
              </a:rPr>
              <a:t>: 27.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 </a:t>
            </a:r>
            <a:r>
              <a:rPr lang="en-US" sz="2400" dirty="0" err="1">
                <a:solidFill>
                  <a:srgbClr val="0070C0"/>
                </a:solidFill>
              </a:rPr>
              <a:t>introduceYourself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introduceYourself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(me &lt; </a:t>
            </a:r>
            <a:r>
              <a:rPr lang="en-US" sz="2400" dirty="0" err="1">
                <a:solidFill>
                  <a:srgbClr val="0070C0"/>
                </a:solidFill>
              </a:rPr>
              <a:t>myBrother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 err="1">
                <a:solidFill>
                  <a:srgbClr val="0070C0"/>
                </a:solidFill>
              </a:rPr>
              <a:t>printNl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1313" y="4893278"/>
            <a:ext cx="5059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my name is </a:t>
            </a:r>
            <a:r>
              <a:rPr lang="en-US" dirty="0" err="1"/>
              <a:t>Canol</a:t>
            </a:r>
            <a:r>
              <a:rPr lang="en-US" dirty="0"/>
              <a:t> </a:t>
            </a:r>
            <a:r>
              <a:rPr lang="en-US" dirty="0" err="1"/>
              <a:t>Gökel</a:t>
            </a:r>
            <a:r>
              <a:rPr lang="en-US" dirty="0"/>
              <a:t> and I'm 24 years old. </a:t>
            </a:r>
          </a:p>
          <a:p>
            <a:r>
              <a:rPr lang="en-US" dirty="0"/>
              <a:t>Hello, my name is </a:t>
            </a:r>
            <a:r>
              <a:rPr lang="en-US" dirty="0" err="1"/>
              <a:t>Gürol</a:t>
            </a:r>
            <a:r>
              <a:rPr lang="en-US" dirty="0"/>
              <a:t> </a:t>
            </a:r>
            <a:r>
              <a:rPr lang="en-US" dirty="0" err="1"/>
              <a:t>Gökel</a:t>
            </a:r>
            <a:r>
              <a:rPr lang="en-US" dirty="0"/>
              <a:t> and I'm 27 years old. </a:t>
            </a:r>
          </a:p>
          <a:p>
            <a:r>
              <a:rPr lang="en-US" dirty="0"/>
              <a:t>true </a:t>
            </a:r>
          </a:p>
        </p:txBody>
      </p:sp>
    </p:spTree>
    <p:extLst>
      <p:ext uri="{BB962C8B-B14F-4D97-AF65-F5344CB8AC3E}">
        <p14:creationId xmlns:p14="http://schemas.microsoft.com/office/powerpoint/2010/main" val="2139232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6" y="68262"/>
            <a:ext cx="6977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Some things to notice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353" y="1396962"/>
            <a:ext cx="11722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No types on declaration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AKA Duck Typing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No “main” or “start here”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6000" dirty="0"/>
              <a:t>Ravioli code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Not very readable</a:t>
            </a:r>
          </a:p>
        </p:txBody>
      </p:sp>
    </p:spTree>
    <p:extLst>
      <p:ext uri="{BB962C8B-B14F-4D97-AF65-F5344CB8AC3E}">
        <p14:creationId xmlns:p14="http://schemas.microsoft.com/office/powerpoint/2010/main" val="1342586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3428" y="68262"/>
            <a:ext cx="810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Some other ‘small’ things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353" y="1396962"/>
            <a:ext cx="117224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You can send messages to the result of a message through chaining: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</a:rPr>
              <a:t>(x foo: 1) bar: 2.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/>
              <a:t>foo returns some object which is then sent “bar”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You can send multiple messages to the same object with cascade: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70C0"/>
                </a:solidFill>
              </a:rPr>
              <a:t>myCollection</a:t>
            </a:r>
            <a:r>
              <a:rPr lang="en-US" sz="4000" dirty="0">
                <a:solidFill>
                  <a:srgbClr val="0070C0"/>
                </a:solidFill>
              </a:rPr>
              <a:t> add:1; add:2; add:3; add:4.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 err="1"/>
              <a:t>myCollection</a:t>
            </a:r>
            <a:r>
              <a:rPr lang="en-US" sz="4000" dirty="0"/>
              <a:t> gets 4 messages</a:t>
            </a:r>
          </a:p>
        </p:txBody>
      </p:sp>
    </p:spTree>
    <p:extLst>
      <p:ext uri="{BB962C8B-B14F-4D97-AF65-F5344CB8AC3E}">
        <p14:creationId xmlns:p14="http://schemas.microsoft.com/office/powerpoint/2010/main" val="237245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6118" y="2183026"/>
            <a:ext cx="10923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Two different groups of people wanted to add objects to C </a:t>
            </a:r>
          </a:p>
        </p:txBody>
      </p:sp>
    </p:spTree>
    <p:extLst>
      <p:ext uri="{BB962C8B-B14F-4D97-AF65-F5344CB8AC3E}">
        <p14:creationId xmlns:p14="http://schemas.microsoft.com/office/powerpoint/2010/main" val="26442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3428" y="68262"/>
            <a:ext cx="8106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353" y="1396962"/>
            <a:ext cx="117224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Identifiers (</a:t>
            </a:r>
            <a:r>
              <a:rPr lang="en-US" sz="2400" dirty="0" err="1"/>
              <a:t>builtin</a:t>
            </a:r>
            <a:r>
              <a:rPr lang="en-US" sz="2400" dirty="0"/>
              <a:t> names)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nil</a:t>
            </a:r>
            <a:r>
              <a:rPr lang="en-US" sz="2400" dirty="0"/>
              <a:t> </a:t>
            </a:r>
          </a:p>
          <a:p>
            <a:r>
              <a:rPr lang="en-US" sz="2400" dirty="0"/>
              <a:t>	The one-and-only instance of the </a:t>
            </a:r>
            <a:r>
              <a:rPr lang="en-US" sz="2400" dirty="0" err="1"/>
              <a:t>UndefinedObject</a:t>
            </a:r>
            <a:r>
              <a:rPr lang="en-US" sz="2400" dirty="0"/>
              <a:t> class.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true   false </a:t>
            </a:r>
          </a:p>
          <a:p>
            <a:r>
              <a:rPr lang="en-US" sz="2400" dirty="0"/>
              <a:t>	The two </a:t>
            </a:r>
            <a:r>
              <a:rPr lang="en-US" sz="2400" dirty="0" err="1"/>
              <a:t>boolean</a:t>
            </a:r>
            <a:r>
              <a:rPr lang="en-US" sz="2400" dirty="0"/>
              <a:t> truth values.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self</a:t>
            </a:r>
            <a:r>
              <a:rPr lang="en-US" sz="2400" dirty="0"/>
              <a:t> </a:t>
            </a:r>
          </a:p>
          <a:p>
            <a:r>
              <a:rPr lang="en-US" sz="2400" dirty="0"/>
              <a:t>	The receiver within a method.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super</a:t>
            </a:r>
            <a:r>
              <a:rPr lang="en-US" sz="2400" dirty="0"/>
              <a:t> </a:t>
            </a:r>
          </a:p>
          <a:p>
            <a:r>
              <a:rPr lang="en-US" sz="2400" dirty="0"/>
              <a:t>	Like self, but with different message lookup semantics if used as a message receiver.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thisContext</a:t>
            </a:r>
            <a:r>
              <a:rPr lang="en-US" sz="2400" dirty="0"/>
              <a:t> </a:t>
            </a:r>
          </a:p>
          <a:p>
            <a:r>
              <a:rPr lang="en-US" sz="2400" dirty="0"/>
              <a:t>	The </a:t>
            </a:r>
            <a:r>
              <a:rPr lang="en-US" sz="2400" dirty="0" err="1"/>
              <a:t>stackFrame</a:t>
            </a:r>
            <a:r>
              <a:rPr lang="en-US" sz="2400" dirty="0"/>
              <a:t> object of the currently executing method or block as an object. Holds 	the receiver, message selector, arguments and local variables. </a:t>
            </a:r>
          </a:p>
        </p:txBody>
      </p:sp>
    </p:spTree>
    <p:extLst>
      <p:ext uri="{BB962C8B-B14F-4D97-AF65-F5344CB8AC3E}">
        <p14:creationId xmlns:p14="http://schemas.microsoft.com/office/powerpoint/2010/main" val="309689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6" y="68262"/>
            <a:ext cx="6977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Blocks are powerful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556" y="1152187"/>
            <a:ext cx="7587045" cy="48936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|</a:t>
            </a:r>
            <a:r>
              <a:rPr lang="en-US" sz="2400" dirty="0" err="1">
                <a:solidFill>
                  <a:srgbClr val="0070C0"/>
                </a:solidFill>
              </a:rPr>
              <a:t>someBlock</a:t>
            </a:r>
            <a:r>
              <a:rPr lang="en-US" sz="2400" dirty="0">
                <a:solidFill>
                  <a:srgbClr val="0070C0"/>
                </a:solidFill>
              </a:rPr>
              <a:t>|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someBlock</a:t>
            </a:r>
            <a:r>
              <a:rPr lang="en-US" sz="2400" dirty="0">
                <a:solidFill>
                  <a:srgbClr val="0070C0"/>
                </a:solidFill>
              </a:rPr>
              <a:t> := [:a :b :c |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</a:t>
            </a:r>
            <a:r>
              <a:rPr lang="en-US" sz="2400" dirty="0" err="1">
                <a:solidFill>
                  <a:srgbClr val="0070C0"/>
                </a:solidFill>
              </a:rPr>
              <a:t>show:a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show:' '.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</a:t>
            </a:r>
            <a:r>
              <a:rPr lang="en-US" sz="2400" dirty="0" err="1">
                <a:solidFill>
                  <a:srgbClr val="0070C0"/>
                </a:solidFill>
              </a:rPr>
              <a:t>show:b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show:' '.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</a:t>
            </a:r>
            <a:r>
              <a:rPr lang="en-US" sz="2400" dirty="0" err="1">
                <a:solidFill>
                  <a:srgbClr val="0070C0"/>
                </a:solidFill>
              </a:rPr>
              <a:t>show:c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Transcript </a:t>
            </a:r>
            <a:r>
              <a:rPr lang="en-US" sz="2400" dirty="0" err="1">
                <a:solidFill>
                  <a:srgbClr val="0070C0"/>
                </a:solidFill>
              </a:rPr>
              <a:t>cr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		  ].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someBlock</a:t>
            </a:r>
            <a:r>
              <a:rPr lang="en-US" sz="2400" dirty="0">
                <a:solidFill>
                  <a:srgbClr val="0070C0"/>
                </a:solidFill>
              </a:rPr>
              <a:t> value:1 value:2 value:3</a:t>
            </a:r>
          </a:p>
          <a:p>
            <a:r>
              <a:rPr lang="en-US" sz="2400" dirty="0">
                <a:solidFill>
                  <a:schemeClr val="tx1"/>
                </a:solidFill>
              </a:rPr>
              <a:t>1 2 3</a:t>
            </a:r>
          </a:p>
        </p:txBody>
      </p:sp>
    </p:spTree>
    <p:extLst>
      <p:ext uri="{BB962C8B-B14F-4D97-AF65-F5344CB8AC3E}">
        <p14:creationId xmlns:p14="http://schemas.microsoft.com/office/powerpoint/2010/main" val="361957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6" y="340111"/>
            <a:ext cx="7381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They drive conditionals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5936" y="1811214"/>
            <a:ext cx="7587045" cy="34163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someVariable</a:t>
            </a:r>
            <a:r>
              <a:rPr lang="en-US" sz="2400" dirty="0">
                <a:solidFill>
                  <a:srgbClr val="0070C0"/>
                </a:solidFill>
              </a:rPr>
              <a:t> &gt; 0)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ifTrue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    [(</a:t>
            </a:r>
            <a:r>
              <a:rPr lang="en-US" sz="2400" dirty="0" err="1">
                <a:solidFill>
                  <a:srgbClr val="0070C0"/>
                </a:solidFill>
              </a:rPr>
              <a:t>someVariable</a:t>
            </a:r>
            <a:r>
              <a:rPr lang="en-US" sz="2400" dirty="0">
                <a:solidFill>
                  <a:srgbClr val="0070C0"/>
                </a:solidFill>
              </a:rPr>
              <a:t> &lt; 10)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ifTrue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    [Transcript </a:t>
            </a:r>
            <a:r>
              <a:rPr lang="en-US" sz="2400" dirty="0" err="1">
                <a:solidFill>
                  <a:srgbClr val="0070C0"/>
                </a:solidFill>
              </a:rPr>
              <a:t>showCR</a:t>
            </a:r>
            <a:r>
              <a:rPr lang="en-US" sz="2400" dirty="0">
                <a:solidFill>
                  <a:srgbClr val="0070C0"/>
                </a:solidFill>
              </a:rPr>
              <a:t>:'between 1 and 9']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</a:t>
            </a:r>
            <a:r>
              <a:rPr lang="en-US" sz="2400" dirty="0" err="1">
                <a:solidFill>
                  <a:srgbClr val="0070C0"/>
                </a:solidFill>
              </a:rPr>
              <a:t>ifFalse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    [Transcript </a:t>
            </a:r>
            <a:r>
              <a:rPr lang="en-US" sz="2400" dirty="0" err="1">
                <a:solidFill>
                  <a:srgbClr val="0070C0"/>
                </a:solidFill>
              </a:rPr>
              <a:t>showCR</a:t>
            </a:r>
            <a:r>
              <a:rPr lang="en-US" sz="2400" dirty="0">
                <a:solidFill>
                  <a:srgbClr val="0070C0"/>
                </a:solidFill>
              </a:rPr>
              <a:t>:'positive']]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ifFalse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    [Transcript </a:t>
            </a:r>
            <a:r>
              <a:rPr lang="en-US" sz="2400" dirty="0" err="1">
                <a:solidFill>
                  <a:srgbClr val="0070C0"/>
                </a:solidFill>
              </a:rPr>
              <a:t>showCR</a:t>
            </a:r>
            <a:r>
              <a:rPr lang="en-US" sz="2400" dirty="0">
                <a:solidFill>
                  <a:srgbClr val="0070C0"/>
                </a:solidFill>
              </a:rPr>
              <a:t>:'zero or negative'].</a:t>
            </a:r>
          </a:p>
        </p:txBody>
      </p:sp>
    </p:spTree>
    <p:extLst>
      <p:ext uri="{BB962C8B-B14F-4D97-AF65-F5344CB8AC3E}">
        <p14:creationId xmlns:p14="http://schemas.microsoft.com/office/powerpoint/2010/main" val="147055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6" y="340111"/>
            <a:ext cx="7381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and 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5936" y="1811214"/>
            <a:ext cx="7587045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|</a:t>
            </a:r>
            <a:r>
              <a:rPr lang="en-US" sz="2400" dirty="0" err="1">
                <a:solidFill>
                  <a:srgbClr val="0070C0"/>
                </a:solidFill>
              </a:rPr>
              <a:t>someVar</a:t>
            </a:r>
            <a:r>
              <a:rPr lang="en-US" sz="2400" dirty="0">
                <a:solidFill>
                  <a:srgbClr val="0070C0"/>
                </a:solidFill>
              </a:rPr>
              <a:t>|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someVar</a:t>
            </a:r>
            <a:r>
              <a:rPr lang="en-US" sz="2400" dirty="0">
                <a:solidFill>
                  <a:srgbClr val="0070C0"/>
                </a:solidFill>
              </a:rPr>
              <a:t> := 1.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[</a:t>
            </a:r>
            <a:r>
              <a:rPr lang="en-US" sz="2400" dirty="0" err="1">
                <a:solidFill>
                  <a:srgbClr val="0070C0"/>
                </a:solidFill>
              </a:rPr>
              <a:t>someVar</a:t>
            </a:r>
            <a:r>
              <a:rPr lang="en-US" sz="2400" dirty="0">
                <a:solidFill>
                  <a:srgbClr val="0070C0"/>
                </a:solidFill>
              </a:rPr>
              <a:t> &lt; 10] </a:t>
            </a:r>
            <a:r>
              <a:rPr lang="en-US" sz="2400" dirty="0" err="1">
                <a:solidFill>
                  <a:srgbClr val="0070C0"/>
                </a:solidFill>
              </a:rPr>
              <a:t>whileTrue</a:t>
            </a:r>
            <a:r>
              <a:rPr lang="en-US" sz="2400" dirty="0">
                <a:solidFill>
                  <a:srgbClr val="0070C0"/>
                </a:solidFill>
              </a:rPr>
              <a:t>:[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Transcript </a:t>
            </a:r>
            <a:r>
              <a:rPr lang="en-US" sz="2400" dirty="0" err="1">
                <a:solidFill>
                  <a:srgbClr val="0070C0"/>
                </a:solidFill>
              </a:rPr>
              <a:t>showCR:someVar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someVar</a:t>
            </a:r>
            <a:r>
              <a:rPr lang="en-US" sz="2400" dirty="0">
                <a:solidFill>
                  <a:srgbClr val="0070C0"/>
                </a:solidFill>
              </a:rPr>
              <a:t> := </a:t>
            </a:r>
            <a:r>
              <a:rPr lang="en-US" sz="2400" dirty="0" err="1">
                <a:solidFill>
                  <a:srgbClr val="0070C0"/>
                </a:solidFill>
              </a:rPr>
              <a:t>someVar</a:t>
            </a:r>
            <a:r>
              <a:rPr lang="en-US" sz="2400" dirty="0">
                <a:solidFill>
                  <a:srgbClr val="0070C0"/>
                </a:solidFill>
              </a:rPr>
              <a:t> + 1.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1570657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5936" y="340111"/>
            <a:ext cx="7381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Do on a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5936" y="1811214"/>
            <a:ext cx="7587045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|</a:t>
            </a:r>
            <a:r>
              <a:rPr lang="en-US" sz="2400" dirty="0" err="1">
                <a:solidFill>
                  <a:srgbClr val="0070C0"/>
                </a:solidFill>
              </a:rPr>
              <a:t>anArray</a:t>
            </a:r>
            <a:r>
              <a:rPr lang="en-US" sz="2400" dirty="0">
                <a:solidFill>
                  <a:srgbClr val="0070C0"/>
                </a:solidFill>
              </a:rPr>
              <a:t>|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anArray</a:t>
            </a:r>
            <a:r>
              <a:rPr lang="en-US" sz="2400" dirty="0">
                <a:solidFill>
                  <a:srgbClr val="0070C0"/>
                </a:solidFill>
              </a:rPr>
              <a:t> := #( 'one' '</a:t>
            </a:r>
            <a:r>
              <a:rPr lang="en-US" sz="2400" dirty="0" err="1">
                <a:solidFill>
                  <a:srgbClr val="0070C0"/>
                </a:solidFill>
              </a:rPr>
              <a:t>deux</a:t>
            </a:r>
            <a:r>
              <a:rPr lang="en-US" sz="2400" dirty="0">
                <a:solidFill>
                  <a:srgbClr val="0070C0"/>
                </a:solidFill>
              </a:rPr>
              <a:t>' '</a:t>
            </a:r>
            <a:r>
              <a:rPr lang="en-US" sz="2400" dirty="0" err="1">
                <a:solidFill>
                  <a:srgbClr val="0070C0"/>
                </a:solidFill>
              </a:rPr>
              <a:t>drei</a:t>
            </a:r>
            <a:r>
              <a:rPr lang="en-US" sz="2400" dirty="0">
                <a:solidFill>
                  <a:srgbClr val="0070C0"/>
                </a:solidFill>
              </a:rPr>
              <a:t>' '</a:t>
            </a:r>
            <a:r>
              <a:rPr lang="en-US" sz="2400" dirty="0" err="1">
                <a:solidFill>
                  <a:srgbClr val="0070C0"/>
                </a:solidFill>
              </a:rPr>
              <a:t>quatro</a:t>
            </a:r>
            <a:r>
              <a:rPr lang="en-US" sz="2400" dirty="0">
                <a:solidFill>
                  <a:srgbClr val="0070C0"/>
                </a:solidFill>
              </a:rPr>
              <a:t>' 5 6.0 ).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anArray</a:t>
            </a:r>
            <a:r>
              <a:rPr lang="en-US" sz="2400" dirty="0">
                <a:solidFill>
                  <a:srgbClr val="0070C0"/>
                </a:solidFill>
              </a:rPr>
              <a:t> do:[:</a:t>
            </a:r>
            <a:r>
              <a:rPr lang="en-US" sz="2400" dirty="0" err="1">
                <a:solidFill>
                  <a:srgbClr val="0070C0"/>
                </a:solidFill>
              </a:rPr>
              <a:t>eachElement</a:t>
            </a:r>
            <a:r>
              <a:rPr lang="en-US" sz="2400" dirty="0">
                <a:solidFill>
                  <a:srgbClr val="0070C0"/>
                </a:solidFill>
              </a:rPr>
              <a:t> |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Transcript </a:t>
            </a:r>
            <a:r>
              <a:rPr lang="en-US" sz="2400" dirty="0" err="1">
                <a:solidFill>
                  <a:srgbClr val="0070C0"/>
                </a:solidFill>
              </a:rPr>
              <a:t>showCR:eachElement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].</a:t>
            </a:r>
          </a:p>
        </p:txBody>
      </p:sp>
    </p:spTree>
    <p:extLst>
      <p:ext uri="{BB962C8B-B14F-4D97-AF65-F5344CB8AC3E}">
        <p14:creationId xmlns:p14="http://schemas.microsoft.com/office/powerpoint/2010/main" val="173320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898" y="875570"/>
            <a:ext cx="2924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Final </a:t>
            </a:r>
          </a:p>
          <a:p>
            <a:r>
              <a:rPr lang="en-US" sz="6000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44778" y="179174"/>
            <a:ext cx="7587045" cy="63709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|function </a:t>
            </a:r>
            <a:r>
              <a:rPr lang="en-US" sz="2400" dirty="0" err="1">
                <a:solidFill>
                  <a:srgbClr val="0070C0"/>
                </a:solidFill>
              </a:rPr>
              <a:t>measureData</a:t>
            </a:r>
            <a:r>
              <a:rPr lang="en-US" sz="2400" dirty="0">
                <a:solidFill>
                  <a:srgbClr val="0070C0"/>
                </a:solidFill>
              </a:rPr>
              <a:t>|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function :=	    [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1000000 </a:t>
            </a:r>
            <a:r>
              <a:rPr lang="en-US" sz="2400" dirty="0" err="1">
                <a:solidFill>
                  <a:srgbClr val="0070C0"/>
                </a:solidFill>
              </a:rPr>
              <a:t>timesRepeat</a:t>
            </a:r>
            <a:r>
              <a:rPr lang="en-US" sz="2400" dirty="0">
                <a:solidFill>
                  <a:srgbClr val="0070C0"/>
                </a:solidFill>
              </a:rPr>
              <a:t>:[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    '</a:t>
            </a:r>
            <a:r>
              <a:rPr lang="en-US" sz="2400" dirty="0" err="1">
                <a:solidFill>
                  <a:srgbClr val="0070C0"/>
                </a:solidFill>
              </a:rPr>
              <a:t>abcdefxghijklxmn</a:t>
            </a:r>
            <a:r>
              <a:rPr lang="en-US" sz="2400" dirty="0">
                <a:solidFill>
                  <a:srgbClr val="0070C0"/>
                </a:solidFill>
              </a:rPr>
              <a:t>' </a:t>
            </a:r>
            <a:r>
              <a:rPr lang="en-US" sz="2400" dirty="0" err="1">
                <a:solidFill>
                  <a:srgbClr val="0070C0"/>
                </a:solidFill>
              </a:rPr>
              <a:t>occurrencesOf</a:t>
            </a:r>
            <a:r>
              <a:rPr lang="en-US" sz="2400" dirty="0">
                <a:solidFill>
                  <a:srgbClr val="0070C0"/>
                </a:solidFill>
              </a:rPr>
              <a:t>:$x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]    ].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measureData</a:t>
            </a:r>
            <a:r>
              <a:rPr lang="en-US" sz="2400" dirty="0">
                <a:solidFill>
                  <a:srgbClr val="0070C0"/>
                </a:solidFill>
              </a:rPr>
              <a:t> := (1 to:30)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collect:[:n |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     Time </a:t>
            </a:r>
            <a:r>
              <a:rPr lang="en-US" sz="2400" dirty="0" err="1">
                <a:solidFill>
                  <a:srgbClr val="0070C0"/>
                </a:solidFill>
              </a:rPr>
              <a:t>millisecondsToRun</a:t>
            </a:r>
            <a:r>
              <a:rPr lang="en-US" sz="2400" dirty="0">
                <a:solidFill>
                  <a:srgbClr val="0070C0"/>
                </a:solidFill>
              </a:rPr>
              <a:t>: function.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		].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CodingExamples_GUI</a:t>
            </a:r>
            <a:r>
              <a:rPr lang="en-US" sz="2400" dirty="0">
                <a:solidFill>
                  <a:srgbClr val="0070C0"/>
                </a:solidFill>
              </a:rPr>
              <a:t>::</a:t>
            </a:r>
            <a:r>
              <a:rPr lang="en-US" sz="2400" dirty="0" err="1">
                <a:solidFill>
                  <a:srgbClr val="0070C0"/>
                </a:solidFill>
              </a:rPr>
              <a:t>HistogrammView</a:t>
            </a:r>
            <a:r>
              <a:rPr lang="en-US" sz="2400" dirty="0">
                <a:solidFill>
                  <a:srgbClr val="0070C0"/>
                </a:solidFill>
              </a:rPr>
              <a:t> new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extent:750@400;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labels:nil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values:measureData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open.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692" y="4843851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$x = literal character ‘x’</a:t>
            </a:r>
          </a:p>
        </p:txBody>
      </p:sp>
    </p:spTree>
    <p:extLst>
      <p:ext uri="{BB962C8B-B14F-4D97-AF65-F5344CB8AC3E}">
        <p14:creationId xmlns:p14="http://schemas.microsoft.com/office/powerpoint/2010/main" val="362754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3059" y="0"/>
            <a:ext cx="3179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116" y="1015663"/>
            <a:ext cx="117224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Some object oriented languages compile to machine language (like Objective C), others run in a virtual machine (</a:t>
            </a:r>
            <a:r>
              <a:rPr lang="en-US" sz="4000" dirty="0" err="1"/>
              <a:t>SmallTalk</a:t>
            </a:r>
            <a:r>
              <a:rPr lang="en-US" sz="4000" dirty="0"/>
              <a:t>, 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“Pure” object oriented languages have few keywords, if any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Some languages like </a:t>
            </a:r>
            <a:r>
              <a:rPr lang="en-US" sz="4000" dirty="0" err="1"/>
              <a:t>SmallTalk</a:t>
            </a:r>
            <a:r>
              <a:rPr lang="en-US" sz="4000" dirty="0"/>
              <a:t> run in a runtime environment, others run outside of one (like Java)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Some languages are combinations of others (Objective-C == C + Smalltalk)	</a:t>
            </a:r>
          </a:p>
        </p:txBody>
      </p:sp>
    </p:spTree>
    <p:extLst>
      <p:ext uri="{BB962C8B-B14F-4D97-AF65-F5344CB8AC3E}">
        <p14:creationId xmlns:p14="http://schemas.microsoft.com/office/powerpoint/2010/main" val="3845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837" y="266677"/>
            <a:ext cx="10923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Bjarne </a:t>
            </a:r>
            <a:r>
              <a:rPr lang="en-US" sz="6000" dirty="0" err="1">
                <a:latin typeface="+mj-lt"/>
              </a:rPr>
              <a:t>Soustrup</a:t>
            </a:r>
            <a:r>
              <a:rPr lang="en-US" sz="6000" dirty="0">
                <a:latin typeface="+mj-lt"/>
              </a:rPr>
              <a:t>, from Bell Labs (home of UNIX and C) created C++</a:t>
            </a:r>
          </a:p>
        </p:txBody>
      </p:sp>
      <p:pic>
        <p:nvPicPr>
          <p:cNvPr id="1026" name="Picture 2" descr="http://electronicdesign.com/site-files/electronicdesign.com/files/gallery_images/1205HOFStrostrup.JPG?13860072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9" y="2497499"/>
            <a:ext cx="5672204" cy="42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79227" y="3280104"/>
            <a:ext cx="5327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Focused on small size and fast execution</a:t>
            </a:r>
          </a:p>
        </p:txBody>
      </p:sp>
    </p:spTree>
    <p:extLst>
      <p:ext uri="{BB962C8B-B14F-4D97-AF65-F5344CB8AC3E}">
        <p14:creationId xmlns:p14="http://schemas.microsoft.com/office/powerpoint/2010/main" val="407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9491" y="2754810"/>
            <a:ext cx="4087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Objective-C</a:t>
            </a:r>
          </a:p>
        </p:txBody>
      </p:sp>
    </p:spTree>
    <p:extLst>
      <p:ext uri="{BB962C8B-B14F-4D97-AF65-F5344CB8AC3E}">
        <p14:creationId xmlns:p14="http://schemas.microsoft.com/office/powerpoint/2010/main" val="50166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1779372"/>
            <a:ext cx="1092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Designed by a company in the 80’s (</a:t>
            </a:r>
            <a:r>
              <a:rPr lang="en-US" sz="6000" dirty="0" err="1">
                <a:latin typeface="+mj-lt"/>
              </a:rPr>
              <a:t>Stepstone</a:t>
            </a:r>
            <a:r>
              <a:rPr lang="en-US" sz="6000" dirty="0">
                <a:latin typeface="+mj-lt"/>
              </a:rPr>
              <a:t>), </a:t>
            </a:r>
            <a:r>
              <a:rPr lang="en-US" sz="6000" dirty="0" err="1">
                <a:latin typeface="+mj-lt"/>
              </a:rPr>
              <a:t>Obj</a:t>
            </a:r>
            <a:r>
              <a:rPr lang="en-US" sz="6000" dirty="0">
                <a:latin typeface="+mj-lt"/>
              </a:rPr>
              <a:t>-C was adopted by NeXT and, consequently, Apple</a:t>
            </a:r>
          </a:p>
        </p:txBody>
      </p:sp>
    </p:spTree>
    <p:extLst>
      <p:ext uri="{BB962C8B-B14F-4D97-AF65-F5344CB8AC3E}">
        <p14:creationId xmlns:p14="http://schemas.microsoft.com/office/powerpoint/2010/main" val="13725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6075" y="1779372"/>
            <a:ext cx="1092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atin typeface="+mj-lt"/>
              </a:rPr>
              <a:t>Obj</a:t>
            </a:r>
            <a:r>
              <a:rPr lang="en-US" sz="6000" dirty="0">
                <a:latin typeface="+mj-lt"/>
              </a:rPr>
              <a:t>-C focuses on a more “pure” object oriented paradigm at the expense of memory and speed </a:t>
            </a:r>
          </a:p>
        </p:txBody>
      </p:sp>
    </p:spTree>
    <p:extLst>
      <p:ext uri="{BB962C8B-B14F-4D97-AF65-F5344CB8AC3E}">
        <p14:creationId xmlns:p14="http://schemas.microsoft.com/office/powerpoint/2010/main" val="36215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985" y="2197661"/>
            <a:ext cx="109233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Originally, </a:t>
            </a:r>
            <a:r>
              <a:rPr lang="en-US" sz="6000" dirty="0" err="1">
                <a:latin typeface="+mj-lt"/>
              </a:rPr>
              <a:t>Obj</a:t>
            </a:r>
            <a:r>
              <a:rPr lang="en-US" sz="6000" dirty="0">
                <a:latin typeface="+mj-lt"/>
              </a:rPr>
              <a:t>-C was a pre-processor for C – the “compiler” took in </a:t>
            </a:r>
            <a:r>
              <a:rPr lang="en-US" sz="6000" dirty="0" err="1">
                <a:latin typeface="+mj-lt"/>
              </a:rPr>
              <a:t>Obj</a:t>
            </a:r>
            <a:r>
              <a:rPr lang="en-US" sz="6000" dirty="0">
                <a:latin typeface="+mj-lt"/>
              </a:rPr>
              <a:t>-C and output C</a:t>
            </a:r>
          </a:p>
        </p:txBody>
      </p:sp>
    </p:spTree>
    <p:extLst>
      <p:ext uri="{BB962C8B-B14F-4D97-AF65-F5344CB8AC3E}">
        <p14:creationId xmlns:p14="http://schemas.microsoft.com/office/powerpoint/2010/main" val="423753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33" y="329950"/>
            <a:ext cx="11935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C has a concept called “header files” – definition without an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8403" y="2802626"/>
            <a:ext cx="5612498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AddNumbers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x,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y);</a:t>
            </a:r>
          </a:p>
          <a:p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>
                <a:solidFill>
                  <a:srgbClr val="00B0F0"/>
                </a:solidFill>
              </a:rPr>
              <a:t> char* 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Concatenate (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string1, </a:t>
            </a:r>
            <a:r>
              <a:rPr lang="en-US" dirty="0" err="1">
                <a:solidFill>
                  <a:srgbClr val="00B0F0"/>
                </a:solidFill>
              </a:rPr>
              <a:t>mystring</a:t>
            </a:r>
            <a:r>
              <a:rPr lang="en-US" dirty="0">
                <a:solidFill>
                  <a:srgbClr val="00B0F0"/>
                </a:solidFill>
              </a:rPr>
              <a:t> string2);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464" y="3899192"/>
            <a:ext cx="11819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Lets the compiler know that these types &amp; methods are not syntax errors but will be explained later.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1037" y="2444724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MyHeader.h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5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1729</Words>
  <Application>Microsoft Office PowerPoint</Application>
  <PresentationFormat>Widescreen</PresentationFormat>
  <Paragraphs>265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Objective-C and Smalltalk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Phipps</dc:creator>
  <cp:lastModifiedBy>Phipps, Michael</cp:lastModifiedBy>
  <cp:revision>87</cp:revision>
  <dcterms:created xsi:type="dcterms:W3CDTF">2016-01-06T00:09:57Z</dcterms:created>
  <dcterms:modified xsi:type="dcterms:W3CDTF">2021-01-07T19:24:13Z</dcterms:modified>
</cp:coreProperties>
</file>