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55" r:id="rId2"/>
    <p:sldId id="287" r:id="rId3"/>
    <p:sldId id="288" r:id="rId4"/>
    <p:sldId id="289" r:id="rId5"/>
    <p:sldId id="290" r:id="rId6"/>
    <p:sldId id="306" r:id="rId7"/>
    <p:sldId id="291" r:id="rId8"/>
    <p:sldId id="292" r:id="rId9"/>
    <p:sldId id="293" r:id="rId10"/>
    <p:sldId id="294" r:id="rId11"/>
    <p:sldId id="295" r:id="rId12"/>
    <p:sldId id="296" r:id="rId13"/>
    <p:sldId id="299" r:id="rId14"/>
    <p:sldId id="353" r:id="rId15"/>
    <p:sldId id="297" r:id="rId16"/>
    <p:sldId id="298" r:id="rId17"/>
    <p:sldId id="307" r:id="rId18"/>
    <p:sldId id="308" r:id="rId19"/>
    <p:sldId id="309" r:id="rId20"/>
    <p:sldId id="310" r:id="rId21"/>
    <p:sldId id="311" r:id="rId22"/>
    <p:sldId id="313" r:id="rId23"/>
    <p:sldId id="312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8" r:id="rId39"/>
    <p:sldId id="329" r:id="rId40"/>
    <p:sldId id="330" r:id="rId41"/>
    <p:sldId id="331" r:id="rId42"/>
    <p:sldId id="332" r:id="rId43"/>
    <p:sldId id="333" r:id="rId44"/>
    <p:sldId id="334" r:id="rId45"/>
    <p:sldId id="335" r:id="rId46"/>
    <p:sldId id="336" r:id="rId47"/>
    <p:sldId id="337" r:id="rId48"/>
    <p:sldId id="338" r:id="rId49"/>
    <p:sldId id="339" r:id="rId50"/>
    <p:sldId id="340" r:id="rId51"/>
    <p:sldId id="341" r:id="rId52"/>
    <p:sldId id="343" r:id="rId53"/>
    <p:sldId id="342" r:id="rId54"/>
    <p:sldId id="354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31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pps, Michael" userId="22b19e64-ae93-4d74-aed7-bbb364ca0772" providerId="ADAL" clId="{0CE3D215-F7DB-4DA3-B413-EC5778F3D258}"/>
    <pc:docChg chg="custSel modSld">
      <pc:chgData name="Phipps, Michael" userId="22b19e64-ae93-4d74-aed7-bbb364ca0772" providerId="ADAL" clId="{0CE3D215-F7DB-4DA3-B413-EC5778F3D258}" dt="2023-06-15T16:58:12.456" v="211" actId="1076"/>
      <pc:docMkLst>
        <pc:docMk/>
      </pc:docMkLst>
      <pc:sldChg chg="modSp mod">
        <pc:chgData name="Phipps, Michael" userId="22b19e64-ae93-4d74-aed7-bbb364ca0772" providerId="ADAL" clId="{0CE3D215-F7DB-4DA3-B413-EC5778F3D258}" dt="2023-06-15T16:56:36.543" v="197" actId="14100"/>
        <pc:sldMkLst>
          <pc:docMk/>
          <pc:sldMk cId="3509147206" sldId="327"/>
        </pc:sldMkLst>
        <pc:spChg chg="mod">
          <ac:chgData name="Phipps, Michael" userId="22b19e64-ae93-4d74-aed7-bbb364ca0772" providerId="ADAL" clId="{0CE3D215-F7DB-4DA3-B413-EC5778F3D258}" dt="2023-06-15T16:56:36.543" v="197" actId="14100"/>
          <ac:spMkLst>
            <pc:docMk/>
            <pc:sldMk cId="3509147206" sldId="327"/>
            <ac:spMk id="2" creationId="{00000000-0000-0000-0000-000000000000}"/>
          </ac:spMkLst>
        </pc:spChg>
      </pc:sldChg>
      <pc:sldChg chg="modSp mod">
        <pc:chgData name="Phipps, Michael" userId="22b19e64-ae93-4d74-aed7-bbb364ca0772" providerId="ADAL" clId="{0CE3D215-F7DB-4DA3-B413-EC5778F3D258}" dt="2023-06-15T16:58:12.456" v="211" actId="1076"/>
        <pc:sldMkLst>
          <pc:docMk/>
          <pc:sldMk cId="4138811349" sldId="342"/>
        </pc:sldMkLst>
        <pc:spChg chg="mod">
          <ac:chgData name="Phipps, Michael" userId="22b19e64-ae93-4d74-aed7-bbb364ca0772" providerId="ADAL" clId="{0CE3D215-F7DB-4DA3-B413-EC5778F3D258}" dt="2023-06-15T16:58:12.456" v="211" actId="1076"/>
          <ac:spMkLst>
            <pc:docMk/>
            <pc:sldMk cId="4138811349" sldId="342"/>
            <ac:spMk id="2" creationId="{00000000-0000-0000-0000-000000000000}"/>
          </ac:spMkLst>
        </pc:spChg>
      </pc:sldChg>
      <pc:sldChg chg="modSp mod">
        <pc:chgData name="Phipps, Michael" userId="22b19e64-ae93-4d74-aed7-bbb364ca0772" providerId="ADAL" clId="{0CE3D215-F7DB-4DA3-B413-EC5778F3D258}" dt="2023-06-15T16:58:02.242" v="210" actId="33524"/>
        <pc:sldMkLst>
          <pc:docMk/>
          <pc:sldMk cId="424790373" sldId="354"/>
        </pc:sldMkLst>
        <pc:spChg chg="mod">
          <ac:chgData name="Phipps, Michael" userId="22b19e64-ae93-4d74-aed7-bbb364ca0772" providerId="ADAL" clId="{0CE3D215-F7DB-4DA3-B413-EC5778F3D258}" dt="2023-06-15T16:58:02.242" v="210" actId="33524"/>
          <ac:spMkLst>
            <pc:docMk/>
            <pc:sldMk cId="424790373" sldId="354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BE70-BC65-4347-9D37-71AB5A4ADCB8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DFC7-221B-422E-8DA9-9C0B80432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12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BE70-BC65-4347-9D37-71AB5A4ADCB8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DFC7-221B-422E-8DA9-9C0B80432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0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BE70-BC65-4347-9D37-71AB5A4ADCB8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DFC7-221B-422E-8DA9-9C0B80432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1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BE70-BC65-4347-9D37-71AB5A4ADCB8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DFC7-221B-422E-8DA9-9C0B80432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9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BE70-BC65-4347-9D37-71AB5A4ADCB8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DFC7-221B-422E-8DA9-9C0B80432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93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BE70-BC65-4347-9D37-71AB5A4ADCB8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DFC7-221B-422E-8DA9-9C0B80432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61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BE70-BC65-4347-9D37-71AB5A4ADCB8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DFC7-221B-422E-8DA9-9C0B80432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BE70-BC65-4347-9D37-71AB5A4ADCB8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DFC7-221B-422E-8DA9-9C0B80432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1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BE70-BC65-4347-9D37-71AB5A4ADCB8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DFC7-221B-422E-8DA9-9C0B80432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56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BE70-BC65-4347-9D37-71AB5A4ADCB8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DFC7-221B-422E-8DA9-9C0B80432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44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BE70-BC65-4347-9D37-71AB5A4ADCB8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DFC7-221B-422E-8DA9-9C0B80432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25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6BE70-BC65-4347-9D37-71AB5A4ADCB8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ADFC7-221B-422E-8DA9-9C0B80432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10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Parsing Theory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41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5015" y="904787"/>
            <a:ext cx="1042910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This sort of grammar is called </a:t>
            </a:r>
            <a:r>
              <a:rPr lang="en-US" sz="4000" b="1" dirty="0"/>
              <a:t>context sensitive</a:t>
            </a:r>
            <a:r>
              <a:rPr lang="en-US" sz="4000" dirty="0"/>
              <a:t>, meaning that the left hand side of any rule has context - the rule only applies when all of the symbols on the LHS match up.</a:t>
            </a:r>
          </a:p>
          <a:p>
            <a:endParaRPr lang="en-US" sz="4000" dirty="0"/>
          </a:p>
          <a:p>
            <a:r>
              <a:rPr lang="en-US" sz="4000" dirty="0"/>
              <a:t>This type of grammar is very general, but are harder to work with and program for. They work better for natural (human) languages.</a:t>
            </a:r>
          </a:p>
        </p:txBody>
      </p:sp>
    </p:spTree>
    <p:extLst>
      <p:ext uri="{BB962C8B-B14F-4D97-AF65-F5344CB8AC3E}">
        <p14:creationId xmlns:p14="http://schemas.microsoft.com/office/powerpoint/2010/main" val="3410190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5015" y="904787"/>
            <a:ext cx="1042910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The alternative is a </a:t>
            </a:r>
            <a:r>
              <a:rPr lang="en-US" sz="4000" b="1" dirty="0"/>
              <a:t>context free grammar</a:t>
            </a:r>
            <a:r>
              <a:rPr lang="en-US" sz="4000" dirty="0"/>
              <a:t>.</a:t>
            </a:r>
          </a:p>
          <a:p>
            <a:endParaRPr lang="en-US" sz="4000" dirty="0"/>
          </a:p>
          <a:p>
            <a:r>
              <a:rPr lang="en-US" sz="4000" dirty="0"/>
              <a:t>The rules for a context free grammar are much simpler to deal with and reason about – all of the rules have a left hand side with a single non-terminal. </a:t>
            </a:r>
          </a:p>
          <a:p>
            <a:endParaRPr lang="en-US" sz="4000" dirty="0"/>
          </a:p>
          <a:p>
            <a:r>
              <a:rPr lang="en-US" sz="4000" dirty="0"/>
              <a:t>Again, an example helps…</a:t>
            </a:r>
          </a:p>
        </p:txBody>
      </p:sp>
    </p:spTree>
    <p:extLst>
      <p:ext uri="{BB962C8B-B14F-4D97-AF65-F5344CB8AC3E}">
        <p14:creationId xmlns:p14="http://schemas.microsoft.com/office/powerpoint/2010/main" val="130151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3568" y="579059"/>
            <a:ext cx="67962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Let’s try a context free example. </a:t>
            </a:r>
          </a:p>
        </p:txBody>
      </p:sp>
      <p:sp>
        <p:nvSpPr>
          <p:cNvPr id="2" name="Cloud Callout 1"/>
          <p:cNvSpPr/>
          <p:nvPr/>
        </p:nvSpPr>
        <p:spPr>
          <a:xfrm>
            <a:off x="6919783" y="98854"/>
            <a:ext cx="5272217" cy="2051221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Remember - A convention is that non-terminals start with a capital letter and terminals are lower case. </a:t>
            </a:r>
          </a:p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7308" y="1960605"/>
            <a:ext cx="347473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 → DNP</a:t>
            </a:r>
          </a:p>
          <a:p>
            <a:r>
              <a:rPr lang="en-US" dirty="0"/>
              <a:t>DNP → </a:t>
            </a:r>
            <a:r>
              <a:rPr lang="en-US" dirty="0" err="1"/>
              <a:t>Det</a:t>
            </a:r>
            <a:r>
              <a:rPr lang="en-US" dirty="0"/>
              <a:t> </a:t>
            </a:r>
            <a:r>
              <a:rPr lang="en-US" dirty="0" err="1"/>
              <a:t>NPsingular</a:t>
            </a:r>
            <a:r>
              <a:rPr lang="en-US" dirty="0"/>
              <a:t> </a:t>
            </a:r>
          </a:p>
          <a:p>
            <a:r>
              <a:rPr lang="en-US" dirty="0"/>
              <a:t>DNP → </a:t>
            </a:r>
            <a:r>
              <a:rPr lang="en-US" dirty="0" err="1"/>
              <a:t>Det</a:t>
            </a:r>
            <a:r>
              <a:rPr lang="en-US" dirty="0"/>
              <a:t> </a:t>
            </a:r>
            <a:r>
              <a:rPr lang="en-US" dirty="0" err="1"/>
              <a:t>NPplural</a:t>
            </a:r>
            <a:r>
              <a:rPr lang="en-US" dirty="0"/>
              <a:t> </a:t>
            </a:r>
          </a:p>
          <a:p>
            <a:r>
              <a:rPr lang="en-US" dirty="0" err="1"/>
              <a:t>NPsingular</a:t>
            </a:r>
            <a:r>
              <a:rPr lang="en-US" dirty="0"/>
              <a:t> → </a:t>
            </a:r>
            <a:r>
              <a:rPr lang="en-US" dirty="0" err="1"/>
              <a:t>Nsingular</a:t>
            </a:r>
            <a:r>
              <a:rPr lang="en-US" dirty="0"/>
              <a:t> </a:t>
            </a:r>
            <a:r>
              <a:rPr lang="en-US" dirty="0" err="1"/>
              <a:t>Vsingular</a:t>
            </a:r>
            <a:r>
              <a:rPr lang="en-US" dirty="0"/>
              <a:t> </a:t>
            </a:r>
          </a:p>
          <a:p>
            <a:r>
              <a:rPr lang="en-US" dirty="0" err="1"/>
              <a:t>NPplural</a:t>
            </a:r>
            <a:r>
              <a:rPr lang="en-US" dirty="0"/>
              <a:t> → </a:t>
            </a:r>
            <a:r>
              <a:rPr lang="en-US" dirty="0" err="1"/>
              <a:t>Nplural</a:t>
            </a:r>
            <a:r>
              <a:rPr lang="en-US" dirty="0"/>
              <a:t> </a:t>
            </a:r>
            <a:r>
              <a:rPr lang="en-US" dirty="0" err="1"/>
              <a:t>Vplural</a:t>
            </a:r>
            <a:endParaRPr lang="en-US" dirty="0"/>
          </a:p>
          <a:p>
            <a:r>
              <a:rPr lang="en-US" dirty="0" err="1"/>
              <a:t>Det</a:t>
            </a:r>
            <a:r>
              <a:rPr lang="en-US" dirty="0"/>
              <a:t> → the</a:t>
            </a:r>
          </a:p>
          <a:p>
            <a:r>
              <a:rPr lang="en-US" dirty="0" err="1"/>
              <a:t>Nsingular</a:t>
            </a:r>
            <a:r>
              <a:rPr lang="en-US" dirty="0"/>
              <a:t> → child </a:t>
            </a:r>
          </a:p>
          <a:p>
            <a:r>
              <a:rPr lang="en-US" dirty="0" err="1"/>
              <a:t>Nplural</a:t>
            </a:r>
            <a:r>
              <a:rPr lang="en-US" dirty="0"/>
              <a:t> → men </a:t>
            </a:r>
          </a:p>
          <a:p>
            <a:r>
              <a:rPr lang="en-US" dirty="0" err="1"/>
              <a:t>Vsingular</a:t>
            </a:r>
            <a:r>
              <a:rPr lang="en-US" dirty="0"/>
              <a:t> → runs </a:t>
            </a:r>
          </a:p>
          <a:p>
            <a:r>
              <a:rPr lang="en-US" dirty="0" err="1"/>
              <a:t>Vplural</a:t>
            </a:r>
            <a:r>
              <a:rPr lang="en-US" dirty="0"/>
              <a:t> → run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50941" y="2791601"/>
            <a:ext cx="242406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Parses:</a:t>
            </a:r>
          </a:p>
          <a:p>
            <a:r>
              <a:rPr lang="en-US" dirty="0"/>
              <a:t>	The child runs</a:t>
            </a:r>
          </a:p>
          <a:p>
            <a:r>
              <a:rPr lang="en-US" dirty="0"/>
              <a:t>	The men run</a:t>
            </a:r>
          </a:p>
        </p:txBody>
      </p:sp>
    </p:spTree>
    <p:extLst>
      <p:ext uri="{BB962C8B-B14F-4D97-AF65-F5344CB8AC3E}">
        <p14:creationId xmlns:p14="http://schemas.microsoft.com/office/powerpoint/2010/main" val="2802618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7308" y="4526935"/>
            <a:ext cx="10849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Notice that the context free left hand sides are all much simpler, but the grammar still only lets you make “correct” sentences, assuring noun-verb agreement. You can have multiple rules with the same left hand side.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90703" y="1449858"/>
            <a:ext cx="347473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 → DNP  </a:t>
            </a:r>
          </a:p>
          <a:p>
            <a:r>
              <a:rPr lang="en-US" dirty="0"/>
              <a:t>DNP → </a:t>
            </a:r>
            <a:r>
              <a:rPr lang="en-US" dirty="0" err="1"/>
              <a:t>Det</a:t>
            </a:r>
            <a:r>
              <a:rPr lang="en-US" dirty="0"/>
              <a:t> </a:t>
            </a:r>
            <a:r>
              <a:rPr lang="en-US" dirty="0" err="1"/>
              <a:t>NPsingular</a:t>
            </a:r>
            <a:r>
              <a:rPr lang="en-US" dirty="0"/>
              <a:t> </a:t>
            </a:r>
          </a:p>
          <a:p>
            <a:r>
              <a:rPr lang="en-US" dirty="0"/>
              <a:t>DNP → </a:t>
            </a:r>
            <a:r>
              <a:rPr lang="en-US" dirty="0" err="1"/>
              <a:t>Det</a:t>
            </a:r>
            <a:r>
              <a:rPr lang="en-US" dirty="0"/>
              <a:t> </a:t>
            </a:r>
            <a:r>
              <a:rPr lang="en-US" dirty="0" err="1"/>
              <a:t>NPplural</a:t>
            </a:r>
            <a:r>
              <a:rPr lang="en-US" dirty="0"/>
              <a:t> </a:t>
            </a:r>
          </a:p>
          <a:p>
            <a:r>
              <a:rPr lang="en-US" dirty="0" err="1"/>
              <a:t>NPsingular</a:t>
            </a:r>
            <a:r>
              <a:rPr lang="en-US" dirty="0"/>
              <a:t> → </a:t>
            </a:r>
            <a:r>
              <a:rPr lang="en-US" dirty="0" err="1"/>
              <a:t>Nsingular</a:t>
            </a:r>
            <a:r>
              <a:rPr lang="en-US" dirty="0"/>
              <a:t> </a:t>
            </a:r>
            <a:r>
              <a:rPr lang="en-US" dirty="0" err="1"/>
              <a:t>Vsingular</a:t>
            </a:r>
            <a:r>
              <a:rPr lang="en-US" dirty="0"/>
              <a:t> </a:t>
            </a:r>
          </a:p>
          <a:p>
            <a:r>
              <a:rPr lang="en-US" dirty="0" err="1"/>
              <a:t>NPplural</a:t>
            </a:r>
            <a:r>
              <a:rPr lang="en-US" dirty="0"/>
              <a:t> → </a:t>
            </a:r>
            <a:r>
              <a:rPr lang="en-US" dirty="0" err="1"/>
              <a:t>Nplural</a:t>
            </a:r>
            <a:r>
              <a:rPr lang="en-US" dirty="0"/>
              <a:t> </a:t>
            </a:r>
            <a:r>
              <a:rPr lang="en-US" dirty="0" err="1"/>
              <a:t>Vplural</a:t>
            </a:r>
            <a:endParaRPr lang="en-US" dirty="0"/>
          </a:p>
          <a:p>
            <a:r>
              <a:rPr lang="en-US" dirty="0" err="1"/>
              <a:t>Det</a:t>
            </a:r>
            <a:r>
              <a:rPr lang="en-US" dirty="0"/>
              <a:t> → the</a:t>
            </a:r>
          </a:p>
          <a:p>
            <a:r>
              <a:rPr lang="en-US" dirty="0" err="1"/>
              <a:t>Nsingular</a:t>
            </a:r>
            <a:r>
              <a:rPr lang="en-US" dirty="0"/>
              <a:t> → child </a:t>
            </a:r>
          </a:p>
          <a:p>
            <a:r>
              <a:rPr lang="en-US" dirty="0" err="1"/>
              <a:t>Nplural</a:t>
            </a:r>
            <a:r>
              <a:rPr lang="en-US" dirty="0"/>
              <a:t> → men </a:t>
            </a:r>
          </a:p>
          <a:p>
            <a:r>
              <a:rPr lang="en-US" dirty="0" err="1"/>
              <a:t>Vsingular</a:t>
            </a:r>
            <a:r>
              <a:rPr lang="en-US" dirty="0"/>
              <a:t> → runs </a:t>
            </a:r>
          </a:p>
          <a:p>
            <a:r>
              <a:rPr lang="en-US" dirty="0" err="1"/>
              <a:t>Vplural</a:t>
            </a:r>
            <a:r>
              <a:rPr lang="en-US" dirty="0"/>
              <a:t> → run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00689" y="1449858"/>
            <a:ext cx="354404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 → NP VP </a:t>
            </a:r>
          </a:p>
          <a:p>
            <a:r>
              <a:rPr lang="en-US" dirty="0"/>
              <a:t>NP → </a:t>
            </a:r>
            <a:r>
              <a:rPr lang="en-US" dirty="0" err="1"/>
              <a:t>Det</a:t>
            </a:r>
            <a:r>
              <a:rPr lang="en-US" dirty="0"/>
              <a:t> </a:t>
            </a:r>
            <a:r>
              <a:rPr lang="en-US" dirty="0" err="1"/>
              <a:t>Nsingular</a:t>
            </a:r>
            <a:r>
              <a:rPr lang="en-US" dirty="0"/>
              <a:t> | </a:t>
            </a:r>
            <a:r>
              <a:rPr lang="en-US" dirty="0" err="1"/>
              <a:t>Det</a:t>
            </a:r>
            <a:r>
              <a:rPr lang="en-US" dirty="0"/>
              <a:t> </a:t>
            </a:r>
            <a:r>
              <a:rPr lang="en-US" dirty="0" err="1"/>
              <a:t>Nplural</a:t>
            </a:r>
            <a:r>
              <a:rPr lang="en-US" dirty="0"/>
              <a:t> </a:t>
            </a:r>
          </a:p>
          <a:p>
            <a:r>
              <a:rPr lang="en-US" dirty="0" err="1"/>
              <a:t>Nsingular</a:t>
            </a:r>
            <a:r>
              <a:rPr lang="en-US" dirty="0"/>
              <a:t> VP → </a:t>
            </a:r>
            <a:r>
              <a:rPr lang="en-US" dirty="0" err="1"/>
              <a:t>Nsingular</a:t>
            </a:r>
            <a:r>
              <a:rPr lang="en-US" dirty="0"/>
              <a:t> </a:t>
            </a:r>
            <a:r>
              <a:rPr lang="en-US" dirty="0" err="1"/>
              <a:t>Vsingular</a:t>
            </a:r>
            <a:r>
              <a:rPr lang="en-US" dirty="0"/>
              <a:t> </a:t>
            </a:r>
          </a:p>
          <a:p>
            <a:r>
              <a:rPr lang="en-US" dirty="0" err="1"/>
              <a:t>Nplural</a:t>
            </a:r>
            <a:r>
              <a:rPr lang="en-US" dirty="0"/>
              <a:t> VP → </a:t>
            </a:r>
            <a:r>
              <a:rPr lang="en-US" dirty="0" err="1"/>
              <a:t>Nplural</a:t>
            </a:r>
            <a:r>
              <a:rPr lang="en-US" dirty="0"/>
              <a:t> </a:t>
            </a:r>
            <a:r>
              <a:rPr lang="en-US" dirty="0" err="1"/>
              <a:t>Vplural</a:t>
            </a:r>
            <a:endParaRPr lang="en-US" dirty="0"/>
          </a:p>
          <a:p>
            <a:r>
              <a:rPr lang="en-US" dirty="0" err="1"/>
              <a:t>Det</a:t>
            </a:r>
            <a:r>
              <a:rPr lang="en-US" dirty="0"/>
              <a:t> → the</a:t>
            </a:r>
          </a:p>
          <a:p>
            <a:r>
              <a:rPr lang="en-US" dirty="0" err="1"/>
              <a:t>Nsingular</a:t>
            </a:r>
            <a:r>
              <a:rPr lang="en-US" dirty="0"/>
              <a:t> → child </a:t>
            </a:r>
          </a:p>
          <a:p>
            <a:r>
              <a:rPr lang="en-US" dirty="0" err="1"/>
              <a:t>Nplural</a:t>
            </a:r>
            <a:r>
              <a:rPr lang="en-US" dirty="0"/>
              <a:t> → men </a:t>
            </a:r>
          </a:p>
          <a:p>
            <a:r>
              <a:rPr lang="en-US" dirty="0" err="1"/>
              <a:t>Vsingular</a:t>
            </a:r>
            <a:r>
              <a:rPr lang="en-US" dirty="0"/>
              <a:t> → runs </a:t>
            </a:r>
          </a:p>
          <a:p>
            <a:r>
              <a:rPr lang="en-US" dirty="0" err="1"/>
              <a:t>Vplural</a:t>
            </a:r>
            <a:r>
              <a:rPr lang="en-US" dirty="0"/>
              <a:t> → run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6249" y="527217"/>
            <a:ext cx="3772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context sensitive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90703" y="527217"/>
            <a:ext cx="2850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context free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308" y="5388021"/>
            <a:ext cx="10849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Does the difference between context free and context sensitive remind you of anything that we have talked about?</a:t>
            </a:r>
          </a:p>
        </p:txBody>
      </p:sp>
    </p:spTree>
    <p:extLst>
      <p:ext uri="{BB962C8B-B14F-4D97-AF65-F5344CB8AC3E}">
        <p14:creationId xmlns:p14="http://schemas.microsoft.com/office/powerpoint/2010/main" val="1442505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485193"/>
              </p:ext>
            </p:extLst>
          </p:nvPr>
        </p:nvGraphicFramePr>
        <p:xfrm>
          <a:off x="738660" y="1614617"/>
          <a:ext cx="10580129" cy="2956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64832">
                  <a:extLst>
                    <a:ext uri="{9D8B030D-6E8A-4147-A177-3AD203B41FA5}">
                      <a16:colId xmlns:a16="http://schemas.microsoft.com/office/drawing/2014/main" val="604656758"/>
                    </a:ext>
                  </a:extLst>
                </a:gridCol>
                <a:gridCol w="4288587">
                  <a:extLst>
                    <a:ext uri="{9D8B030D-6E8A-4147-A177-3AD203B41FA5}">
                      <a16:colId xmlns:a16="http://schemas.microsoft.com/office/drawing/2014/main" val="4182482497"/>
                    </a:ext>
                  </a:extLst>
                </a:gridCol>
                <a:gridCol w="3526710">
                  <a:extLst>
                    <a:ext uri="{9D8B030D-6E8A-4147-A177-3AD203B41FA5}">
                      <a16:colId xmlns:a16="http://schemas.microsoft.com/office/drawing/2014/main" val="1445623466"/>
                    </a:ext>
                  </a:extLst>
                </a:gridCol>
              </a:tblGrid>
              <a:tr h="974216"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Easier for humans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Easier for the computer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20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/>
                        <a:t>automata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non-deterministic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deterministic</a:t>
                      </a:r>
                      <a:r>
                        <a:rPr lang="en-US" sz="4400" baseline="0" dirty="0"/>
                        <a:t> </a:t>
                      </a:r>
                      <a:endParaRPr lang="en-US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288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/>
                        <a:t>grammars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context sensitive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context 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42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6464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29016" y="2630281"/>
            <a:ext cx="84190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OK – Enough natural language examples – we aren’t English majors!</a:t>
            </a:r>
          </a:p>
        </p:txBody>
      </p:sp>
    </p:spTree>
    <p:extLst>
      <p:ext uri="{BB962C8B-B14F-4D97-AF65-F5344CB8AC3E}">
        <p14:creationId xmlns:p14="http://schemas.microsoft.com/office/powerpoint/2010/main" val="745269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1276" y="380136"/>
            <a:ext cx="324570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Here is a little grammar that lets you generate some algebra:</a:t>
            </a:r>
          </a:p>
          <a:p>
            <a:r>
              <a:rPr lang="en-US" dirty="0"/>
              <a:t>S → x</a:t>
            </a:r>
          </a:p>
          <a:p>
            <a:r>
              <a:rPr lang="en-US" dirty="0"/>
              <a:t>S → y</a:t>
            </a:r>
          </a:p>
          <a:p>
            <a:r>
              <a:rPr lang="en-US" dirty="0"/>
              <a:t>S → z</a:t>
            </a:r>
          </a:p>
          <a:p>
            <a:r>
              <a:rPr lang="en-US" dirty="0"/>
              <a:t>S → S + S</a:t>
            </a:r>
          </a:p>
          <a:p>
            <a:r>
              <a:rPr lang="en-US" dirty="0"/>
              <a:t>S → S - S</a:t>
            </a:r>
          </a:p>
          <a:p>
            <a:r>
              <a:rPr lang="en-US" dirty="0"/>
              <a:t>S → S * S</a:t>
            </a:r>
          </a:p>
          <a:p>
            <a:r>
              <a:rPr lang="en-US" dirty="0"/>
              <a:t>S → S / S</a:t>
            </a:r>
          </a:p>
          <a:p>
            <a:r>
              <a:rPr lang="en-US" dirty="0"/>
              <a:t>S → ( S )</a:t>
            </a:r>
          </a:p>
          <a:p>
            <a:r>
              <a:rPr lang="en-US" dirty="0"/>
              <a:t>S → - 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78379" y="380136"/>
            <a:ext cx="313037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 x + y ) * x - z * y / ( x + x )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 (the start symbol)</a:t>
            </a:r>
          </a:p>
          <a:p>
            <a:r>
              <a:rPr lang="en-US" dirty="0"/>
              <a:t>→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 * S</a:t>
            </a:r>
          </a:p>
          <a:p>
            <a:r>
              <a:rPr lang="en-US" dirty="0"/>
              <a:t>→ (</a:t>
            </a:r>
            <a:r>
              <a:rPr lang="en-US" dirty="0">
                <a:solidFill>
                  <a:schemeClr val="accent2"/>
                </a:solidFill>
              </a:rPr>
              <a:t>S</a:t>
            </a:r>
            <a:r>
              <a:rPr lang="en-US" dirty="0"/>
              <a:t>) * S </a:t>
            </a:r>
          </a:p>
          <a:p>
            <a:r>
              <a:rPr lang="en-US" dirty="0"/>
              <a:t>→ (</a:t>
            </a:r>
            <a:r>
              <a:rPr lang="en-US" dirty="0">
                <a:solidFill>
                  <a:schemeClr val="accent2"/>
                </a:solidFill>
              </a:rPr>
              <a:t>S </a:t>
            </a:r>
            <a:r>
              <a:rPr lang="en-US" dirty="0"/>
              <a:t>+ S) * S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→ (x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+</a:t>
            </a:r>
            <a:r>
              <a:rPr lang="en-US" dirty="0">
                <a:solidFill>
                  <a:schemeClr val="accent2"/>
                </a:solidFill>
              </a:rPr>
              <a:t> S</a:t>
            </a:r>
            <a:r>
              <a:rPr lang="en-US" dirty="0"/>
              <a:t>) * S </a:t>
            </a:r>
          </a:p>
          <a:p>
            <a:r>
              <a:rPr lang="en-US" dirty="0"/>
              <a:t>→ (x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+ y) * </a:t>
            </a:r>
            <a:r>
              <a:rPr lang="en-US" dirty="0">
                <a:solidFill>
                  <a:srgbClr val="C00000"/>
                </a:solidFill>
              </a:rPr>
              <a:t>S</a:t>
            </a:r>
            <a:r>
              <a:rPr lang="en-US" dirty="0"/>
              <a:t>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→ (x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+ y) * </a:t>
            </a:r>
            <a:r>
              <a:rPr lang="en-US" dirty="0">
                <a:solidFill>
                  <a:srgbClr val="C00000"/>
                </a:solidFill>
              </a:rPr>
              <a:t>S </a:t>
            </a:r>
            <a:r>
              <a:rPr lang="en-US" dirty="0"/>
              <a:t>* S</a:t>
            </a:r>
          </a:p>
          <a:p>
            <a:r>
              <a:rPr lang="en-US" dirty="0"/>
              <a:t>→ (x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+ y) * </a:t>
            </a:r>
            <a:r>
              <a:rPr lang="en-US" dirty="0">
                <a:solidFill>
                  <a:srgbClr val="C00000"/>
                </a:solidFill>
              </a:rPr>
              <a:t>S</a:t>
            </a:r>
            <a:r>
              <a:rPr lang="en-US" dirty="0"/>
              <a:t> – S * S</a:t>
            </a:r>
          </a:p>
          <a:p>
            <a:r>
              <a:rPr lang="en-US" dirty="0"/>
              <a:t>→ (x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+ y) * x – </a:t>
            </a:r>
            <a:r>
              <a:rPr lang="en-US" dirty="0">
                <a:solidFill>
                  <a:srgbClr val="C00000"/>
                </a:solidFill>
              </a:rPr>
              <a:t>S</a:t>
            </a:r>
            <a:r>
              <a:rPr lang="en-US" dirty="0"/>
              <a:t> * S</a:t>
            </a:r>
          </a:p>
          <a:p>
            <a:r>
              <a:rPr lang="en-US" dirty="0"/>
              <a:t>→ (x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+ y) * x – z * </a:t>
            </a:r>
            <a:r>
              <a:rPr lang="en-US" dirty="0">
                <a:solidFill>
                  <a:srgbClr val="C00000"/>
                </a:solidFill>
              </a:rPr>
              <a:t>S</a:t>
            </a:r>
          </a:p>
          <a:p>
            <a:r>
              <a:rPr lang="en-US" dirty="0"/>
              <a:t>→ (x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+ y) * x – z * </a:t>
            </a:r>
            <a:r>
              <a:rPr lang="en-US" dirty="0">
                <a:solidFill>
                  <a:srgbClr val="C00000"/>
                </a:solidFill>
              </a:rPr>
              <a:t>S </a:t>
            </a:r>
            <a:r>
              <a:rPr lang="en-US" dirty="0"/>
              <a:t>/ S</a:t>
            </a:r>
          </a:p>
          <a:p>
            <a:r>
              <a:rPr lang="en-US" dirty="0"/>
              <a:t>→ (x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+ y) * x – z * 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/ </a:t>
            </a:r>
            <a:r>
              <a:rPr lang="en-US" dirty="0">
                <a:solidFill>
                  <a:srgbClr val="C00000"/>
                </a:solidFill>
              </a:rPr>
              <a:t>S</a:t>
            </a:r>
          </a:p>
          <a:p>
            <a:r>
              <a:rPr lang="en-US" dirty="0"/>
              <a:t>→ (x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+ y) * x – z * 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/ ( </a:t>
            </a:r>
            <a:r>
              <a:rPr lang="en-US" dirty="0">
                <a:solidFill>
                  <a:srgbClr val="C00000"/>
                </a:solidFill>
              </a:rPr>
              <a:t>S </a:t>
            </a:r>
            <a:r>
              <a:rPr lang="en-US" dirty="0"/>
              <a:t>)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→ (x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+ y) * x – z * 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/ ( </a:t>
            </a:r>
            <a:r>
              <a:rPr lang="en-US" dirty="0">
                <a:solidFill>
                  <a:srgbClr val="C00000"/>
                </a:solidFill>
              </a:rPr>
              <a:t>S </a:t>
            </a:r>
            <a:r>
              <a:rPr lang="en-US" dirty="0"/>
              <a:t>+ 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)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→ (x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+ y) * x – z * 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/ ( x +  </a:t>
            </a:r>
            <a:r>
              <a:rPr lang="en-US" dirty="0">
                <a:solidFill>
                  <a:srgbClr val="C00000"/>
                </a:solidFill>
              </a:rPr>
              <a:t>S </a:t>
            </a:r>
            <a:r>
              <a:rPr lang="en-US" dirty="0"/>
              <a:t>)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→ (x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+ y) * x – z * 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/ ( x +  x )</a:t>
            </a:r>
          </a:p>
        </p:txBody>
      </p:sp>
    </p:spTree>
    <p:extLst>
      <p:ext uri="{BB962C8B-B14F-4D97-AF65-F5344CB8AC3E}">
        <p14:creationId xmlns:p14="http://schemas.microsoft.com/office/powerpoint/2010/main" val="2962482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1276" y="380136"/>
            <a:ext cx="324570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Here is a little grammar that lets you generate some algebra:</a:t>
            </a:r>
          </a:p>
          <a:p>
            <a:r>
              <a:rPr lang="en-US" dirty="0"/>
              <a:t>S → x</a:t>
            </a:r>
          </a:p>
          <a:p>
            <a:r>
              <a:rPr lang="en-US" dirty="0"/>
              <a:t>S → y</a:t>
            </a:r>
          </a:p>
          <a:p>
            <a:r>
              <a:rPr lang="en-US" dirty="0"/>
              <a:t>S → z</a:t>
            </a:r>
          </a:p>
          <a:p>
            <a:r>
              <a:rPr lang="en-US" dirty="0"/>
              <a:t>S → S + S</a:t>
            </a:r>
          </a:p>
          <a:p>
            <a:r>
              <a:rPr lang="en-US" dirty="0"/>
              <a:t>S → S - S</a:t>
            </a:r>
          </a:p>
          <a:p>
            <a:r>
              <a:rPr lang="en-US" dirty="0"/>
              <a:t>S → S * S</a:t>
            </a:r>
          </a:p>
          <a:p>
            <a:r>
              <a:rPr lang="en-US" dirty="0"/>
              <a:t>S → S / S</a:t>
            </a:r>
          </a:p>
          <a:p>
            <a:r>
              <a:rPr lang="en-US" dirty="0"/>
              <a:t>S → ( S )</a:t>
            </a:r>
          </a:p>
          <a:p>
            <a:r>
              <a:rPr lang="en-US" dirty="0"/>
              <a:t>S → - 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47071" y="380136"/>
            <a:ext cx="313037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 x + y ) * x - z * y / ( x + x )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 (the start symbol)</a:t>
            </a:r>
          </a:p>
          <a:p>
            <a:r>
              <a:rPr lang="en-US" dirty="0"/>
              <a:t>→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 * S</a:t>
            </a:r>
          </a:p>
          <a:p>
            <a:r>
              <a:rPr lang="en-US" dirty="0"/>
              <a:t>→ (</a:t>
            </a:r>
            <a:r>
              <a:rPr lang="en-US" dirty="0">
                <a:solidFill>
                  <a:schemeClr val="accent2"/>
                </a:solidFill>
              </a:rPr>
              <a:t>S</a:t>
            </a:r>
            <a:r>
              <a:rPr lang="en-US" dirty="0"/>
              <a:t>) * S </a:t>
            </a:r>
          </a:p>
          <a:p>
            <a:r>
              <a:rPr lang="en-US" dirty="0"/>
              <a:t>→ (</a:t>
            </a:r>
            <a:r>
              <a:rPr lang="en-US" dirty="0">
                <a:solidFill>
                  <a:schemeClr val="accent2"/>
                </a:solidFill>
              </a:rPr>
              <a:t>S </a:t>
            </a:r>
            <a:r>
              <a:rPr lang="en-US" dirty="0"/>
              <a:t>+ S) * S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→ (x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+</a:t>
            </a:r>
            <a:r>
              <a:rPr lang="en-US" dirty="0">
                <a:solidFill>
                  <a:schemeClr val="accent2"/>
                </a:solidFill>
              </a:rPr>
              <a:t> S</a:t>
            </a:r>
            <a:r>
              <a:rPr lang="en-US" dirty="0"/>
              <a:t>) * S </a:t>
            </a:r>
          </a:p>
          <a:p>
            <a:r>
              <a:rPr lang="en-US" dirty="0"/>
              <a:t>→ (x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+ y) * </a:t>
            </a:r>
            <a:r>
              <a:rPr lang="en-US" dirty="0">
                <a:solidFill>
                  <a:srgbClr val="C00000"/>
                </a:solidFill>
              </a:rPr>
              <a:t>S</a:t>
            </a:r>
            <a:r>
              <a:rPr lang="en-US" dirty="0"/>
              <a:t>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→ (x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+ y) * </a:t>
            </a:r>
            <a:r>
              <a:rPr lang="en-US" dirty="0">
                <a:solidFill>
                  <a:srgbClr val="C00000"/>
                </a:solidFill>
              </a:rPr>
              <a:t>S </a:t>
            </a:r>
            <a:r>
              <a:rPr lang="en-US" dirty="0"/>
              <a:t>* S</a:t>
            </a:r>
          </a:p>
          <a:p>
            <a:r>
              <a:rPr lang="en-US" dirty="0"/>
              <a:t>→ (x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+ y) * </a:t>
            </a:r>
            <a:r>
              <a:rPr lang="en-US" dirty="0">
                <a:solidFill>
                  <a:srgbClr val="C00000"/>
                </a:solidFill>
              </a:rPr>
              <a:t>S</a:t>
            </a:r>
            <a:r>
              <a:rPr lang="en-US" dirty="0"/>
              <a:t> – S * S</a:t>
            </a:r>
          </a:p>
          <a:p>
            <a:r>
              <a:rPr lang="en-US" dirty="0"/>
              <a:t>→ (x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+ y) * x – </a:t>
            </a:r>
            <a:r>
              <a:rPr lang="en-US" dirty="0">
                <a:solidFill>
                  <a:srgbClr val="C00000"/>
                </a:solidFill>
              </a:rPr>
              <a:t>S</a:t>
            </a:r>
            <a:r>
              <a:rPr lang="en-US" dirty="0"/>
              <a:t> * S</a:t>
            </a:r>
          </a:p>
          <a:p>
            <a:r>
              <a:rPr lang="en-US" dirty="0"/>
              <a:t>→ (x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+ y) * x – z * </a:t>
            </a:r>
            <a:r>
              <a:rPr lang="en-US" dirty="0">
                <a:solidFill>
                  <a:srgbClr val="C00000"/>
                </a:solidFill>
              </a:rPr>
              <a:t>S</a:t>
            </a:r>
          </a:p>
          <a:p>
            <a:r>
              <a:rPr lang="en-US" dirty="0"/>
              <a:t>→ (x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+ y) * x – z * </a:t>
            </a:r>
            <a:r>
              <a:rPr lang="en-US" dirty="0">
                <a:solidFill>
                  <a:srgbClr val="C00000"/>
                </a:solidFill>
              </a:rPr>
              <a:t>S </a:t>
            </a:r>
            <a:r>
              <a:rPr lang="en-US" dirty="0"/>
              <a:t>/ S</a:t>
            </a:r>
          </a:p>
          <a:p>
            <a:r>
              <a:rPr lang="en-US" dirty="0"/>
              <a:t>→ (x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+ y) * x – z * 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/ </a:t>
            </a:r>
            <a:r>
              <a:rPr lang="en-US" dirty="0">
                <a:solidFill>
                  <a:srgbClr val="C00000"/>
                </a:solidFill>
              </a:rPr>
              <a:t>S</a:t>
            </a:r>
          </a:p>
          <a:p>
            <a:r>
              <a:rPr lang="en-US" dirty="0"/>
              <a:t>→ (x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+ y) * x – z * 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/ ( </a:t>
            </a:r>
            <a:r>
              <a:rPr lang="en-US" dirty="0">
                <a:solidFill>
                  <a:srgbClr val="C00000"/>
                </a:solidFill>
              </a:rPr>
              <a:t>S </a:t>
            </a:r>
            <a:r>
              <a:rPr lang="en-US" dirty="0"/>
              <a:t>)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→ (x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+ y) * x – z * 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/ ( </a:t>
            </a:r>
            <a:r>
              <a:rPr lang="en-US" dirty="0">
                <a:solidFill>
                  <a:srgbClr val="C00000"/>
                </a:solidFill>
              </a:rPr>
              <a:t>S </a:t>
            </a:r>
            <a:r>
              <a:rPr lang="en-US" dirty="0"/>
              <a:t>+ 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)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→ (x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+ y) * x – z * 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/ ( x +  </a:t>
            </a:r>
            <a:r>
              <a:rPr lang="en-US" dirty="0">
                <a:solidFill>
                  <a:srgbClr val="C00000"/>
                </a:solidFill>
              </a:rPr>
              <a:t>S </a:t>
            </a:r>
            <a:r>
              <a:rPr lang="en-US" dirty="0"/>
              <a:t>)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→ (x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+ y) * x – z * 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/ ( x +  x 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92992" y="288324"/>
            <a:ext cx="418482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Notice that the left most “S” is expanded each time. This is called a leftmost derivation. Rightmost derivations work from the right.</a:t>
            </a:r>
          </a:p>
        </p:txBody>
      </p:sp>
    </p:spTree>
    <p:extLst>
      <p:ext uri="{BB962C8B-B14F-4D97-AF65-F5344CB8AC3E}">
        <p14:creationId xmlns:p14="http://schemas.microsoft.com/office/powerpoint/2010/main" val="1471276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44130" y="2968032"/>
            <a:ext cx="8419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All of this seems a little … theoretical.</a:t>
            </a:r>
          </a:p>
        </p:txBody>
      </p:sp>
    </p:spTree>
    <p:extLst>
      <p:ext uri="{BB962C8B-B14F-4D97-AF65-F5344CB8AC3E}">
        <p14:creationId xmlns:p14="http://schemas.microsoft.com/office/powerpoint/2010/main" val="3820363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44130" y="2968032"/>
            <a:ext cx="8419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The good news – it isn’t JUST theory!</a:t>
            </a:r>
          </a:p>
        </p:txBody>
      </p:sp>
    </p:spTree>
    <p:extLst>
      <p:ext uri="{BB962C8B-B14F-4D97-AF65-F5344CB8AC3E}">
        <p14:creationId xmlns:p14="http://schemas.microsoft.com/office/powerpoint/2010/main" val="1483986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1265" y="2309005"/>
            <a:ext cx="84190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We talked about how state machines can be used to process text and confirm or deny that it fits a particular pattern</a:t>
            </a:r>
          </a:p>
        </p:txBody>
      </p:sp>
    </p:spTree>
    <p:extLst>
      <p:ext uri="{BB962C8B-B14F-4D97-AF65-F5344CB8AC3E}">
        <p14:creationId xmlns:p14="http://schemas.microsoft.com/office/powerpoint/2010/main" val="3287121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67482" y="274587"/>
            <a:ext cx="9852454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/>
              <a:t>Different Types of Parsing</a:t>
            </a:r>
          </a:p>
          <a:p>
            <a:endParaRPr lang="en-US" sz="4000" dirty="0"/>
          </a:p>
          <a:p>
            <a:r>
              <a:rPr lang="en-US" sz="4000" dirty="0"/>
              <a:t>Top-Down Parsing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Beginning with the start symbol, try to guess the productions to apply to end up at the user's program.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r>
              <a:rPr lang="en-US" sz="4000" dirty="0"/>
              <a:t>Bottom-Up Parsing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Beginning with the user's program, try to apply productions in reverse to convert the program back into the start symbol.</a:t>
            </a:r>
          </a:p>
        </p:txBody>
      </p:sp>
    </p:spTree>
    <p:extLst>
      <p:ext uri="{BB962C8B-B14F-4D97-AF65-F5344CB8AC3E}">
        <p14:creationId xmlns:p14="http://schemas.microsoft.com/office/powerpoint/2010/main" val="518780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4844" y="472292"/>
            <a:ext cx="11557685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/>
              <a:t>Top-Down Parsing </a:t>
            </a:r>
          </a:p>
          <a:p>
            <a:r>
              <a:rPr lang="en-US" sz="4000" dirty="0"/>
              <a:t>Top-down parsing begins with virtually no information, just the start symbol, which matches every program.  </a:t>
            </a:r>
          </a:p>
          <a:p>
            <a:endParaRPr lang="en-US" sz="4000" dirty="0"/>
          </a:p>
          <a:p>
            <a:r>
              <a:rPr lang="en-US" sz="4000" dirty="0"/>
              <a:t>In general, we can't know which productions to apply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There are some grammars for which the best we can do is guess and backtrack if we're wrong. 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If we have to guess, how do we do it?</a:t>
            </a:r>
          </a:p>
        </p:txBody>
      </p:sp>
    </p:spTree>
    <p:extLst>
      <p:ext uri="{BB962C8B-B14F-4D97-AF65-F5344CB8AC3E}">
        <p14:creationId xmlns:p14="http://schemas.microsoft.com/office/powerpoint/2010/main" val="3993437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00649" y="2193676"/>
            <a:ext cx="8419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Consider the idea of walking a graph!</a:t>
            </a:r>
          </a:p>
        </p:txBody>
      </p:sp>
      <p:pic>
        <p:nvPicPr>
          <p:cNvPr id="2050" name="Picture 2" descr="https://qph.is.quoracdn.net/main-qimg-344b9a414a293792a807072fd78ae3fc?convert_to_webp=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115" y="3517556"/>
            <a:ext cx="29622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798668" y="5422556"/>
            <a:ext cx="374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Remember these from discrete math?</a:t>
            </a:r>
          </a:p>
        </p:txBody>
      </p:sp>
    </p:spTree>
    <p:extLst>
      <p:ext uri="{BB962C8B-B14F-4D97-AF65-F5344CB8AC3E}">
        <p14:creationId xmlns:p14="http://schemas.microsoft.com/office/powerpoint/2010/main" val="600689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5016" y="274587"/>
            <a:ext cx="1021492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/>
              <a:t>Breadth First Search</a:t>
            </a:r>
          </a:p>
          <a:p>
            <a:endParaRPr lang="en-US" sz="4000" dirty="0"/>
          </a:p>
          <a:p>
            <a:r>
              <a:rPr lang="en-US" sz="3200" dirty="0"/>
              <a:t>Make a “worklist”, starting with the start symbol</a:t>
            </a:r>
          </a:p>
          <a:p>
            <a:r>
              <a:rPr lang="en-US" sz="3200" dirty="0"/>
              <a:t>While the worklist isn't empty: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/>
              <a:t>Remove an element from the worklist.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/>
              <a:t>If it matches the target string, you're done.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/>
              <a:t> Otherwise, for each possible string that can be derived in one step, add that string to the worklist</a:t>
            </a:r>
          </a:p>
        </p:txBody>
      </p:sp>
    </p:spTree>
    <p:extLst>
      <p:ext uri="{BB962C8B-B14F-4D97-AF65-F5344CB8AC3E}">
        <p14:creationId xmlns:p14="http://schemas.microsoft.com/office/powerpoint/2010/main" val="2915923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4530" y="1383956"/>
            <a:ext cx="90343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This generates TONS of elements, most of which can’t possibly work. </a:t>
            </a:r>
          </a:p>
          <a:p>
            <a:r>
              <a:rPr lang="en-US" sz="3600" dirty="0"/>
              <a:t>It grows exponentially based on the size of the program, because every possible permutation has to be tried. </a:t>
            </a:r>
          </a:p>
          <a:p>
            <a:r>
              <a:rPr lang="en-US" sz="3600" dirty="0"/>
              <a:t>Not realistic because of the size/time it takes.</a:t>
            </a:r>
          </a:p>
        </p:txBody>
      </p:sp>
    </p:spTree>
    <p:extLst>
      <p:ext uri="{BB962C8B-B14F-4D97-AF65-F5344CB8AC3E}">
        <p14:creationId xmlns:p14="http://schemas.microsoft.com/office/powerpoint/2010/main" val="1435831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2811" y="708454"/>
            <a:ext cx="93238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Left Derivation to the rescue!</a:t>
            </a:r>
          </a:p>
        </p:txBody>
      </p:sp>
      <p:pic>
        <p:nvPicPr>
          <p:cNvPr id="3074" name="Picture 2" descr="http://cdn.onegreenplanet.org/wp-content/uploads/2010/10/2014/09/captain_plane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396" y="1999863"/>
            <a:ext cx="6267450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813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568" y="4795897"/>
            <a:ext cx="176522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 </a:t>
            </a:r>
            <a:r>
              <a:rPr lang="en-US" sz="3200" dirty="0">
                <a:sym typeface="Wingdings" panose="05000000000000000000" pitchFamily="2" charset="2"/>
              </a:rPr>
              <a:t> T</a:t>
            </a:r>
          </a:p>
          <a:p>
            <a:r>
              <a:rPr lang="en-US" sz="3200" dirty="0">
                <a:sym typeface="Wingdings" panose="05000000000000000000" pitchFamily="2" charset="2"/>
              </a:rPr>
              <a:t>E  T + E</a:t>
            </a:r>
          </a:p>
          <a:p>
            <a:r>
              <a:rPr lang="en-US" sz="3200" dirty="0">
                <a:sym typeface="Wingdings" panose="05000000000000000000" pitchFamily="2" charset="2"/>
              </a:rPr>
              <a:t>T  </a:t>
            </a:r>
            <a:r>
              <a:rPr lang="en-US" sz="3200" dirty="0" err="1">
                <a:sym typeface="Wingdings" panose="05000000000000000000" pitchFamily="2" charset="2"/>
              </a:rPr>
              <a:t>int</a:t>
            </a:r>
            <a:endParaRPr lang="en-US" sz="3200" dirty="0">
              <a:sym typeface="Wingdings" panose="05000000000000000000" pitchFamily="2" charset="2"/>
            </a:endParaRPr>
          </a:p>
          <a:p>
            <a:r>
              <a:rPr lang="en-US" sz="3200" dirty="0">
                <a:sym typeface="Wingdings" panose="05000000000000000000" pitchFamily="2" charset="2"/>
              </a:rPr>
              <a:t>T  ( E )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777946" y="5914768"/>
            <a:ext cx="1617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int</a:t>
            </a:r>
            <a:r>
              <a:rPr lang="en-US" sz="3600" dirty="0"/>
              <a:t> + </a:t>
            </a:r>
            <a:r>
              <a:rPr lang="en-US" sz="3600" dirty="0" err="1"/>
              <a:t>int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4777946" y="5730102"/>
            <a:ext cx="172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program: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42271" y="156519"/>
            <a:ext cx="5098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Leftmost Breadth First Search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0919" y="1705232"/>
            <a:ext cx="92377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worklist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32453" y="1597510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6368616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568" y="4795897"/>
            <a:ext cx="176522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 </a:t>
            </a:r>
            <a:r>
              <a:rPr lang="en-US" sz="3200" dirty="0">
                <a:sym typeface="Wingdings" panose="05000000000000000000" pitchFamily="2" charset="2"/>
              </a:rPr>
              <a:t> T</a:t>
            </a:r>
          </a:p>
          <a:p>
            <a:r>
              <a:rPr lang="en-US" sz="3200" dirty="0">
                <a:sym typeface="Wingdings" panose="05000000000000000000" pitchFamily="2" charset="2"/>
              </a:rPr>
              <a:t>E  T + E</a:t>
            </a:r>
          </a:p>
          <a:p>
            <a:r>
              <a:rPr lang="en-US" sz="3200" dirty="0">
                <a:sym typeface="Wingdings" panose="05000000000000000000" pitchFamily="2" charset="2"/>
              </a:rPr>
              <a:t>T  </a:t>
            </a:r>
            <a:r>
              <a:rPr lang="en-US" sz="3200" dirty="0" err="1">
                <a:sym typeface="Wingdings" panose="05000000000000000000" pitchFamily="2" charset="2"/>
              </a:rPr>
              <a:t>int</a:t>
            </a:r>
            <a:endParaRPr lang="en-US" sz="3200" dirty="0">
              <a:sym typeface="Wingdings" panose="05000000000000000000" pitchFamily="2" charset="2"/>
            </a:endParaRPr>
          </a:p>
          <a:p>
            <a:r>
              <a:rPr lang="en-US" sz="3200" dirty="0">
                <a:sym typeface="Wingdings" panose="05000000000000000000" pitchFamily="2" charset="2"/>
              </a:rPr>
              <a:t>T  ( E )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777946" y="5914768"/>
            <a:ext cx="1617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int</a:t>
            </a:r>
            <a:r>
              <a:rPr lang="en-US" sz="3600" dirty="0"/>
              <a:t> + </a:t>
            </a:r>
            <a:r>
              <a:rPr lang="en-US" sz="3600" dirty="0" err="1"/>
              <a:t>int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4777946" y="5730102"/>
            <a:ext cx="172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program: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42271" y="156519"/>
            <a:ext cx="5098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Leftmost Breadth First Search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0919" y="1705232"/>
            <a:ext cx="92377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worklist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46430" y="3105034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1222066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568" y="4795897"/>
            <a:ext cx="176522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 </a:t>
            </a:r>
            <a:r>
              <a:rPr lang="en-US" sz="3200" dirty="0">
                <a:sym typeface="Wingdings" panose="05000000000000000000" pitchFamily="2" charset="2"/>
              </a:rPr>
              <a:t> T</a:t>
            </a:r>
          </a:p>
          <a:p>
            <a:r>
              <a:rPr lang="en-US" sz="3200" dirty="0">
                <a:sym typeface="Wingdings" panose="05000000000000000000" pitchFamily="2" charset="2"/>
              </a:rPr>
              <a:t>E  T + E</a:t>
            </a:r>
          </a:p>
          <a:p>
            <a:r>
              <a:rPr lang="en-US" sz="3200" dirty="0">
                <a:sym typeface="Wingdings" panose="05000000000000000000" pitchFamily="2" charset="2"/>
              </a:rPr>
              <a:t>T  </a:t>
            </a:r>
            <a:r>
              <a:rPr lang="en-US" sz="3200" dirty="0" err="1">
                <a:sym typeface="Wingdings" panose="05000000000000000000" pitchFamily="2" charset="2"/>
              </a:rPr>
              <a:t>int</a:t>
            </a:r>
            <a:endParaRPr lang="en-US" sz="3200" dirty="0">
              <a:sym typeface="Wingdings" panose="05000000000000000000" pitchFamily="2" charset="2"/>
            </a:endParaRPr>
          </a:p>
          <a:p>
            <a:r>
              <a:rPr lang="en-US" sz="3200" dirty="0">
                <a:sym typeface="Wingdings" panose="05000000000000000000" pitchFamily="2" charset="2"/>
              </a:rPr>
              <a:t>T  ( E )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777946" y="5914768"/>
            <a:ext cx="1617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int</a:t>
            </a:r>
            <a:r>
              <a:rPr lang="en-US" sz="3600" dirty="0"/>
              <a:t> + </a:t>
            </a:r>
            <a:r>
              <a:rPr lang="en-US" sz="3600" dirty="0" err="1"/>
              <a:t>int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4777946" y="5730102"/>
            <a:ext cx="172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program: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42271" y="156519"/>
            <a:ext cx="5098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Leftmost Breadth First Search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0919" y="1705232"/>
            <a:ext cx="92377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worklist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46430" y="3105034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</a:t>
            </a:r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 flipH="1">
            <a:off x="5173363" y="3689809"/>
            <a:ext cx="465588" cy="53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</p:cNvCxnSpPr>
          <p:nvPr/>
        </p:nvCxnSpPr>
        <p:spPr>
          <a:xfrm>
            <a:off x="5638951" y="3689809"/>
            <a:ext cx="424098" cy="53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49262" y="4179646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51000" y="4179646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 + E</a:t>
            </a:r>
          </a:p>
        </p:txBody>
      </p:sp>
    </p:spTree>
    <p:extLst>
      <p:ext uri="{BB962C8B-B14F-4D97-AF65-F5344CB8AC3E}">
        <p14:creationId xmlns:p14="http://schemas.microsoft.com/office/powerpoint/2010/main" val="2975492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568" y="4795897"/>
            <a:ext cx="176522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 </a:t>
            </a:r>
            <a:r>
              <a:rPr lang="en-US" sz="3200" dirty="0">
                <a:sym typeface="Wingdings" panose="05000000000000000000" pitchFamily="2" charset="2"/>
              </a:rPr>
              <a:t> T</a:t>
            </a:r>
          </a:p>
          <a:p>
            <a:r>
              <a:rPr lang="en-US" sz="3200" dirty="0">
                <a:sym typeface="Wingdings" panose="05000000000000000000" pitchFamily="2" charset="2"/>
              </a:rPr>
              <a:t>E  T + E</a:t>
            </a:r>
          </a:p>
          <a:p>
            <a:r>
              <a:rPr lang="en-US" sz="3200" dirty="0">
                <a:sym typeface="Wingdings" panose="05000000000000000000" pitchFamily="2" charset="2"/>
              </a:rPr>
              <a:t>T  </a:t>
            </a:r>
            <a:r>
              <a:rPr lang="en-US" sz="3200" dirty="0" err="1">
                <a:sym typeface="Wingdings" panose="05000000000000000000" pitchFamily="2" charset="2"/>
              </a:rPr>
              <a:t>int</a:t>
            </a:r>
            <a:endParaRPr lang="en-US" sz="3200" dirty="0">
              <a:sym typeface="Wingdings" panose="05000000000000000000" pitchFamily="2" charset="2"/>
            </a:endParaRPr>
          </a:p>
          <a:p>
            <a:r>
              <a:rPr lang="en-US" sz="3200" dirty="0">
                <a:sym typeface="Wingdings" panose="05000000000000000000" pitchFamily="2" charset="2"/>
              </a:rPr>
              <a:t>T  ( E )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777946" y="5914768"/>
            <a:ext cx="1617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int</a:t>
            </a:r>
            <a:r>
              <a:rPr lang="en-US" sz="3600" dirty="0"/>
              <a:t> + </a:t>
            </a:r>
            <a:r>
              <a:rPr lang="en-US" sz="3600" dirty="0" err="1"/>
              <a:t>int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4777946" y="5730102"/>
            <a:ext cx="172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program: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42271" y="156519"/>
            <a:ext cx="5098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Leftmost Breadth First Search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0919" y="1705232"/>
            <a:ext cx="92377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worklist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20246" y="1630776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21984" y="1630776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 + E</a:t>
            </a:r>
          </a:p>
        </p:txBody>
      </p:sp>
    </p:spTree>
    <p:extLst>
      <p:ext uri="{BB962C8B-B14F-4D97-AF65-F5344CB8AC3E}">
        <p14:creationId xmlns:p14="http://schemas.microsoft.com/office/powerpoint/2010/main" val="3490104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2/29/Noam_Chomsky_(1977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51" y="659328"/>
            <a:ext cx="3712450" cy="495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8415" y="5727708"/>
            <a:ext cx="36411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 Noam Chomsky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49578" y="1318355"/>
            <a:ext cx="757057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In the 1950’s, linguistics became its own field of study thanks to this man. While his interest was in natural (spoken/written) language, his work happened along at the same time as the first compilers…</a:t>
            </a:r>
          </a:p>
        </p:txBody>
      </p:sp>
    </p:spTree>
    <p:extLst>
      <p:ext uri="{BB962C8B-B14F-4D97-AF65-F5344CB8AC3E}">
        <p14:creationId xmlns:p14="http://schemas.microsoft.com/office/powerpoint/2010/main" val="5256720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568" y="4795897"/>
            <a:ext cx="176522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 </a:t>
            </a:r>
            <a:r>
              <a:rPr lang="en-US" sz="3200" dirty="0">
                <a:sym typeface="Wingdings" panose="05000000000000000000" pitchFamily="2" charset="2"/>
              </a:rPr>
              <a:t> T</a:t>
            </a:r>
          </a:p>
          <a:p>
            <a:r>
              <a:rPr lang="en-US" sz="3200" dirty="0">
                <a:sym typeface="Wingdings" panose="05000000000000000000" pitchFamily="2" charset="2"/>
              </a:rPr>
              <a:t>E  T + E</a:t>
            </a:r>
          </a:p>
          <a:p>
            <a:r>
              <a:rPr lang="en-US" sz="3200" dirty="0">
                <a:sym typeface="Wingdings" panose="05000000000000000000" pitchFamily="2" charset="2"/>
              </a:rPr>
              <a:t>T  </a:t>
            </a:r>
            <a:r>
              <a:rPr lang="en-US" sz="3200" dirty="0" err="1">
                <a:sym typeface="Wingdings" panose="05000000000000000000" pitchFamily="2" charset="2"/>
              </a:rPr>
              <a:t>int</a:t>
            </a:r>
            <a:endParaRPr lang="en-US" sz="3200" dirty="0">
              <a:sym typeface="Wingdings" panose="05000000000000000000" pitchFamily="2" charset="2"/>
            </a:endParaRPr>
          </a:p>
          <a:p>
            <a:r>
              <a:rPr lang="en-US" sz="3200" dirty="0">
                <a:sym typeface="Wingdings" panose="05000000000000000000" pitchFamily="2" charset="2"/>
              </a:rPr>
              <a:t>T  ( E )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777946" y="5914768"/>
            <a:ext cx="1617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int</a:t>
            </a:r>
            <a:r>
              <a:rPr lang="en-US" sz="3600" dirty="0"/>
              <a:t> + </a:t>
            </a:r>
            <a:r>
              <a:rPr lang="en-US" sz="3600" dirty="0" err="1"/>
              <a:t>int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4777946" y="5730102"/>
            <a:ext cx="172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program: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42271" y="156519"/>
            <a:ext cx="5098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Leftmost Breadth First Search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0919" y="1705232"/>
            <a:ext cx="92377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worklist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53909" y="2743255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34590" y="1597510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 + 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961314" y="3290762"/>
            <a:ext cx="465588" cy="53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426902" y="3290762"/>
            <a:ext cx="424098" cy="53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44203" y="3826964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63807" y="382696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(E)</a:t>
            </a:r>
          </a:p>
        </p:txBody>
      </p:sp>
      <p:sp>
        <p:nvSpPr>
          <p:cNvPr id="8" name="TextBox 7"/>
          <p:cNvSpPr txBox="1"/>
          <p:nvPr/>
        </p:nvSpPr>
        <p:spPr>
          <a:xfrm rot="20046732">
            <a:off x="6401973" y="2702561"/>
            <a:ext cx="1110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Neither</a:t>
            </a:r>
            <a:br>
              <a:rPr lang="en-US" dirty="0"/>
            </a:br>
            <a:r>
              <a:rPr lang="en-US" dirty="0"/>
              <a:t>can work!</a:t>
            </a:r>
          </a:p>
        </p:txBody>
      </p:sp>
    </p:spTree>
    <p:extLst>
      <p:ext uri="{BB962C8B-B14F-4D97-AF65-F5344CB8AC3E}">
        <p14:creationId xmlns:p14="http://schemas.microsoft.com/office/powerpoint/2010/main" val="29758825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568" y="4795897"/>
            <a:ext cx="176522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 </a:t>
            </a:r>
            <a:r>
              <a:rPr lang="en-US" sz="3200" dirty="0">
                <a:sym typeface="Wingdings" panose="05000000000000000000" pitchFamily="2" charset="2"/>
              </a:rPr>
              <a:t> T</a:t>
            </a:r>
          </a:p>
          <a:p>
            <a:r>
              <a:rPr lang="en-US" sz="3200" dirty="0">
                <a:sym typeface="Wingdings" panose="05000000000000000000" pitchFamily="2" charset="2"/>
              </a:rPr>
              <a:t>E  T + E</a:t>
            </a:r>
          </a:p>
          <a:p>
            <a:r>
              <a:rPr lang="en-US" sz="3200" dirty="0">
                <a:sym typeface="Wingdings" panose="05000000000000000000" pitchFamily="2" charset="2"/>
              </a:rPr>
              <a:t>T  </a:t>
            </a:r>
            <a:r>
              <a:rPr lang="en-US" sz="3200" dirty="0" err="1">
                <a:sym typeface="Wingdings" panose="05000000000000000000" pitchFamily="2" charset="2"/>
              </a:rPr>
              <a:t>int</a:t>
            </a:r>
            <a:endParaRPr lang="en-US" sz="3200" dirty="0">
              <a:sym typeface="Wingdings" panose="05000000000000000000" pitchFamily="2" charset="2"/>
            </a:endParaRPr>
          </a:p>
          <a:p>
            <a:r>
              <a:rPr lang="en-US" sz="3200" dirty="0">
                <a:sym typeface="Wingdings" panose="05000000000000000000" pitchFamily="2" charset="2"/>
              </a:rPr>
              <a:t>T  ( E )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777946" y="5914768"/>
            <a:ext cx="1617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int</a:t>
            </a:r>
            <a:r>
              <a:rPr lang="en-US" sz="3600" dirty="0"/>
              <a:t> + </a:t>
            </a:r>
            <a:r>
              <a:rPr lang="en-US" sz="3600" dirty="0" err="1"/>
              <a:t>int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4777946" y="5730102"/>
            <a:ext cx="172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program: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42271" y="156519"/>
            <a:ext cx="5098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Leftmost Breadth First Search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0919" y="1705232"/>
            <a:ext cx="92377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worklist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961314" y="3290762"/>
            <a:ext cx="465588" cy="53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426902" y="3290762"/>
            <a:ext cx="424098" cy="53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55613" y="3826964"/>
            <a:ext cx="767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+ 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63807" y="3826964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(E) + 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61313" y="2780524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 + E</a:t>
            </a:r>
          </a:p>
        </p:txBody>
      </p:sp>
      <p:sp>
        <p:nvSpPr>
          <p:cNvPr id="22" name="Oval 21"/>
          <p:cNvSpPr/>
          <p:nvPr/>
        </p:nvSpPr>
        <p:spPr>
          <a:xfrm>
            <a:off x="4340626" y="3630233"/>
            <a:ext cx="1067652" cy="7862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9430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568" y="4795897"/>
            <a:ext cx="176522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 </a:t>
            </a:r>
            <a:r>
              <a:rPr lang="en-US" sz="3200" dirty="0">
                <a:sym typeface="Wingdings" panose="05000000000000000000" pitchFamily="2" charset="2"/>
              </a:rPr>
              <a:t> T</a:t>
            </a:r>
          </a:p>
          <a:p>
            <a:r>
              <a:rPr lang="en-US" sz="3200" dirty="0">
                <a:sym typeface="Wingdings" panose="05000000000000000000" pitchFamily="2" charset="2"/>
              </a:rPr>
              <a:t>E  T + E</a:t>
            </a:r>
          </a:p>
          <a:p>
            <a:r>
              <a:rPr lang="en-US" sz="3200" dirty="0">
                <a:sym typeface="Wingdings" panose="05000000000000000000" pitchFamily="2" charset="2"/>
              </a:rPr>
              <a:t>T  </a:t>
            </a:r>
            <a:r>
              <a:rPr lang="en-US" sz="3200" dirty="0" err="1">
                <a:sym typeface="Wingdings" panose="05000000000000000000" pitchFamily="2" charset="2"/>
              </a:rPr>
              <a:t>int</a:t>
            </a:r>
            <a:endParaRPr lang="en-US" sz="3200" dirty="0">
              <a:sym typeface="Wingdings" panose="05000000000000000000" pitchFamily="2" charset="2"/>
            </a:endParaRPr>
          </a:p>
          <a:p>
            <a:r>
              <a:rPr lang="en-US" sz="3200" dirty="0">
                <a:sym typeface="Wingdings" panose="05000000000000000000" pitchFamily="2" charset="2"/>
              </a:rPr>
              <a:t>T  ( E )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777946" y="5914768"/>
            <a:ext cx="1617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int</a:t>
            </a:r>
            <a:r>
              <a:rPr lang="en-US" sz="3600" dirty="0"/>
              <a:t> + </a:t>
            </a:r>
            <a:r>
              <a:rPr lang="en-US" sz="3600" dirty="0" err="1"/>
              <a:t>int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4777946" y="5730102"/>
            <a:ext cx="172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program: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42271" y="156519"/>
            <a:ext cx="5098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Leftmost Breadth First Search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0919" y="1705232"/>
            <a:ext cx="92377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worklist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58402" y="1691993"/>
            <a:ext cx="767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+ E</a:t>
            </a:r>
          </a:p>
        </p:txBody>
      </p:sp>
    </p:spTree>
    <p:extLst>
      <p:ext uri="{BB962C8B-B14F-4D97-AF65-F5344CB8AC3E}">
        <p14:creationId xmlns:p14="http://schemas.microsoft.com/office/powerpoint/2010/main" val="34342495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568" y="4795897"/>
            <a:ext cx="176522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 </a:t>
            </a:r>
            <a:r>
              <a:rPr lang="en-US" sz="3200" dirty="0">
                <a:sym typeface="Wingdings" panose="05000000000000000000" pitchFamily="2" charset="2"/>
              </a:rPr>
              <a:t> T</a:t>
            </a:r>
          </a:p>
          <a:p>
            <a:r>
              <a:rPr lang="en-US" sz="3200" dirty="0">
                <a:sym typeface="Wingdings" panose="05000000000000000000" pitchFamily="2" charset="2"/>
              </a:rPr>
              <a:t>E  T + E</a:t>
            </a:r>
          </a:p>
          <a:p>
            <a:r>
              <a:rPr lang="en-US" sz="3200" dirty="0">
                <a:sym typeface="Wingdings" panose="05000000000000000000" pitchFamily="2" charset="2"/>
              </a:rPr>
              <a:t>T  </a:t>
            </a:r>
            <a:r>
              <a:rPr lang="en-US" sz="3200" dirty="0" err="1">
                <a:sym typeface="Wingdings" panose="05000000000000000000" pitchFamily="2" charset="2"/>
              </a:rPr>
              <a:t>int</a:t>
            </a:r>
            <a:endParaRPr lang="en-US" sz="3200" dirty="0">
              <a:sym typeface="Wingdings" panose="05000000000000000000" pitchFamily="2" charset="2"/>
            </a:endParaRPr>
          </a:p>
          <a:p>
            <a:r>
              <a:rPr lang="en-US" sz="3200" dirty="0">
                <a:sym typeface="Wingdings" panose="05000000000000000000" pitchFamily="2" charset="2"/>
              </a:rPr>
              <a:t>T  ( E )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777946" y="5914768"/>
            <a:ext cx="1617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int</a:t>
            </a:r>
            <a:r>
              <a:rPr lang="en-US" sz="3600" dirty="0"/>
              <a:t> + </a:t>
            </a:r>
            <a:r>
              <a:rPr lang="en-US" sz="3600" dirty="0" err="1"/>
              <a:t>int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4777946" y="5730102"/>
            <a:ext cx="172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program: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42271" y="156519"/>
            <a:ext cx="5098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Leftmost Breadth First Search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0919" y="1705232"/>
            <a:ext cx="92377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worklist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02710" y="2696805"/>
            <a:ext cx="767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+ 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093120" y="3066137"/>
            <a:ext cx="465588" cy="53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558708" y="3066137"/>
            <a:ext cx="424098" cy="53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87419" y="3602339"/>
            <a:ext cx="767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+ 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95613" y="3602339"/>
            <a:ext cx="110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+ T + E</a:t>
            </a:r>
          </a:p>
        </p:txBody>
      </p:sp>
    </p:spTree>
    <p:extLst>
      <p:ext uri="{BB962C8B-B14F-4D97-AF65-F5344CB8AC3E}">
        <p14:creationId xmlns:p14="http://schemas.microsoft.com/office/powerpoint/2010/main" val="33307009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568" y="4795897"/>
            <a:ext cx="176522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 </a:t>
            </a:r>
            <a:r>
              <a:rPr lang="en-US" sz="3200" dirty="0">
                <a:sym typeface="Wingdings" panose="05000000000000000000" pitchFamily="2" charset="2"/>
              </a:rPr>
              <a:t> T</a:t>
            </a:r>
          </a:p>
          <a:p>
            <a:r>
              <a:rPr lang="en-US" sz="3200" dirty="0">
                <a:sym typeface="Wingdings" panose="05000000000000000000" pitchFamily="2" charset="2"/>
              </a:rPr>
              <a:t>E  T + E</a:t>
            </a:r>
          </a:p>
          <a:p>
            <a:r>
              <a:rPr lang="en-US" sz="3200" dirty="0">
                <a:sym typeface="Wingdings" panose="05000000000000000000" pitchFamily="2" charset="2"/>
              </a:rPr>
              <a:t>T  </a:t>
            </a:r>
            <a:r>
              <a:rPr lang="en-US" sz="3200" dirty="0" err="1">
                <a:sym typeface="Wingdings" panose="05000000000000000000" pitchFamily="2" charset="2"/>
              </a:rPr>
              <a:t>int</a:t>
            </a:r>
            <a:endParaRPr lang="en-US" sz="3200" dirty="0">
              <a:sym typeface="Wingdings" panose="05000000000000000000" pitchFamily="2" charset="2"/>
            </a:endParaRPr>
          </a:p>
          <a:p>
            <a:r>
              <a:rPr lang="en-US" sz="3200" dirty="0">
                <a:sym typeface="Wingdings" panose="05000000000000000000" pitchFamily="2" charset="2"/>
              </a:rPr>
              <a:t>T  ( E )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777946" y="5914768"/>
            <a:ext cx="1617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int</a:t>
            </a:r>
            <a:r>
              <a:rPr lang="en-US" sz="3600" dirty="0"/>
              <a:t> + </a:t>
            </a:r>
            <a:r>
              <a:rPr lang="en-US" sz="3600" dirty="0" err="1"/>
              <a:t>int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4777946" y="5730102"/>
            <a:ext cx="172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program: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42271" y="156519"/>
            <a:ext cx="5098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Leftmost Breadth First Search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0919" y="1705232"/>
            <a:ext cx="92377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worklist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17214" y="1705232"/>
            <a:ext cx="767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+ 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25408" y="1705232"/>
            <a:ext cx="110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+ T + E</a:t>
            </a:r>
          </a:p>
        </p:txBody>
      </p:sp>
    </p:spTree>
    <p:extLst>
      <p:ext uri="{BB962C8B-B14F-4D97-AF65-F5344CB8AC3E}">
        <p14:creationId xmlns:p14="http://schemas.microsoft.com/office/powerpoint/2010/main" val="652237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568" y="4795897"/>
            <a:ext cx="176522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 </a:t>
            </a:r>
            <a:r>
              <a:rPr lang="en-US" sz="3200" dirty="0">
                <a:sym typeface="Wingdings" panose="05000000000000000000" pitchFamily="2" charset="2"/>
              </a:rPr>
              <a:t> T</a:t>
            </a:r>
          </a:p>
          <a:p>
            <a:r>
              <a:rPr lang="en-US" sz="3200" dirty="0">
                <a:sym typeface="Wingdings" panose="05000000000000000000" pitchFamily="2" charset="2"/>
              </a:rPr>
              <a:t>E  T + E</a:t>
            </a:r>
          </a:p>
          <a:p>
            <a:r>
              <a:rPr lang="en-US" sz="3200" dirty="0">
                <a:sym typeface="Wingdings" panose="05000000000000000000" pitchFamily="2" charset="2"/>
              </a:rPr>
              <a:t>T  </a:t>
            </a:r>
            <a:r>
              <a:rPr lang="en-US" sz="3200" dirty="0" err="1">
                <a:sym typeface="Wingdings" panose="05000000000000000000" pitchFamily="2" charset="2"/>
              </a:rPr>
              <a:t>int</a:t>
            </a:r>
            <a:endParaRPr lang="en-US" sz="3200" dirty="0">
              <a:sym typeface="Wingdings" panose="05000000000000000000" pitchFamily="2" charset="2"/>
            </a:endParaRPr>
          </a:p>
          <a:p>
            <a:r>
              <a:rPr lang="en-US" sz="3200" dirty="0">
                <a:sym typeface="Wingdings" panose="05000000000000000000" pitchFamily="2" charset="2"/>
              </a:rPr>
              <a:t>T  ( E )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777946" y="5914768"/>
            <a:ext cx="1617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int</a:t>
            </a:r>
            <a:r>
              <a:rPr lang="en-US" sz="3600" dirty="0"/>
              <a:t> + </a:t>
            </a:r>
            <a:r>
              <a:rPr lang="en-US" sz="3600" dirty="0" err="1"/>
              <a:t>int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4777946" y="5730102"/>
            <a:ext cx="172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program: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42271" y="156519"/>
            <a:ext cx="5098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Leftmost Breadth First Search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0919" y="1705232"/>
            <a:ext cx="92377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worklist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17214" y="1705232"/>
            <a:ext cx="767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+ 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25408" y="1705232"/>
            <a:ext cx="110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+ T + 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02710" y="2696805"/>
            <a:ext cx="767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+ 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093120" y="3066137"/>
            <a:ext cx="465588" cy="53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558708" y="3066137"/>
            <a:ext cx="424098" cy="53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69022" y="3576020"/>
            <a:ext cx="9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+ </a:t>
            </a:r>
            <a:r>
              <a:rPr lang="en-US" dirty="0" err="1"/>
              <a:t>int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890958" y="3576020"/>
            <a:ext cx="10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+ ( E )</a:t>
            </a:r>
          </a:p>
        </p:txBody>
      </p:sp>
    </p:spTree>
    <p:extLst>
      <p:ext uri="{BB962C8B-B14F-4D97-AF65-F5344CB8AC3E}">
        <p14:creationId xmlns:p14="http://schemas.microsoft.com/office/powerpoint/2010/main" val="38441372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09102" y="2743199"/>
            <a:ext cx="66255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And this was the efficient way?</a:t>
            </a:r>
          </a:p>
          <a:p>
            <a:r>
              <a:rPr lang="en-US" sz="4000" dirty="0"/>
              <a:t>Really?</a:t>
            </a:r>
          </a:p>
        </p:txBody>
      </p:sp>
    </p:spTree>
    <p:extLst>
      <p:ext uri="{BB962C8B-B14F-4D97-AF65-F5344CB8AC3E}">
        <p14:creationId xmlns:p14="http://schemas.microsoft.com/office/powerpoint/2010/main" val="29638606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7901" y="1295628"/>
            <a:ext cx="1013312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Yes! Now consider the pathological case –</a:t>
            </a:r>
          </a:p>
          <a:p>
            <a:endParaRPr lang="en-US" sz="3200" dirty="0"/>
          </a:p>
          <a:p>
            <a:r>
              <a:rPr lang="en-US" sz="3200" dirty="0"/>
              <a:t>A </a:t>
            </a:r>
            <a:r>
              <a:rPr lang="en-US" sz="3200" dirty="0">
                <a:sym typeface="Wingdings" panose="05000000000000000000" pitchFamily="2" charset="2"/>
              </a:rPr>
              <a:t> Aa | Ab | c</a:t>
            </a:r>
            <a:r>
              <a:rPr lang="en-US" sz="3200" dirty="0"/>
              <a:t> </a:t>
            </a:r>
          </a:p>
          <a:p>
            <a:r>
              <a:rPr lang="en-US" sz="3200" dirty="0"/>
              <a:t>	target: </a:t>
            </a:r>
            <a:r>
              <a:rPr lang="en-US" sz="3200" dirty="0" err="1"/>
              <a:t>caaaaaaaaa</a:t>
            </a:r>
            <a:endParaRPr lang="en-US" sz="3200" dirty="0"/>
          </a:p>
          <a:p>
            <a:r>
              <a:rPr lang="en-US" sz="3200" dirty="0"/>
              <a:t>A </a:t>
            </a:r>
            <a:r>
              <a:rPr lang="en-US" sz="3200" dirty="0">
                <a:sym typeface="Wingdings" panose="05000000000000000000" pitchFamily="2" charset="2"/>
              </a:rPr>
              <a:t> Aa  </a:t>
            </a:r>
            <a:r>
              <a:rPr lang="en-US" sz="3200" dirty="0" err="1">
                <a:sym typeface="Wingdings" panose="05000000000000000000" pitchFamily="2" charset="2"/>
              </a:rPr>
              <a:t>Aaa</a:t>
            </a:r>
            <a:r>
              <a:rPr lang="en-US" sz="3200" dirty="0">
                <a:sym typeface="Wingdings" panose="05000000000000000000" pitchFamily="2" charset="2"/>
              </a:rPr>
              <a:t>  </a:t>
            </a:r>
            <a:r>
              <a:rPr lang="en-US" sz="3200" dirty="0" err="1">
                <a:sym typeface="Wingdings" panose="05000000000000000000" pitchFamily="2" charset="2"/>
              </a:rPr>
              <a:t>Aaaa</a:t>
            </a:r>
            <a:r>
              <a:rPr lang="en-US" sz="3200" dirty="0">
                <a:sym typeface="Wingdings" panose="05000000000000000000" pitchFamily="2" charset="2"/>
              </a:rPr>
              <a:t>  </a:t>
            </a:r>
            <a:r>
              <a:rPr lang="en-US" sz="3200" dirty="0" err="1">
                <a:sym typeface="Wingdings" panose="05000000000000000000" pitchFamily="2" charset="2"/>
              </a:rPr>
              <a:t>Aaaaa</a:t>
            </a:r>
            <a:r>
              <a:rPr lang="en-US" sz="3200" dirty="0">
                <a:sym typeface="Wingdings" panose="05000000000000000000" pitchFamily="2" charset="2"/>
              </a:rPr>
              <a:t>  </a:t>
            </a:r>
            <a:r>
              <a:rPr lang="en-US" sz="3200" dirty="0" err="1">
                <a:sym typeface="Wingdings" panose="05000000000000000000" pitchFamily="2" charset="2"/>
              </a:rPr>
              <a:t>Aaaaaa</a:t>
            </a:r>
            <a:endParaRPr lang="en-US" sz="3200" dirty="0">
              <a:sym typeface="Wingdings" panose="05000000000000000000" pitchFamily="2" charset="2"/>
            </a:endParaRPr>
          </a:p>
          <a:p>
            <a:endParaRPr lang="en-US" sz="3200" dirty="0">
              <a:sym typeface="Wingdings" panose="05000000000000000000" pitchFamily="2" charset="2"/>
            </a:endParaRPr>
          </a:p>
          <a:p>
            <a:r>
              <a:rPr lang="en-US" sz="3200" dirty="0">
                <a:sym typeface="Wingdings" panose="05000000000000000000" pitchFamily="2" charset="2"/>
              </a:rPr>
              <a:t>This will never terminate because left recursion </a:t>
            </a:r>
          </a:p>
          <a:p>
            <a:r>
              <a:rPr lang="en-US" sz="3200" dirty="0">
                <a:sym typeface="Wingdings" panose="05000000000000000000" pitchFamily="2" charset="2"/>
              </a:rPr>
              <a:t>in a leftmost breadth first tree parse will never terminate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091472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7436" y="1062679"/>
            <a:ext cx="986069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Problems with Leftmost BFS</a:t>
            </a:r>
          </a:p>
          <a:p>
            <a:endParaRPr lang="en-US" sz="4000" dirty="0"/>
          </a:p>
          <a:p>
            <a:r>
              <a:rPr lang="en-US" sz="4000" dirty="0"/>
              <a:t>● Grammars like this can make parsing take exponential time.</a:t>
            </a:r>
          </a:p>
          <a:p>
            <a:r>
              <a:rPr lang="en-US" sz="4000" dirty="0"/>
              <a:t>● Also uses exponential memory.</a:t>
            </a:r>
          </a:p>
          <a:p>
            <a:r>
              <a:rPr lang="en-US" sz="4000" dirty="0"/>
              <a:t>● What if we search the graph with a different algorithm?</a:t>
            </a:r>
          </a:p>
        </p:txBody>
      </p:sp>
    </p:spTree>
    <p:extLst>
      <p:ext uri="{BB962C8B-B14F-4D97-AF65-F5344CB8AC3E}">
        <p14:creationId xmlns:p14="http://schemas.microsoft.com/office/powerpoint/2010/main" val="27079915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67481" y="337752"/>
            <a:ext cx="9901881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/>
              <a:t>Leftmost DFS </a:t>
            </a:r>
          </a:p>
          <a:p>
            <a:r>
              <a:rPr lang="en-US" sz="4000" dirty="0"/>
              <a:t>● Idea: Use depth-first search. </a:t>
            </a:r>
          </a:p>
          <a:p>
            <a:r>
              <a:rPr lang="en-US" sz="4000" dirty="0"/>
              <a:t>● Advantages: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Lower memory usage: Only considers one branch at a time.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High performance: On many grammars, runs very quickly.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Easy to implement: Can be written as a set of mutually recursive functions.</a:t>
            </a:r>
          </a:p>
        </p:txBody>
      </p:sp>
    </p:spTree>
    <p:extLst>
      <p:ext uri="{BB962C8B-B14F-4D97-AF65-F5344CB8AC3E}">
        <p14:creationId xmlns:p14="http://schemas.microsoft.com/office/powerpoint/2010/main" val="3676059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4999" y="1123405"/>
            <a:ext cx="744619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Chomsky was interested in a way to talk about language as a formal construct. He realized that languages fit certain patterns and that you could define a grammar as a set of patterns that you could then use to construct sentences.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090" y="266197"/>
            <a:ext cx="4202349" cy="4286348"/>
            <a:chOff x="515566" y="2309005"/>
            <a:chExt cx="4202349" cy="4286348"/>
          </a:xfrm>
        </p:grpSpPr>
        <p:sp>
          <p:nvSpPr>
            <p:cNvPr id="5" name="Rectangle 4"/>
            <p:cNvSpPr/>
            <p:nvPr/>
          </p:nvSpPr>
          <p:spPr>
            <a:xfrm>
              <a:off x="515566" y="2309005"/>
              <a:ext cx="4202349" cy="42863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2" name="Picture 4" descr="Time flies 3.sv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223" y="2539442"/>
              <a:ext cx="3790350" cy="3962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009127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12195" y="1087394"/>
            <a:ext cx="2932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Leftmost DFS works with a stack instead of a worklist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62897" y="140043"/>
            <a:ext cx="42925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Leftmost DFS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3568" y="4795897"/>
            <a:ext cx="176522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 </a:t>
            </a:r>
            <a:r>
              <a:rPr lang="en-US" sz="3200" dirty="0">
                <a:sym typeface="Wingdings" panose="05000000000000000000" pitchFamily="2" charset="2"/>
              </a:rPr>
              <a:t> T</a:t>
            </a:r>
          </a:p>
          <a:p>
            <a:r>
              <a:rPr lang="en-US" sz="3200" dirty="0">
                <a:sym typeface="Wingdings" panose="05000000000000000000" pitchFamily="2" charset="2"/>
              </a:rPr>
              <a:t>E  T + E</a:t>
            </a:r>
          </a:p>
          <a:p>
            <a:r>
              <a:rPr lang="en-US" sz="3200" dirty="0">
                <a:sym typeface="Wingdings" panose="05000000000000000000" pitchFamily="2" charset="2"/>
              </a:rPr>
              <a:t>T  </a:t>
            </a:r>
            <a:r>
              <a:rPr lang="en-US" sz="3200" dirty="0" err="1">
                <a:sym typeface="Wingdings" panose="05000000000000000000" pitchFamily="2" charset="2"/>
              </a:rPr>
              <a:t>int</a:t>
            </a:r>
            <a:endParaRPr lang="en-US" sz="3200" dirty="0">
              <a:sym typeface="Wingdings" panose="05000000000000000000" pitchFamily="2" charset="2"/>
            </a:endParaRPr>
          </a:p>
          <a:p>
            <a:r>
              <a:rPr lang="en-US" sz="3200" dirty="0">
                <a:sym typeface="Wingdings" panose="05000000000000000000" pitchFamily="2" charset="2"/>
              </a:rPr>
              <a:t>T  ( E )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777946" y="5914768"/>
            <a:ext cx="1617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int</a:t>
            </a:r>
            <a:r>
              <a:rPr lang="en-US" sz="3600" dirty="0"/>
              <a:t> + </a:t>
            </a:r>
            <a:r>
              <a:rPr lang="en-US" sz="3600" dirty="0" err="1"/>
              <a:t>int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4777946" y="5730102"/>
            <a:ext cx="172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program: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09439" y="2090919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5028224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12195" y="1087394"/>
            <a:ext cx="2932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Leftmost DFS works with a stack instead of a worklist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62897" y="140043"/>
            <a:ext cx="42925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Leftmost DFS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3568" y="4795897"/>
            <a:ext cx="176522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 </a:t>
            </a:r>
            <a:r>
              <a:rPr lang="en-US" sz="3200" dirty="0">
                <a:sym typeface="Wingdings" panose="05000000000000000000" pitchFamily="2" charset="2"/>
              </a:rPr>
              <a:t> T</a:t>
            </a:r>
          </a:p>
          <a:p>
            <a:r>
              <a:rPr lang="en-US" sz="3200" dirty="0">
                <a:sym typeface="Wingdings" panose="05000000000000000000" pitchFamily="2" charset="2"/>
              </a:rPr>
              <a:t>E  T + E</a:t>
            </a:r>
          </a:p>
          <a:p>
            <a:r>
              <a:rPr lang="en-US" sz="3200" dirty="0">
                <a:sym typeface="Wingdings" panose="05000000000000000000" pitchFamily="2" charset="2"/>
              </a:rPr>
              <a:t>T  </a:t>
            </a:r>
            <a:r>
              <a:rPr lang="en-US" sz="3200" dirty="0" err="1">
                <a:sym typeface="Wingdings" panose="05000000000000000000" pitchFamily="2" charset="2"/>
              </a:rPr>
              <a:t>int</a:t>
            </a:r>
            <a:endParaRPr lang="en-US" sz="3200" dirty="0">
              <a:sym typeface="Wingdings" panose="05000000000000000000" pitchFamily="2" charset="2"/>
            </a:endParaRPr>
          </a:p>
          <a:p>
            <a:r>
              <a:rPr lang="en-US" sz="3200" dirty="0">
                <a:sym typeface="Wingdings" panose="05000000000000000000" pitchFamily="2" charset="2"/>
              </a:rPr>
              <a:t>T  ( E )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777946" y="5914768"/>
            <a:ext cx="1617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int</a:t>
            </a:r>
            <a:r>
              <a:rPr lang="en-US" sz="3600" dirty="0"/>
              <a:t> + </a:t>
            </a:r>
            <a:r>
              <a:rPr lang="en-US" sz="3600" dirty="0" err="1"/>
              <a:t>int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4777946" y="5730102"/>
            <a:ext cx="172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program: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09439" y="2090919"/>
            <a:ext cx="4347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</a:p>
          <a:p>
            <a:r>
              <a:rPr lang="en-US" sz="4000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7548922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12195" y="1087394"/>
            <a:ext cx="2932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Leftmost DFS works with a stack instead of a worklist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62897" y="140043"/>
            <a:ext cx="42925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Leftmost DFS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3568" y="4795897"/>
            <a:ext cx="176522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 </a:t>
            </a:r>
            <a:r>
              <a:rPr lang="en-US" sz="3200" dirty="0">
                <a:sym typeface="Wingdings" panose="05000000000000000000" pitchFamily="2" charset="2"/>
              </a:rPr>
              <a:t> T</a:t>
            </a:r>
          </a:p>
          <a:p>
            <a:r>
              <a:rPr lang="en-US" sz="3200" dirty="0">
                <a:sym typeface="Wingdings" panose="05000000000000000000" pitchFamily="2" charset="2"/>
              </a:rPr>
              <a:t>E  T + E</a:t>
            </a:r>
          </a:p>
          <a:p>
            <a:r>
              <a:rPr lang="en-US" sz="3200" dirty="0">
                <a:sym typeface="Wingdings" panose="05000000000000000000" pitchFamily="2" charset="2"/>
              </a:rPr>
              <a:t>T  </a:t>
            </a:r>
            <a:r>
              <a:rPr lang="en-US" sz="3200" dirty="0" err="1">
                <a:sym typeface="Wingdings" panose="05000000000000000000" pitchFamily="2" charset="2"/>
              </a:rPr>
              <a:t>int</a:t>
            </a:r>
            <a:endParaRPr lang="en-US" sz="3200" dirty="0">
              <a:sym typeface="Wingdings" panose="05000000000000000000" pitchFamily="2" charset="2"/>
            </a:endParaRPr>
          </a:p>
          <a:p>
            <a:r>
              <a:rPr lang="en-US" sz="3200" dirty="0">
                <a:sym typeface="Wingdings" panose="05000000000000000000" pitchFamily="2" charset="2"/>
              </a:rPr>
              <a:t>T  ( E )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777946" y="5914768"/>
            <a:ext cx="1617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int</a:t>
            </a:r>
            <a:r>
              <a:rPr lang="en-US" sz="3600" dirty="0"/>
              <a:t> + </a:t>
            </a:r>
            <a:r>
              <a:rPr lang="en-US" sz="3600" dirty="0" err="1"/>
              <a:t>int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4777946" y="5730102"/>
            <a:ext cx="172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program: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09439" y="2090919"/>
            <a:ext cx="73776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</a:p>
          <a:p>
            <a:r>
              <a:rPr lang="en-US" sz="4000" dirty="0"/>
              <a:t>T</a:t>
            </a:r>
          </a:p>
          <a:p>
            <a:r>
              <a:rPr lang="en-US" sz="4000" dirty="0" err="1"/>
              <a:t>int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 rot="20945119">
            <a:off x="5562669" y="2967911"/>
            <a:ext cx="2802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non-terminals, not right </a:t>
            </a:r>
          </a:p>
          <a:p>
            <a:r>
              <a:rPr lang="en-US" dirty="0"/>
              <a:t>answer. Pop and discard</a:t>
            </a:r>
          </a:p>
        </p:txBody>
      </p:sp>
    </p:spTree>
    <p:extLst>
      <p:ext uri="{BB962C8B-B14F-4D97-AF65-F5344CB8AC3E}">
        <p14:creationId xmlns:p14="http://schemas.microsoft.com/office/powerpoint/2010/main" val="9766721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12195" y="1087394"/>
            <a:ext cx="2932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Leftmost DFS works with a stack instead of a worklist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62897" y="140043"/>
            <a:ext cx="42925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Leftmost DFS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3568" y="4795897"/>
            <a:ext cx="176522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 </a:t>
            </a:r>
            <a:r>
              <a:rPr lang="en-US" sz="3200" dirty="0">
                <a:sym typeface="Wingdings" panose="05000000000000000000" pitchFamily="2" charset="2"/>
              </a:rPr>
              <a:t> T</a:t>
            </a:r>
          </a:p>
          <a:p>
            <a:r>
              <a:rPr lang="en-US" sz="3200" dirty="0">
                <a:sym typeface="Wingdings" panose="05000000000000000000" pitchFamily="2" charset="2"/>
              </a:rPr>
              <a:t>E  T + E</a:t>
            </a:r>
          </a:p>
          <a:p>
            <a:r>
              <a:rPr lang="en-US" sz="3200" dirty="0">
                <a:sym typeface="Wingdings" panose="05000000000000000000" pitchFamily="2" charset="2"/>
              </a:rPr>
              <a:t>T  </a:t>
            </a:r>
            <a:r>
              <a:rPr lang="en-US" sz="3200" dirty="0" err="1">
                <a:sym typeface="Wingdings" panose="05000000000000000000" pitchFamily="2" charset="2"/>
              </a:rPr>
              <a:t>int</a:t>
            </a:r>
            <a:endParaRPr lang="en-US" sz="3200" dirty="0">
              <a:sym typeface="Wingdings" panose="05000000000000000000" pitchFamily="2" charset="2"/>
            </a:endParaRPr>
          </a:p>
          <a:p>
            <a:r>
              <a:rPr lang="en-US" sz="3200" dirty="0">
                <a:sym typeface="Wingdings" panose="05000000000000000000" pitchFamily="2" charset="2"/>
              </a:rPr>
              <a:t>T  ( E )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777946" y="5914768"/>
            <a:ext cx="1617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int</a:t>
            </a:r>
            <a:r>
              <a:rPr lang="en-US" sz="3600" dirty="0"/>
              <a:t> + </a:t>
            </a:r>
            <a:r>
              <a:rPr lang="en-US" sz="3600" dirty="0" err="1"/>
              <a:t>int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4777946" y="5730102"/>
            <a:ext cx="172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program: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09439" y="2090919"/>
            <a:ext cx="74571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</a:p>
          <a:p>
            <a:r>
              <a:rPr lang="en-US" sz="4000" dirty="0"/>
              <a:t>T</a:t>
            </a:r>
          </a:p>
          <a:p>
            <a:r>
              <a:rPr lang="en-US" sz="4000" dirty="0"/>
              <a:t>(E)</a:t>
            </a:r>
          </a:p>
        </p:txBody>
      </p:sp>
      <p:sp>
        <p:nvSpPr>
          <p:cNvPr id="8" name="TextBox 7"/>
          <p:cNvSpPr txBox="1"/>
          <p:nvPr/>
        </p:nvSpPr>
        <p:spPr>
          <a:xfrm rot="20945119">
            <a:off x="5626292" y="3074367"/>
            <a:ext cx="2369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symbol doesn’t </a:t>
            </a:r>
            <a:br>
              <a:rPr lang="en-US" dirty="0"/>
            </a:br>
            <a:r>
              <a:rPr lang="en-US" dirty="0"/>
              <a:t>match. Pop and discard</a:t>
            </a:r>
          </a:p>
        </p:txBody>
      </p:sp>
    </p:spTree>
    <p:extLst>
      <p:ext uri="{BB962C8B-B14F-4D97-AF65-F5344CB8AC3E}">
        <p14:creationId xmlns:p14="http://schemas.microsoft.com/office/powerpoint/2010/main" val="30365509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12195" y="1087394"/>
            <a:ext cx="2932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Leftmost DFS works with a stack instead of a worklist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62897" y="140043"/>
            <a:ext cx="42925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Leftmost DFS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3568" y="4795897"/>
            <a:ext cx="176522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 </a:t>
            </a:r>
            <a:r>
              <a:rPr lang="en-US" sz="3200" dirty="0">
                <a:sym typeface="Wingdings" panose="05000000000000000000" pitchFamily="2" charset="2"/>
              </a:rPr>
              <a:t> T</a:t>
            </a:r>
          </a:p>
          <a:p>
            <a:r>
              <a:rPr lang="en-US" sz="3200" dirty="0">
                <a:sym typeface="Wingdings" panose="05000000000000000000" pitchFamily="2" charset="2"/>
              </a:rPr>
              <a:t>E  T + E</a:t>
            </a:r>
          </a:p>
          <a:p>
            <a:r>
              <a:rPr lang="en-US" sz="3200" dirty="0">
                <a:sym typeface="Wingdings" panose="05000000000000000000" pitchFamily="2" charset="2"/>
              </a:rPr>
              <a:t>T  </a:t>
            </a:r>
            <a:r>
              <a:rPr lang="en-US" sz="3200" dirty="0" err="1">
                <a:sym typeface="Wingdings" panose="05000000000000000000" pitchFamily="2" charset="2"/>
              </a:rPr>
              <a:t>int</a:t>
            </a:r>
            <a:endParaRPr lang="en-US" sz="3200" dirty="0">
              <a:sym typeface="Wingdings" panose="05000000000000000000" pitchFamily="2" charset="2"/>
            </a:endParaRPr>
          </a:p>
          <a:p>
            <a:r>
              <a:rPr lang="en-US" sz="3200" dirty="0">
                <a:sym typeface="Wingdings" panose="05000000000000000000" pitchFamily="2" charset="2"/>
              </a:rPr>
              <a:t>T  ( E )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777946" y="5914768"/>
            <a:ext cx="1617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int</a:t>
            </a:r>
            <a:r>
              <a:rPr lang="en-US" sz="3600" dirty="0"/>
              <a:t> + </a:t>
            </a:r>
            <a:r>
              <a:rPr lang="en-US" sz="3600" dirty="0" err="1"/>
              <a:t>int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4777946" y="5730102"/>
            <a:ext cx="172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program: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91817" y="2090919"/>
            <a:ext cx="4347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</a:p>
          <a:p>
            <a:r>
              <a:rPr lang="en-US" sz="4000" dirty="0"/>
              <a:t>T</a:t>
            </a:r>
          </a:p>
        </p:txBody>
      </p:sp>
      <p:sp>
        <p:nvSpPr>
          <p:cNvPr id="8" name="TextBox 7"/>
          <p:cNvSpPr txBox="1"/>
          <p:nvPr/>
        </p:nvSpPr>
        <p:spPr>
          <a:xfrm rot="20945119">
            <a:off x="5542346" y="2429472"/>
            <a:ext cx="2356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Exhausted alternatives </a:t>
            </a:r>
          </a:p>
          <a:p>
            <a:r>
              <a:rPr lang="en-US" dirty="0"/>
              <a:t>for T. Pop and discard</a:t>
            </a:r>
          </a:p>
        </p:txBody>
      </p:sp>
    </p:spTree>
    <p:extLst>
      <p:ext uri="{BB962C8B-B14F-4D97-AF65-F5344CB8AC3E}">
        <p14:creationId xmlns:p14="http://schemas.microsoft.com/office/powerpoint/2010/main" val="11405516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12195" y="1087394"/>
            <a:ext cx="2932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Leftmost DFS works with a stack instead of a worklist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62897" y="140043"/>
            <a:ext cx="42925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Leftmost DFS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3568" y="4795897"/>
            <a:ext cx="176522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 </a:t>
            </a:r>
            <a:r>
              <a:rPr lang="en-US" sz="3200" dirty="0">
                <a:sym typeface="Wingdings" panose="05000000000000000000" pitchFamily="2" charset="2"/>
              </a:rPr>
              <a:t> T</a:t>
            </a:r>
          </a:p>
          <a:p>
            <a:r>
              <a:rPr lang="en-US" sz="3200" dirty="0">
                <a:sym typeface="Wingdings" panose="05000000000000000000" pitchFamily="2" charset="2"/>
              </a:rPr>
              <a:t>E  T + E</a:t>
            </a:r>
          </a:p>
          <a:p>
            <a:r>
              <a:rPr lang="en-US" sz="3200" dirty="0">
                <a:sym typeface="Wingdings" panose="05000000000000000000" pitchFamily="2" charset="2"/>
              </a:rPr>
              <a:t>T  </a:t>
            </a:r>
            <a:r>
              <a:rPr lang="en-US" sz="3200" dirty="0" err="1">
                <a:sym typeface="Wingdings" panose="05000000000000000000" pitchFamily="2" charset="2"/>
              </a:rPr>
              <a:t>int</a:t>
            </a:r>
            <a:endParaRPr lang="en-US" sz="3200" dirty="0">
              <a:sym typeface="Wingdings" panose="05000000000000000000" pitchFamily="2" charset="2"/>
            </a:endParaRPr>
          </a:p>
          <a:p>
            <a:r>
              <a:rPr lang="en-US" sz="3200" dirty="0">
                <a:sym typeface="Wingdings" panose="05000000000000000000" pitchFamily="2" charset="2"/>
              </a:rPr>
              <a:t>T  ( E )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777946" y="5914768"/>
            <a:ext cx="1617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int</a:t>
            </a:r>
            <a:r>
              <a:rPr lang="en-US" sz="3600" dirty="0"/>
              <a:t> + </a:t>
            </a:r>
            <a:r>
              <a:rPr lang="en-US" sz="3600" dirty="0" err="1"/>
              <a:t>int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4777946" y="5730102"/>
            <a:ext cx="172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program: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91817" y="2090919"/>
            <a:ext cx="117051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</a:p>
          <a:p>
            <a:r>
              <a:rPr lang="en-US" sz="4000" dirty="0"/>
              <a:t>T + E</a:t>
            </a:r>
          </a:p>
        </p:txBody>
      </p:sp>
    </p:spTree>
    <p:extLst>
      <p:ext uri="{BB962C8B-B14F-4D97-AF65-F5344CB8AC3E}">
        <p14:creationId xmlns:p14="http://schemas.microsoft.com/office/powerpoint/2010/main" val="28369701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12195" y="1087394"/>
            <a:ext cx="2932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Leftmost DFS works with a stack instead of a worklist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62897" y="140043"/>
            <a:ext cx="42925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Leftmost DFS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3568" y="4795897"/>
            <a:ext cx="176522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 </a:t>
            </a:r>
            <a:r>
              <a:rPr lang="en-US" sz="3200" dirty="0">
                <a:sym typeface="Wingdings" panose="05000000000000000000" pitchFamily="2" charset="2"/>
              </a:rPr>
              <a:t> T</a:t>
            </a:r>
          </a:p>
          <a:p>
            <a:r>
              <a:rPr lang="en-US" sz="3200" dirty="0">
                <a:sym typeface="Wingdings" panose="05000000000000000000" pitchFamily="2" charset="2"/>
              </a:rPr>
              <a:t>E  T + E</a:t>
            </a:r>
          </a:p>
          <a:p>
            <a:r>
              <a:rPr lang="en-US" sz="3200" dirty="0">
                <a:sym typeface="Wingdings" panose="05000000000000000000" pitchFamily="2" charset="2"/>
              </a:rPr>
              <a:t>T  </a:t>
            </a:r>
            <a:r>
              <a:rPr lang="en-US" sz="3200" dirty="0" err="1">
                <a:sym typeface="Wingdings" panose="05000000000000000000" pitchFamily="2" charset="2"/>
              </a:rPr>
              <a:t>int</a:t>
            </a:r>
            <a:endParaRPr lang="en-US" sz="3200" dirty="0">
              <a:sym typeface="Wingdings" panose="05000000000000000000" pitchFamily="2" charset="2"/>
            </a:endParaRPr>
          </a:p>
          <a:p>
            <a:r>
              <a:rPr lang="en-US" sz="3200" dirty="0">
                <a:sym typeface="Wingdings" panose="05000000000000000000" pitchFamily="2" charset="2"/>
              </a:rPr>
              <a:t>T  ( E )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777946" y="5914768"/>
            <a:ext cx="1617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int</a:t>
            </a:r>
            <a:r>
              <a:rPr lang="en-US" sz="3600" dirty="0"/>
              <a:t> + </a:t>
            </a:r>
            <a:r>
              <a:rPr lang="en-US" sz="3600" dirty="0" err="1"/>
              <a:t>int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4777946" y="5730102"/>
            <a:ext cx="172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program: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91817" y="2090919"/>
            <a:ext cx="147354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</a:p>
          <a:p>
            <a:r>
              <a:rPr lang="en-US" sz="4000" dirty="0"/>
              <a:t>T + E</a:t>
            </a:r>
          </a:p>
          <a:p>
            <a:r>
              <a:rPr lang="en-US" sz="4000" dirty="0" err="1"/>
              <a:t>int</a:t>
            </a:r>
            <a:r>
              <a:rPr lang="en-US" sz="4000" dirty="0"/>
              <a:t> + E</a:t>
            </a:r>
          </a:p>
        </p:txBody>
      </p:sp>
    </p:spTree>
    <p:extLst>
      <p:ext uri="{BB962C8B-B14F-4D97-AF65-F5344CB8AC3E}">
        <p14:creationId xmlns:p14="http://schemas.microsoft.com/office/powerpoint/2010/main" val="38221976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12195" y="1087394"/>
            <a:ext cx="2932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Leftmost DFS works with a stack instead of a worklist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62897" y="140043"/>
            <a:ext cx="42925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Leftmost DFS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3568" y="4795897"/>
            <a:ext cx="176522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 </a:t>
            </a:r>
            <a:r>
              <a:rPr lang="en-US" sz="3200" dirty="0">
                <a:sym typeface="Wingdings" panose="05000000000000000000" pitchFamily="2" charset="2"/>
              </a:rPr>
              <a:t> T</a:t>
            </a:r>
          </a:p>
          <a:p>
            <a:r>
              <a:rPr lang="en-US" sz="3200" dirty="0">
                <a:sym typeface="Wingdings" panose="05000000000000000000" pitchFamily="2" charset="2"/>
              </a:rPr>
              <a:t>E  T + E</a:t>
            </a:r>
          </a:p>
          <a:p>
            <a:r>
              <a:rPr lang="en-US" sz="3200" dirty="0">
                <a:sym typeface="Wingdings" panose="05000000000000000000" pitchFamily="2" charset="2"/>
              </a:rPr>
              <a:t>T  </a:t>
            </a:r>
            <a:r>
              <a:rPr lang="en-US" sz="3200" dirty="0" err="1">
                <a:sym typeface="Wingdings" panose="05000000000000000000" pitchFamily="2" charset="2"/>
              </a:rPr>
              <a:t>int</a:t>
            </a:r>
            <a:endParaRPr lang="en-US" sz="3200" dirty="0">
              <a:sym typeface="Wingdings" panose="05000000000000000000" pitchFamily="2" charset="2"/>
            </a:endParaRPr>
          </a:p>
          <a:p>
            <a:r>
              <a:rPr lang="en-US" sz="3200" dirty="0">
                <a:sym typeface="Wingdings" panose="05000000000000000000" pitchFamily="2" charset="2"/>
              </a:rPr>
              <a:t>T  ( E )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777946" y="5914768"/>
            <a:ext cx="1617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int</a:t>
            </a:r>
            <a:r>
              <a:rPr lang="en-US" sz="3600" dirty="0"/>
              <a:t> + </a:t>
            </a:r>
            <a:r>
              <a:rPr lang="en-US" sz="3600" dirty="0" err="1"/>
              <a:t>int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4777946" y="5730102"/>
            <a:ext cx="172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program: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91817" y="2090919"/>
            <a:ext cx="147354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</a:p>
          <a:p>
            <a:r>
              <a:rPr lang="en-US" sz="4000" dirty="0"/>
              <a:t>T + E</a:t>
            </a:r>
          </a:p>
          <a:p>
            <a:r>
              <a:rPr lang="en-US" sz="4000" dirty="0" err="1"/>
              <a:t>int</a:t>
            </a:r>
            <a:r>
              <a:rPr lang="en-US" sz="4000" dirty="0"/>
              <a:t> + T</a:t>
            </a:r>
          </a:p>
        </p:txBody>
      </p:sp>
    </p:spTree>
    <p:extLst>
      <p:ext uri="{BB962C8B-B14F-4D97-AF65-F5344CB8AC3E}">
        <p14:creationId xmlns:p14="http://schemas.microsoft.com/office/powerpoint/2010/main" val="15593817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12195" y="1087394"/>
            <a:ext cx="2932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Leftmost DFS works with a stack instead of a worklist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62897" y="140043"/>
            <a:ext cx="42925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Leftmost DFS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3568" y="4795897"/>
            <a:ext cx="176522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 </a:t>
            </a:r>
            <a:r>
              <a:rPr lang="en-US" sz="3200" dirty="0">
                <a:sym typeface="Wingdings" panose="05000000000000000000" pitchFamily="2" charset="2"/>
              </a:rPr>
              <a:t> T</a:t>
            </a:r>
          </a:p>
          <a:p>
            <a:r>
              <a:rPr lang="en-US" sz="3200" dirty="0">
                <a:sym typeface="Wingdings" panose="05000000000000000000" pitchFamily="2" charset="2"/>
              </a:rPr>
              <a:t>E  T + E</a:t>
            </a:r>
          </a:p>
          <a:p>
            <a:r>
              <a:rPr lang="en-US" sz="3200" dirty="0">
                <a:sym typeface="Wingdings" panose="05000000000000000000" pitchFamily="2" charset="2"/>
              </a:rPr>
              <a:t>T  </a:t>
            </a:r>
            <a:r>
              <a:rPr lang="en-US" sz="3200" dirty="0" err="1">
                <a:sym typeface="Wingdings" panose="05000000000000000000" pitchFamily="2" charset="2"/>
              </a:rPr>
              <a:t>int</a:t>
            </a:r>
            <a:endParaRPr lang="en-US" sz="3200" dirty="0">
              <a:sym typeface="Wingdings" panose="05000000000000000000" pitchFamily="2" charset="2"/>
            </a:endParaRPr>
          </a:p>
          <a:p>
            <a:r>
              <a:rPr lang="en-US" sz="3200" dirty="0">
                <a:sym typeface="Wingdings" panose="05000000000000000000" pitchFamily="2" charset="2"/>
              </a:rPr>
              <a:t>T  ( E )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777946" y="5914768"/>
            <a:ext cx="1617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int</a:t>
            </a:r>
            <a:r>
              <a:rPr lang="en-US" sz="3600" dirty="0"/>
              <a:t> + </a:t>
            </a:r>
            <a:r>
              <a:rPr lang="en-US" sz="3600" dirty="0" err="1"/>
              <a:t>int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4777946" y="5730102"/>
            <a:ext cx="172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program: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08605" y="2078156"/>
            <a:ext cx="177657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</a:p>
          <a:p>
            <a:r>
              <a:rPr lang="en-US" sz="4000" dirty="0"/>
              <a:t>T + E</a:t>
            </a:r>
          </a:p>
          <a:p>
            <a:r>
              <a:rPr lang="en-US" sz="4000" dirty="0" err="1"/>
              <a:t>int</a:t>
            </a:r>
            <a:r>
              <a:rPr lang="en-US" sz="4000" dirty="0"/>
              <a:t> + </a:t>
            </a:r>
            <a:r>
              <a:rPr lang="en-US" sz="4000" dirty="0" err="1"/>
              <a:t>int</a:t>
            </a:r>
            <a:endParaRPr lang="en-US" sz="4000" dirty="0"/>
          </a:p>
        </p:txBody>
      </p:sp>
      <p:pic>
        <p:nvPicPr>
          <p:cNvPr id="4098" name="Picture 2" descr="http://www.viralread.com/wp-content/uploads/2013/04/Awww-yeah-300x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203" y="2256761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2625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62897" y="140043"/>
            <a:ext cx="86659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Problem with Leftmost DFS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5989" y="2907957"/>
            <a:ext cx="144462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 </a:t>
            </a:r>
            <a:r>
              <a:rPr lang="en-US" sz="3200" dirty="0">
                <a:sym typeface="Wingdings" panose="05000000000000000000" pitchFamily="2" charset="2"/>
              </a:rPr>
              <a:t> Aa</a:t>
            </a:r>
          </a:p>
          <a:p>
            <a:r>
              <a:rPr lang="en-US" sz="3200" dirty="0">
                <a:sym typeface="Wingdings" panose="05000000000000000000" pitchFamily="2" charset="2"/>
              </a:rPr>
              <a:t>A  c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4580238" y="1649788"/>
            <a:ext cx="195277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</a:t>
            </a:r>
          </a:p>
          <a:p>
            <a:r>
              <a:rPr lang="en-US" sz="4000" dirty="0"/>
              <a:t>Aa</a:t>
            </a:r>
          </a:p>
          <a:p>
            <a:r>
              <a:rPr lang="en-US" sz="4000" dirty="0" err="1"/>
              <a:t>Aaa</a:t>
            </a:r>
            <a:endParaRPr lang="en-US" sz="4000" dirty="0"/>
          </a:p>
          <a:p>
            <a:r>
              <a:rPr lang="en-US" sz="4000" dirty="0" err="1"/>
              <a:t>Aaaa</a:t>
            </a:r>
            <a:endParaRPr lang="en-US" sz="4000" dirty="0"/>
          </a:p>
          <a:p>
            <a:r>
              <a:rPr lang="en-US" sz="4000" dirty="0" err="1"/>
              <a:t>Aaaaa</a:t>
            </a:r>
            <a:endParaRPr lang="en-US" sz="4000" dirty="0"/>
          </a:p>
          <a:p>
            <a:r>
              <a:rPr lang="en-US" sz="4000" dirty="0" err="1"/>
              <a:t>Aaaaaa</a:t>
            </a:r>
            <a:endParaRPr lang="en-US" sz="4000" dirty="0"/>
          </a:p>
          <a:p>
            <a:r>
              <a:rPr lang="en-US" sz="4000" dirty="0" err="1"/>
              <a:t>Aaaaaaa</a:t>
            </a:r>
            <a:endParaRPr lang="en-US" sz="4000" dirty="0"/>
          </a:p>
        </p:txBody>
      </p:sp>
      <p:pic>
        <p:nvPicPr>
          <p:cNvPr id="5122" name="Picture 2" descr="http://vignette1.wikia.nocookie.net/l__/images/e/e7/Oh-no.jpg/revision/latest?cb=20121008152924&amp;path-prefix=letspl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565" y="242164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469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86682" y="2309005"/>
            <a:ext cx="841907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Does this sound familiar?</a:t>
            </a:r>
          </a:p>
          <a:p>
            <a:endParaRPr lang="en-US" sz="4000" dirty="0"/>
          </a:p>
          <a:p>
            <a:r>
              <a:rPr lang="en-US" sz="4000" dirty="0"/>
              <a:t>It’s similar to what we did with regular expressions!</a:t>
            </a:r>
          </a:p>
        </p:txBody>
      </p:sp>
    </p:spTree>
    <p:extLst>
      <p:ext uri="{BB962C8B-B14F-4D97-AF65-F5344CB8AC3E}">
        <p14:creationId xmlns:p14="http://schemas.microsoft.com/office/powerpoint/2010/main" val="9854865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299571"/>
              </p:ext>
            </p:extLst>
          </p:nvPr>
        </p:nvGraphicFramePr>
        <p:xfrm>
          <a:off x="1180818" y="1015663"/>
          <a:ext cx="10140778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0389">
                  <a:extLst>
                    <a:ext uri="{9D8B030D-6E8A-4147-A177-3AD203B41FA5}">
                      <a16:colId xmlns:a16="http://schemas.microsoft.com/office/drawing/2014/main" val="3757998135"/>
                    </a:ext>
                  </a:extLst>
                </a:gridCol>
                <a:gridCol w="5070389">
                  <a:extLst>
                    <a:ext uri="{9D8B030D-6E8A-4147-A177-3AD203B41FA5}">
                      <a16:colId xmlns:a16="http://schemas.microsoft.com/office/drawing/2014/main" val="1142818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Breadth First (BFS)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Depth First</a:t>
                      </a:r>
                      <a:r>
                        <a:rPr lang="en-US" sz="3200" baseline="0" dirty="0"/>
                        <a:t> (DFS)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024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Leftmost BFS works on all grammars.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Leftmost DFS works on grammars without left recursion.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72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Worst-case runtime is exponential.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Worst-case runtime is exponential.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607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Worst-case memory usage is exponential.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Worst-case memory usage is linear.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263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Rarely used in practice.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Often used in a limited form as recursive descent.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33910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417063" y="0"/>
            <a:ext cx="966828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/>
              <a:t>Summary of Leftmost BFS/DFS</a:t>
            </a:r>
          </a:p>
        </p:txBody>
      </p:sp>
    </p:spTree>
    <p:extLst>
      <p:ext uri="{BB962C8B-B14F-4D97-AF65-F5344CB8AC3E}">
        <p14:creationId xmlns:p14="http://schemas.microsoft.com/office/powerpoint/2010/main" val="8333425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19849" y="205946"/>
            <a:ext cx="60212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Bottom Up Parsing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3245049" y="1945844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0" dirty="0"/>
              <a:t>Remember:</a:t>
            </a:r>
          </a:p>
          <a:p>
            <a:r>
              <a:rPr lang="en-US" sz="4000" dirty="0"/>
              <a:t>Beginning with the user's program, try to apply productions in reverse to convert the program back into the start symbol.</a:t>
            </a:r>
          </a:p>
        </p:txBody>
      </p:sp>
    </p:spTree>
    <p:extLst>
      <p:ext uri="{BB962C8B-B14F-4D97-AF65-F5344CB8AC3E}">
        <p14:creationId xmlns:p14="http://schemas.microsoft.com/office/powerpoint/2010/main" val="9164201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9990" y="1878227"/>
            <a:ext cx="885197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Bottom Up Parsing is almost always done:</a:t>
            </a:r>
          </a:p>
          <a:p>
            <a:pPr marL="342900" indent="-342900">
              <a:buAutoNum type="arabicParenR"/>
            </a:pPr>
            <a:r>
              <a:rPr lang="en-US" sz="4000" dirty="0"/>
              <a:t>By a generated automaton; </a:t>
            </a:r>
          </a:p>
          <a:p>
            <a:pPr lvl="1"/>
            <a:r>
              <a:rPr lang="en-US" sz="4000" dirty="0"/>
              <a:t>more on these later in the course</a:t>
            </a:r>
          </a:p>
          <a:p>
            <a:pPr marL="342900" indent="-342900">
              <a:buAutoNum type="arabicParenR"/>
            </a:pPr>
            <a:r>
              <a:rPr lang="en-US" sz="4000" dirty="0"/>
              <a:t>With some amount of look ahead</a:t>
            </a:r>
          </a:p>
        </p:txBody>
      </p:sp>
    </p:spTree>
    <p:extLst>
      <p:ext uri="{BB962C8B-B14F-4D97-AF65-F5344CB8AC3E}">
        <p14:creationId xmlns:p14="http://schemas.microsoft.com/office/powerpoint/2010/main" val="28379758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17398" y="44736"/>
            <a:ext cx="4724627" cy="6863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⇒ </a:t>
            </a:r>
            <a:r>
              <a:rPr lang="en-US" sz="4000" dirty="0" err="1"/>
              <a:t>int</a:t>
            </a:r>
            <a:r>
              <a:rPr lang="en-US" sz="4000" dirty="0"/>
              <a:t> + (</a:t>
            </a:r>
            <a:r>
              <a:rPr lang="en-US" sz="4000" dirty="0" err="1"/>
              <a:t>int</a:t>
            </a:r>
            <a:r>
              <a:rPr lang="en-US" sz="4000" dirty="0"/>
              <a:t> + </a:t>
            </a:r>
            <a:r>
              <a:rPr lang="en-US" sz="4000" dirty="0" err="1"/>
              <a:t>int</a:t>
            </a:r>
            <a:r>
              <a:rPr lang="en-US" sz="4000" dirty="0"/>
              <a:t> + </a:t>
            </a:r>
            <a:r>
              <a:rPr lang="en-US" sz="4000" dirty="0" err="1"/>
              <a:t>int</a:t>
            </a:r>
            <a:r>
              <a:rPr lang="en-US" sz="4000" dirty="0"/>
              <a:t>)</a:t>
            </a:r>
          </a:p>
          <a:p>
            <a:r>
              <a:rPr lang="en-US" sz="4000" dirty="0"/>
              <a:t>⇒ T + (</a:t>
            </a:r>
            <a:r>
              <a:rPr lang="en-US" sz="4000" dirty="0" err="1"/>
              <a:t>int</a:t>
            </a:r>
            <a:r>
              <a:rPr lang="en-US" sz="4000" dirty="0"/>
              <a:t> + </a:t>
            </a:r>
            <a:r>
              <a:rPr lang="en-US" sz="4000" dirty="0" err="1"/>
              <a:t>int</a:t>
            </a:r>
            <a:r>
              <a:rPr lang="en-US" sz="4000" dirty="0"/>
              <a:t> + </a:t>
            </a:r>
            <a:r>
              <a:rPr lang="en-US" sz="4000" dirty="0" err="1"/>
              <a:t>int</a:t>
            </a:r>
            <a:r>
              <a:rPr lang="en-US" sz="4000" dirty="0"/>
              <a:t>)</a:t>
            </a:r>
          </a:p>
          <a:p>
            <a:r>
              <a:rPr lang="en-US" sz="4000" dirty="0"/>
              <a:t>⇒ E + (</a:t>
            </a:r>
            <a:r>
              <a:rPr lang="en-US" sz="4000" dirty="0" err="1"/>
              <a:t>int</a:t>
            </a:r>
            <a:r>
              <a:rPr lang="en-US" sz="4000" dirty="0"/>
              <a:t> + </a:t>
            </a:r>
            <a:r>
              <a:rPr lang="en-US" sz="4000" dirty="0" err="1"/>
              <a:t>int</a:t>
            </a:r>
            <a:r>
              <a:rPr lang="en-US" sz="4000" dirty="0"/>
              <a:t> + </a:t>
            </a:r>
            <a:r>
              <a:rPr lang="en-US" sz="4000" dirty="0" err="1"/>
              <a:t>int</a:t>
            </a:r>
            <a:r>
              <a:rPr lang="en-US" sz="4000" dirty="0"/>
              <a:t>)</a:t>
            </a:r>
          </a:p>
          <a:p>
            <a:r>
              <a:rPr lang="en-US" sz="4000" dirty="0"/>
              <a:t>⇒ E + (T + </a:t>
            </a:r>
            <a:r>
              <a:rPr lang="en-US" sz="4000" dirty="0" err="1"/>
              <a:t>int</a:t>
            </a:r>
            <a:r>
              <a:rPr lang="en-US" sz="4000" dirty="0"/>
              <a:t> + </a:t>
            </a:r>
            <a:r>
              <a:rPr lang="en-US" sz="4000" dirty="0" err="1"/>
              <a:t>int</a:t>
            </a:r>
            <a:r>
              <a:rPr lang="en-US" sz="4000" dirty="0"/>
              <a:t>)</a:t>
            </a:r>
          </a:p>
          <a:p>
            <a:r>
              <a:rPr lang="en-US" sz="4000" dirty="0"/>
              <a:t>⇒ E + (E + </a:t>
            </a:r>
            <a:r>
              <a:rPr lang="en-US" sz="4000" dirty="0" err="1"/>
              <a:t>int</a:t>
            </a:r>
            <a:r>
              <a:rPr lang="en-US" sz="4000" dirty="0"/>
              <a:t> + </a:t>
            </a:r>
            <a:r>
              <a:rPr lang="en-US" sz="4000" dirty="0" err="1"/>
              <a:t>int</a:t>
            </a:r>
            <a:r>
              <a:rPr lang="en-US" sz="4000" dirty="0"/>
              <a:t>)</a:t>
            </a:r>
          </a:p>
          <a:p>
            <a:r>
              <a:rPr lang="en-US" sz="4000" dirty="0"/>
              <a:t>⇒ E + (E + T + </a:t>
            </a:r>
            <a:r>
              <a:rPr lang="en-US" sz="4000" dirty="0" err="1"/>
              <a:t>int</a:t>
            </a:r>
            <a:r>
              <a:rPr lang="en-US" sz="4000" dirty="0"/>
              <a:t>)</a:t>
            </a:r>
          </a:p>
          <a:p>
            <a:r>
              <a:rPr lang="en-US" sz="4000" dirty="0"/>
              <a:t>⇒ E + (E + </a:t>
            </a:r>
            <a:r>
              <a:rPr lang="en-US" sz="4000" dirty="0" err="1"/>
              <a:t>int</a:t>
            </a:r>
            <a:r>
              <a:rPr lang="en-US" sz="4000" dirty="0"/>
              <a:t>)</a:t>
            </a:r>
          </a:p>
          <a:p>
            <a:r>
              <a:rPr lang="en-US" sz="4000" dirty="0"/>
              <a:t>⇒ E + (E + T)</a:t>
            </a:r>
          </a:p>
          <a:p>
            <a:r>
              <a:rPr lang="en-US" sz="4000" dirty="0"/>
              <a:t>⇒ E + (E)</a:t>
            </a:r>
          </a:p>
          <a:p>
            <a:r>
              <a:rPr lang="en-US" sz="4000" dirty="0"/>
              <a:t>⇒ E + T</a:t>
            </a:r>
          </a:p>
          <a:p>
            <a:r>
              <a:rPr lang="en-US" sz="4000" dirty="0"/>
              <a:t>⇒ 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94703" y="1746422"/>
            <a:ext cx="211628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 → T</a:t>
            </a:r>
          </a:p>
          <a:p>
            <a:r>
              <a:rPr lang="en-US" sz="4000" dirty="0"/>
              <a:t>E → E + T</a:t>
            </a:r>
          </a:p>
          <a:p>
            <a:r>
              <a:rPr lang="en-US" sz="4000" dirty="0"/>
              <a:t>T → </a:t>
            </a:r>
            <a:r>
              <a:rPr lang="en-US" sz="4000" dirty="0" err="1"/>
              <a:t>int</a:t>
            </a:r>
            <a:endParaRPr lang="en-US" sz="4000" dirty="0"/>
          </a:p>
          <a:p>
            <a:r>
              <a:rPr lang="en-US" sz="4000" dirty="0"/>
              <a:t>T → (E)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388113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63485" y="2041070"/>
            <a:ext cx="89398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In this course, we will be creating a top-down parser using recursive descent. </a:t>
            </a:r>
          </a:p>
        </p:txBody>
      </p:sp>
    </p:spTree>
    <p:extLst>
      <p:ext uri="{BB962C8B-B14F-4D97-AF65-F5344CB8AC3E}">
        <p14:creationId xmlns:p14="http://schemas.microsoft.com/office/powerpoint/2010/main" val="424790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7265" y="925049"/>
            <a:ext cx="1085747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Unfortunately, regular expressions are (usually) too weak to define programming languages.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Cannot define a regular expression matching all expressions with properly balanced parentheses.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Cannot define a regular expression matching all functions with properly nested block structure.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We need a more powerful formalism.</a:t>
            </a:r>
          </a:p>
        </p:txBody>
      </p:sp>
    </p:spTree>
    <p:extLst>
      <p:ext uri="{BB962C8B-B14F-4D97-AF65-F5344CB8AC3E}">
        <p14:creationId xmlns:p14="http://schemas.microsoft.com/office/powerpoint/2010/main" val="2750669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0520" y="257784"/>
            <a:ext cx="907809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 little bit of vocabulary…</a:t>
            </a:r>
          </a:p>
          <a:p>
            <a:endParaRPr lang="en-US" sz="3200" dirty="0"/>
          </a:p>
          <a:p>
            <a:r>
              <a:rPr lang="en-US" sz="3200" dirty="0"/>
              <a:t>Symbol  </a:t>
            </a:r>
          </a:p>
          <a:p>
            <a:r>
              <a:rPr lang="en-US" sz="3200" dirty="0"/>
              <a:t>	an “item” in a grammar</a:t>
            </a:r>
          </a:p>
          <a:p>
            <a:r>
              <a:rPr lang="en-US" sz="3200" dirty="0"/>
              <a:t>Rule</a:t>
            </a:r>
          </a:p>
          <a:p>
            <a:r>
              <a:rPr lang="en-US" sz="3200" dirty="0"/>
              <a:t>	an allowable transformation</a:t>
            </a:r>
          </a:p>
          <a:p>
            <a:r>
              <a:rPr lang="en-US" sz="3200" dirty="0"/>
              <a:t>Terminal Symbol </a:t>
            </a:r>
          </a:p>
          <a:p>
            <a:r>
              <a:rPr lang="en-US" sz="3200" dirty="0"/>
              <a:t>	“Final” symbol – no more rules apply</a:t>
            </a:r>
          </a:p>
          <a:p>
            <a:r>
              <a:rPr lang="en-US" sz="3200" dirty="0"/>
              <a:t>Non-Terminal Symbol  </a:t>
            </a:r>
          </a:p>
          <a:p>
            <a:r>
              <a:rPr lang="en-US" sz="3200" dirty="0"/>
              <a:t>	Symbol with more rules to apply</a:t>
            </a:r>
          </a:p>
          <a:p>
            <a:r>
              <a:rPr lang="en-US" sz="3200" dirty="0"/>
              <a:t>Production </a:t>
            </a:r>
          </a:p>
          <a:p>
            <a:r>
              <a:rPr lang="en-US" sz="3200" dirty="0"/>
              <a:t>	Applying a rule to “produce” different symbols</a:t>
            </a:r>
          </a:p>
        </p:txBody>
      </p:sp>
    </p:spTree>
    <p:extLst>
      <p:ext uri="{BB962C8B-B14F-4D97-AF65-F5344CB8AC3E}">
        <p14:creationId xmlns:p14="http://schemas.microsoft.com/office/powerpoint/2010/main" val="4241025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1978" y="579059"/>
            <a:ext cx="4547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Let’s try an example. </a:t>
            </a:r>
          </a:p>
        </p:txBody>
      </p:sp>
      <p:sp>
        <p:nvSpPr>
          <p:cNvPr id="2" name="Cloud Callout 1"/>
          <p:cNvSpPr/>
          <p:nvPr/>
        </p:nvSpPr>
        <p:spPr>
          <a:xfrm>
            <a:off x="6919783" y="98854"/>
            <a:ext cx="5272217" cy="2051221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convention is that non-terminals start with a capital letter and terminals are lower case. </a:t>
            </a:r>
          </a:p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7308" y="1960605"/>
            <a:ext cx="354404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 → NP VP </a:t>
            </a:r>
          </a:p>
          <a:p>
            <a:r>
              <a:rPr lang="en-US" dirty="0"/>
              <a:t>NP → </a:t>
            </a:r>
            <a:r>
              <a:rPr lang="en-US" dirty="0" err="1"/>
              <a:t>Det</a:t>
            </a:r>
            <a:r>
              <a:rPr lang="en-US" dirty="0"/>
              <a:t> </a:t>
            </a:r>
            <a:r>
              <a:rPr lang="en-US" dirty="0" err="1"/>
              <a:t>Nsingular</a:t>
            </a:r>
            <a:r>
              <a:rPr lang="en-US" dirty="0"/>
              <a:t> | </a:t>
            </a:r>
            <a:r>
              <a:rPr lang="en-US" dirty="0" err="1"/>
              <a:t>Det</a:t>
            </a:r>
            <a:r>
              <a:rPr lang="en-US" dirty="0"/>
              <a:t> </a:t>
            </a:r>
            <a:r>
              <a:rPr lang="en-US" dirty="0" err="1"/>
              <a:t>Nplural</a:t>
            </a:r>
            <a:r>
              <a:rPr lang="en-US" dirty="0"/>
              <a:t> </a:t>
            </a:r>
          </a:p>
          <a:p>
            <a:r>
              <a:rPr lang="en-US" dirty="0" err="1"/>
              <a:t>Nsingular</a:t>
            </a:r>
            <a:r>
              <a:rPr lang="en-US" dirty="0"/>
              <a:t> VP → </a:t>
            </a:r>
            <a:r>
              <a:rPr lang="en-US" dirty="0" err="1"/>
              <a:t>Nsingular</a:t>
            </a:r>
            <a:r>
              <a:rPr lang="en-US" dirty="0"/>
              <a:t> </a:t>
            </a:r>
            <a:r>
              <a:rPr lang="en-US" dirty="0" err="1"/>
              <a:t>Vsingular</a:t>
            </a:r>
            <a:r>
              <a:rPr lang="en-US" dirty="0"/>
              <a:t> </a:t>
            </a:r>
          </a:p>
          <a:p>
            <a:r>
              <a:rPr lang="en-US" dirty="0" err="1"/>
              <a:t>Nplural</a:t>
            </a:r>
            <a:r>
              <a:rPr lang="en-US" dirty="0"/>
              <a:t> VP → </a:t>
            </a:r>
            <a:r>
              <a:rPr lang="en-US" dirty="0" err="1"/>
              <a:t>Nplural</a:t>
            </a:r>
            <a:r>
              <a:rPr lang="en-US" dirty="0"/>
              <a:t> </a:t>
            </a:r>
            <a:r>
              <a:rPr lang="en-US" dirty="0" err="1"/>
              <a:t>Vplural</a:t>
            </a:r>
            <a:endParaRPr lang="en-US" dirty="0"/>
          </a:p>
          <a:p>
            <a:r>
              <a:rPr lang="en-US" dirty="0" err="1"/>
              <a:t>Det</a:t>
            </a:r>
            <a:r>
              <a:rPr lang="en-US" dirty="0"/>
              <a:t> → the</a:t>
            </a:r>
          </a:p>
          <a:p>
            <a:r>
              <a:rPr lang="en-US" dirty="0" err="1"/>
              <a:t>Nsingular</a:t>
            </a:r>
            <a:r>
              <a:rPr lang="en-US" dirty="0"/>
              <a:t> → child </a:t>
            </a:r>
          </a:p>
          <a:p>
            <a:r>
              <a:rPr lang="en-US" dirty="0" err="1"/>
              <a:t>Nplural</a:t>
            </a:r>
            <a:r>
              <a:rPr lang="en-US" dirty="0"/>
              <a:t> → men </a:t>
            </a:r>
          </a:p>
          <a:p>
            <a:r>
              <a:rPr lang="en-US" dirty="0" err="1"/>
              <a:t>Vsingular</a:t>
            </a:r>
            <a:r>
              <a:rPr lang="en-US" dirty="0"/>
              <a:t> → runs </a:t>
            </a:r>
          </a:p>
          <a:p>
            <a:r>
              <a:rPr lang="en-US" dirty="0" err="1"/>
              <a:t>Vplural</a:t>
            </a:r>
            <a:r>
              <a:rPr lang="en-US" dirty="0"/>
              <a:t> → run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7308" y="4865373"/>
            <a:ext cx="9757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 for sentence, NP for noun-phrase, VP for verb-phrase, N for noun, V for verb, and </a:t>
            </a:r>
            <a:r>
              <a:rPr lang="en-US" dirty="0" err="1"/>
              <a:t>Det</a:t>
            </a:r>
            <a:r>
              <a:rPr lang="en-US" dirty="0"/>
              <a:t> for determiner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50941" y="2791601"/>
            <a:ext cx="242406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Parses:</a:t>
            </a:r>
          </a:p>
          <a:p>
            <a:r>
              <a:rPr lang="en-US" dirty="0"/>
              <a:t>	The child runs</a:t>
            </a:r>
          </a:p>
          <a:p>
            <a:r>
              <a:rPr lang="en-US" dirty="0"/>
              <a:t>	The men run</a:t>
            </a:r>
          </a:p>
        </p:txBody>
      </p:sp>
    </p:spTree>
    <p:extLst>
      <p:ext uri="{BB962C8B-B14F-4D97-AF65-F5344CB8AC3E}">
        <p14:creationId xmlns:p14="http://schemas.microsoft.com/office/powerpoint/2010/main" val="1193116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239266" y="250229"/>
            <a:ext cx="2736518" cy="230832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The child runs</a:t>
            </a:r>
          </a:p>
          <a:p>
            <a:r>
              <a:rPr lang="en-US" dirty="0"/>
              <a:t>S</a:t>
            </a:r>
          </a:p>
          <a:p>
            <a:r>
              <a:rPr lang="en-US" dirty="0"/>
              <a:t>NP VP (1)</a:t>
            </a:r>
          </a:p>
          <a:p>
            <a:r>
              <a:rPr lang="en-US" dirty="0" err="1"/>
              <a:t>Det</a:t>
            </a:r>
            <a:r>
              <a:rPr lang="en-US" dirty="0"/>
              <a:t> </a:t>
            </a:r>
            <a:r>
              <a:rPr lang="en-US" dirty="0" err="1"/>
              <a:t>Nsingular</a:t>
            </a:r>
            <a:r>
              <a:rPr lang="en-US" dirty="0"/>
              <a:t> VP (2) </a:t>
            </a:r>
          </a:p>
          <a:p>
            <a:r>
              <a:rPr lang="en-US" dirty="0" err="1"/>
              <a:t>Det</a:t>
            </a:r>
            <a:r>
              <a:rPr lang="en-US" dirty="0"/>
              <a:t> </a:t>
            </a:r>
            <a:r>
              <a:rPr lang="en-US" dirty="0" err="1"/>
              <a:t>Nsingular</a:t>
            </a:r>
            <a:r>
              <a:rPr lang="en-US" dirty="0"/>
              <a:t> </a:t>
            </a:r>
            <a:r>
              <a:rPr lang="en-US" dirty="0" err="1"/>
              <a:t>Vsingular</a:t>
            </a:r>
            <a:r>
              <a:rPr lang="en-US" dirty="0"/>
              <a:t>  (3)</a:t>
            </a:r>
          </a:p>
          <a:p>
            <a:r>
              <a:rPr lang="en-US" dirty="0"/>
              <a:t>the </a:t>
            </a:r>
            <a:r>
              <a:rPr lang="en-US" dirty="0" err="1"/>
              <a:t>Nsingular</a:t>
            </a:r>
            <a:r>
              <a:rPr lang="en-US" dirty="0"/>
              <a:t> </a:t>
            </a:r>
            <a:r>
              <a:rPr lang="en-US" dirty="0" err="1"/>
              <a:t>Vsingular</a:t>
            </a:r>
            <a:r>
              <a:rPr lang="en-US" dirty="0"/>
              <a:t>  (5)</a:t>
            </a:r>
          </a:p>
          <a:p>
            <a:r>
              <a:rPr lang="en-US" dirty="0"/>
              <a:t>the child </a:t>
            </a:r>
            <a:r>
              <a:rPr lang="en-US" dirty="0" err="1"/>
              <a:t>Vsingular</a:t>
            </a:r>
            <a:r>
              <a:rPr lang="en-US" dirty="0"/>
              <a:t> (6)</a:t>
            </a:r>
          </a:p>
          <a:p>
            <a:r>
              <a:rPr lang="en-US" dirty="0"/>
              <a:t>the child runs (8)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27060" y="250229"/>
            <a:ext cx="2314352" cy="230832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The men run</a:t>
            </a:r>
          </a:p>
          <a:p>
            <a:r>
              <a:rPr lang="en-US" dirty="0"/>
              <a:t>S</a:t>
            </a:r>
          </a:p>
          <a:p>
            <a:r>
              <a:rPr lang="en-US" dirty="0"/>
              <a:t>NP VP (1)</a:t>
            </a:r>
          </a:p>
          <a:p>
            <a:r>
              <a:rPr lang="en-US" dirty="0" err="1"/>
              <a:t>Det</a:t>
            </a:r>
            <a:r>
              <a:rPr lang="en-US" dirty="0"/>
              <a:t> </a:t>
            </a:r>
            <a:r>
              <a:rPr lang="en-US" dirty="0" err="1"/>
              <a:t>Nplural</a:t>
            </a:r>
            <a:r>
              <a:rPr lang="en-US" dirty="0"/>
              <a:t>  VP (2)</a:t>
            </a:r>
          </a:p>
          <a:p>
            <a:r>
              <a:rPr lang="en-US" dirty="0" err="1"/>
              <a:t>Det</a:t>
            </a:r>
            <a:r>
              <a:rPr lang="en-US" dirty="0"/>
              <a:t> </a:t>
            </a:r>
            <a:r>
              <a:rPr lang="en-US" dirty="0" err="1"/>
              <a:t>Nplural</a:t>
            </a:r>
            <a:r>
              <a:rPr lang="en-US" dirty="0"/>
              <a:t> </a:t>
            </a:r>
            <a:r>
              <a:rPr lang="en-US" dirty="0" err="1"/>
              <a:t>Vplural</a:t>
            </a:r>
            <a:r>
              <a:rPr lang="en-US" dirty="0"/>
              <a:t> (4)</a:t>
            </a:r>
          </a:p>
          <a:p>
            <a:r>
              <a:rPr lang="en-US" dirty="0"/>
              <a:t>the </a:t>
            </a:r>
            <a:r>
              <a:rPr lang="en-US" dirty="0" err="1"/>
              <a:t>Nplural</a:t>
            </a:r>
            <a:r>
              <a:rPr lang="en-US" dirty="0"/>
              <a:t> </a:t>
            </a:r>
            <a:r>
              <a:rPr lang="en-US" dirty="0" err="1"/>
              <a:t>Vplural</a:t>
            </a:r>
            <a:r>
              <a:rPr lang="en-US" dirty="0"/>
              <a:t>  (5)</a:t>
            </a:r>
          </a:p>
          <a:p>
            <a:r>
              <a:rPr lang="en-US" dirty="0"/>
              <a:t>the men </a:t>
            </a:r>
            <a:r>
              <a:rPr lang="en-US" dirty="0" err="1"/>
              <a:t>Vplural</a:t>
            </a:r>
            <a:r>
              <a:rPr lang="en-US" dirty="0"/>
              <a:t> (7)</a:t>
            </a:r>
          </a:p>
          <a:p>
            <a:r>
              <a:rPr lang="en-US" dirty="0"/>
              <a:t>the men run (9)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437851"/>
              </p:ext>
            </p:extLst>
          </p:nvPr>
        </p:nvGraphicFramePr>
        <p:xfrm>
          <a:off x="205946" y="118304"/>
          <a:ext cx="42672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9891">
                  <a:extLst>
                    <a:ext uri="{9D8B030D-6E8A-4147-A177-3AD203B41FA5}">
                      <a16:colId xmlns:a16="http://schemas.microsoft.com/office/drawing/2014/main" val="1315529478"/>
                    </a:ext>
                  </a:extLst>
                </a:gridCol>
                <a:gridCol w="807309">
                  <a:extLst>
                    <a:ext uri="{9D8B030D-6E8A-4147-A177-3AD203B41FA5}">
                      <a16:colId xmlns:a16="http://schemas.microsoft.com/office/drawing/2014/main" val="4089985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Rule 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107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 → NP VP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240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NP → </a:t>
                      </a:r>
                      <a:r>
                        <a:rPr lang="en-US" dirty="0" err="1"/>
                        <a:t>Det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Nsingular</a:t>
                      </a:r>
                      <a:r>
                        <a:rPr lang="en-US" dirty="0"/>
                        <a:t> | </a:t>
                      </a:r>
                      <a:r>
                        <a:rPr lang="en-US" dirty="0" err="1"/>
                        <a:t>Det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Nplural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58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Nsingular</a:t>
                      </a:r>
                      <a:r>
                        <a:rPr lang="en-US" dirty="0"/>
                        <a:t> VP → </a:t>
                      </a:r>
                      <a:r>
                        <a:rPr lang="en-US" dirty="0" err="1"/>
                        <a:t>Nsingular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Vsingular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563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Nplural</a:t>
                      </a:r>
                      <a:r>
                        <a:rPr lang="en-US" dirty="0"/>
                        <a:t> VP → </a:t>
                      </a:r>
                      <a:r>
                        <a:rPr lang="en-US" dirty="0" err="1"/>
                        <a:t>Nplural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Vplural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20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Det</a:t>
                      </a:r>
                      <a:r>
                        <a:rPr lang="en-US" dirty="0"/>
                        <a:t> →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775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Nsingular</a:t>
                      </a:r>
                      <a:r>
                        <a:rPr lang="en-US" dirty="0"/>
                        <a:t> → child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212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Nplural</a:t>
                      </a:r>
                      <a:r>
                        <a:rPr lang="en-US" dirty="0"/>
                        <a:t> → men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37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Vsingular</a:t>
                      </a:r>
                      <a:r>
                        <a:rPr lang="en-US" dirty="0"/>
                        <a:t> → runs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31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Vplural</a:t>
                      </a:r>
                      <a:r>
                        <a:rPr lang="en-US" dirty="0"/>
                        <a:t> → 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15707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49643" y="4629665"/>
            <a:ext cx="109503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Notice: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Rules 3 &amp; 4 have 2 non-terminals on the left side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You can apply any rule at any time so long as the symbols on the left hand side match what is in your derivation</a:t>
            </a:r>
          </a:p>
          <a:p>
            <a:endParaRPr lang="en-US"/>
          </a:p>
          <a:p>
            <a:pPr marL="342900" indent="-3429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325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3117</TotalTime>
  <Words>2716</Words>
  <Application>Microsoft Office PowerPoint</Application>
  <PresentationFormat>Widescreen</PresentationFormat>
  <Paragraphs>488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Arial</vt:lpstr>
      <vt:lpstr>Calibri</vt:lpstr>
      <vt:lpstr>Calibri Light</vt:lpstr>
      <vt:lpstr>Office Theme</vt:lpstr>
      <vt:lpstr>Parsing Theory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Phipps</dc:creator>
  <cp:lastModifiedBy>Phipps, Michael</cp:lastModifiedBy>
  <cp:revision>141</cp:revision>
  <dcterms:created xsi:type="dcterms:W3CDTF">2016-01-06T00:09:57Z</dcterms:created>
  <dcterms:modified xsi:type="dcterms:W3CDTF">2023-06-15T16:58:12Z</dcterms:modified>
</cp:coreProperties>
</file>