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1" r:id="rId9"/>
    <p:sldId id="260"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84" r:id="rId25"/>
    <p:sldId id="276" r:id="rId26"/>
    <p:sldId id="277" r:id="rId27"/>
    <p:sldId id="278" r:id="rId28"/>
    <p:sldId id="279" r:id="rId29"/>
    <p:sldId id="280" r:id="rId30"/>
    <p:sldId id="281" r:id="rId31"/>
    <p:sldId id="282" r:id="rId32"/>
    <p:sldId id="283" r:id="rId33"/>
    <p:sldId id="285" r:id="rId34"/>
    <p:sldId id="286" r:id="rId35"/>
    <p:sldId id="287" r:id="rId36"/>
    <p:sldId id="288" r:id="rId37"/>
    <p:sldId id="289" r:id="rId38"/>
    <p:sldId id="290" r:id="rId39"/>
    <p:sldId id="291" r:id="rId40"/>
    <p:sldId id="292" r:id="rId41"/>
    <p:sldId id="29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89" d="100"/>
          <a:sy n="89" d="100"/>
        </p:scale>
        <p:origin x="64"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888947-FCB6-43B2-BF48-DA3E0514F4C3}"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38818-F9A2-41FE-96A1-B427CF49AD90}" type="slidenum">
              <a:rPr lang="en-US" smtClean="0"/>
              <a:t>‹#›</a:t>
            </a:fld>
            <a:endParaRPr lang="en-US"/>
          </a:p>
        </p:txBody>
      </p:sp>
    </p:spTree>
    <p:extLst>
      <p:ext uri="{BB962C8B-B14F-4D97-AF65-F5344CB8AC3E}">
        <p14:creationId xmlns:p14="http://schemas.microsoft.com/office/powerpoint/2010/main" val="332319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88947-FCB6-43B2-BF48-DA3E0514F4C3}"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38818-F9A2-41FE-96A1-B427CF49AD90}" type="slidenum">
              <a:rPr lang="en-US" smtClean="0"/>
              <a:t>‹#›</a:t>
            </a:fld>
            <a:endParaRPr lang="en-US"/>
          </a:p>
        </p:txBody>
      </p:sp>
    </p:spTree>
    <p:extLst>
      <p:ext uri="{BB962C8B-B14F-4D97-AF65-F5344CB8AC3E}">
        <p14:creationId xmlns:p14="http://schemas.microsoft.com/office/powerpoint/2010/main" val="3314098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88947-FCB6-43B2-BF48-DA3E0514F4C3}"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38818-F9A2-41FE-96A1-B427CF49AD90}" type="slidenum">
              <a:rPr lang="en-US" smtClean="0"/>
              <a:t>‹#›</a:t>
            </a:fld>
            <a:endParaRPr lang="en-US"/>
          </a:p>
        </p:txBody>
      </p:sp>
    </p:spTree>
    <p:extLst>
      <p:ext uri="{BB962C8B-B14F-4D97-AF65-F5344CB8AC3E}">
        <p14:creationId xmlns:p14="http://schemas.microsoft.com/office/powerpoint/2010/main" val="3341894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88947-FCB6-43B2-BF48-DA3E0514F4C3}"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38818-F9A2-41FE-96A1-B427CF49AD90}" type="slidenum">
              <a:rPr lang="en-US" smtClean="0"/>
              <a:t>‹#›</a:t>
            </a:fld>
            <a:endParaRPr lang="en-US"/>
          </a:p>
        </p:txBody>
      </p:sp>
    </p:spTree>
    <p:extLst>
      <p:ext uri="{BB962C8B-B14F-4D97-AF65-F5344CB8AC3E}">
        <p14:creationId xmlns:p14="http://schemas.microsoft.com/office/powerpoint/2010/main" val="3484721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888947-FCB6-43B2-BF48-DA3E0514F4C3}"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38818-F9A2-41FE-96A1-B427CF49AD90}" type="slidenum">
              <a:rPr lang="en-US" smtClean="0"/>
              <a:t>‹#›</a:t>
            </a:fld>
            <a:endParaRPr lang="en-US"/>
          </a:p>
        </p:txBody>
      </p:sp>
    </p:spTree>
    <p:extLst>
      <p:ext uri="{BB962C8B-B14F-4D97-AF65-F5344CB8AC3E}">
        <p14:creationId xmlns:p14="http://schemas.microsoft.com/office/powerpoint/2010/main" val="73332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888947-FCB6-43B2-BF48-DA3E0514F4C3}"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38818-F9A2-41FE-96A1-B427CF49AD90}" type="slidenum">
              <a:rPr lang="en-US" smtClean="0"/>
              <a:t>‹#›</a:t>
            </a:fld>
            <a:endParaRPr lang="en-US"/>
          </a:p>
        </p:txBody>
      </p:sp>
    </p:spTree>
    <p:extLst>
      <p:ext uri="{BB962C8B-B14F-4D97-AF65-F5344CB8AC3E}">
        <p14:creationId xmlns:p14="http://schemas.microsoft.com/office/powerpoint/2010/main" val="274498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888947-FCB6-43B2-BF48-DA3E0514F4C3}" type="datetimeFigureOut">
              <a:rPr lang="en-US" smtClean="0"/>
              <a:t>10/28/2020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38818-F9A2-41FE-96A1-B427CF49AD90}" type="slidenum">
              <a:rPr lang="en-US" smtClean="0"/>
              <a:t>‹#›</a:t>
            </a:fld>
            <a:endParaRPr lang="en-US"/>
          </a:p>
        </p:txBody>
      </p:sp>
    </p:spTree>
    <p:extLst>
      <p:ext uri="{BB962C8B-B14F-4D97-AF65-F5344CB8AC3E}">
        <p14:creationId xmlns:p14="http://schemas.microsoft.com/office/powerpoint/2010/main" val="120297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888947-FCB6-43B2-BF48-DA3E0514F4C3}" type="datetimeFigureOut">
              <a:rPr lang="en-US" smtClean="0"/>
              <a:t>10/28/2020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38818-F9A2-41FE-96A1-B427CF49AD90}" type="slidenum">
              <a:rPr lang="en-US" smtClean="0"/>
              <a:t>‹#›</a:t>
            </a:fld>
            <a:endParaRPr lang="en-US"/>
          </a:p>
        </p:txBody>
      </p:sp>
    </p:spTree>
    <p:extLst>
      <p:ext uri="{BB962C8B-B14F-4D97-AF65-F5344CB8AC3E}">
        <p14:creationId xmlns:p14="http://schemas.microsoft.com/office/powerpoint/2010/main" val="1514571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88947-FCB6-43B2-BF48-DA3E0514F4C3}" type="datetimeFigureOut">
              <a:rPr lang="en-US" smtClean="0"/>
              <a:t>10/28/2020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38818-F9A2-41FE-96A1-B427CF49AD90}" type="slidenum">
              <a:rPr lang="en-US" smtClean="0"/>
              <a:t>‹#›</a:t>
            </a:fld>
            <a:endParaRPr lang="en-US"/>
          </a:p>
        </p:txBody>
      </p:sp>
    </p:spTree>
    <p:extLst>
      <p:ext uri="{BB962C8B-B14F-4D97-AF65-F5344CB8AC3E}">
        <p14:creationId xmlns:p14="http://schemas.microsoft.com/office/powerpoint/2010/main" val="343862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888947-FCB6-43B2-BF48-DA3E0514F4C3}"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38818-F9A2-41FE-96A1-B427CF49AD90}" type="slidenum">
              <a:rPr lang="en-US" smtClean="0"/>
              <a:t>‹#›</a:t>
            </a:fld>
            <a:endParaRPr lang="en-US"/>
          </a:p>
        </p:txBody>
      </p:sp>
    </p:spTree>
    <p:extLst>
      <p:ext uri="{BB962C8B-B14F-4D97-AF65-F5344CB8AC3E}">
        <p14:creationId xmlns:p14="http://schemas.microsoft.com/office/powerpoint/2010/main" val="75189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888947-FCB6-43B2-BF48-DA3E0514F4C3}"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38818-F9A2-41FE-96A1-B427CF49AD90}" type="slidenum">
              <a:rPr lang="en-US" smtClean="0"/>
              <a:t>‹#›</a:t>
            </a:fld>
            <a:endParaRPr lang="en-US"/>
          </a:p>
        </p:txBody>
      </p:sp>
    </p:spTree>
    <p:extLst>
      <p:ext uri="{BB962C8B-B14F-4D97-AF65-F5344CB8AC3E}">
        <p14:creationId xmlns:p14="http://schemas.microsoft.com/office/powerpoint/2010/main" val="408748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88947-FCB6-43B2-BF48-DA3E0514F4C3}" type="datetimeFigureOut">
              <a:rPr lang="en-US" smtClean="0"/>
              <a:t>10/28/2020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938818-F9A2-41FE-96A1-B427CF49AD90}" type="slidenum">
              <a:rPr lang="en-US" smtClean="0"/>
              <a:t>‹#›</a:t>
            </a:fld>
            <a:endParaRPr lang="en-US"/>
          </a:p>
        </p:txBody>
      </p:sp>
    </p:spTree>
    <p:extLst>
      <p:ext uri="{BB962C8B-B14F-4D97-AF65-F5344CB8AC3E}">
        <p14:creationId xmlns:p14="http://schemas.microsoft.com/office/powerpoint/2010/main" val="1836808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Procedural Programming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90890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working in Assembly </a:t>
            </a:r>
            <a:endParaRPr lang="en-US" dirty="0"/>
          </a:p>
        </p:txBody>
      </p:sp>
      <p:sp>
        <p:nvSpPr>
          <p:cNvPr id="3" name="Content Placeholder 2"/>
          <p:cNvSpPr>
            <a:spLocks noGrp="1"/>
          </p:cNvSpPr>
          <p:nvPr>
            <p:ph idx="1"/>
          </p:nvPr>
        </p:nvSpPr>
        <p:spPr/>
        <p:txBody>
          <a:bodyPr/>
          <a:lstStyle/>
          <a:p>
            <a:pPr marL="0" indent="0">
              <a:buNone/>
            </a:pPr>
            <a:r>
              <a:rPr lang="en-US" dirty="0" smtClean="0"/>
              <a:t>Assembly language is </a:t>
            </a:r>
          </a:p>
          <a:p>
            <a:pPr marL="0" indent="0">
              <a:buNone/>
            </a:pPr>
            <a:r>
              <a:rPr lang="en-US" dirty="0"/>
              <a:t>	</a:t>
            </a:r>
            <a:r>
              <a:rPr lang="en-US" dirty="0" smtClean="0"/>
              <a:t>machine (brand) specific</a:t>
            </a:r>
          </a:p>
          <a:p>
            <a:pPr marL="457200" lvl="1" indent="0">
              <a:buNone/>
            </a:pPr>
            <a:r>
              <a:rPr lang="en-US" dirty="0" smtClean="0"/>
              <a:t>	</a:t>
            </a:r>
            <a:r>
              <a:rPr lang="en-US" sz="2800" dirty="0" smtClean="0"/>
              <a:t>labor-intensive (and therefore expensive)</a:t>
            </a:r>
          </a:p>
          <a:p>
            <a:pPr marL="457200" lvl="1" indent="0">
              <a:buNone/>
            </a:pPr>
            <a:r>
              <a:rPr lang="en-US" sz="2800" dirty="0"/>
              <a:t>	</a:t>
            </a:r>
            <a:r>
              <a:rPr lang="en-US" sz="2800" dirty="0" smtClean="0"/>
              <a:t>arduous (tedious and difficult to write long programs)</a:t>
            </a:r>
          </a:p>
          <a:p>
            <a:pPr marL="457200" lvl="1" indent="0">
              <a:buNone/>
            </a:pPr>
            <a:r>
              <a:rPr lang="en-US" sz="2800" dirty="0"/>
              <a:t>	</a:t>
            </a:r>
            <a:r>
              <a:rPr lang="en-US" sz="2800" dirty="0" smtClean="0"/>
              <a:t>unintelligible (hard for others to read what you wrote)</a:t>
            </a:r>
          </a:p>
          <a:p>
            <a:pPr marL="457200" lvl="1" indent="0">
              <a:buNone/>
            </a:pPr>
            <a:r>
              <a:rPr lang="en-US" sz="2800" dirty="0"/>
              <a:t>	</a:t>
            </a:r>
            <a:r>
              <a:rPr lang="en-US" sz="2800" dirty="0" smtClean="0"/>
              <a:t>highly detailed (even things we don’t care about)</a:t>
            </a:r>
          </a:p>
          <a:p>
            <a:pPr marL="457200" lvl="1" indent="0">
              <a:buNone/>
            </a:pPr>
            <a:r>
              <a:rPr lang="en-US" sz="2800" dirty="0"/>
              <a:t>	</a:t>
            </a:r>
            <a:r>
              <a:rPr lang="en-US" sz="2800" dirty="0" smtClean="0"/>
              <a:t>hard to reuse any existing work</a:t>
            </a:r>
            <a:endParaRPr lang="en-US" sz="2800" dirty="0"/>
          </a:p>
        </p:txBody>
      </p:sp>
    </p:spTree>
    <p:extLst>
      <p:ext uri="{BB962C8B-B14F-4D97-AF65-F5344CB8AC3E}">
        <p14:creationId xmlns:p14="http://schemas.microsoft.com/office/powerpoint/2010/main" val="1740204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 the abstraction…</a:t>
            </a:r>
            <a:endParaRPr lang="en-US" dirty="0"/>
          </a:p>
        </p:txBody>
      </p:sp>
      <p:sp>
        <p:nvSpPr>
          <p:cNvPr id="3" name="Content Placeholder 2"/>
          <p:cNvSpPr>
            <a:spLocks noGrp="1"/>
          </p:cNvSpPr>
          <p:nvPr>
            <p:ph idx="1"/>
          </p:nvPr>
        </p:nvSpPr>
        <p:spPr/>
        <p:txBody>
          <a:bodyPr/>
          <a:lstStyle/>
          <a:p>
            <a:pPr marL="0" indent="0">
              <a:buNone/>
            </a:pPr>
            <a:r>
              <a:rPr lang="en-US" dirty="0" smtClean="0"/>
              <a:t>While the 1</a:t>
            </a:r>
            <a:r>
              <a:rPr lang="en-US" baseline="30000" dirty="0" smtClean="0"/>
              <a:t>st</a:t>
            </a:r>
            <a:r>
              <a:rPr lang="en-US" dirty="0" smtClean="0"/>
              <a:t> and 2</a:t>
            </a:r>
            <a:r>
              <a:rPr lang="en-US" baseline="30000" dirty="0" smtClean="0"/>
              <a:t>nd</a:t>
            </a:r>
            <a:r>
              <a:rPr lang="en-US" dirty="0" smtClean="0"/>
              <a:t> generation languages were all very tied to the machine design, the 3</a:t>
            </a:r>
            <a:r>
              <a:rPr lang="en-US" baseline="30000" dirty="0" smtClean="0"/>
              <a:t>rd</a:t>
            </a:r>
            <a:r>
              <a:rPr lang="en-US" dirty="0" smtClean="0"/>
              <a:t> generation were far less so – they were more abstract.</a:t>
            </a:r>
          </a:p>
          <a:p>
            <a:pPr marL="0" indent="0">
              <a:buNone/>
            </a:pPr>
            <a:endParaRPr lang="en-US" dirty="0"/>
          </a:p>
          <a:p>
            <a:pPr marL="0" indent="0">
              <a:buNone/>
            </a:pPr>
            <a:r>
              <a:rPr lang="en-US" dirty="0" smtClean="0"/>
              <a:t>By taking a step back from the hardware and writing programs based on what one wants to do, a number of the issues with assembly were addressed.</a:t>
            </a:r>
            <a:endParaRPr lang="en-US" dirty="0"/>
          </a:p>
        </p:txBody>
      </p:sp>
    </p:spTree>
    <p:extLst>
      <p:ext uri="{BB962C8B-B14F-4D97-AF65-F5344CB8AC3E}">
        <p14:creationId xmlns:p14="http://schemas.microsoft.com/office/powerpoint/2010/main" val="1004755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languages solve issues!</a:t>
            </a:r>
            <a:endParaRPr lang="en-US" dirty="0"/>
          </a:p>
        </p:txBody>
      </p:sp>
      <p:sp>
        <p:nvSpPr>
          <p:cNvPr id="3" name="Content Placeholder 2"/>
          <p:cNvSpPr>
            <a:spLocks noGrp="1"/>
          </p:cNvSpPr>
          <p:nvPr>
            <p:ph idx="1"/>
          </p:nvPr>
        </p:nvSpPr>
        <p:spPr/>
        <p:txBody>
          <a:bodyPr/>
          <a:lstStyle/>
          <a:p>
            <a:pPr marL="0" indent="0">
              <a:buNone/>
            </a:pPr>
            <a:r>
              <a:rPr lang="en-US" strike="sngStrike" dirty="0" smtClean="0"/>
              <a:t>Assembly</a:t>
            </a:r>
            <a:r>
              <a:rPr lang="en-US" dirty="0" smtClean="0"/>
              <a:t> procedural language(s) is(are): </a:t>
            </a:r>
          </a:p>
          <a:p>
            <a:pPr marL="0" indent="0">
              <a:buNone/>
            </a:pPr>
            <a:r>
              <a:rPr lang="en-US" dirty="0"/>
              <a:t>	</a:t>
            </a:r>
            <a:r>
              <a:rPr lang="en-US" strike="sngStrike" dirty="0" smtClean="0"/>
              <a:t>machine (brand) specific</a:t>
            </a:r>
            <a:r>
              <a:rPr lang="en-US" dirty="0" smtClean="0"/>
              <a:t>  “portable”</a:t>
            </a:r>
            <a:endParaRPr lang="en-US" strike="sngStrike" dirty="0" smtClean="0"/>
          </a:p>
          <a:p>
            <a:pPr marL="457200" lvl="1" indent="0">
              <a:buNone/>
            </a:pPr>
            <a:r>
              <a:rPr lang="en-US" dirty="0" smtClean="0"/>
              <a:t>	</a:t>
            </a:r>
            <a:r>
              <a:rPr lang="en-US" sz="2800" strike="sngStrike" dirty="0" smtClean="0"/>
              <a:t>labor-intensive (and therefore expensive)</a:t>
            </a:r>
            <a:r>
              <a:rPr lang="en-US" sz="2800" dirty="0" smtClean="0"/>
              <a:t> Quick to develop in</a:t>
            </a:r>
            <a:endParaRPr lang="en-US" sz="2800" strike="sngStrike" dirty="0" smtClean="0"/>
          </a:p>
          <a:p>
            <a:pPr marL="457200" lvl="1" indent="0">
              <a:buNone/>
            </a:pPr>
            <a:r>
              <a:rPr lang="en-US" sz="2800" dirty="0"/>
              <a:t>	</a:t>
            </a:r>
            <a:r>
              <a:rPr lang="en-US" sz="2800" strike="sngStrike" dirty="0" smtClean="0"/>
              <a:t>arduous (tedious and difficult to write long programs)</a:t>
            </a:r>
            <a:r>
              <a:rPr lang="en-US" sz="2800" dirty="0" smtClean="0"/>
              <a:t> Easy</a:t>
            </a:r>
          </a:p>
          <a:p>
            <a:pPr marL="457200" lvl="1" indent="0">
              <a:buNone/>
            </a:pPr>
            <a:r>
              <a:rPr lang="en-US" sz="2800" dirty="0"/>
              <a:t>	</a:t>
            </a:r>
            <a:r>
              <a:rPr lang="en-US" sz="2800" strike="sngStrike" dirty="0" smtClean="0"/>
              <a:t>unintelligible (hard for others to read what you wrote)</a:t>
            </a:r>
            <a:r>
              <a:rPr lang="en-US" sz="2800" dirty="0" smtClean="0"/>
              <a:t> Clear</a:t>
            </a:r>
          </a:p>
          <a:p>
            <a:pPr marL="457200" lvl="1" indent="0">
              <a:buNone/>
            </a:pPr>
            <a:r>
              <a:rPr lang="en-US" sz="2800" dirty="0"/>
              <a:t>	</a:t>
            </a:r>
            <a:r>
              <a:rPr lang="en-US" sz="2800" strike="sngStrike" dirty="0" smtClean="0"/>
              <a:t>highly detailed (even things we don’t care about)</a:t>
            </a:r>
            <a:r>
              <a:rPr lang="en-US" sz="2800" dirty="0" smtClean="0"/>
              <a:t> Abstract</a:t>
            </a:r>
          </a:p>
          <a:p>
            <a:pPr marL="457200" lvl="1" indent="0">
              <a:buNone/>
            </a:pPr>
            <a:r>
              <a:rPr lang="en-US" sz="2800" dirty="0"/>
              <a:t>	</a:t>
            </a:r>
            <a:r>
              <a:rPr lang="en-US" sz="2800" strike="sngStrike" dirty="0" smtClean="0"/>
              <a:t>hard to reuse any existing work</a:t>
            </a:r>
            <a:r>
              <a:rPr lang="en-US" sz="2800" dirty="0" smtClean="0"/>
              <a:t> Encourage reuse</a:t>
            </a:r>
            <a:endParaRPr lang="en-US" sz="2800" dirty="0"/>
          </a:p>
        </p:txBody>
      </p:sp>
    </p:spTree>
    <p:extLst>
      <p:ext uri="{BB962C8B-B14F-4D97-AF65-F5344CB8AC3E}">
        <p14:creationId xmlns:p14="http://schemas.microsoft.com/office/powerpoint/2010/main" val="1524932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Language Innovations</a:t>
            </a:r>
            <a:endParaRPr lang="en-US" dirty="0"/>
          </a:p>
        </p:txBody>
      </p:sp>
      <p:sp>
        <p:nvSpPr>
          <p:cNvPr id="3" name="Content Placeholder 2"/>
          <p:cNvSpPr>
            <a:spLocks noGrp="1"/>
          </p:cNvSpPr>
          <p:nvPr>
            <p:ph idx="1"/>
          </p:nvPr>
        </p:nvSpPr>
        <p:spPr/>
        <p:txBody>
          <a:bodyPr/>
          <a:lstStyle/>
          <a:p>
            <a:pPr marL="0" indent="0">
              <a:buNone/>
            </a:pPr>
            <a:r>
              <a:rPr lang="en-US" dirty="0" smtClean="0"/>
              <a:t>Named variables</a:t>
            </a:r>
          </a:p>
          <a:p>
            <a:pPr marL="0" indent="0">
              <a:buNone/>
            </a:pPr>
            <a:r>
              <a:rPr lang="en-US" dirty="0" smtClean="0"/>
              <a:t>Loops (for, while)</a:t>
            </a:r>
          </a:p>
          <a:p>
            <a:pPr marL="0" indent="0">
              <a:buNone/>
            </a:pPr>
            <a:r>
              <a:rPr lang="en-US" dirty="0" smtClean="0"/>
              <a:t>If</a:t>
            </a:r>
          </a:p>
          <a:p>
            <a:pPr marL="0" indent="0">
              <a:buNone/>
            </a:pPr>
            <a:r>
              <a:rPr lang="en-US" dirty="0" smtClean="0"/>
              <a:t>abstractions for reading/writing</a:t>
            </a:r>
          </a:p>
          <a:p>
            <a:pPr marL="0" indent="0">
              <a:buNone/>
            </a:pPr>
            <a:r>
              <a:rPr lang="en-US" dirty="0" smtClean="0"/>
              <a:t>Functions/Procedures/Subroutines (parameters and return values!)</a:t>
            </a:r>
          </a:p>
          <a:p>
            <a:pPr marL="0" indent="0">
              <a:buNone/>
            </a:pPr>
            <a:r>
              <a:rPr lang="en-US" dirty="0" smtClean="0"/>
              <a:t>Data structures (Cobol records)</a:t>
            </a:r>
          </a:p>
          <a:p>
            <a:pPr marL="0" indent="0">
              <a:buNone/>
            </a:pPr>
            <a:r>
              <a:rPr lang="en-US" dirty="0" smtClean="0"/>
              <a:t>Scoped variables</a:t>
            </a:r>
          </a:p>
          <a:p>
            <a:pPr marL="0" indent="0">
              <a:buNone/>
            </a:pPr>
            <a:r>
              <a:rPr lang="en-US" dirty="0" smtClean="0"/>
              <a:t>Enforcement of data types</a:t>
            </a:r>
          </a:p>
          <a:p>
            <a:pPr marL="0" indent="0">
              <a:buNone/>
            </a:pPr>
            <a:endParaRPr lang="en-US" dirty="0"/>
          </a:p>
        </p:txBody>
      </p:sp>
    </p:spTree>
    <p:extLst>
      <p:ext uri="{BB962C8B-B14F-4D97-AF65-F5344CB8AC3E}">
        <p14:creationId xmlns:p14="http://schemas.microsoft.com/office/powerpoint/2010/main" val="3832485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hint of the flavor - Fortran</a:t>
            </a:r>
            <a:endParaRPr lang="en-US" dirty="0"/>
          </a:p>
        </p:txBody>
      </p:sp>
      <p:sp>
        <p:nvSpPr>
          <p:cNvPr id="3" name="Content Placeholder 2"/>
          <p:cNvSpPr>
            <a:spLocks noGrp="1"/>
          </p:cNvSpPr>
          <p:nvPr>
            <p:ph idx="1"/>
          </p:nvPr>
        </p:nvSpPr>
        <p:spPr/>
        <p:txBody>
          <a:bodyPr/>
          <a:lstStyle/>
          <a:p>
            <a:pPr marL="0" indent="0">
              <a:buNone/>
            </a:pPr>
            <a:r>
              <a:rPr lang="en-US" dirty="0" smtClean="0"/>
              <a:t>In </a:t>
            </a:r>
            <a:r>
              <a:rPr lang="en-US" dirty="0"/>
              <a:t>1956, John Backus (you will hear his name later!) and his team created a language called </a:t>
            </a:r>
            <a:r>
              <a:rPr lang="en-US" dirty="0" smtClean="0"/>
              <a:t>Fortran (</a:t>
            </a:r>
            <a:r>
              <a:rPr lang="en-US" dirty="0" err="1" smtClean="0"/>
              <a:t>FORmula</a:t>
            </a:r>
            <a:r>
              <a:rPr lang="en-US" dirty="0" smtClean="0"/>
              <a:t> </a:t>
            </a:r>
            <a:r>
              <a:rPr lang="en-US" dirty="0" err="1" smtClean="0"/>
              <a:t>TRANslator</a:t>
            </a:r>
            <a:r>
              <a:rPr lang="en-US" dirty="0" smtClean="0"/>
              <a:t>).</a:t>
            </a:r>
          </a:p>
          <a:p>
            <a:pPr marL="0" indent="0">
              <a:buNone/>
            </a:pPr>
            <a:endParaRPr lang="en-US" dirty="0" smtClean="0"/>
          </a:p>
          <a:p>
            <a:pPr marL="0" indent="0">
              <a:buNone/>
            </a:pPr>
            <a:r>
              <a:rPr lang="en-US" dirty="0" smtClean="0"/>
              <a:t>A team at IBM spent 25 person-years to build a language designed to take scientific formulae and convert them (nearly) 100% efficiently to machine language.  </a:t>
            </a:r>
          </a:p>
          <a:p>
            <a:pPr marL="0" indent="0">
              <a:buNone/>
            </a:pPr>
            <a:endParaRPr lang="en-US" dirty="0"/>
          </a:p>
          <a:p>
            <a:pPr marL="0" indent="0">
              <a:buNone/>
            </a:pPr>
            <a:r>
              <a:rPr lang="en-US" dirty="0" smtClean="0"/>
              <a:t>Fortran is still used in scientific computing because of its high performance and wide-spread use.</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151964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8590" y="507405"/>
            <a:ext cx="11678654" cy="5632311"/>
          </a:xfrm>
          <a:prstGeom prst="rect">
            <a:avLst/>
          </a:prstGeom>
          <a:noFill/>
        </p:spPr>
        <p:txBody>
          <a:bodyPr wrap="square" rtlCol="0" anchor="ctr">
            <a:spAutoFit/>
          </a:bodyPr>
          <a:lstStyle/>
          <a:p>
            <a:r>
              <a:rPr lang="en-US" sz="2400" dirty="0">
                <a:latin typeface="Consolas" panose="020B0609020204030204" pitchFamily="49" charset="0"/>
              </a:rPr>
              <a:t>C AREA OF A TRIANGLE - HERON'S FORMULA</a:t>
            </a:r>
          </a:p>
          <a:p>
            <a:r>
              <a:rPr lang="en-US" sz="2400" dirty="0">
                <a:latin typeface="Consolas" panose="020B0609020204030204" pitchFamily="49" charset="0"/>
              </a:rPr>
              <a:t>C INPUT - CARD READER UNIT 5, INTEGER INPUT</a:t>
            </a:r>
          </a:p>
          <a:p>
            <a:r>
              <a:rPr lang="en-US" sz="2400" dirty="0">
                <a:latin typeface="Consolas" panose="020B0609020204030204" pitchFamily="49" charset="0"/>
              </a:rPr>
              <a:t>C OUTPUT - LINE PRINTER UNIT 6, REAL OUTPUT</a:t>
            </a:r>
          </a:p>
          <a:p>
            <a:r>
              <a:rPr lang="en-US" sz="2400" dirty="0">
                <a:latin typeface="Consolas" panose="020B0609020204030204" pitchFamily="49" charset="0"/>
              </a:rPr>
              <a:t>C INPUT ERROR DISPAY ERROR OUTPUT CODE 1 IN JOB CONTROL LISTING</a:t>
            </a:r>
          </a:p>
          <a:p>
            <a:r>
              <a:rPr lang="en-US" sz="2400" dirty="0">
                <a:latin typeface="Consolas" panose="020B0609020204030204" pitchFamily="49" charset="0"/>
              </a:rPr>
              <a:t>      INTEGER A,B,C</a:t>
            </a:r>
          </a:p>
          <a:p>
            <a:r>
              <a:rPr lang="en-US" sz="2400" dirty="0">
                <a:latin typeface="Consolas" panose="020B0609020204030204" pitchFamily="49" charset="0"/>
              </a:rPr>
              <a:t>      READ(5,501) A,B,C</a:t>
            </a:r>
          </a:p>
          <a:p>
            <a:r>
              <a:rPr lang="en-US" sz="2400" dirty="0">
                <a:latin typeface="Consolas" panose="020B0609020204030204" pitchFamily="49" charset="0"/>
              </a:rPr>
              <a:t>  501 FORMAT(3I5)</a:t>
            </a:r>
          </a:p>
          <a:p>
            <a:r>
              <a:rPr lang="en-US" sz="2400" dirty="0">
                <a:latin typeface="Consolas" panose="020B0609020204030204" pitchFamily="49" charset="0"/>
              </a:rPr>
              <a:t>      IF(A.EQ.0 .OR. B.EQ.0 .OR. C.EQ.0) STOP 1</a:t>
            </a:r>
          </a:p>
          <a:p>
            <a:r>
              <a:rPr lang="en-US" sz="2400" dirty="0">
                <a:latin typeface="Consolas" panose="020B0609020204030204" pitchFamily="49" charset="0"/>
              </a:rPr>
              <a:t>      S = (A + B + C) / 2.0</a:t>
            </a:r>
          </a:p>
          <a:p>
            <a:r>
              <a:rPr lang="en-US" sz="2400" dirty="0">
                <a:latin typeface="Consolas" panose="020B0609020204030204" pitchFamily="49" charset="0"/>
              </a:rPr>
              <a:t>      AREA = SQRT( S * (S - A) * (S - B) * (S - C) )</a:t>
            </a:r>
          </a:p>
          <a:p>
            <a:r>
              <a:rPr lang="en-US" sz="2400" dirty="0">
                <a:latin typeface="Consolas" panose="020B0609020204030204" pitchFamily="49" charset="0"/>
              </a:rPr>
              <a:t>      WRITE(6,601) A,B,C,AREA</a:t>
            </a:r>
          </a:p>
          <a:p>
            <a:r>
              <a:rPr lang="en-US" sz="2400" dirty="0">
                <a:latin typeface="Consolas" panose="020B0609020204030204" pitchFamily="49" charset="0"/>
              </a:rPr>
              <a:t>  601 FORMAT(4H A= ,I5,5H  B= ,I5,5H  C= ,I5,8H  AREA= ,F10.2,12HSQUARE UNITS)</a:t>
            </a:r>
          </a:p>
          <a:p>
            <a:r>
              <a:rPr lang="en-US" sz="2400" dirty="0">
                <a:latin typeface="Consolas" panose="020B0609020204030204" pitchFamily="49" charset="0"/>
              </a:rPr>
              <a:t>      STOP</a:t>
            </a:r>
          </a:p>
          <a:p>
            <a:r>
              <a:rPr lang="en-US" sz="2400" dirty="0">
                <a:latin typeface="Consolas" panose="020B0609020204030204" pitchFamily="49" charset="0"/>
              </a:rPr>
              <a:t>      END</a:t>
            </a:r>
            <a:endParaRPr lang="en-US" sz="2400" kern="12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040503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hint of the flavor – Algol 60</a:t>
            </a:r>
            <a:endParaRPr lang="en-US" dirty="0"/>
          </a:p>
        </p:txBody>
      </p:sp>
      <p:sp>
        <p:nvSpPr>
          <p:cNvPr id="3" name="Content Placeholder 2"/>
          <p:cNvSpPr>
            <a:spLocks noGrp="1"/>
          </p:cNvSpPr>
          <p:nvPr>
            <p:ph idx="1"/>
          </p:nvPr>
        </p:nvSpPr>
        <p:spPr/>
        <p:txBody>
          <a:bodyPr/>
          <a:lstStyle/>
          <a:p>
            <a:pPr marL="0" indent="0">
              <a:buNone/>
            </a:pPr>
            <a:r>
              <a:rPr lang="en-US" dirty="0" smtClean="0"/>
              <a:t>The ACM (Association for Computing Machinery) worked together to design a language that was “Fortran for algorithms” (and not tied to IBM hardware). </a:t>
            </a:r>
          </a:p>
          <a:p>
            <a:pPr marL="0" indent="0">
              <a:buNone/>
            </a:pPr>
            <a:endParaRPr lang="en-US" dirty="0"/>
          </a:p>
          <a:p>
            <a:pPr marL="0" indent="0">
              <a:buNone/>
            </a:pPr>
            <a:r>
              <a:rPr lang="en-US" dirty="0" smtClean="0"/>
              <a:t>A number of features were included in Algol that Fortran did not have, including local variables, dynamic arrays</a:t>
            </a:r>
            <a:r>
              <a:rPr lang="en-US" dirty="0"/>
              <a:t> </a:t>
            </a:r>
            <a:r>
              <a:rPr lang="en-US" dirty="0" smtClean="0"/>
              <a:t>and recursion.</a:t>
            </a:r>
            <a:endParaRPr lang="en-US" dirty="0"/>
          </a:p>
        </p:txBody>
      </p:sp>
    </p:spTree>
    <p:extLst>
      <p:ext uri="{BB962C8B-B14F-4D97-AF65-F5344CB8AC3E}">
        <p14:creationId xmlns:p14="http://schemas.microsoft.com/office/powerpoint/2010/main" val="690009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80" y="172243"/>
            <a:ext cx="5941219" cy="6668294"/>
          </a:xfrm>
        </p:spPr>
        <p:txBody>
          <a:bodyPr>
            <a:normAutofit fontScale="55000" lnSpcReduction="20000"/>
          </a:bodyPr>
          <a:lstStyle/>
          <a:p>
            <a:pPr marL="0" indent="0">
              <a:buNone/>
            </a:pPr>
            <a:r>
              <a:rPr lang="en-US" dirty="0" smtClean="0"/>
              <a:t>BEGIN</a:t>
            </a:r>
          </a:p>
          <a:p>
            <a:pPr marL="0" indent="0">
              <a:buNone/>
            </a:pPr>
            <a:r>
              <a:rPr lang="en-US" dirty="0" smtClean="0"/>
              <a:t>COMMENT</a:t>
            </a:r>
          </a:p>
          <a:p>
            <a:pPr marL="0" indent="0">
              <a:buNone/>
            </a:pPr>
            <a:r>
              <a:rPr lang="en-US" dirty="0" smtClean="0"/>
              <a:t>//////////////////////////////////////////////////////////</a:t>
            </a:r>
          </a:p>
          <a:p>
            <a:pPr marL="0" indent="0">
              <a:buNone/>
            </a:pPr>
            <a:r>
              <a:rPr lang="en-US" dirty="0" smtClean="0"/>
              <a:t>// Name: Peter M. Maurer</a:t>
            </a:r>
          </a:p>
          <a:p>
            <a:pPr marL="0" indent="0">
              <a:buNone/>
            </a:pPr>
            <a:r>
              <a:rPr lang="en-US" dirty="0" smtClean="0"/>
              <a:t>// Program: Sieve of Eratosthenes</a:t>
            </a:r>
          </a:p>
          <a:p>
            <a:pPr marL="0" indent="0">
              <a:buNone/>
            </a:pPr>
            <a:r>
              <a:rPr lang="en-US" dirty="0" smtClean="0"/>
              <a:t>//////////////////////////////////////////////////////////</a:t>
            </a:r>
          </a:p>
          <a:p>
            <a:pPr marL="0" indent="0">
              <a:buNone/>
            </a:pPr>
            <a:r>
              <a:rPr lang="en-US" dirty="0" smtClean="0"/>
              <a:t>;</a:t>
            </a:r>
          </a:p>
          <a:p>
            <a:pPr marL="0" indent="0">
              <a:buNone/>
            </a:pPr>
            <a:r>
              <a:rPr lang="en-US" dirty="0" smtClean="0"/>
              <a:t>	COMMENT define the sieve data structure ;</a:t>
            </a:r>
          </a:p>
          <a:p>
            <a:pPr marL="0" indent="0">
              <a:buNone/>
            </a:pPr>
            <a:r>
              <a:rPr lang="en-US" dirty="0" smtClean="0"/>
              <a:t>	INTEGER ARRAY candidates[0:1000];</a:t>
            </a:r>
          </a:p>
          <a:p>
            <a:pPr marL="0" indent="0">
              <a:buNone/>
            </a:pPr>
            <a:r>
              <a:rPr lang="en-US" dirty="0" smtClean="0"/>
              <a:t>	INTEGER </a:t>
            </a:r>
            <a:r>
              <a:rPr lang="en-US" dirty="0" err="1" smtClean="0"/>
              <a:t>i,j,k</a:t>
            </a:r>
            <a:r>
              <a:rPr lang="en-US" dirty="0" smtClean="0"/>
              <a:t>;</a:t>
            </a:r>
          </a:p>
          <a:p>
            <a:pPr marL="0" indent="0">
              <a:buNone/>
            </a:pPr>
            <a:r>
              <a:rPr lang="en-US" dirty="0" smtClean="0"/>
              <a:t>	COMMENT 1000 to protect against strict evaluation of AND ;</a:t>
            </a:r>
          </a:p>
          <a:p>
            <a:pPr marL="0" indent="0">
              <a:buNone/>
            </a:pPr>
            <a:r>
              <a:rPr lang="en-US" dirty="0" smtClean="0"/>
              <a:t>	FOR i := 0 STEP 1 UNTIL 1000 DO</a:t>
            </a:r>
          </a:p>
          <a:p>
            <a:pPr marL="0" indent="0">
              <a:buNone/>
            </a:pPr>
            <a:r>
              <a:rPr lang="en-US" dirty="0" smtClean="0"/>
              <a:t>        	BEGIN</a:t>
            </a:r>
          </a:p>
          <a:p>
            <a:pPr marL="0" indent="0">
              <a:buNone/>
            </a:pPr>
            <a:r>
              <a:rPr lang="en-US" dirty="0" smtClean="0"/>
              <a:t>		COMMENT everything is prime until disproven ;</a:t>
            </a:r>
          </a:p>
          <a:p>
            <a:pPr marL="0" indent="0">
              <a:buNone/>
            </a:pPr>
            <a:r>
              <a:rPr lang="en-US" dirty="0" smtClean="0"/>
              <a:t>		candidates[i] := 1;</a:t>
            </a:r>
          </a:p>
          <a:p>
            <a:pPr marL="0" indent="0">
              <a:buNone/>
            </a:pPr>
            <a:r>
              <a:rPr lang="en-US" dirty="0" smtClean="0"/>
              <a:t>	END;</a:t>
            </a:r>
          </a:p>
          <a:p>
            <a:pPr marL="0" indent="0">
              <a:buNone/>
            </a:pPr>
            <a:r>
              <a:rPr lang="en-US" dirty="0" smtClean="0"/>
              <a:t>	COMMENT Neither 1 nor 0 is prime, so flag them off  ;</a:t>
            </a:r>
          </a:p>
          <a:p>
            <a:pPr marL="0" indent="0">
              <a:buNone/>
            </a:pPr>
            <a:r>
              <a:rPr lang="en-US" dirty="0" smtClean="0"/>
              <a:t>	candidates[0] := 0;</a:t>
            </a:r>
          </a:p>
          <a:p>
            <a:pPr marL="0" indent="0">
              <a:buNone/>
            </a:pPr>
            <a:r>
              <a:rPr lang="en-US" dirty="0" smtClean="0"/>
              <a:t>	candidates[1] := 0;</a:t>
            </a:r>
          </a:p>
          <a:p>
            <a:pPr marL="0" indent="0">
              <a:buNone/>
            </a:pPr>
            <a:r>
              <a:rPr lang="en-US" dirty="0" smtClean="0"/>
              <a:t>	COMMENT start the sieve with the integer 0 ;</a:t>
            </a:r>
          </a:p>
          <a:p>
            <a:pPr marL="0" indent="0">
              <a:buNone/>
            </a:pPr>
            <a:r>
              <a:rPr lang="en-US" dirty="0" smtClean="0"/>
              <a:t>	i := 0;</a:t>
            </a:r>
          </a:p>
          <a:p>
            <a:pPr marL="0" indent="0">
              <a:buNone/>
            </a:pPr>
            <a:r>
              <a:rPr lang="en-US" dirty="0" smtClean="0"/>
              <a:t>	</a:t>
            </a:r>
            <a:endParaRPr lang="en-US" dirty="0"/>
          </a:p>
        </p:txBody>
      </p:sp>
      <p:sp>
        <p:nvSpPr>
          <p:cNvPr id="5" name="Content Placeholder 2"/>
          <p:cNvSpPr txBox="1">
            <a:spLocks/>
          </p:cNvSpPr>
          <p:nvPr/>
        </p:nvSpPr>
        <p:spPr>
          <a:xfrm>
            <a:off x="6119811" y="-60326"/>
            <a:ext cx="6246019" cy="69183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smtClean="0"/>
              <a:t>	FOR i := i WHILE i&lt;1000 DO</a:t>
            </a:r>
          </a:p>
          <a:p>
            <a:pPr marL="0" indent="0">
              <a:buFont typeface="Arial" panose="020B0604020202020204" pitchFamily="34" charset="0"/>
              <a:buNone/>
            </a:pPr>
            <a:r>
              <a:rPr lang="en-US" sz="1400" dirty="0" smtClean="0"/>
              <a:t>        	BEGIN</a:t>
            </a:r>
          </a:p>
          <a:p>
            <a:pPr marL="0" indent="0">
              <a:buFont typeface="Arial" panose="020B0604020202020204" pitchFamily="34" charset="0"/>
              <a:buNone/>
            </a:pPr>
            <a:r>
              <a:rPr lang="en-US" sz="1400" dirty="0" smtClean="0"/>
              <a:t>	</a:t>
            </a:r>
            <a:r>
              <a:rPr lang="en-US" sz="1400" dirty="0"/>
              <a:t>	</a:t>
            </a:r>
            <a:r>
              <a:rPr lang="en-US" sz="1400" dirty="0" smtClean="0"/>
              <a:t>j := 2;</a:t>
            </a:r>
          </a:p>
          <a:p>
            <a:pPr marL="0" indent="0">
              <a:buFont typeface="Arial" panose="020B0604020202020204" pitchFamily="34" charset="0"/>
              <a:buNone/>
            </a:pPr>
            <a:r>
              <a:rPr lang="en-US" sz="1400" dirty="0" smtClean="0"/>
              <a:t>		k := j*i;</a:t>
            </a:r>
          </a:p>
          <a:p>
            <a:pPr marL="0" indent="0">
              <a:buFont typeface="Arial" panose="020B0604020202020204" pitchFamily="34" charset="0"/>
              <a:buNone/>
            </a:pPr>
            <a:r>
              <a:rPr lang="en-US" sz="1400" dirty="0" smtClean="0"/>
              <a:t>		FOR k := k WHILE k &lt; 1000 DO</a:t>
            </a:r>
          </a:p>
          <a:p>
            <a:pPr marL="0" indent="0">
              <a:buFont typeface="Arial" panose="020B0604020202020204" pitchFamily="34" charset="0"/>
              <a:buNone/>
            </a:pPr>
            <a:r>
              <a:rPr lang="en-US" sz="1400" dirty="0" smtClean="0"/>
              <a:t>		BEGIN</a:t>
            </a:r>
          </a:p>
          <a:p>
            <a:pPr marL="0" indent="0">
              <a:buFont typeface="Arial" panose="020B0604020202020204" pitchFamily="34" charset="0"/>
              <a:buNone/>
            </a:pPr>
            <a:r>
              <a:rPr lang="en-US" sz="1400" dirty="0" smtClean="0"/>
              <a:t>		</a:t>
            </a:r>
            <a:r>
              <a:rPr lang="en-US" sz="1400" dirty="0"/>
              <a:t>	</a:t>
            </a:r>
            <a:r>
              <a:rPr lang="en-US" sz="1400" dirty="0" smtClean="0"/>
              <a:t>candidates[k] := 0;</a:t>
            </a:r>
          </a:p>
          <a:p>
            <a:pPr marL="0" indent="0">
              <a:buFont typeface="Arial" panose="020B0604020202020204" pitchFamily="34" charset="0"/>
              <a:buNone/>
            </a:pPr>
            <a:r>
              <a:rPr lang="en-US" sz="1400" dirty="0" smtClean="0"/>
              <a:t>                                		j := j + 1;</a:t>
            </a:r>
          </a:p>
          <a:p>
            <a:pPr marL="0" indent="0">
              <a:buFont typeface="Arial" panose="020B0604020202020204" pitchFamily="34" charset="0"/>
              <a:buNone/>
            </a:pPr>
            <a:r>
              <a:rPr lang="en-US" sz="1400" dirty="0" smtClean="0"/>
              <a:t>                                		k := j*i;</a:t>
            </a:r>
          </a:p>
          <a:p>
            <a:pPr marL="0" indent="0">
              <a:buFont typeface="Arial" panose="020B0604020202020204" pitchFamily="34" charset="0"/>
              <a:buNone/>
            </a:pPr>
            <a:r>
              <a:rPr lang="en-US" sz="1400" dirty="0" smtClean="0"/>
              <a:t>                        	END;</a:t>
            </a:r>
          </a:p>
          <a:p>
            <a:pPr marL="0" indent="0">
              <a:buFont typeface="Arial" panose="020B0604020202020204" pitchFamily="34" charset="0"/>
              <a:buNone/>
            </a:pPr>
            <a:r>
              <a:rPr lang="en-US" sz="1400" dirty="0" smtClean="0"/>
              <a:t>	</a:t>
            </a:r>
            <a:r>
              <a:rPr lang="en-US" sz="1400" dirty="0"/>
              <a:t>	</a:t>
            </a:r>
            <a:r>
              <a:rPr lang="en-US" sz="1400" dirty="0" smtClean="0"/>
              <a:t>i := i+1;</a:t>
            </a:r>
          </a:p>
          <a:p>
            <a:pPr marL="0" indent="0">
              <a:buFont typeface="Arial" panose="020B0604020202020204" pitchFamily="34" charset="0"/>
              <a:buNone/>
            </a:pPr>
            <a:r>
              <a:rPr lang="en-US" sz="1400" dirty="0" smtClean="0"/>
              <a:t>	END;</a:t>
            </a:r>
          </a:p>
          <a:p>
            <a:pPr marL="0" indent="0">
              <a:buFont typeface="Arial" panose="020B0604020202020204" pitchFamily="34" charset="0"/>
              <a:buNone/>
            </a:pPr>
            <a:r>
              <a:rPr lang="en-US" sz="1400" dirty="0" smtClean="0"/>
              <a:t>	FOR i := 0 STEP 1 UNTIL 999 DO</a:t>
            </a:r>
          </a:p>
          <a:p>
            <a:pPr marL="0" indent="0">
              <a:buFont typeface="Arial" panose="020B0604020202020204" pitchFamily="34" charset="0"/>
              <a:buNone/>
            </a:pPr>
            <a:r>
              <a:rPr lang="en-US" sz="1400" dirty="0" smtClean="0"/>
              <a:t>	BEGIN</a:t>
            </a:r>
          </a:p>
          <a:p>
            <a:pPr marL="0" indent="0">
              <a:buFont typeface="Arial" panose="020B0604020202020204" pitchFamily="34" charset="0"/>
              <a:buNone/>
            </a:pPr>
            <a:r>
              <a:rPr lang="en-US" sz="1400" dirty="0" smtClean="0"/>
              <a:t>		IF candidates[i] # 0  THEN</a:t>
            </a:r>
          </a:p>
          <a:p>
            <a:pPr marL="0" indent="0">
              <a:buFont typeface="Arial" panose="020B0604020202020204" pitchFamily="34" charset="0"/>
              <a:buNone/>
            </a:pPr>
            <a:r>
              <a:rPr lang="en-US" sz="1400" dirty="0" smtClean="0"/>
              <a:t>		BEGIN</a:t>
            </a:r>
          </a:p>
          <a:p>
            <a:pPr marL="0" indent="0">
              <a:buFont typeface="Arial" panose="020B0604020202020204" pitchFamily="34" charset="0"/>
              <a:buNone/>
            </a:pPr>
            <a:r>
              <a:rPr lang="en-US" sz="1400" dirty="0" smtClean="0"/>
              <a:t>                      			write(1,i);</a:t>
            </a:r>
          </a:p>
          <a:p>
            <a:pPr marL="0" indent="0">
              <a:buFont typeface="Arial" panose="020B0604020202020204" pitchFamily="34" charset="0"/>
              <a:buNone/>
            </a:pPr>
            <a:r>
              <a:rPr lang="en-US" sz="1400" dirty="0" smtClean="0"/>
              <a:t>                      			text(1," is prime*N")</a:t>
            </a:r>
          </a:p>
          <a:p>
            <a:pPr marL="0" indent="0">
              <a:buFont typeface="Arial" panose="020B0604020202020204" pitchFamily="34" charset="0"/>
              <a:buNone/>
            </a:pPr>
            <a:r>
              <a:rPr lang="en-US" sz="1400" dirty="0" smtClean="0"/>
              <a:t>       		END</a:t>
            </a:r>
          </a:p>
          <a:p>
            <a:pPr marL="0" indent="0">
              <a:buFont typeface="Arial" panose="020B0604020202020204" pitchFamily="34" charset="0"/>
              <a:buNone/>
            </a:pPr>
            <a:r>
              <a:rPr lang="en-US" sz="1400" dirty="0" smtClean="0"/>
              <a:t>	END;</a:t>
            </a:r>
          </a:p>
          <a:p>
            <a:pPr marL="0" indent="0">
              <a:buFont typeface="Arial" panose="020B0604020202020204" pitchFamily="34" charset="0"/>
              <a:buNone/>
            </a:pPr>
            <a:r>
              <a:rPr lang="en-US" sz="1400" dirty="0" smtClean="0"/>
              <a:t>END</a:t>
            </a:r>
          </a:p>
          <a:p>
            <a:pPr marL="0" indent="0">
              <a:buFont typeface="Arial" panose="020B0604020202020204" pitchFamily="34" charset="0"/>
              <a:buNone/>
            </a:pPr>
            <a:r>
              <a:rPr lang="en-US" sz="1400" dirty="0" smtClean="0"/>
              <a:t>FINISH</a:t>
            </a:r>
            <a:endParaRPr lang="en-US" sz="1400" dirty="0"/>
          </a:p>
        </p:txBody>
      </p:sp>
    </p:spTree>
    <p:extLst>
      <p:ext uri="{BB962C8B-B14F-4D97-AF65-F5344CB8AC3E}">
        <p14:creationId xmlns:p14="http://schemas.microsoft.com/office/powerpoint/2010/main" val="4117655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660" y="701736"/>
            <a:ext cx="6985253" cy="5170646"/>
          </a:xfrm>
          <a:prstGeom prst="rect">
            <a:avLst/>
          </a:prstGeom>
          <a:noFill/>
        </p:spPr>
        <p:txBody>
          <a:bodyPr wrap="square" rtlCol="0" anchor="ctr">
            <a:spAutoFit/>
          </a:bodyPr>
          <a:lstStyle/>
          <a:p>
            <a:pPr algn="ctr"/>
            <a:r>
              <a:rPr lang="en-US" sz="6600" dirty="0" smtClean="0"/>
              <a:t>Let’s talk </a:t>
            </a:r>
            <a:r>
              <a:rPr lang="en-US" sz="6600" dirty="0"/>
              <a:t>about the work of this lady, Grace Murray </a:t>
            </a:r>
            <a:r>
              <a:rPr lang="en-US" sz="6600" dirty="0" smtClean="0"/>
              <a:t>Hopper (and her team)</a:t>
            </a:r>
            <a:endParaRPr lang="en-US" sz="6600" kern="1200" dirty="0">
              <a:solidFill>
                <a:schemeClr val="tx1"/>
              </a:solidFill>
              <a:latin typeface="+mn-lt"/>
              <a:ea typeface="+mn-ea"/>
              <a:cs typeface="+mn-cs"/>
            </a:endParaRPr>
          </a:p>
        </p:txBody>
      </p:sp>
      <p:pic>
        <p:nvPicPr>
          <p:cNvPr id="3" name="Picture 2"/>
          <p:cNvPicPr>
            <a:picLocks noChangeAspect="1"/>
          </p:cNvPicPr>
          <p:nvPr/>
        </p:nvPicPr>
        <p:blipFill>
          <a:blip r:embed="rId2"/>
          <a:stretch>
            <a:fillRect/>
          </a:stretch>
        </p:blipFill>
        <p:spPr>
          <a:xfrm>
            <a:off x="7420233" y="364205"/>
            <a:ext cx="4419600" cy="6410325"/>
          </a:xfrm>
          <a:prstGeom prst="rect">
            <a:avLst/>
          </a:prstGeom>
        </p:spPr>
      </p:pic>
    </p:spTree>
    <p:extLst>
      <p:ext uri="{BB962C8B-B14F-4D97-AF65-F5344CB8AC3E}">
        <p14:creationId xmlns:p14="http://schemas.microsoft.com/office/powerpoint/2010/main" val="3125436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758" y="984046"/>
            <a:ext cx="11678654" cy="5170646"/>
          </a:xfrm>
          <a:prstGeom prst="rect">
            <a:avLst/>
          </a:prstGeom>
          <a:noFill/>
        </p:spPr>
        <p:txBody>
          <a:bodyPr wrap="square" rtlCol="0" anchor="ctr">
            <a:spAutoFit/>
          </a:bodyPr>
          <a:lstStyle/>
          <a:p>
            <a:pPr algn="ctr"/>
            <a:r>
              <a:rPr lang="en-US" sz="6600" dirty="0"/>
              <a:t>She had a PhD in Mathematics, served in the Navy during WWII and created several programming languages in the 50’s, as a director at the Rand Corporation</a:t>
            </a:r>
            <a:endParaRPr lang="en-US" sz="6600" kern="1200" dirty="0">
              <a:solidFill>
                <a:schemeClr val="tx1"/>
              </a:solidFill>
              <a:latin typeface="+mn-lt"/>
              <a:ea typeface="+mn-ea"/>
              <a:cs typeface="+mn-cs"/>
            </a:endParaRPr>
          </a:p>
        </p:txBody>
      </p:sp>
    </p:spTree>
    <p:extLst>
      <p:ext uri="{BB962C8B-B14F-4D97-AF65-F5344CB8AC3E}">
        <p14:creationId xmlns:p14="http://schemas.microsoft.com/office/powerpoint/2010/main" val="3663827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beginning, programming was hard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143" y="1618408"/>
            <a:ext cx="7482280" cy="5093936"/>
          </a:xfrm>
          <a:prstGeom prst="rect">
            <a:avLst/>
          </a:prstGeom>
        </p:spPr>
      </p:pic>
      <p:sp>
        <p:nvSpPr>
          <p:cNvPr id="5" name="TextBox 4"/>
          <p:cNvSpPr txBox="1"/>
          <p:nvPr/>
        </p:nvSpPr>
        <p:spPr>
          <a:xfrm>
            <a:off x="8075853" y="3317733"/>
            <a:ext cx="3819440" cy="954107"/>
          </a:xfrm>
          <a:prstGeom prst="rect">
            <a:avLst/>
          </a:prstGeom>
          <a:noFill/>
        </p:spPr>
        <p:txBody>
          <a:bodyPr wrap="square" rtlCol="0">
            <a:spAutoFit/>
          </a:bodyPr>
          <a:lstStyle/>
          <a:p>
            <a:r>
              <a:rPr lang="en-US" sz="2800" dirty="0"/>
              <a:t>P</a:t>
            </a:r>
            <a:r>
              <a:rPr lang="en-US" sz="2800" dirty="0" smtClean="0"/>
              <a:t>rogramming was done, at first, by re-wiring</a:t>
            </a:r>
            <a:r>
              <a:rPr lang="en-US" sz="2800" dirty="0"/>
              <a:t>.</a:t>
            </a:r>
          </a:p>
        </p:txBody>
      </p:sp>
    </p:spTree>
    <p:extLst>
      <p:ext uri="{BB962C8B-B14F-4D97-AF65-F5344CB8AC3E}">
        <p14:creationId xmlns:p14="http://schemas.microsoft.com/office/powerpoint/2010/main" val="4065801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472" y="736911"/>
            <a:ext cx="11678654" cy="5170646"/>
          </a:xfrm>
          <a:prstGeom prst="rect">
            <a:avLst/>
          </a:prstGeom>
          <a:noFill/>
        </p:spPr>
        <p:txBody>
          <a:bodyPr wrap="square" rtlCol="0" anchor="ctr">
            <a:spAutoFit/>
          </a:bodyPr>
          <a:lstStyle/>
          <a:p>
            <a:pPr algn="ctr"/>
            <a:r>
              <a:rPr lang="en-US" sz="6600" dirty="0"/>
              <a:t>COBOL (Common Business-Oriented Language) came from a desire to write a programming language that was more like English and less like Assembly.</a:t>
            </a:r>
            <a:endParaRPr lang="en-US" sz="6600" kern="1200" dirty="0">
              <a:solidFill>
                <a:schemeClr val="tx1"/>
              </a:solidFill>
              <a:latin typeface="+mn-lt"/>
              <a:ea typeface="+mn-ea"/>
              <a:cs typeface="+mn-cs"/>
            </a:endParaRPr>
          </a:p>
        </p:txBody>
      </p:sp>
    </p:spTree>
    <p:extLst>
      <p:ext uri="{BB962C8B-B14F-4D97-AF65-F5344CB8AC3E}">
        <p14:creationId xmlns:p14="http://schemas.microsoft.com/office/powerpoint/2010/main" val="2470613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might see a theme…</a:t>
            </a:r>
            <a:endParaRPr lang="en-US" dirty="0"/>
          </a:p>
        </p:txBody>
      </p:sp>
      <p:sp>
        <p:nvSpPr>
          <p:cNvPr id="3" name="Content Placeholder 2"/>
          <p:cNvSpPr>
            <a:spLocks noGrp="1"/>
          </p:cNvSpPr>
          <p:nvPr>
            <p:ph idx="1"/>
          </p:nvPr>
        </p:nvSpPr>
        <p:spPr/>
        <p:txBody>
          <a:bodyPr/>
          <a:lstStyle/>
          <a:p>
            <a:pPr marL="0" indent="0">
              <a:buNone/>
            </a:pPr>
            <a:r>
              <a:rPr lang="en-US" dirty="0" smtClean="0"/>
              <a:t>FORTRAN – for science</a:t>
            </a:r>
          </a:p>
          <a:p>
            <a:pPr marL="0" indent="0">
              <a:buNone/>
            </a:pPr>
            <a:r>
              <a:rPr lang="en-US" dirty="0" smtClean="0"/>
              <a:t>ALGOL – for algorithms</a:t>
            </a:r>
          </a:p>
          <a:p>
            <a:pPr marL="0" indent="0">
              <a:buNone/>
            </a:pPr>
            <a:r>
              <a:rPr lang="en-US" dirty="0" smtClean="0"/>
              <a:t>COBOL – for business</a:t>
            </a:r>
          </a:p>
          <a:p>
            <a:pPr marL="0" indent="0">
              <a:buNone/>
            </a:pPr>
            <a:endParaRPr lang="en-US" dirty="0"/>
          </a:p>
          <a:p>
            <a:pPr marL="0" indent="0">
              <a:buNone/>
            </a:pPr>
            <a:r>
              <a:rPr lang="en-US" dirty="0" smtClean="0"/>
              <a:t>This was thought to be the “right pattern” for many years – to develop a new programming language for each type of problem that needed to be solved.</a:t>
            </a:r>
            <a:endParaRPr lang="en-US" dirty="0"/>
          </a:p>
        </p:txBody>
      </p:sp>
    </p:spTree>
    <p:extLst>
      <p:ext uri="{BB962C8B-B14F-4D97-AF65-F5344CB8AC3E}">
        <p14:creationId xmlns:p14="http://schemas.microsoft.com/office/powerpoint/2010/main" val="2958383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8758" y="476216"/>
            <a:ext cx="11678654" cy="6186309"/>
          </a:xfrm>
          <a:prstGeom prst="rect">
            <a:avLst/>
          </a:prstGeom>
          <a:noFill/>
        </p:spPr>
        <p:txBody>
          <a:bodyPr wrap="square" rtlCol="0" anchor="ctr">
            <a:spAutoFit/>
          </a:bodyPr>
          <a:lstStyle/>
          <a:p>
            <a:r>
              <a:rPr lang="en-US" sz="3600" dirty="0"/>
              <a:t>IDENTIFICATION DIVISION. </a:t>
            </a:r>
          </a:p>
          <a:p>
            <a:r>
              <a:rPr lang="en-US" sz="3600" dirty="0"/>
              <a:t>PROGRAM-ID.  </a:t>
            </a:r>
            <a:r>
              <a:rPr lang="en-US" sz="3600" dirty="0" err="1"/>
              <a:t>StudentNumbersReport</a:t>
            </a:r>
            <a:r>
              <a:rPr lang="en-US" sz="3600" dirty="0"/>
              <a:t> . </a:t>
            </a:r>
          </a:p>
          <a:p>
            <a:r>
              <a:rPr lang="en-US" sz="3600" dirty="0"/>
              <a:t>AUTHOR. Michael Coughlan. </a:t>
            </a:r>
          </a:p>
          <a:p>
            <a:r>
              <a:rPr lang="en-US" sz="3600" dirty="0"/>
              <a:t>ENVIRONMENT DIVISION. </a:t>
            </a:r>
          </a:p>
          <a:p>
            <a:r>
              <a:rPr lang="en-US" sz="3600" dirty="0"/>
              <a:t>INPUT-OUTPUT SECTION. </a:t>
            </a:r>
          </a:p>
          <a:p>
            <a:r>
              <a:rPr lang="en-US" sz="3600" dirty="0"/>
              <a:t>FILE-CONTROL. </a:t>
            </a:r>
          </a:p>
          <a:p>
            <a:r>
              <a:rPr lang="en-US" sz="3600" dirty="0"/>
              <a:t>    SELECT </a:t>
            </a:r>
            <a:r>
              <a:rPr lang="en-US" sz="3600" dirty="0" err="1"/>
              <a:t>StudentFile</a:t>
            </a:r>
            <a:r>
              <a:rPr lang="en-US" sz="3600" dirty="0"/>
              <a:t> ASSIGN TO "STUDENTS.DAT"</a:t>
            </a:r>
          </a:p>
          <a:p>
            <a:r>
              <a:rPr lang="en-US" sz="3600" dirty="0"/>
              <a:t>               ORGANIZATION IS LINE SEQUENTIAL. </a:t>
            </a:r>
          </a:p>
          <a:p>
            <a:r>
              <a:rPr lang="en-US" sz="3600" dirty="0"/>
              <a:t>    SELECT </a:t>
            </a:r>
            <a:r>
              <a:rPr lang="en-US" sz="3600" dirty="0" err="1"/>
              <a:t>ReportFile</a:t>
            </a:r>
            <a:r>
              <a:rPr lang="en-US" sz="3600" dirty="0"/>
              <a:t> ASSIGN TO "STUDENTS.RPT"</a:t>
            </a:r>
          </a:p>
          <a:p>
            <a:r>
              <a:rPr lang="en-US" sz="3600" dirty="0"/>
              <a:t>               ORGANIZATION IS LINE SEQUENTIAL. </a:t>
            </a:r>
          </a:p>
          <a:p>
            <a:endParaRPr lang="en-US" sz="3600" kern="1200" dirty="0">
              <a:solidFill>
                <a:schemeClr val="tx1"/>
              </a:solidFill>
            </a:endParaRPr>
          </a:p>
        </p:txBody>
      </p:sp>
    </p:spTree>
    <p:extLst>
      <p:ext uri="{BB962C8B-B14F-4D97-AF65-F5344CB8AC3E}">
        <p14:creationId xmlns:p14="http://schemas.microsoft.com/office/powerpoint/2010/main" val="1787265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5233" y="360429"/>
            <a:ext cx="11678654" cy="5940088"/>
          </a:xfrm>
          <a:prstGeom prst="rect">
            <a:avLst/>
          </a:prstGeom>
          <a:noFill/>
        </p:spPr>
        <p:txBody>
          <a:bodyPr wrap="square" rtlCol="0" anchor="ctr">
            <a:spAutoFit/>
          </a:bodyPr>
          <a:lstStyle/>
          <a:p>
            <a:r>
              <a:rPr lang="en-US" sz="2000" dirty="0"/>
              <a:t>DATA DIVISION. </a:t>
            </a:r>
          </a:p>
          <a:p>
            <a:r>
              <a:rPr lang="en-US" sz="2000" dirty="0"/>
              <a:t>FILE SECTION. </a:t>
            </a:r>
          </a:p>
          <a:p>
            <a:r>
              <a:rPr lang="en-US" sz="2000" dirty="0"/>
              <a:t>FD  </a:t>
            </a:r>
            <a:r>
              <a:rPr lang="en-US" sz="2000" dirty="0" err="1"/>
              <a:t>StudentFile</a:t>
            </a:r>
            <a:r>
              <a:rPr lang="en-US" sz="2000" dirty="0"/>
              <a:t>. </a:t>
            </a:r>
          </a:p>
          <a:p>
            <a:r>
              <a:rPr lang="en-US" sz="2000" dirty="0"/>
              <a:t>01  </a:t>
            </a:r>
            <a:r>
              <a:rPr lang="en-US" sz="2000" dirty="0" err="1"/>
              <a:t>StudentDetails</a:t>
            </a:r>
            <a:r>
              <a:rPr lang="en-US" sz="2000" dirty="0"/>
              <a:t>.</a:t>
            </a:r>
          </a:p>
          <a:p>
            <a:r>
              <a:rPr lang="en-US" sz="2000" dirty="0"/>
              <a:t>    88  </a:t>
            </a:r>
            <a:r>
              <a:rPr lang="en-US" sz="2000" dirty="0" err="1"/>
              <a:t>EndOfStudentFile</a:t>
            </a:r>
            <a:r>
              <a:rPr lang="en-US" sz="2000" dirty="0"/>
              <a:t> VALUE HIGH-VALUES.</a:t>
            </a:r>
          </a:p>
          <a:p>
            <a:r>
              <a:rPr lang="en-US" sz="2000" dirty="0"/>
              <a:t>    02  </a:t>
            </a:r>
            <a:r>
              <a:rPr lang="en-US" sz="2000" dirty="0" err="1"/>
              <a:t>StudentId</a:t>
            </a:r>
            <a:r>
              <a:rPr lang="en-US" sz="2000" dirty="0"/>
              <a:t>        PIC 9(7).</a:t>
            </a:r>
          </a:p>
          <a:p>
            <a:r>
              <a:rPr lang="en-US" sz="2000" dirty="0"/>
              <a:t>    02  </a:t>
            </a:r>
            <a:r>
              <a:rPr lang="en-US" sz="2000" dirty="0" err="1"/>
              <a:t>StudentName</a:t>
            </a:r>
            <a:r>
              <a:rPr lang="en-US" sz="2000" dirty="0"/>
              <a:t>.</a:t>
            </a:r>
          </a:p>
          <a:p>
            <a:r>
              <a:rPr lang="en-US" sz="2000" dirty="0"/>
              <a:t>        03 Surname       PIC X(8).</a:t>
            </a:r>
          </a:p>
          <a:p>
            <a:r>
              <a:rPr lang="en-US" sz="2000" dirty="0"/>
              <a:t>        03 Initials      PIC XX.</a:t>
            </a:r>
          </a:p>
          <a:p>
            <a:r>
              <a:rPr lang="en-US" sz="2000" dirty="0"/>
              <a:t>    02  </a:t>
            </a:r>
            <a:r>
              <a:rPr lang="en-US" sz="2000" dirty="0" err="1"/>
              <a:t>DateOfBirth</a:t>
            </a:r>
            <a:r>
              <a:rPr lang="en-US" sz="2000" dirty="0"/>
              <a:t>.</a:t>
            </a:r>
          </a:p>
          <a:p>
            <a:r>
              <a:rPr lang="en-US" sz="2000" dirty="0"/>
              <a:t>        03 </a:t>
            </a:r>
            <a:r>
              <a:rPr lang="en-US" sz="2000" dirty="0" err="1"/>
              <a:t>YOBirth</a:t>
            </a:r>
            <a:r>
              <a:rPr lang="en-US" sz="2000" dirty="0"/>
              <a:t>       PIC 9(4).</a:t>
            </a:r>
          </a:p>
          <a:p>
            <a:r>
              <a:rPr lang="en-US" sz="2000" dirty="0"/>
              <a:t>        03 </a:t>
            </a:r>
            <a:r>
              <a:rPr lang="en-US" sz="2000" dirty="0" err="1"/>
              <a:t>MOBirth</a:t>
            </a:r>
            <a:r>
              <a:rPr lang="en-US" sz="2000" dirty="0"/>
              <a:t>       PIC 9(2).</a:t>
            </a:r>
          </a:p>
          <a:p>
            <a:r>
              <a:rPr lang="en-US" sz="2000" dirty="0"/>
              <a:t>        03 </a:t>
            </a:r>
            <a:r>
              <a:rPr lang="en-US" sz="2000" dirty="0" err="1"/>
              <a:t>DOBirth</a:t>
            </a:r>
            <a:r>
              <a:rPr lang="en-US" sz="2000" dirty="0"/>
              <a:t>       PIC 9(2).</a:t>
            </a:r>
          </a:p>
          <a:p>
            <a:r>
              <a:rPr lang="en-US" sz="2000" dirty="0"/>
              <a:t>   02  </a:t>
            </a:r>
            <a:r>
              <a:rPr lang="en-US" sz="2000" dirty="0" err="1"/>
              <a:t>CourseCode</a:t>
            </a:r>
            <a:r>
              <a:rPr lang="en-US" sz="2000" dirty="0"/>
              <a:t>        PIC X(4).</a:t>
            </a:r>
          </a:p>
          <a:p>
            <a:r>
              <a:rPr lang="en-US" sz="2000" dirty="0"/>
              <a:t>   02  Gender            PIC X.</a:t>
            </a:r>
          </a:p>
          <a:p>
            <a:r>
              <a:rPr lang="en-US" sz="2000" dirty="0"/>
              <a:t>       88 Male           VALUE "M", "m". </a:t>
            </a:r>
          </a:p>
          <a:p>
            <a:r>
              <a:rPr lang="en-US" sz="2000" dirty="0"/>
              <a:t> </a:t>
            </a:r>
          </a:p>
          <a:p>
            <a:r>
              <a:rPr lang="en-US" sz="2000" dirty="0"/>
              <a:t>FD  </a:t>
            </a:r>
            <a:r>
              <a:rPr lang="en-US" sz="2000" dirty="0" err="1"/>
              <a:t>ReportFile</a:t>
            </a:r>
            <a:r>
              <a:rPr lang="en-US" sz="2000" dirty="0"/>
              <a:t>. </a:t>
            </a:r>
          </a:p>
          <a:p>
            <a:r>
              <a:rPr lang="en-US" sz="2000" dirty="0"/>
              <a:t>01  </a:t>
            </a:r>
            <a:r>
              <a:rPr lang="en-US" sz="2000" dirty="0" err="1"/>
              <a:t>PrintLine</a:t>
            </a:r>
            <a:r>
              <a:rPr lang="en-US" sz="2000" dirty="0"/>
              <a:t>            PIC X(40). </a:t>
            </a:r>
            <a:endParaRPr lang="en-US" sz="2000" kern="1200" dirty="0">
              <a:solidFill>
                <a:schemeClr val="tx1"/>
              </a:solidFill>
            </a:endParaRPr>
          </a:p>
        </p:txBody>
      </p:sp>
    </p:spTree>
    <p:extLst>
      <p:ext uri="{BB962C8B-B14F-4D97-AF65-F5344CB8AC3E}">
        <p14:creationId xmlns:p14="http://schemas.microsoft.com/office/powerpoint/2010/main" val="3497623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5233" y="360429"/>
            <a:ext cx="11678654" cy="5940088"/>
          </a:xfrm>
          <a:prstGeom prst="rect">
            <a:avLst/>
          </a:prstGeom>
          <a:noFill/>
        </p:spPr>
        <p:txBody>
          <a:bodyPr wrap="square" rtlCol="0" anchor="ctr">
            <a:spAutoFit/>
          </a:bodyPr>
          <a:lstStyle/>
          <a:p>
            <a:r>
              <a:rPr lang="en-US" sz="2000" dirty="0"/>
              <a:t>WORKING-STORAGE SECTION. </a:t>
            </a:r>
          </a:p>
          <a:p>
            <a:r>
              <a:rPr lang="en-US" sz="2000" dirty="0"/>
              <a:t>01  </a:t>
            </a:r>
            <a:r>
              <a:rPr lang="en-US" sz="2000" dirty="0" err="1"/>
              <a:t>HeadingLine</a:t>
            </a:r>
            <a:r>
              <a:rPr lang="en-US" sz="2000" dirty="0"/>
              <a:t>          PIC X(21) VALUE "  Record Count Report". </a:t>
            </a:r>
          </a:p>
          <a:p>
            <a:r>
              <a:rPr lang="en-US" sz="2000" dirty="0"/>
              <a:t> </a:t>
            </a:r>
          </a:p>
          <a:p>
            <a:r>
              <a:rPr lang="en-US" sz="2000" dirty="0"/>
              <a:t>01  </a:t>
            </a:r>
            <a:r>
              <a:rPr lang="en-US" sz="2000" dirty="0" err="1"/>
              <a:t>StudentTotalLine</a:t>
            </a:r>
            <a:r>
              <a:rPr lang="en-US" sz="2000" dirty="0"/>
              <a:t>. </a:t>
            </a:r>
          </a:p>
          <a:p>
            <a:r>
              <a:rPr lang="en-US" sz="2000" dirty="0"/>
              <a:t>    02  FILLER           PIC X(17) VALUE "Total Students = ". </a:t>
            </a:r>
          </a:p>
          <a:p>
            <a:r>
              <a:rPr lang="en-US" sz="2000" dirty="0"/>
              <a:t>    02  </a:t>
            </a:r>
            <a:r>
              <a:rPr lang="en-US" sz="2000" dirty="0" err="1"/>
              <a:t>PrnStudentCount</a:t>
            </a:r>
            <a:r>
              <a:rPr lang="en-US" sz="2000" dirty="0"/>
              <a:t>  PIC Z,ZZ9. </a:t>
            </a:r>
          </a:p>
          <a:p>
            <a:r>
              <a:rPr lang="en-US" sz="2000" dirty="0"/>
              <a:t> </a:t>
            </a:r>
          </a:p>
          <a:p>
            <a:r>
              <a:rPr lang="en-US" sz="2000" dirty="0"/>
              <a:t>01  </a:t>
            </a:r>
            <a:r>
              <a:rPr lang="en-US" sz="2000" dirty="0" err="1"/>
              <a:t>MaleTotalLine</a:t>
            </a:r>
            <a:r>
              <a:rPr lang="en-US" sz="2000" dirty="0"/>
              <a:t>. </a:t>
            </a:r>
          </a:p>
          <a:p>
            <a:r>
              <a:rPr lang="en-US" sz="2000" dirty="0"/>
              <a:t>    02  FILLER           PIC X(17) VALUE "Total Males    = ". </a:t>
            </a:r>
          </a:p>
          <a:p>
            <a:r>
              <a:rPr lang="en-US" sz="2000" dirty="0"/>
              <a:t>    02  </a:t>
            </a:r>
            <a:r>
              <a:rPr lang="en-US" sz="2000" dirty="0" err="1"/>
              <a:t>PrnMaleCount</a:t>
            </a:r>
            <a:r>
              <a:rPr lang="en-US" sz="2000" dirty="0"/>
              <a:t>     PIC Z,ZZ9. </a:t>
            </a:r>
          </a:p>
          <a:p>
            <a:endParaRPr lang="en-US" sz="2000" dirty="0"/>
          </a:p>
          <a:p>
            <a:r>
              <a:rPr lang="en-US" sz="2000" dirty="0"/>
              <a:t>01  </a:t>
            </a:r>
            <a:r>
              <a:rPr lang="en-US" sz="2000" dirty="0" err="1"/>
              <a:t>FemaleTotalLine</a:t>
            </a:r>
            <a:r>
              <a:rPr lang="en-US" sz="2000" dirty="0"/>
              <a:t>. </a:t>
            </a:r>
          </a:p>
          <a:p>
            <a:r>
              <a:rPr lang="en-US" sz="2000" dirty="0"/>
              <a:t>    02  FILLER           PIC X(17) VALUE "Total Females  = ". </a:t>
            </a:r>
          </a:p>
          <a:p>
            <a:r>
              <a:rPr lang="en-US" sz="2000" dirty="0"/>
              <a:t>    02  </a:t>
            </a:r>
            <a:r>
              <a:rPr lang="en-US" sz="2000" dirty="0" err="1"/>
              <a:t>PrnFemaleCount</a:t>
            </a:r>
            <a:r>
              <a:rPr lang="en-US" sz="2000" dirty="0"/>
              <a:t>   PIC Z,ZZ9. </a:t>
            </a:r>
          </a:p>
          <a:p>
            <a:r>
              <a:rPr lang="en-US" sz="2000" dirty="0"/>
              <a:t> </a:t>
            </a:r>
          </a:p>
          <a:p>
            <a:r>
              <a:rPr lang="en-US" sz="2000" dirty="0"/>
              <a:t>01  </a:t>
            </a:r>
            <a:r>
              <a:rPr lang="en-US" sz="2000" dirty="0" err="1"/>
              <a:t>WorkTotals</a:t>
            </a:r>
            <a:r>
              <a:rPr lang="en-US" sz="2000" dirty="0"/>
              <a:t>. </a:t>
            </a:r>
          </a:p>
          <a:p>
            <a:r>
              <a:rPr lang="en-US" sz="2000" dirty="0"/>
              <a:t>    02  </a:t>
            </a:r>
            <a:r>
              <a:rPr lang="en-US" sz="2000" dirty="0" err="1"/>
              <a:t>StudentCount</a:t>
            </a:r>
            <a:r>
              <a:rPr lang="en-US" sz="2000" dirty="0"/>
              <a:t>     PIC 9(4) VALUE ZERO. </a:t>
            </a:r>
          </a:p>
          <a:p>
            <a:r>
              <a:rPr lang="en-US" sz="2000" dirty="0"/>
              <a:t>    02  </a:t>
            </a:r>
            <a:r>
              <a:rPr lang="en-US" sz="2000" dirty="0" err="1"/>
              <a:t>MaleCount</a:t>
            </a:r>
            <a:r>
              <a:rPr lang="en-US" sz="2000" dirty="0"/>
              <a:t>        PIC 9(4) VALUE ZERO. </a:t>
            </a:r>
          </a:p>
          <a:p>
            <a:r>
              <a:rPr lang="en-US" sz="2000" dirty="0"/>
              <a:t>    02  </a:t>
            </a:r>
            <a:r>
              <a:rPr lang="en-US" sz="2000" dirty="0" err="1"/>
              <a:t>FemaleCount</a:t>
            </a:r>
            <a:r>
              <a:rPr lang="en-US" sz="2000" dirty="0"/>
              <a:t>      PIC 9(4) VALUE ZERO. </a:t>
            </a:r>
            <a:endParaRPr lang="en-US" sz="2000" kern="1200" dirty="0">
              <a:solidFill>
                <a:schemeClr val="tx1"/>
              </a:solidFill>
            </a:endParaRPr>
          </a:p>
        </p:txBody>
      </p:sp>
    </p:spTree>
    <p:extLst>
      <p:ext uri="{BB962C8B-B14F-4D97-AF65-F5344CB8AC3E}">
        <p14:creationId xmlns:p14="http://schemas.microsoft.com/office/powerpoint/2010/main" val="205586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5233" y="-101235"/>
            <a:ext cx="11678654" cy="6863417"/>
          </a:xfrm>
          <a:prstGeom prst="rect">
            <a:avLst/>
          </a:prstGeom>
          <a:noFill/>
        </p:spPr>
        <p:txBody>
          <a:bodyPr wrap="square" rtlCol="0" anchor="ctr">
            <a:spAutoFit/>
          </a:bodyPr>
          <a:lstStyle/>
          <a:p>
            <a:r>
              <a:rPr lang="en-US" sz="2000" dirty="0"/>
              <a:t>PROCEDURE DIVISION. </a:t>
            </a:r>
          </a:p>
          <a:p>
            <a:r>
              <a:rPr lang="en-US" sz="2000" dirty="0"/>
              <a:t>Begin. </a:t>
            </a:r>
          </a:p>
          <a:p>
            <a:r>
              <a:rPr lang="en-US" sz="2000" dirty="0"/>
              <a:t>    OPEN INPUT </a:t>
            </a:r>
            <a:r>
              <a:rPr lang="en-US" sz="2000" dirty="0" err="1"/>
              <a:t>StudentFile</a:t>
            </a:r>
            <a:r>
              <a:rPr lang="en-US" sz="2000" dirty="0"/>
              <a:t> </a:t>
            </a:r>
          </a:p>
          <a:p>
            <a:r>
              <a:rPr lang="en-US" sz="2000" dirty="0"/>
              <a:t>    OPEN OUTPUT </a:t>
            </a:r>
            <a:r>
              <a:rPr lang="en-US" sz="2000" dirty="0" err="1"/>
              <a:t>ReportFile</a:t>
            </a:r>
            <a:r>
              <a:rPr lang="en-US" sz="2000" dirty="0"/>
              <a:t> </a:t>
            </a:r>
          </a:p>
          <a:p>
            <a:endParaRPr lang="en-US" sz="2000" dirty="0"/>
          </a:p>
          <a:p>
            <a:r>
              <a:rPr lang="en-US" sz="2000" dirty="0"/>
              <a:t>    READ </a:t>
            </a:r>
            <a:r>
              <a:rPr lang="en-US" sz="2000" dirty="0" err="1"/>
              <a:t>StudentFile</a:t>
            </a:r>
            <a:r>
              <a:rPr lang="en-US" sz="2000" dirty="0"/>
              <a:t> </a:t>
            </a:r>
          </a:p>
          <a:p>
            <a:r>
              <a:rPr lang="en-US" sz="2000" dirty="0"/>
              <a:t>      AT END SET </a:t>
            </a:r>
            <a:r>
              <a:rPr lang="en-US" sz="2000" dirty="0" err="1"/>
              <a:t>EndOfStudentFile</a:t>
            </a:r>
            <a:r>
              <a:rPr lang="en-US" sz="2000" dirty="0"/>
              <a:t> TO TRUE </a:t>
            </a:r>
          </a:p>
          <a:p>
            <a:r>
              <a:rPr lang="en-US" sz="2000" dirty="0"/>
              <a:t>    END-READ </a:t>
            </a:r>
          </a:p>
          <a:p>
            <a:r>
              <a:rPr lang="en-US" sz="2000" dirty="0"/>
              <a:t>    PERFORM UNTIL </a:t>
            </a:r>
            <a:r>
              <a:rPr lang="en-US" sz="2000" dirty="0" err="1"/>
              <a:t>EndOfStudentFile</a:t>
            </a:r>
            <a:r>
              <a:rPr lang="en-US" sz="2000" dirty="0"/>
              <a:t> </a:t>
            </a:r>
          </a:p>
          <a:p>
            <a:r>
              <a:rPr lang="en-US" sz="2000" dirty="0"/>
              <a:t>       ADD 1 TO </a:t>
            </a:r>
            <a:r>
              <a:rPr lang="en-US" sz="2000" dirty="0" err="1"/>
              <a:t>StudentCount</a:t>
            </a:r>
            <a:r>
              <a:rPr lang="en-US" sz="2000" dirty="0"/>
              <a:t> </a:t>
            </a:r>
          </a:p>
          <a:p>
            <a:r>
              <a:rPr lang="en-US" sz="2000" dirty="0"/>
              <a:t>       IF Male  ADD 1 TO </a:t>
            </a:r>
            <a:r>
              <a:rPr lang="en-US" sz="2000" dirty="0" err="1"/>
              <a:t>MaleCount</a:t>
            </a:r>
            <a:r>
              <a:rPr lang="en-US" sz="2000" dirty="0"/>
              <a:t> </a:t>
            </a:r>
          </a:p>
          <a:p>
            <a:r>
              <a:rPr lang="en-US" sz="2000" dirty="0"/>
              <a:t>         ELSE   ADD 1 TO </a:t>
            </a:r>
            <a:r>
              <a:rPr lang="en-US" sz="2000" dirty="0" err="1"/>
              <a:t>FemaleCount</a:t>
            </a:r>
            <a:r>
              <a:rPr lang="en-US" sz="2000" dirty="0"/>
              <a:t> </a:t>
            </a:r>
          </a:p>
          <a:p>
            <a:r>
              <a:rPr lang="en-US" sz="2000" dirty="0"/>
              <a:t>       END-IF </a:t>
            </a:r>
          </a:p>
          <a:p>
            <a:r>
              <a:rPr lang="en-US" sz="2000" dirty="0"/>
              <a:t>       READ </a:t>
            </a:r>
            <a:r>
              <a:rPr lang="en-US" sz="2000" dirty="0" err="1"/>
              <a:t>StudentFile</a:t>
            </a:r>
            <a:r>
              <a:rPr lang="en-US" sz="2000" dirty="0"/>
              <a:t> </a:t>
            </a:r>
          </a:p>
          <a:p>
            <a:r>
              <a:rPr lang="en-US" sz="2000" dirty="0"/>
              <a:t>         AT END SET </a:t>
            </a:r>
            <a:r>
              <a:rPr lang="en-US" sz="2000" dirty="0" err="1"/>
              <a:t>EndOfStudentFile</a:t>
            </a:r>
            <a:r>
              <a:rPr lang="en-US" sz="2000" dirty="0"/>
              <a:t> TO TRUE </a:t>
            </a:r>
          </a:p>
          <a:p>
            <a:r>
              <a:rPr lang="en-US" sz="2000" dirty="0"/>
              <a:t>       END-READ </a:t>
            </a:r>
          </a:p>
          <a:p>
            <a:r>
              <a:rPr lang="en-US" sz="2000" dirty="0"/>
              <a:t>    END-PERFORM </a:t>
            </a:r>
          </a:p>
          <a:p>
            <a:r>
              <a:rPr lang="en-US" sz="2000" dirty="0"/>
              <a:t> </a:t>
            </a:r>
          </a:p>
          <a:p>
            <a:r>
              <a:rPr lang="en-US" sz="2000" dirty="0"/>
              <a:t>    PERFORM </a:t>
            </a:r>
            <a:r>
              <a:rPr lang="en-US" sz="2000" dirty="0" err="1"/>
              <a:t>PrintReportLines</a:t>
            </a:r>
            <a:r>
              <a:rPr lang="en-US" sz="2000" dirty="0"/>
              <a:t> </a:t>
            </a:r>
          </a:p>
          <a:p>
            <a:r>
              <a:rPr lang="en-US" sz="2000" dirty="0"/>
              <a:t> </a:t>
            </a:r>
          </a:p>
          <a:p>
            <a:r>
              <a:rPr lang="en-US" sz="2000" dirty="0"/>
              <a:t>    CLOSE </a:t>
            </a:r>
            <a:r>
              <a:rPr lang="en-US" sz="2000" dirty="0" err="1"/>
              <a:t>StudentFile</a:t>
            </a:r>
            <a:r>
              <a:rPr lang="en-US" sz="2000" dirty="0"/>
              <a:t>, </a:t>
            </a:r>
            <a:r>
              <a:rPr lang="en-US" sz="2000" dirty="0" err="1"/>
              <a:t>ReportFile</a:t>
            </a:r>
            <a:r>
              <a:rPr lang="en-US" sz="2000" dirty="0"/>
              <a:t> </a:t>
            </a:r>
          </a:p>
          <a:p>
            <a:r>
              <a:rPr lang="en-US" sz="2000" dirty="0"/>
              <a:t>    STOP RUN. </a:t>
            </a:r>
            <a:endParaRPr lang="en-US" sz="2000" kern="1200" dirty="0">
              <a:solidFill>
                <a:schemeClr val="tx1"/>
              </a:solidFill>
            </a:endParaRPr>
          </a:p>
        </p:txBody>
      </p:sp>
    </p:spTree>
    <p:extLst>
      <p:ext uri="{BB962C8B-B14F-4D97-AF65-F5344CB8AC3E}">
        <p14:creationId xmlns:p14="http://schemas.microsoft.com/office/powerpoint/2010/main" val="1394952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5233" y="1283759"/>
            <a:ext cx="11678654" cy="4093428"/>
          </a:xfrm>
          <a:prstGeom prst="rect">
            <a:avLst/>
          </a:prstGeom>
          <a:noFill/>
        </p:spPr>
        <p:txBody>
          <a:bodyPr wrap="square" rtlCol="0" anchor="ctr">
            <a:spAutoFit/>
          </a:bodyPr>
          <a:lstStyle/>
          <a:p>
            <a:r>
              <a:rPr lang="en-US" sz="2000" dirty="0" err="1"/>
              <a:t>PrintReportLines</a:t>
            </a:r>
            <a:r>
              <a:rPr lang="en-US" sz="2000" dirty="0"/>
              <a:t>. </a:t>
            </a:r>
          </a:p>
          <a:p>
            <a:r>
              <a:rPr lang="en-US" sz="2000" dirty="0"/>
              <a:t>    MOVE </a:t>
            </a:r>
            <a:r>
              <a:rPr lang="en-US" sz="2000" dirty="0" err="1"/>
              <a:t>StudentCount</a:t>
            </a:r>
            <a:r>
              <a:rPr lang="en-US" sz="2000" dirty="0"/>
              <a:t> TO </a:t>
            </a:r>
            <a:r>
              <a:rPr lang="en-US" sz="2000" dirty="0" err="1"/>
              <a:t>PrnStudentCount</a:t>
            </a:r>
            <a:r>
              <a:rPr lang="en-US" sz="2000" dirty="0"/>
              <a:t> </a:t>
            </a:r>
          </a:p>
          <a:p>
            <a:r>
              <a:rPr lang="en-US" sz="2000" dirty="0"/>
              <a:t>    MOVE </a:t>
            </a:r>
            <a:r>
              <a:rPr lang="en-US" sz="2000" dirty="0" err="1"/>
              <a:t>MaleCount</a:t>
            </a:r>
            <a:r>
              <a:rPr lang="en-US" sz="2000" dirty="0"/>
              <a:t>    TO </a:t>
            </a:r>
            <a:r>
              <a:rPr lang="en-US" sz="2000" dirty="0" err="1"/>
              <a:t>PrnMaleCount</a:t>
            </a:r>
            <a:r>
              <a:rPr lang="en-US" sz="2000" dirty="0"/>
              <a:t> </a:t>
            </a:r>
          </a:p>
          <a:p>
            <a:r>
              <a:rPr lang="en-US" sz="2000" dirty="0"/>
              <a:t>    MOVE </a:t>
            </a:r>
            <a:r>
              <a:rPr lang="en-US" sz="2000" dirty="0" err="1"/>
              <a:t>FemaleCount</a:t>
            </a:r>
            <a:r>
              <a:rPr lang="en-US" sz="2000" dirty="0"/>
              <a:t>  TO </a:t>
            </a:r>
            <a:r>
              <a:rPr lang="en-US" sz="2000" dirty="0" err="1"/>
              <a:t>PrnFemaleCount</a:t>
            </a:r>
            <a:r>
              <a:rPr lang="en-US" sz="2000" dirty="0"/>
              <a:t> </a:t>
            </a:r>
          </a:p>
          <a:p>
            <a:r>
              <a:rPr lang="en-US" sz="2000" dirty="0"/>
              <a:t> </a:t>
            </a:r>
          </a:p>
          <a:p>
            <a:r>
              <a:rPr lang="en-US" sz="2000" dirty="0"/>
              <a:t>    WRITE </a:t>
            </a:r>
            <a:r>
              <a:rPr lang="en-US" sz="2000" dirty="0" err="1"/>
              <a:t>PrintLine</a:t>
            </a:r>
            <a:r>
              <a:rPr lang="en-US" sz="2000" dirty="0"/>
              <a:t> FROM </a:t>
            </a:r>
            <a:r>
              <a:rPr lang="en-US" sz="2000" dirty="0" err="1"/>
              <a:t>HeadingLine</a:t>
            </a:r>
            <a:r>
              <a:rPr lang="en-US" sz="2000" dirty="0"/>
              <a:t> </a:t>
            </a:r>
          </a:p>
          <a:p>
            <a:r>
              <a:rPr lang="en-US" sz="2000" dirty="0"/>
              <a:t>            AFTER ADVANCING PAGE     </a:t>
            </a:r>
          </a:p>
          <a:p>
            <a:r>
              <a:rPr lang="en-US" sz="2000" dirty="0"/>
              <a:t>    WRITE </a:t>
            </a:r>
            <a:r>
              <a:rPr lang="en-US" sz="2000" dirty="0" err="1"/>
              <a:t>PrintLine</a:t>
            </a:r>
            <a:r>
              <a:rPr lang="en-US" sz="2000" dirty="0"/>
              <a:t> FROM </a:t>
            </a:r>
            <a:r>
              <a:rPr lang="en-US" sz="2000" dirty="0" err="1"/>
              <a:t>StudentTotalLine</a:t>
            </a:r>
            <a:r>
              <a:rPr lang="en-US" sz="2000" dirty="0"/>
              <a:t>  </a:t>
            </a:r>
          </a:p>
          <a:p>
            <a:r>
              <a:rPr lang="en-US" sz="2000" dirty="0"/>
              <a:t>            AFTER ADVANCING 2 LINES </a:t>
            </a:r>
          </a:p>
          <a:p>
            <a:r>
              <a:rPr lang="en-US" sz="2000" dirty="0"/>
              <a:t>    WRITE </a:t>
            </a:r>
            <a:r>
              <a:rPr lang="en-US" sz="2000" dirty="0" err="1"/>
              <a:t>PrintLine</a:t>
            </a:r>
            <a:r>
              <a:rPr lang="en-US" sz="2000" dirty="0"/>
              <a:t> FROM </a:t>
            </a:r>
            <a:r>
              <a:rPr lang="en-US" sz="2000" dirty="0" err="1"/>
              <a:t>MaleTotalLine</a:t>
            </a:r>
            <a:r>
              <a:rPr lang="en-US" sz="2000" dirty="0"/>
              <a:t> </a:t>
            </a:r>
          </a:p>
          <a:p>
            <a:r>
              <a:rPr lang="en-US" sz="2000" dirty="0"/>
              <a:t>            AFTER ADVANCING 2 LINES </a:t>
            </a:r>
          </a:p>
          <a:p>
            <a:r>
              <a:rPr lang="en-US" sz="2000" dirty="0"/>
              <a:t>    WRITE </a:t>
            </a:r>
            <a:r>
              <a:rPr lang="en-US" sz="2000" dirty="0" err="1"/>
              <a:t>PrintLine</a:t>
            </a:r>
            <a:r>
              <a:rPr lang="en-US" sz="2000" dirty="0"/>
              <a:t> FROM </a:t>
            </a:r>
            <a:r>
              <a:rPr lang="en-US" sz="2000" dirty="0" err="1"/>
              <a:t>FemaleTotalLine</a:t>
            </a:r>
            <a:r>
              <a:rPr lang="en-US" sz="2000" dirty="0"/>
              <a:t> </a:t>
            </a:r>
          </a:p>
          <a:p>
            <a:r>
              <a:rPr lang="en-US" sz="2000" dirty="0"/>
              <a:t>            AFTER ADVANCING 2 LINES. </a:t>
            </a:r>
            <a:endParaRPr lang="en-US" sz="2000" kern="1200" dirty="0">
              <a:solidFill>
                <a:schemeClr val="tx1"/>
              </a:solidFill>
            </a:endParaRPr>
          </a:p>
        </p:txBody>
      </p:sp>
    </p:spTree>
    <p:extLst>
      <p:ext uri="{BB962C8B-B14F-4D97-AF65-F5344CB8AC3E}">
        <p14:creationId xmlns:p14="http://schemas.microsoft.com/office/powerpoint/2010/main" val="34718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758" y="3015372"/>
            <a:ext cx="11678654" cy="1107996"/>
          </a:xfrm>
          <a:prstGeom prst="rect">
            <a:avLst/>
          </a:prstGeom>
          <a:noFill/>
        </p:spPr>
        <p:txBody>
          <a:bodyPr wrap="square" rtlCol="0" anchor="ctr">
            <a:spAutoFit/>
          </a:bodyPr>
          <a:lstStyle/>
          <a:p>
            <a:pPr algn="ctr"/>
            <a:r>
              <a:rPr lang="en-US" sz="6600" kern="1200" dirty="0">
                <a:solidFill>
                  <a:schemeClr val="tx1"/>
                </a:solidFill>
                <a:latin typeface="+mn-lt"/>
                <a:ea typeface="+mn-ea"/>
                <a:cs typeface="+mn-cs"/>
              </a:rPr>
              <a:t>Yes, Cobol is very wordy.</a:t>
            </a:r>
          </a:p>
        </p:txBody>
      </p:sp>
    </p:spTree>
    <p:extLst>
      <p:ext uri="{BB962C8B-B14F-4D97-AF65-F5344CB8AC3E}">
        <p14:creationId xmlns:p14="http://schemas.microsoft.com/office/powerpoint/2010/main" val="161036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281" y="860939"/>
            <a:ext cx="11730247" cy="5416868"/>
          </a:xfrm>
          <a:prstGeom prst="rect">
            <a:avLst/>
          </a:prstGeom>
          <a:noFill/>
        </p:spPr>
        <p:txBody>
          <a:bodyPr wrap="square" rtlCol="0" anchor="ctr">
            <a:spAutoFit/>
          </a:bodyPr>
          <a:lstStyle/>
          <a:p>
            <a:pPr algn="ctr"/>
            <a:r>
              <a:rPr lang="en-US" sz="6600" kern="1200" dirty="0">
                <a:solidFill>
                  <a:schemeClr val="tx1"/>
                </a:solidFill>
                <a:latin typeface="+mn-lt"/>
                <a:ea typeface="+mn-ea"/>
                <a:cs typeface="+mn-cs"/>
              </a:rPr>
              <a:t>Positives of COBOL</a:t>
            </a:r>
          </a:p>
          <a:p>
            <a:r>
              <a:rPr lang="en-US" sz="4000" kern="1200" dirty="0">
                <a:solidFill>
                  <a:schemeClr val="tx1"/>
                </a:solidFill>
                <a:latin typeface="+mn-lt"/>
                <a:ea typeface="+mn-ea"/>
                <a:cs typeface="+mn-cs"/>
              </a:rPr>
              <a:t>Very easy to do structured I/O, including reports</a:t>
            </a:r>
          </a:p>
          <a:p>
            <a:r>
              <a:rPr lang="en-US" sz="4000" dirty="0"/>
              <a:t>Reads like (very formal, stilted) English – self documents</a:t>
            </a:r>
          </a:p>
          <a:p>
            <a:r>
              <a:rPr lang="en-US" sz="4000" kern="1200" dirty="0">
                <a:solidFill>
                  <a:schemeClr val="tx1"/>
                </a:solidFill>
                <a:latin typeface="+mn-lt"/>
                <a:ea typeface="+mn-ea"/>
                <a:cs typeface="+mn-cs"/>
              </a:rPr>
              <a:t>Not Assembly, but still fast to compile</a:t>
            </a:r>
            <a:r>
              <a:rPr lang="en-US" sz="4000" dirty="0"/>
              <a:t> &amp;</a:t>
            </a:r>
            <a:r>
              <a:rPr lang="en-US" sz="4000" kern="1200" dirty="0">
                <a:solidFill>
                  <a:schemeClr val="tx1"/>
                </a:solidFill>
                <a:latin typeface="+mn-lt"/>
                <a:ea typeface="+mn-ea"/>
                <a:cs typeface="+mn-cs"/>
              </a:rPr>
              <a:t> run</a:t>
            </a:r>
          </a:p>
          <a:p>
            <a:r>
              <a:rPr lang="en-US" sz="4000" dirty="0"/>
              <a:t>Not tied to 1 computer architecture (like Assembly)</a:t>
            </a:r>
          </a:p>
          <a:p>
            <a:r>
              <a:rPr lang="en-US" sz="4000" dirty="0"/>
              <a:t>Good number handling – rounding and overflows </a:t>
            </a:r>
          </a:p>
          <a:p>
            <a:r>
              <a:rPr lang="en-US" sz="4000" dirty="0"/>
              <a:t>Supports a semi-database format natively</a:t>
            </a:r>
          </a:p>
          <a:p>
            <a:endParaRPr lang="en-US" sz="4000" kern="1200" dirty="0">
              <a:solidFill>
                <a:schemeClr val="tx1"/>
              </a:solidFill>
              <a:latin typeface="+mn-lt"/>
              <a:ea typeface="+mn-ea"/>
              <a:cs typeface="+mn-cs"/>
            </a:endParaRPr>
          </a:p>
        </p:txBody>
      </p:sp>
    </p:spTree>
    <p:extLst>
      <p:ext uri="{BB962C8B-B14F-4D97-AF65-F5344CB8AC3E}">
        <p14:creationId xmlns:p14="http://schemas.microsoft.com/office/powerpoint/2010/main" val="1068219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758" y="553163"/>
            <a:ext cx="11678654" cy="6032421"/>
          </a:xfrm>
          <a:prstGeom prst="rect">
            <a:avLst/>
          </a:prstGeom>
          <a:noFill/>
        </p:spPr>
        <p:txBody>
          <a:bodyPr wrap="square" rtlCol="0" anchor="ctr">
            <a:spAutoFit/>
          </a:bodyPr>
          <a:lstStyle/>
          <a:p>
            <a:pPr algn="ctr"/>
            <a:r>
              <a:rPr lang="en-US" sz="6600" kern="1200" dirty="0">
                <a:solidFill>
                  <a:schemeClr val="tx1"/>
                </a:solidFill>
                <a:latin typeface="+mn-lt"/>
                <a:ea typeface="+mn-ea"/>
                <a:cs typeface="+mn-cs"/>
              </a:rPr>
              <a:t>Criticisms of Cobol</a:t>
            </a:r>
          </a:p>
          <a:p>
            <a:r>
              <a:rPr lang="en-US" sz="4000" dirty="0"/>
              <a:t>Hard to break programs up into useful modules</a:t>
            </a:r>
          </a:p>
          <a:p>
            <a:r>
              <a:rPr lang="en-US" sz="4000" kern="1200" dirty="0">
                <a:solidFill>
                  <a:schemeClr val="tx1"/>
                </a:solidFill>
              </a:rPr>
              <a:t>Many implementation, many incompatible versions</a:t>
            </a:r>
          </a:p>
          <a:p>
            <a:r>
              <a:rPr lang="en-US" sz="4000" dirty="0"/>
              <a:t>	- This was common with other languages too</a:t>
            </a:r>
          </a:p>
          <a:p>
            <a:r>
              <a:rPr lang="en-US" sz="4000" dirty="0"/>
              <a:t>Verbose</a:t>
            </a:r>
          </a:p>
          <a:p>
            <a:r>
              <a:rPr lang="en-US" sz="4000" kern="1200" dirty="0">
                <a:solidFill>
                  <a:schemeClr val="tx1"/>
                </a:solidFill>
              </a:rPr>
              <a:t>Not very “computer science” – very business</a:t>
            </a:r>
          </a:p>
          <a:p>
            <a:r>
              <a:rPr lang="en-US" sz="4000" dirty="0"/>
              <a:t>Feels very “50’s” – divisions and sections</a:t>
            </a:r>
          </a:p>
          <a:p>
            <a:r>
              <a:rPr lang="en-US" sz="4000" kern="1200" dirty="0">
                <a:solidFill>
                  <a:schemeClr val="tx1"/>
                </a:solidFill>
              </a:rPr>
              <a:t>Lack of scoping – too many variables are global</a:t>
            </a:r>
          </a:p>
          <a:p>
            <a:pPr algn="ctr"/>
            <a:r>
              <a:rPr lang="en-US" sz="4000" dirty="0"/>
              <a:t>	</a:t>
            </a:r>
            <a:endParaRPr lang="en-US" sz="4000" kern="1200" dirty="0">
              <a:solidFill>
                <a:schemeClr val="tx1"/>
              </a:solidFill>
            </a:endParaRPr>
          </a:p>
        </p:txBody>
      </p:sp>
    </p:spTree>
    <p:extLst>
      <p:ext uri="{BB962C8B-B14F-4D97-AF65-F5344CB8AC3E}">
        <p14:creationId xmlns:p14="http://schemas.microsoft.com/office/powerpoint/2010/main" val="2051978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Language</a:t>
            </a:r>
            <a:endParaRPr lang="en-US" dirty="0"/>
          </a:p>
        </p:txBody>
      </p:sp>
      <p:sp>
        <p:nvSpPr>
          <p:cNvPr id="3" name="Content Placeholder 2"/>
          <p:cNvSpPr>
            <a:spLocks noGrp="1"/>
          </p:cNvSpPr>
          <p:nvPr>
            <p:ph idx="1"/>
          </p:nvPr>
        </p:nvSpPr>
        <p:spPr>
          <a:xfrm>
            <a:off x="838200" y="1825625"/>
            <a:ext cx="3037885" cy="4351338"/>
          </a:xfrm>
        </p:spPr>
        <p:txBody>
          <a:bodyPr/>
          <a:lstStyle/>
          <a:p>
            <a:pPr marL="0" indent="0">
              <a:buNone/>
            </a:pPr>
            <a:r>
              <a:rPr lang="en-US" dirty="0" smtClean="0"/>
              <a:t>With the adoption of computer memory as a way to store programs, we moved to machine language.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306" y="1418478"/>
            <a:ext cx="8032694" cy="5439522"/>
          </a:xfrm>
          <a:prstGeom prst="rect">
            <a:avLst/>
          </a:prstGeom>
        </p:spPr>
      </p:pic>
    </p:spTree>
    <p:extLst>
      <p:ext uri="{BB962C8B-B14F-4D97-AF65-F5344CB8AC3E}">
        <p14:creationId xmlns:p14="http://schemas.microsoft.com/office/powerpoint/2010/main" val="2229240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Hint of the flavor - BASIC</a:t>
            </a:r>
            <a:endParaRPr lang="en-US" dirty="0"/>
          </a:p>
        </p:txBody>
      </p:sp>
      <p:sp>
        <p:nvSpPr>
          <p:cNvPr id="3" name="Content Placeholder 2"/>
          <p:cNvSpPr>
            <a:spLocks noGrp="1"/>
          </p:cNvSpPr>
          <p:nvPr>
            <p:ph idx="1"/>
          </p:nvPr>
        </p:nvSpPr>
        <p:spPr/>
        <p:txBody>
          <a:bodyPr/>
          <a:lstStyle/>
          <a:p>
            <a:pPr marL="0" indent="0">
              <a:buNone/>
            </a:pPr>
            <a:r>
              <a:rPr lang="en-US" dirty="0" smtClean="0"/>
              <a:t>Designed by John </a:t>
            </a:r>
            <a:r>
              <a:rPr lang="en-US" dirty="0" err="1" smtClean="0"/>
              <a:t>Kemeny</a:t>
            </a:r>
            <a:r>
              <a:rPr lang="en-US" dirty="0" smtClean="0"/>
              <a:t> and Thomas Kurtz at </a:t>
            </a:r>
            <a:r>
              <a:rPr lang="en-US" dirty="0" err="1" smtClean="0"/>
              <a:t>Darmouth</a:t>
            </a:r>
            <a:r>
              <a:rPr lang="en-US" dirty="0" smtClean="0"/>
              <a:t> (1963)</a:t>
            </a:r>
            <a:endParaRPr lang="en-US" dirty="0"/>
          </a:p>
          <a:p>
            <a:pPr marL="0" indent="0">
              <a:buNone/>
            </a:pPr>
            <a:endParaRPr lang="en-US" dirty="0" smtClean="0"/>
          </a:p>
          <a:p>
            <a:pPr marL="0" indent="0">
              <a:buNone/>
            </a:pPr>
            <a:r>
              <a:rPr lang="en-US" dirty="0" smtClean="0"/>
              <a:t>Intended for beginners to learn programming, this ran on a machine that many people could use at once.</a:t>
            </a:r>
          </a:p>
          <a:p>
            <a:pPr marL="0" indent="0">
              <a:buNone/>
            </a:pPr>
            <a:endParaRPr lang="en-US" dirty="0"/>
          </a:p>
          <a:p>
            <a:pPr marL="0" indent="0">
              <a:buNone/>
            </a:pPr>
            <a:r>
              <a:rPr lang="en-US" dirty="0" smtClean="0"/>
              <a:t>Each line of code was numbered and you could jump to a line by referencing its line number.</a:t>
            </a:r>
            <a:endParaRPr lang="en-US" dirty="0"/>
          </a:p>
        </p:txBody>
      </p:sp>
    </p:spTree>
    <p:extLst>
      <p:ext uri="{BB962C8B-B14F-4D97-AF65-F5344CB8AC3E}">
        <p14:creationId xmlns:p14="http://schemas.microsoft.com/office/powerpoint/2010/main" val="944837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988" y="225424"/>
            <a:ext cx="6434137" cy="6403975"/>
          </a:xfrm>
        </p:spPr>
        <p:txBody>
          <a:bodyPr/>
          <a:lstStyle/>
          <a:p>
            <a:pPr marL="0" indent="0">
              <a:buNone/>
            </a:pPr>
            <a:r>
              <a:rPr lang="en-US" dirty="0" smtClean="0"/>
              <a:t>10 PRINT “ROOT OF FUNCTION.”</a:t>
            </a:r>
          </a:p>
          <a:p>
            <a:pPr marL="0" indent="0">
              <a:buNone/>
            </a:pPr>
            <a:r>
              <a:rPr lang="en-US" dirty="0" smtClean="0"/>
              <a:t>20 PRINT “FUNC IS - AT 0 AND + AT 1”</a:t>
            </a:r>
          </a:p>
          <a:p>
            <a:pPr marL="0" indent="0">
              <a:buNone/>
            </a:pPr>
            <a:r>
              <a:rPr lang="en-US" dirty="0" smtClean="0"/>
              <a:t>30 DEF FNF(Z) = Z^5 + Z^3 -1</a:t>
            </a:r>
          </a:p>
          <a:p>
            <a:pPr marL="0" indent="0">
              <a:buNone/>
            </a:pPr>
            <a:r>
              <a:rPr lang="en-US" dirty="0" smtClean="0"/>
              <a:t>40 LET X=0</a:t>
            </a:r>
          </a:p>
          <a:p>
            <a:pPr marL="0" indent="0">
              <a:buNone/>
            </a:pPr>
            <a:r>
              <a:rPr lang="en-US" dirty="0" smtClean="0"/>
              <a:t>50 LET D=.5</a:t>
            </a:r>
          </a:p>
          <a:p>
            <a:pPr marL="0" indent="0">
              <a:buNone/>
            </a:pPr>
            <a:r>
              <a:rPr lang="en-US" dirty="0" smtClean="0"/>
              <a:t>60 LET Y=FNF(X)</a:t>
            </a:r>
          </a:p>
          <a:p>
            <a:pPr marL="0" indent="0">
              <a:buNone/>
            </a:pPr>
            <a:r>
              <a:rPr lang="en-US" dirty="0" smtClean="0"/>
              <a:t>70 IF Y=0 THEN 200</a:t>
            </a:r>
          </a:p>
          <a:p>
            <a:pPr marL="0" indent="0">
              <a:buNone/>
            </a:pPr>
            <a:r>
              <a:rPr lang="en-US" dirty="0" smtClean="0"/>
              <a:t>80 IF Y&gt;0 THEN 150</a:t>
            </a:r>
          </a:p>
          <a:p>
            <a:pPr marL="0" indent="0">
              <a:buNone/>
            </a:pPr>
            <a:r>
              <a:rPr lang="en-US" dirty="0" smtClean="0"/>
              <a:t>90 LET X=X&lt;&gt;D</a:t>
            </a:r>
          </a:p>
          <a:p>
            <a:pPr marL="0" indent="0">
              <a:buNone/>
            </a:pPr>
            <a:r>
              <a:rPr lang="en-US" dirty="0" smtClean="0"/>
              <a:t>100 GOTO 160</a:t>
            </a:r>
          </a:p>
        </p:txBody>
      </p:sp>
      <p:sp>
        <p:nvSpPr>
          <p:cNvPr id="4" name="Content Placeholder 2"/>
          <p:cNvSpPr txBox="1">
            <a:spLocks/>
          </p:cNvSpPr>
          <p:nvPr/>
        </p:nvSpPr>
        <p:spPr>
          <a:xfrm>
            <a:off x="5757863" y="92075"/>
            <a:ext cx="6434137" cy="6403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6" name="Content Placeholder 2"/>
          <p:cNvSpPr txBox="1">
            <a:spLocks/>
          </p:cNvSpPr>
          <p:nvPr/>
        </p:nvSpPr>
        <p:spPr>
          <a:xfrm>
            <a:off x="6048375" y="225423"/>
            <a:ext cx="6434137" cy="6403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150 LET X = X – D</a:t>
            </a:r>
          </a:p>
          <a:p>
            <a:pPr marL="0" indent="0">
              <a:buFont typeface="Arial" panose="020B0604020202020204" pitchFamily="34" charset="0"/>
              <a:buNone/>
            </a:pPr>
            <a:r>
              <a:rPr lang="en-US" dirty="0" smtClean="0"/>
              <a:t>160 IF D &lt; .0001 THEN 200</a:t>
            </a:r>
          </a:p>
          <a:p>
            <a:pPr marL="0" indent="0">
              <a:buFont typeface="Arial" panose="020B0604020202020204" pitchFamily="34" charset="0"/>
              <a:buNone/>
            </a:pPr>
            <a:r>
              <a:rPr lang="en-US" dirty="0" smtClean="0"/>
              <a:t>170 LET D=D/2</a:t>
            </a:r>
          </a:p>
          <a:p>
            <a:pPr marL="0" indent="0">
              <a:buFont typeface="Arial" panose="020B0604020202020204" pitchFamily="34" charset="0"/>
              <a:buNone/>
            </a:pPr>
            <a:r>
              <a:rPr lang="en-US" dirty="0" smtClean="0"/>
              <a:t>180 GO TO 60</a:t>
            </a:r>
          </a:p>
          <a:p>
            <a:pPr marL="0" indent="0">
              <a:buFont typeface="Arial" panose="020B0604020202020204" pitchFamily="34" charset="0"/>
              <a:buNone/>
            </a:pPr>
            <a:r>
              <a:rPr lang="en-US" dirty="0" smtClean="0"/>
              <a:t>200 PRINT “ROOT = “ X</a:t>
            </a:r>
          </a:p>
          <a:p>
            <a:pPr marL="0" indent="0">
              <a:buFont typeface="Arial" panose="020B0604020202020204" pitchFamily="34" charset="0"/>
              <a:buNone/>
            </a:pPr>
            <a:r>
              <a:rPr lang="en-US" dirty="0" smtClean="0"/>
              <a:t>999 END</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377252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hint of the flavor – Pascal (1968-1972)</a:t>
            </a:r>
            <a:endParaRPr lang="en-US" dirty="0"/>
          </a:p>
        </p:txBody>
      </p:sp>
      <p:sp>
        <p:nvSpPr>
          <p:cNvPr id="3" name="Content Placeholder 2"/>
          <p:cNvSpPr>
            <a:spLocks noGrp="1"/>
          </p:cNvSpPr>
          <p:nvPr>
            <p:ph idx="1"/>
          </p:nvPr>
        </p:nvSpPr>
        <p:spPr/>
        <p:txBody>
          <a:bodyPr/>
          <a:lstStyle/>
          <a:p>
            <a:pPr marL="0" indent="0">
              <a:buNone/>
            </a:pPr>
            <a:r>
              <a:rPr lang="en-US" dirty="0" smtClean="0"/>
              <a:t>Designed by </a:t>
            </a:r>
            <a:r>
              <a:rPr lang="en-US" dirty="0" err="1" smtClean="0"/>
              <a:t>Niklaus</a:t>
            </a:r>
            <a:r>
              <a:rPr lang="en-US" dirty="0" smtClean="0"/>
              <a:t> Wirth, a Swiss computer scientist. We wanted to simplify ALGOL and focus on education.</a:t>
            </a:r>
          </a:p>
          <a:p>
            <a:pPr marL="0" indent="0">
              <a:buNone/>
            </a:pPr>
            <a:endParaRPr lang="en-US" dirty="0"/>
          </a:p>
          <a:p>
            <a:pPr marL="0" indent="0">
              <a:buNone/>
            </a:pPr>
            <a:r>
              <a:rPr lang="en-US" dirty="0" smtClean="0"/>
              <a:t>Simple highly structured conditionals and loops</a:t>
            </a:r>
          </a:p>
          <a:p>
            <a:pPr marL="0" indent="0">
              <a:buNone/>
            </a:pPr>
            <a:r>
              <a:rPr lang="en-US" dirty="0" smtClean="0"/>
              <a:t>The ability to make enumerations</a:t>
            </a:r>
          </a:p>
          <a:p>
            <a:pPr marL="0" indent="0">
              <a:buNone/>
            </a:pPr>
            <a:r>
              <a:rPr lang="en-US" dirty="0" smtClean="0"/>
              <a:t>More data structures (records, files, sets)</a:t>
            </a:r>
          </a:p>
          <a:p>
            <a:pPr marL="0" indent="0">
              <a:buNone/>
            </a:pPr>
            <a:r>
              <a:rPr lang="en-US" dirty="0" smtClean="0"/>
              <a:t>Included pointers</a:t>
            </a:r>
          </a:p>
          <a:p>
            <a:pPr marL="0" indent="0">
              <a:buNone/>
            </a:pPr>
            <a:r>
              <a:rPr lang="en-US" dirty="0" smtClean="0"/>
              <a:t>Used “P-Code” – a stack based virtual machine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04804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0" y="135730"/>
            <a:ext cx="11182350" cy="6722269"/>
          </a:xfrm>
        </p:spPr>
        <p:txBody>
          <a:bodyPr>
            <a:normAutofit fontScale="62500" lnSpcReduction="20000"/>
          </a:bodyPr>
          <a:lstStyle/>
          <a:p>
            <a:pPr marL="0" indent="0">
              <a:buNone/>
            </a:pPr>
            <a:r>
              <a:rPr lang="en-US" dirty="0" smtClean="0"/>
              <a:t>Program </a:t>
            </a:r>
            <a:r>
              <a:rPr lang="en-US" dirty="0" err="1" smtClean="0"/>
              <a:t>TowersOfHanoi</a:t>
            </a:r>
            <a:r>
              <a:rPr lang="en-US" dirty="0" smtClean="0"/>
              <a:t>(</a:t>
            </a:r>
            <a:r>
              <a:rPr lang="en-US" dirty="0" err="1" smtClean="0"/>
              <a:t>input,output</a:t>
            </a:r>
            <a:r>
              <a:rPr lang="en-US" dirty="0" smtClean="0"/>
              <a:t>);</a:t>
            </a:r>
          </a:p>
          <a:p>
            <a:pPr marL="0" indent="0">
              <a:buNone/>
            </a:pPr>
            <a:endParaRPr lang="en-US" dirty="0" smtClean="0"/>
          </a:p>
          <a:p>
            <a:pPr marL="0" indent="0">
              <a:buNone/>
            </a:pPr>
            <a:r>
              <a:rPr lang="en-US" dirty="0" err="1" smtClean="0"/>
              <a:t>Var</a:t>
            </a:r>
            <a:endParaRPr lang="en-US" dirty="0" smtClean="0"/>
          </a:p>
          <a:p>
            <a:pPr marL="0" indent="0">
              <a:buNone/>
            </a:pPr>
            <a:r>
              <a:rPr lang="en-US" dirty="0" smtClean="0"/>
              <a:t>   disks:   integer;</a:t>
            </a:r>
          </a:p>
          <a:p>
            <a:pPr marL="0" indent="0">
              <a:buNone/>
            </a:pPr>
            <a:r>
              <a:rPr lang="en-US" dirty="0" smtClean="0"/>
              <a:t>	</a:t>
            </a:r>
          </a:p>
          <a:p>
            <a:pPr marL="0" indent="0">
              <a:buNone/>
            </a:pPr>
            <a:r>
              <a:rPr lang="en-US" dirty="0" smtClean="0"/>
              <a:t>Procedure Hanoi(source, temp, destination: char;  n: integer);</a:t>
            </a:r>
          </a:p>
          <a:p>
            <a:pPr marL="0" indent="0">
              <a:buNone/>
            </a:pPr>
            <a:r>
              <a:rPr lang="en-US" dirty="0" smtClean="0"/>
              <a:t>   begin</a:t>
            </a:r>
          </a:p>
          <a:p>
            <a:pPr marL="0" indent="0">
              <a:buNone/>
            </a:pPr>
            <a:r>
              <a:rPr lang="en-US" dirty="0" smtClean="0"/>
              <a:t>   if n &gt; 0 then</a:t>
            </a:r>
          </a:p>
          <a:p>
            <a:pPr marL="0" indent="0">
              <a:buNone/>
            </a:pPr>
            <a:r>
              <a:rPr lang="en-US" dirty="0" smtClean="0"/>
              <a:t>      begin</a:t>
            </a:r>
          </a:p>
          <a:p>
            <a:pPr marL="0" indent="0">
              <a:buNone/>
            </a:pPr>
            <a:r>
              <a:rPr lang="en-US" dirty="0" smtClean="0"/>
              <a:t>      Hanoi(source, destination, temp, n - 1);</a:t>
            </a:r>
          </a:p>
          <a:p>
            <a:pPr marL="0" indent="0">
              <a:buNone/>
            </a:pPr>
            <a:r>
              <a:rPr lang="en-US" dirty="0" smtClean="0"/>
              <a:t>      </a:t>
            </a:r>
            <a:r>
              <a:rPr lang="en-US" dirty="0" err="1" smtClean="0"/>
              <a:t>writeln</a:t>
            </a:r>
            <a:r>
              <a:rPr lang="en-US" dirty="0" smtClean="0"/>
              <a:t>('Move disk ',n:1,' from peg ',source,' to peg ',destination);</a:t>
            </a:r>
          </a:p>
          <a:p>
            <a:pPr marL="0" indent="0">
              <a:buNone/>
            </a:pPr>
            <a:r>
              <a:rPr lang="en-US" dirty="0" smtClean="0"/>
              <a:t>      Hanoi(temp, source, destination, n - 1);</a:t>
            </a:r>
          </a:p>
          <a:p>
            <a:pPr marL="0" indent="0">
              <a:buNone/>
            </a:pPr>
            <a:r>
              <a:rPr lang="en-US" dirty="0" smtClean="0"/>
              <a:t>      end;</a:t>
            </a:r>
          </a:p>
          <a:p>
            <a:pPr marL="0" indent="0">
              <a:buNone/>
            </a:pPr>
            <a:r>
              <a:rPr lang="en-US" dirty="0" smtClean="0"/>
              <a:t>   end;</a:t>
            </a:r>
          </a:p>
          <a:p>
            <a:pPr marL="0" indent="0">
              <a:buNone/>
            </a:pPr>
            <a:r>
              <a:rPr lang="en-US" dirty="0" smtClean="0"/>
              <a:t>	</a:t>
            </a:r>
          </a:p>
          <a:p>
            <a:pPr marL="0" indent="0">
              <a:buNone/>
            </a:pPr>
            <a:r>
              <a:rPr lang="en-US" dirty="0" smtClean="0"/>
              <a:t>begin</a:t>
            </a:r>
          </a:p>
          <a:p>
            <a:pPr marL="0" indent="0">
              <a:buNone/>
            </a:pPr>
            <a:r>
              <a:rPr lang="en-US" dirty="0" smtClean="0"/>
              <a:t>write('Enter the number of disks: ');</a:t>
            </a:r>
          </a:p>
          <a:p>
            <a:pPr marL="0" indent="0">
              <a:buNone/>
            </a:pPr>
            <a:r>
              <a:rPr lang="en-US" dirty="0" err="1" smtClean="0"/>
              <a:t>readln</a:t>
            </a:r>
            <a:r>
              <a:rPr lang="en-US" dirty="0" smtClean="0"/>
              <a:t>(disks);</a:t>
            </a:r>
          </a:p>
          <a:p>
            <a:pPr marL="0" indent="0">
              <a:buNone/>
            </a:pPr>
            <a:r>
              <a:rPr lang="en-US" dirty="0" err="1" smtClean="0"/>
              <a:t>writeln</a:t>
            </a:r>
            <a:r>
              <a:rPr lang="en-US" dirty="0" smtClean="0"/>
              <a:t>('Solution:');</a:t>
            </a:r>
          </a:p>
          <a:p>
            <a:pPr marL="0" indent="0">
              <a:buNone/>
            </a:pPr>
            <a:r>
              <a:rPr lang="en-US" dirty="0" smtClean="0"/>
              <a:t>Hanoi('</a:t>
            </a:r>
            <a:r>
              <a:rPr lang="en-US" dirty="0" err="1" smtClean="0"/>
              <a:t>A','B','C',disks</a:t>
            </a:r>
            <a:r>
              <a:rPr lang="en-US" dirty="0" smtClean="0"/>
              <a:t>);</a:t>
            </a:r>
          </a:p>
          <a:p>
            <a:pPr marL="0" indent="0">
              <a:buNone/>
            </a:pPr>
            <a:r>
              <a:rPr lang="en-US" dirty="0" smtClean="0"/>
              <a:t>end.</a:t>
            </a:r>
            <a:endParaRPr lang="en-US" dirty="0"/>
          </a:p>
        </p:txBody>
      </p:sp>
    </p:spTree>
    <p:extLst>
      <p:ext uri="{BB962C8B-B14F-4D97-AF65-F5344CB8AC3E}">
        <p14:creationId xmlns:p14="http://schemas.microsoft.com/office/powerpoint/2010/main" val="3550955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Shell, UNIX</a:t>
            </a:r>
            <a:endParaRPr lang="en-US" dirty="0"/>
          </a:p>
        </p:txBody>
      </p:sp>
      <p:sp>
        <p:nvSpPr>
          <p:cNvPr id="3" name="Content Placeholder 2"/>
          <p:cNvSpPr>
            <a:spLocks noGrp="1"/>
          </p:cNvSpPr>
          <p:nvPr>
            <p:ph idx="1"/>
          </p:nvPr>
        </p:nvSpPr>
        <p:spPr/>
        <p:txBody>
          <a:bodyPr/>
          <a:lstStyle/>
          <a:p>
            <a:pPr marL="0" indent="0">
              <a:buNone/>
            </a:pPr>
            <a:r>
              <a:rPr lang="en-US" dirty="0" smtClean="0"/>
              <a:t>The C programming language, the Bash (and other) shell language and UNIX all came from Bell Labs in the early 1970’s. These are so critical to our understanding of Computer Science that they get their own course.</a:t>
            </a:r>
          </a:p>
          <a:p>
            <a:pPr marL="0" indent="0">
              <a:buNone/>
            </a:pPr>
            <a:endParaRPr lang="en-US" dirty="0"/>
          </a:p>
          <a:p>
            <a:pPr marL="0" indent="0">
              <a:buNone/>
            </a:pPr>
            <a:r>
              <a:rPr lang="en-US" dirty="0" smtClean="0"/>
              <a:t>Of all of the procedural programming languages, C is, by far, the most popular today. It is highly portable and is particularly designed for “systems programming” – writing operating systems and other low level software.</a:t>
            </a:r>
            <a:endParaRPr lang="en-US" dirty="0"/>
          </a:p>
        </p:txBody>
      </p:sp>
    </p:spTree>
    <p:extLst>
      <p:ext uri="{BB962C8B-B14F-4D97-AF65-F5344CB8AC3E}">
        <p14:creationId xmlns:p14="http://schemas.microsoft.com/office/powerpoint/2010/main" val="21578433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444"/>
            <a:ext cx="10515600" cy="6736556"/>
          </a:xfrm>
        </p:spPr>
        <p:txBody>
          <a:bodyPr>
            <a:normAutofit fontScale="77500" lnSpcReduction="20000"/>
          </a:bodyPr>
          <a:lstStyle/>
          <a:p>
            <a:pPr marL="0" indent="0">
              <a:buNone/>
            </a:pPr>
            <a:r>
              <a:rPr lang="en-US" dirty="0" smtClean="0"/>
              <a:t> /* </a:t>
            </a:r>
            <a:r>
              <a:rPr lang="en-US" dirty="0" err="1" smtClean="0"/>
              <a:t>add.c</a:t>
            </a:r>
            <a:endParaRPr lang="en-US" dirty="0" smtClean="0"/>
          </a:p>
          <a:p>
            <a:pPr marL="0" indent="0">
              <a:buNone/>
            </a:pPr>
            <a:r>
              <a:rPr lang="en-US" dirty="0" smtClean="0"/>
              <a:t>     * a simple C program</a:t>
            </a:r>
          </a:p>
          <a:p>
            <a:pPr marL="0" indent="0">
              <a:buNone/>
            </a:pPr>
            <a:r>
              <a:rPr lang="en-US" dirty="0" smtClean="0"/>
              <a:t>     */</a:t>
            </a:r>
          </a:p>
          <a:p>
            <a:pPr marL="0" indent="0">
              <a:buNone/>
            </a:pPr>
            <a:r>
              <a:rPr lang="en-US" dirty="0" smtClean="0"/>
              <a:t>      </a:t>
            </a:r>
          </a:p>
          <a:p>
            <a:pPr marL="0" indent="0">
              <a:buNone/>
            </a:pPr>
            <a:r>
              <a:rPr lang="en-US" dirty="0" smtClean="0"/>
              <a:t>    #include &lt;</a:t>
            </a:r>
            <a:r>
              <a:rPr lang="en-US" dirty="0" err="1" smtClean="0"/>
              <a:t>stdio.h</a:t>
            </a:r>
            <a:r>
              <a:rPr lang="en-US" dirty="0" smtClean="0"/>
              <a:t>&gt;</a:t>
            </a:r>
          </a:p>
          <a:p>
            <a:pPr marL="0" indent="0">
              <a:buNone/>
            </a:pPr>
            <a:r>
              <a:rPr lang="en-US" dirty="0" smtClean="0"/>
              <a:t>    #define LAST 10</a:t>
            </a:r>
          </a:p>
          <a:p>
            <a:pPr marL="0" indent="0">
              <a:buNone/>
            </a:pPr>
            <a:r>
              <a:rPr lang="en-US" dirty="0" smtClean="0"/>
              <a:t>      </a:t>
            </a:r>
          </a:p>
          <a:p>
            <a:pPr marL="0" indent="0">
              <a:buNone/>
            </a:pPr>
            <a:r>
              <a:rPr lang="en-US" dirty="0" smtClean="0"/>
              <a:t>    </a:t>
            </a:r>
            <a:r>
              <a:rPr lang="en-US" dirty="0" err="1" smtClean="0"/>
              <a:t>int</a:t>
            </a:r>
            <a:r>
              <a:rPr lang="en-US" dirty="0" smtClean="0"/>
              <a:t> main()</a:t>
            </a:r>
          </a:p>
          <a:p>
            <a:pPr marL="0" indent="0">
              <a:buNone/>
            </a:pPr>
            <a:r>
              <a:rPr lang="en-US" dirty="0" smtClean="0"/>
              <a:t>    {</a:t>
            </a:r>
          </a:p>
          <a:p>
            <a:pPr marL="0" indent="0">
              <a:buNone/>
            </a:pPr>
            <a:r>
              <a:rPr lang="en-US" dirty="0" smtClean="0"/>
              <a:t>        </a:t>
            </a:r>
            <a:r>
              <a:rPr lang="en-US" dirty="0" err="1" smtClean="0"/>
              <a:t>int</a:t>
            </a:r>
            <a:r>
              <a:rPr lang="en-US" dirty="0" smtClean="0"/>
              <a:t> i, sum = 0;</a:t>
            </a:r>
          </a:p>
          <a:p>
            <a:pPr marL="0" indent="0">
              <a:buNone/>
            </a:pPr>
            <a:r>
              <a:rPr lang="en-US" dirty="0" smtClean="0"/>
              <a:t>       </a:t>
            </a:r>
          </a:p>
          <a:p>
            <a:pPr marL="0" indent="0">
              <a:buNone/>
            </a:pPr>
            <a:r>
              <a:rPr lang="en-US" dirty="0" smtClean="0"/>
              <a:t>        for ( i = 1; i &lt;= LAST; i++ ) {</a:t>
            </a:r>
          </a:p>
          <a:p>
            <a:pPr marL="0" indent="0">
              <a:buNone/>
            </a:pPr>
            <a:r>
              <a:rPr lang="en-US" dirty="0" smtClean="0"/>
              <a:t>          sum += i;</a:t>
            </a:r>
          </a:p>
          <a:p>
            <a:pPr marL="0" indent="0">
              <a:buNone/>
            </a:pPr>
            <a:r>
              <a:rPr lang="en-US" dirty="0" smtClean="0"/>
              <a:t>        } /*-for-*/</a:t>
            </a:r>
          </a:p>
          <a:p>
            <a:pPr marL="0" indent="0">
              <a:buNone/>
            </a:pPr>
            <a:r>
              <a:rPr lang="en-US" dirty="0" smtClean="0"/>
              <a:t>        </a:t>
            </a:r>
            <a:r>
              <a:rPr lang="en-US" dirty="0" err="1" smtClean="0"/>
              <a:t>printf</a:t>
            </a:r>
            <a:r>
              <a:rPr lang="en-US" dirty="0" smtClean="0"/>
              <a:t>("sum = %d\n", sum);</a:t>
            </a:r>
          </a:p>
          <a:p>
            <a:pPr marL="0" indent="0">
              <a:buNone/>
            </a:pPr>
            <a:endParaRPr lang="en-US" dirty="0" smtClean="0"/>
          </a:p>
          <a:p>
            <a:pPr marL="0" indent="0">
              <a:buNone/>
            </a:pPr>
            <a:r>
              <a:rPr lang="en-US" dirty="0" smtClean="0"/>
              <a:t>        return 0;</a:t>
            </a:r>
          </a:p>
          <a:p>
            <a:pPr marL="0" indent="0">
              <a:buNone/>
            </a:pPr>
            <a:r>
              <a:rPr lang="en-US" dirty="0" smtClean="0"/>
              <a:t>    }</a:t>
            </a:r>
            <a:endParaRPr lang="en-US" dirty="0"/>
          </a:p>
        </p:txBody>
      </p:sp>
    </p:spTree>
    <p:extLst>
      <p:ext uri="{BB962C8B-B14F-4D97-AF65-F5344CB8AC3E}">
        <p14:creationId xmlns:p14="http://schemas.microsoft.com/office/powerpoint/2010/main" val="1677988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more</a:t>
            </a:r>
            <a:endParaRPr lang="en-US" dirty="0"/>
          </a:p>
        </p:txBody>
      </p:sp>
      <p:sp>
        <p:nvSpPr>
          <p:cNvPr id="3" name="Content Placeholder 2"/>
          <p:cNvSpPr>
            <a:spLocks noGrp="1"/>
          </p:cNvSpPr>
          <p:nvPr>
            <p:ph idx="1"/>
          </p:nvPr>
        </p:nvSpPr>
        <p:spPr/>
        <p:txBody>
          <a:bodyPr/>
          <a:lstStyle/>
          <a:p>
            <a:pPr marL="0" indent="0">
              <a:buNone/>
            </a:pPr>
            <a:r>
              <a:rPr lang="en-US" dirty="0" smtClean="0"/>
              <a:t>There are literally hundreds, maybe thousands of procedural languages that we have not discussed here. Writing a compiler used to be considered a very typical activity for a computer scientist.</a:t>
            </a:r>
          </a:p>
          <a:p>
            <a:pPr marL="0" indent="0">
              <a:buNone/>
            </a:pPr>
            <a:endParaRPr lang="en-US" dirty="0"/>
          </a:p>
          <a:p>
            <a:pPr marL="0" indent="0">
              <a:buNone/>
            </a:pPr>
            <a:r>
              <a:rPr lang="en-US" dirty="0" smtClean="0"/>
              <a:t>Procedural languages moved Computer Science forward immensely and serve as the backbone for many of our critical infrastructure pieces. Every mainstream operating system and embedded device use a procedural language, even today.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33159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Criticisms of Procedural Languages</a:t>
            </a:r>
            <a:endParaRPr lang="en-US" dirty="0"/>
          </a:p>
        </p:txBody>
      </p:sp>
      <p:sp>
        <p:nvSpPr>
          <p:cNvPr id="3" name="Content Placeholder 2"/>
          <p:cNvSpPr>
            <a:spLocks noGrp="1"/>
          </p:cNvSpPr>
          <p:nvPr>
            <p:ph idx="1"/>
          </p:nvPr>
        </p:nvSpPr>
        <p:spPr/>
        <p:txBody>
          <a:bodyPr/>
          <a:lstStyle/>
          <a:p>
            <a:pPr marL="0" indent="0">
              <a:buNone/>
            </a:pPr>
            <a:r>
              <a:rPr lang="en-US" dirty="0" smtClean="0"/>
              <a:t>Often, grouping of functions/procedures is lacking; you can see your program as a “sea of functions”.</a:t>
            </a:r>
          </a:p>
          <a:p>
            <a:pPr marL="0" indent="0">
              <a:buNone/>
            </a:pPr>
            <a:endParaRPr lang="en-US" dirty="0"/>
          </a:p>
          <a:p>
            <a:pPr marL="0" indent="0">
              <a:buNone/>
            </a:pPr>
            <a:r>
              <a:rPr lang="en-US" dirty="0" smtClean="0"/>
              <a:t>All variables are local or global. </a:t>
            </a:r>
          </a:p>
          <a:p>
            <a:pPr marL="0" indent="0">
              <a:buNone/>
            </a:pPr>
            <a:endParaRPr lang="en-US" dirty="0"/>
          </a:p>
          <a:p>
            <a:pPr marL="0" indent="0">
              <a:buNone/>
            </a:pPr>
            <a:r>
              <a:rPr lang="en-US" dirty="0" smtClean="0"/>
              <a:t>Generics are not typically found in procedural languages</a:t>
            </a:r>
          </a:p>
          <a:p>
            <a:pPr marL="0" indent="0">
              <a:buNone/>
            </a:pPr>
            <a:endParaRPr lang="en-US" dirty="0"/>
          </a:p>
          <a:p>
            <a:pPr marL="0" indent="0">
              <a:buNone/>
            </a:pPr>
            <a:r>
              <a:rPr lang="en-US" dirty="0" smtClean="0"/>
              <a:t>Are often lower level and require some machine level knowledge (pointers, for example)</a:t>
            </a:r>
            <a:endParaRPr lang="en-US" dirty="0"/>
          </a:p>
        </p:txBody>
      </p:sp>
    </p:spTree>
    <p:extLst>
      <p:ext uri="{BB962C8B-B14F-4D97-AF65-F5344CB8AC3E}">
        <p14:creationId xmlns:p14="http://schemas.microsoft.com/office/powerpoint/2010/main" val="1676226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real issue”</a:t>
            </a:r>
            <a:endParaRPr lang="en-US" dirty="0"/>
          </a:p>
        </p:txBody>
      </p:sp>
      <p:sp>
        <p:nvSpPr>
          <p:cNvPr id="3" name="Content Placeholder 2"/>
          <p:cNvSpPr>
            <a:spLocks noGrp="1"/>
          </p:cNvSpPr>
          <p:nvPr>
            <p:ph idx="1"/>
          </p:nvPr>
        </p:nvSpPr>
        <p:spPr/>
        <p:txBody>
          <a:bodyPr/>
          <a:lstStyle/>
          <a:p>
            <a:pPr marL="0" indent="0">
              <a:buNone/>
            </a:pPr>
            <a:r>
              <a:rPr lang="en-US" dirty="0" smtClean="0"/>
              <a:t>Procedural programs, like assembly language programs before them, do not scale. Each successive paradigm lets us build bigger programs more successfully. </a:t>
            </a:r>
          </a:p>
          <a:p>
            <a:pPr marL="0" indent="0">
              <a:buNone/>
            </a:pPr>
            <a:endParaRPr lang="en-US" dirty="0"/>
          </a:p>
          <a:p>
            <a:pPr marL="0" indent="0">
              <a:buNone/>
            </a:pPr>
            <a:r>
              <a:rPr lang="en-US" dirty="0" smtClean="0"/>
              <a:t>In assembly, anything more than 500 or so lines gets too big to hold in your head. </a:t>
            </a:r>
          </a:p>
          <a:p>
            <a:pPr marL="0" indent="0">
              <a:buNone/>
            </a:pPr>
            <a:r>
              <a:rPr lang="en-US" dirty="0" smtClean="0"/>
              <a:t>Procedural programs of a few thousand lines are reasonable.</a:t>
            </a:r>
          </a:p>
          <a:p>
            <a:pPr marL="0" indent="0">
              <a:buNone/>
            </a:pPr>
            <a:r>
              <a:rPr lang="en-US" dirty="0" smtClean="0"/>
              <a:t>In Object Oriented programming, you can write programs in the tens or hundreds of thousands of lines reasonably.</a:t>
            </a:r>
            <a:endParaRPr lang="en-US" dirty="0"/>
          </a:p>
        </p:txBody>
      </p:sp>
    </p:spTree>
    <p:extLst>
      <p:ext uri="{BB962C8B-B14F-4D97-AF65-F5344CB8AC3E}">
        <p14:creationId xmlns:p14="http://schemas.microsoft.com/office/powerpoint/2010/main" val="2310561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081" y="365125"/>
            <a:ext cx="10887075" cy="1325563"/>
          </a:xfrm>
        </p:spPr>
        <p:txBody>
          <a:bodyPr/>
          <a:lstStyle/>
          <a:p>
            <a:r>
              <a:rPr lang="en-US" dirty="0" smtClean="0"/>
              <a:t>Machine Language – First Generation Language</a:t>
            </a:r>
            <a:endParaRPr lang="en-US" dirty="0"/>
          </a:p>
        </p:txBody>
      </p:sp>
      <p:sp>
        <p:nvSpPr>
          <p:cNvPr id="3" name="Content Placeholder 2"/>
          <p:cNvSpPr>
            <a:spLocks noGrp="1"/>
          </p:cNvSpPr>
          <p:nvPr>
            <p:ph idx="1"/>
          </p:nvPr>
        </p:nvSpPr>
        <p:spPr/>
        <p:txBody>
          <a:bodyPr/>
          <a:lstStyle/>
          <a:p>
            <a:pPr marL="0" indent="0">
              <a:buNone/>
            </a:pPr>
            <a:r>
              <a:rPr lang="en-US" dirty="0" smtClean="0"/>
              <a:t>Machine language is made up of instructions, stored in bits.</a:t>
            </a:r>
          </a:p>
          <a:p>
            <a:pPr marL="0" indent="0">
              <a:buNone/>
            </a:pPr>
            <a:r>
              <a:rPr lang="en-US" dirty="0" smtClean="0"/>
              <a:t>1001 1100 1010 0011  (for example)</a:t>
            </a:r>
          </a:p>
          <a:p>
            <a:pPr marL="0" indent="0">
              <a:buNone/>
            </a:pPr>
            <a:endParaRPr lang="en-US" dirty="0"/>
          </a:p>
          <a:p>
            <a:pPr marL="0" indent="0">
              <a:buNone/>
            </a:pPr>
            <a:r>
              <a:rPr lang="en-US" dirty="0" smtClean="0"/>
              <a:t>These bits might indicate that the computer should add two numbers together (stored at addresses 14 and 10) and saving them into another address (3).</a:t>
            </a:r>
          </a:p>
        </p:txBody>
      </p:sp>
    </p:spTree>
    <p:extLst>
      <p:ext uri="{BB962C8B-B14F-4D97-AF65-F5344CB8AC3E}">
        <p14:creationId xmlns:p14="http://schemas.microsoft.com/office/powerpoint/2010/main" val="166063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loops or advanced flow control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You can jump to a different instruction by comparing two values:</a:t>
            </a:r>
          </a:p>
          <a:p>
            <a:pPr marL="0" indent="0">
              <a:buNone/>
            </a:pPr>
            <a:endParaRPr lang="en-US" dirty="0"/>
          </a:p>
          <a:p>
            <a:pPr marL="0" indent="0">
              <a:buNone/>
            </a:pPr>
            <a:r>
              <a:rPr lang="en-US" dirty="0" smtClean="0"/>
              <a:t>Is the first less than the second?</a:t>
            </a:r>
          </a:p>
          <a:p>
            <a:pPr marL="0" indent="0">
              <a:buNone/>
            </a:pPr>
            <a:r>
              <a:rPr lang="en-US" dirty="0"/>
              <a:t>	</a:t>
            </a:r>
            <a:r>
              <a:rPr lang="en-US" dirty="0" smtClean="0"/>
              <a:t>Greater than the second?</a:t>
            </a:r>
          </a:p>
          <a:p>
            <a:pPr marL="0" indent="0">
              <a:buNone/>
            </a:pPr>
            <a:r>
              <a:rPr lang="en-US" dirty="0"/>
              <a:t>	</a:t>
            </a:r>
            <a:r>
              <a:rPr lang="en-US" dirty="0" smtClean="0"/>
              <a:t>Equal?</a:t>
            </a:r>
          </a:p>
          <a:p>
            <a:pPr marL="0" indent="0">
              <a:buNone/>
            </a:pPr>
            <a:r>
              <a:rPr lang="en-US" dirty="0"/>
              <a:t>	</a:t>
            </a:r>
            <a:r>
              <a:rPr lang="en-US" dirty="0" smtClean="0"/>
              <a:t>Not Equal?</a:t>
            </a:r>
          </a:p>
          <a:p>
            <a:pPr marL="0" indent="0">
              <a:buNone/>
            </a:pPr>
            <a:endParaRPr lang="en-US" dirty="0"/>
          </a:p>
          <a:p>
            <a:pPr marL="0" indent="0">
              <a:buNone/>
            </a:pPr>
            <a:r>
              <a:rPr lang="en-US" dirty="0" smtClean="0"/>
              <a:t>There were also no variable names – everything was by address in the computer.</a:t>
            </a:r>
          </a:p>
        </p:txBody>
      </p:sp>
    </p:spTree>
    <p:extLst>
      <p:ext uri="{BB962C8B-B14F-4D97-AF65-F5344CB8AC3E}">
        <p14:creationId xmlns:p14="http://schemas.microsoft.com/office/powerpoint/2010/main" val="249733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Clearly this was difficult…</a:t>
            </a:r>
            <a:endParaRPr lang="en-US" dirty="0"/>
          </a:p>
        </p:txBody>
      </p:sp>
      <p:sp>
        <p:nvSpPr>
          <p:cNvPr id="3" name="Content Placeholder 2"/>
          <p:cNvSpPr>
            <a:spLocks noGrp="1"/>
          </p:cNvSpPr>
          <p:nvPr>
            <p:ph idx="1"/>
          </p:nvPr>
        </p:nvSpPr>
        <p:spPr/>
        <p:txBody>
          <a:bodyPr/>
          <a:lstStyle/>
          <a:p>
            <a:pPr marL="0" indent="0">
              <a:buNone/>
            </a:pPr>
            <a:r>
              <a:rPr lang="en-US" dirty="0" smtClean="0"/>
              <a:t>To write a program, you had to:</a:t>
            </a:r>
          </a:p>
          <a:p>
            <a:pPr marL="0" indent="0">
              <a:buNone/>
            </a:pPr>
            <a:r>
              <a:rPr lang="en-US" dirty="0" smtClean="0"/>
              <a:t>Understand the algorithm</a:t>
            </a:r>
          </a:p>
          <a:p>
            <a:pPr marL="0" indent="0">
              <a:buNone/>
            </a:pPr>
            <a:r>
              <a:rPr lang="en-US" dirty="0" smtClean="0"/>
              <a:t>Break it down to the instructions that the computer could do</a:t>
            </a:r>
          </a:p>
          <a:p>
            <a:pPr marL="0" indent="0">
              <a:buNone/>
            </a:pPr>
            <a:r>
              <a:rPr lang="en-US" dirty="0" smtClean="0"/>
              <a:t>Manage your resources (memory, input, output)</a:t>
            </a:r>
          </a:p>
          <a:p>
            <a:pPr marL="0" indent="0">
              <a:buNone/>
            </a:pPr>
            <a:r>
              <a:rPr lang="en-US" dirty="0" smtClean="0"/>
              <a:t>Deal with infinite loops </a:t>
            </a:r>
          </a:p>
          <a:p>
            <a:pPr marL="0" indent="0">
              <a:buNone/>
            </a:pPr>
            <a:endParaRPr lang="en-US" dirty="0"/>
          </a:p>
          <a:p>
            <a:pPr marL="0" indent="0">
              <a:buNone/>
            </a:pPr>
            <a:r>
              <a:rPr lang="en-US" dirty="0" smtClean="0"/>
              <a:t>All with no debugging capability</a:t>
            </a:r>
          </a:p>
          <a:p>
            <a:pPr marL="0" indent="0">
              <a:buNone/>
            </a:pPr>
            <a:r>
              <a:rPr lang="en-US" dirty="0" smtClean="0"/>
              <a:t>And if the program is wrong, you have to fix and re-enter by hand!</a:t>
            </a:r>
          </a:p>
          <a:p>
            <a:pPr marL="0" indent="0">
              <a:buNone/>
            </a:pPr>
            <a:endParaRPr lang="en-US" dirty="0"/>
          </a:p>
        </p:txBody>
      </p:sp>
    </p:spTree>
    <p:extLst>
      <p:ext uri="{BB962C8B-B14F-4D97-AF65-F5344CB8AC3E}">
        <p14:creationId xmlns:p14="http://schemas.microsoft.com/office/powerpoint/2010/main" val="2801285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Asssembly</a:t>
            </a:r>
            <a:r>
              <a:rPr lang="en-US" dirty="0" smtClean="0"/>
              <a:t> – Second Generation Language </a:t>
            </a:r>
            <a:endParaRPr lang="en-US" dirty="0"/>
          </a:p>
        </p:txBody>
      </p:sp>
      <p:sp>
        <p:nvSpPr>
          <p:cNvPr id="3" name="Content Placeholder 2"/>
          <p:cNvSpPr>
            <a:spLocks noGrp="1"/>
          </p:cNvSpPr>
          <p:nvPr>
            <p:ph idx="1"/>
          </p:nvPr>
        </p:nvSpPr>
        <p:spPr/>
        <p:txBody>
          <a:bodyPr/>
          <a:lstStyle/>
          <a:p>
            <a:pPr marL="0" indent="0">
              <a:buNone/>
            </a:pPr>
            <a:r>
              <a:rPr lang="en-US" dirty="0" smtClean="0"/>
              <a:t>The most pressing need (and it was done fairly quickly) was to get out of flipping switches and entering bit values.</a:t>
            </a:r>
          </a:p>
          <a:p>
            <a:pPr marL="0" indent="0">
              <a:buNone/>
            </a:pPr>
            <a:endParaRPr lang="en-US" dirty="0"/>
          </a:p>
          <a:p>
            <a:pPr marL="0" indent="0">
              <a:buNone/>
            </a:pPr>
            <a:r>
              <a:rPr lang="en-US" dirty="0" smtClean="0"/>
              <a:t>Assembly language is a textual representation of machine language.</a:t>
            </a:r>
          </a:p>
          <a:p>
            <a:pPr marL="0" indent="0">
              <a:buNone/>
            </a:pPr>
            <a:endParaRPr lang="en-US" dirty="0"/>
          </a:p>
          <a:p>
            <a:pPr marL="0" indent="0">
              <a:buNone/>
            </a:pPr>
            <a:r>
              <a:rPr lang="en-US" dirty="0" smtClean="0"/>
              <a:t>It is a 1-1 translation – one line of assembly is one machine language instruction.</a:t>
            </a:r>
          </a:p>
          <a:p>
            <a:pPr marL="0" indent="0">
              <a:buNone/>
            </a:pPr>
            <a:endParaRPr lang="en-US" dirty="0" smtClean="0"/>
          </a:p>
          <a:p>
            <a:pPr marL="0" indent="0">
              <a:buNone/>
            </a:pPr>
            <a:r>
              <a:rPr lang="en-US" dirty="0" smtClean="0"/>
              <a:t>1001 1100 1010 0011 </a:t>
            </a:r>
            <a:r>
              <a:rPr lang="en-US" dirty="0" smtClean="0">
                <a:sym typeface="Wingdings" panose="05000000000000000000" pitchFamily="2" charset="2"/>
              </a:rPr>
              <a:t> ADD R14, R10, R3</a:t>
            </a:r>
            <a:endParaRPr lang="en-US" dirty="0"/>
          </a:p>
          <a:p>
            <a:pPr marL="0" indent="0">
              <a:buNone/>
            </a:pPr>
            <a:endParaRPr lang="en-US" dirty="0"/>
          </a:p>
        </p:txBody>
      </p:sp>
    </p:spTree>
    <p:extLst>
      <p:ext uri="{BB962C8B-B14F-4D97-AF65-F5344CB8AC3E}">
        <p14:creationId xmlns:p14="http://schemas.microsoft.com/office/powerpoint/2010/main" val="4056255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a:t>
            </a:r>
            <a:endParaRPr lang="en-US" dirty="0"/>
          </a:p>
        </p:txBody>
      </p:sp>
      <p:sp>
        <p:nvSpPr>
          <p:cNvPr id="3" name="Content Placeholder 2"/>
          <p:cNvSpPr>
            <a:spLocks noGrp="1"/>
          </p:cNvSpPr>
          <p:nvPr>
            <p:ph idx="1"/>
          </p:nvPr>
        </p:nvSpPr>
        <p:spPr>
          <a:xfrm>
            <a:off x="838200" y="1307306"/>
            <a:ext cx="10515600" cy="4869657"/>
          </a:xfrm>
        </p:spPr>
        <p:txBody>
          <a:bodyPr>
            <a:normAutofit/>
          </a:bodyPr>
          <a:lstStyle/>
          <a:p>
            <a:pPr marL="0" indent="0">
              <a:buNone/>
            </a:pPr>
            <a:r>
              <a:rPr lang="en-US" dirty="0" smtClean="0"/>
              <a:t>Assembly Language is the language. An assembler is the program that takes the text (ADD R14, R10, R3) and converts it into bits.</a:t>
            </a:r>
          </a:p>
          <a:p>
            <a:pPr marL="0" indent="0">
              <a:buNone/>
            </a:pPr>
            <a:endParaRPr lang="en-US" dirty="0"/>
          </a:p>
          <a:p>
            <a:pPr marL="0" indent="0">
              <a:buNone/>
            </a:pPr>
            <a:r>
              <a:rPr lang="en-US" dirty="0" smtClean="0"/>
              <a:t>This is still slow and arduous, but easier than working in bits. </a:t>
            </a:r>
          </a:p>
          <a:p>
            <a:pPr marL="0" indent="0">
              <a:buNone/>
            </a:pPr>
            <a:endParaRPr lang="en-US" dirty="0" smtClean="0"/>
          </a:p>
          <a:p>
            <a:pPr marL="0" indent="0">
              <a:buNone/>
            </a:pPr>
            <a:r>
              <a:rPr lang="en-US" dirty="0" smtClean="0"/>
              <a:t>Assembly language is still used today by people who work close to the hardware! </a:t>
            </a:r>
          </a:p>
          <a:p>
            <a:pPr marL="0" indent="0">
              <a:buNone/>
            </a:pPr>
            <a:endParaRPr lang="en-US" dirty="0"/>
          </a:p>
          <a:p>
            <a:pPr marL="0" indent="0">
              <a:buNone/>
            </a:pPr>
            <a:r>
              <a:rPr lang="en-US" dirty="0" smtClean="0"/>
              <a:t>Often game developers will do some level of high performance work in assembly.</a:t>
            </a:r>
            <a:endParaRPr lang="en-US" dirty="0"/>
          </a:p>
        </p:txBody>
      </p:sp>
    </p:spTree>
    <p:extLst>
      <p:ext uri="{BB962C8B-B14F-4D97-AF65-F5344CB8AC3E}">
        <p14:creationId xmlns:p14="http://schemas.microsoft.com/office/powerpoint/2010/main" val="152734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of computing</a:t>
            </a:r>
            <a:endParaRPr lang="en-US" dirty="0"/>
          </a:p>
        </p:txBody>
      </p:sp>
      <p:sp>
        <p:nvSpPr>
          <p:cNvPr id="3" name="Content Placeholder 2"/>
          <p:cNvSpPr>
            <a:spLocks noGrp="1"/>
          </p:cNvSpPr>
          <p:nvPr>
            <p:ph idx="1"/>
          </p:nvPr>
        </p:nvSpPr>
        <p:spPr/>
        <p:txBody>
          <a:bodyPr/>
          <a:lstStyle/>
          <a:p>
            <a:pPr marL="0" indent="0">
              <a:buNone/>
            </a:pPr>
            <a:r>
              <a:rPr lang="en-US" dirty="0" smtClean="0"/>
              <a:t>While assembly language was a big jump, it still presents a number of problems that started to be pressing.</a:t>
            </a:r>
          </a:p>
          <a:p>
            <a:pPr marL="0" indent="0">
              <a:buNone/>
            </a:pPr>
            <a:endParaRPr lang="en-US" dirty="0"/>
          </a:p>
          <a:p>
            <a:pPr marL="0" indent="0">
              <a:buNone/>
            </a:pPr>
            <a:r>
              <a:rPr lang="en-US" dirty="0" smtClean="0"/>
              <a:t>Computers were getting cheaper and more of them were being made. Companies started looking at how computers could help them with handling their exploding data needs.</a:t>
            </a:r>
          </a:p>
          <a:p>
            <a:pPr marL="0" indent="0">
              <a:buNone/>
            </a:pPr>
            <a:endParaRPr lang="en-US" dirty="0"/>
          </a:p>
          <a:p>
            <a:pPr marL="0" indent="0">
              <a:buNone/>
            </a:pPr>
            <a:r>
              <a:rPr lang="en-US" dirty="0" smtClean="0"/>
              <a:t>What they found, at first, was not an easy path.</a:t>
            </a:r>
            <a:endParaRPr lang="en-US" dirty="0"/>
          </a:p>
        </p:txBody>
      </p:sp>
    </p:spTree>
    <p:extLst>
      <p:ext uri="{BB962C8B-B14F-4D97-AF65-F5344CB8AC3E}">
        <p14:creationId xmlns:p14="http://schemas.microsoft.com/office/powerpoint/2010/main" val="278430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172E5E22427947A8B2D0E1336C1288" ma:contentTypeVersion="13" ma:contentTypeDescription="Create a new document." ma:contentTypeScope="" ma:versionID="261e3181189d73af8f64284cee2462b0">
  <xsd:schema xmlns:xsd="http://www.w3.org/2001/XMLSchema" xmlns:xs="http://www.w3.org/2001/XMLSchema" xmlns:p="http://schemas.microsoft.com/office/2006/metadata/properties" xmlns:ns3="e4034f50-8365-4395-a339-44f22ae6da0b" xmlns:ns4="7084c689-c309-4dd0-8373-3b309fcd1313" targetNamespace="http://schemas.microsoft.com/office/2006/metadata/properties" ma:root="true" ma:fieldsID="d0634d619c785e73ea9c38ffb853640e" ns3:_="" ns4:_="">
    <xsd:import namespace="e4034f50-8365-4395-a339-44f22ae6da0b"/>
    <xsd:import namespace="7084c689-c309-4dd0-8373-3b309fcd131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EventHashCode" minOccurs="0"/>
                <xsd:element ref="ns4:MediaServiceGenerationTime" minOccurs="0"/>
                <xsd:element ref="ns4:MediaServiceAutoTags" minOccurs="0"/>
                <xsd:element ref="ns4:MediaServiceOCR" minOccurs="0"/>
                <xsd:element ref="ns4:MediaServiceDateTaken"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034f50-8365-4395-a339-44f22ae6da0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84c689-c309-4dd0-8373-3b309fcd131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0E72E3-9AFF-4A69-8E95-2F9E7C46A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034f50-8365-4395-a339-44f22ae6da0b"/>
    <ds:schemaRef ds:uri="7084c689-c309-4dd0-8373-3b309fcd13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02A984-EBC5-4919-9865-C4DF7EFFD31B}">
  <ds:schemaRefs>
    <ds:schemaRef ds:uri="http://schemas.microsoft.com/sharepoint/v3/contenttype/forms"/>
  </ds:schemaRefs>
</ds:datastoreItem>
</file>

<file path=customXml/itemProps3.xml><?xml version="1.0" encoding="utf-8"?>
<ds:datastoreItem xmlns:ds="http://schemas.openxmlformats.org/officeDocument/2006/customXml" ds:itemID="{03F40FE5-DC41-4CBF-8AEE-E0CD7DA4C06B}">
  <ds:schemaRefs>
    <ds:schemaRef ds:uri="e4034f50-8365-4395-a339-44f22ae6da0b"/>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purl.org/dc/terms/"/>
    <ds:schemaRef ds:uri="7084c689-c309-4dd0-8373-3b309fcd131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127</TotalTime>
  <Words>2476</Words>
  <Application>Microsoft Office PowerPoint</Application>
  <PresentationFormat>Widescreen</PresentationFormat>
  <Paragraphs>347</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Consolas</vt:lpstr>
      <vt:lpstr>Wingdings</vt:lpstr>
      <vt:lpstr>Office Theme</vt:lpstr>
      <vt:lpstr>Procedural Programming</vt:lpstr>
      <vt:lpstr>From the beginning, programming was hard</vt:lpstr>
      <vt:lpstr>Machine Language</vt:lpstr>
      <vt:lpstr>Machine Language – First Generation Language</vt:lpstr>
      <vt:lpstr>No loops or advanced flow control</vt:lpstr>
      <vt:lpstr>Clearly this was difficult…</vt:lpstr>
      <vt:lpstr>Asssembly – Second Generation Language </vt:lpstr>
      <vt:lpstr>Assembler</vt:lpstr>
      <vt:lpstr>Growth of computing</vt:lpstr>
      <vt:lpstr>Problems with working in Assembly </vt:lpstr>
      <vt:lpstr>Begin the abstraction…</vt:lpstr>
      <vt:lpstr>Procedural languages solve issues!</vt:lpstr>
      <vt:lpstr>Procedural Language Innovations</vt:lpstr>
      <vt:lpstr>A hint of the flavor - Fortran</vt:lpstr>
      <vt:lpstr>PowerPoint Presentation</vt:lpstr>
      <vt:lpstr>A hint of the flavor – Algol 60</vt:lpstr>
      <vt:lpstr>PowerPoint Presentation</vt:lpstr>
      <vt:lpstr>PowerPoint Presentation</vt:lpstr>
      <vt:lpstr>PowerPoint Presentation</vt:lpstr>
      <vt:lpstr>PowerPoint Presentation</vt:lpstr>
      <vt:lpstr>You might see a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Hint of the flavor - BASIC</vt:lpstr>
      <vt:lpstr>PowerPoint Presentation</vt:lpstr>
      <vt:lpstr>A hint of the flavor – Pascal (1968-1972)</vt:lpstr>
      <vt:lpstr>PowerPoint Presentation</vt:lpstr>
      <vt:lpstr>C, Shell, UNIX</vt:lpstr>
      <vt:lpstr>PowerPoint Presentation</vt:lpstr>
      <vt:lpstr>Many more</vt:lpstr>
      <vt:lpstr>Criticisms of Procedural Languages</vt:lpstr>
      <vt:lpstr>“The real issue”</vt:lpstr>
    </vt:vector>
  </TitlesOfParts>
  <Company>University at Albany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Procedural Programming</dc:title>
  <dc:creator>Phipps, Michael</dc:creator>
  <cp:lastModifiedBy>Phipps, Michael</cp:lastModifiedBy>
  <cp:revision>15</cp:revision>
  <dcterms:created xsi:type="dcterms:W3CDTF">2020-10-28T18:33:54Z</dcterms:created>
  <dcterms:modified xsi:type="dcterms:W3CDTF">2020-10-28T20:40:58Z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0x010100EC172E5E22427947A8B2D0E1336C1288</vt:lpwstr>
  </property>
</Properties>
</file>