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93" r:id="rId5"/>
    <p:sldId id="294" r:id="rId6"/>
    <p:sldId id="295" r:id="rId7"/>
    <p:sldId id="299" r:id="rId8"/>
    <p:sldId id="310" r:id="rId9"/>
    <p:sldId id="307" r:id="rId10"/>
    <p:sldId id="300" r:id="rId11"/>
    <p:sldId id="312" r:id="rId12"/>
    <p:sldId id="313" r:id="rId13"/>
    <p:sldId id="301" r:id="rId14"/>
    <p:sldId id="302" r:id="rId15"/>
    <p:sldId id="303" r:id="rId16"/>
    <p:sldId id="304" r:id="rId17"/>
    <p:sldId id="305" r:id="rId18"/>
    <p:sldId id="306" r:id="rId19"/>
    <p:sldId id="308" r:id="rId20"/>
    <p:sldId id="314" r:id="rId21"/>
    <p:sldId id="309" r:id="rId22"/>
    <p:sldId id="315" r:id="rId23"/>
    <p:sldId id="316" r:id="rId24"/>
    <p:sldId id="317" r:id="rId25"/>
    <p:sldId id="318" r:id="rId26"/>
    <p:sldId id="319" r:id="rId27"/>
    <p:sldId id="273" r:id="rId28"/>
    <p:sldId id="320"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55" autoAdjust="0"/>
    <p:restoredTop sz="94660"/>
  </p:normalViewPr>
  <p:slideViewPr>
    <p:cSldViewPr snapToGrid="0">
      <p:cViewPr varScale="1">
        <p:scale>
          <a:sx n="94" d="100"/>
          <a:sy n="94" d="100"/>
        </p:scale>
        <p:origin x="7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87081-801F-473F-BB32-45084F8D3F30}"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09364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27123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75315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87081-801F-473F-BB32-45084F8D3F30}"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97342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87081-801F-473F-BB32-45084F8D3F30}"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6745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87081-801F-473F-BB32-45084F8D3F30}"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63923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87081-801F-473F-BB32-45084F8D3F30}"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47748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87081-801F-473F-BB32-45084F8D3F30}"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53780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87081-801F-473F-BB32-45084F8D3F30}"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229329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87081-801F-473F-BB32-45084F8D3F30}"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195118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87081-801F-473F-BB32-45084F8D3F30}"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B1C3C-3AA5-437A-AD7A-2C99E0155A61}" type="slidenum">
              <a:rPr lang="en-US" smtClean="0"/>
              <a:t>‹#›</a:t>
            </a:fld>
            <a:endParaRPr lang="en-US"/>
          </a:p>
        </p:txBody>
      </p:sp>
    </p:spTree>
    <p:extLst>
      <p:ext uri="{BB962C8B-B14F-4D97-AF65-F5344CB8AC3E}">
        <p14:creationId xmlns:p14="http://schemas.microsoft.com/office/powerpoint/2010/main" val="359559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87081-801F-473F-BB32-45084F8D3F30}"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B1C3C-3AA5-437A-AD7A-2C99E0155A61}" type="slidenum">
              <a:rPr lang="en-US" smtClean="0"/>
              <a:t>‹#›</a:t>
            </a:fld>
            <a:endParaRPr lang="en-US"/>
          </a:p>
        </p:txBody>
      </p:sp>
    </p:spTree>
    <p:extLst>
      <p:ext uri="{BB962C8B-B14F-4D97-AF65-F5344CB8AC3E}">
        <p14:creationId xmlns:p14="http://schemas.microsoft.com/office/powerpoint/2010/main" val="212056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a:t>
            </a:r>
            <a:r>
              <a:rPr lang="en-US" dirty="0" smtClean="0"/>
              <a:t>Generation</a:t>
            </a:r>
            <a:endParaRPr lang="en-US" dirty="0"/>
          </a:p>
        </p:txBody>
      </p:sp>
      <p:sp>
        <p:nvSpPr>
          <p:cNvPr id="3" name="Subtitle 2"/>
          <p:cNvSpPr>
            <a:spLocks noGrp="1"/>
          </p:cNvSpPr>
          <p:nvPr>
            <p:ph type="subTitle" idx="1"/>
          </p:nvPr>
        </p:nvSpPr>
        <p:spPr/>
        <p:txBody>
          <a:bodyPr/>
          <a:lstStyle/>
          <a:p>
            <a:r>
              <a:rPr lang="en-US" dirty="0"/>
              <a:t>These are the good bits</a:t>
            </a:r>
          </a:p>
        </p:txBody>
      </p:sp>
    </p:spTree>
    <p:extLst>
      <p:ext uri="{BB962C8B-B14F-4D97-AF65-F5344CB8AC3E}">
        <p14:creationId xmlns:p14="http://schemas.microsoft.com/office/powerpoint/2010/main" val="6980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our “math” nodes:</a:t>
            </a:r>
            <a:endParaRPr lang="en-US" dirty="0"/>
          </a:p>
        </p:txBody>
      </p:sp>
      <p:sp>
        <p:nvSpPr>
          <p:cNvPr id="3" name="Content Placeholder 2"/>
          <p:cNvSpPr>
            <a:spLocks noGrp="1"/>
          </p:cNvSpPr>
          <p:nvPr>
            <p:ph idx="1"/>
          </p:nvPr>
        </p:nvSpPr>
        <p:spPr>
          <a:xfrm>
            <a:off x="838200" y="1825625"/>
            <a:ext cx="10515600" cy="1132320"/>
          </a:xfrm>
        </p:spPr>
        <p:txBody>
          <a:bodyPr>
            <a:normAutofit/>
          </a:bodyPr>
          <a:lstStyle/>
          <a:p>
            <a:pPr marL="0" indent="0">
              <a:buNone/>
            </a:pPr>
            <a:r>
              <a:rPr lang="en-US" dirty="0" smtClean="0"/>
              <a:t>In our AST, we have nodes for add, subtract, etc.</a:t>
            </a:r>
          </a:p>
          <a:p>
            <a:pPr marL="0" indent="0">
              <a:buNone/>
            </a:pPr>
            <a:r>
              <a:rPr lang="en-US" dirty="0" smtClean="0"/>
              <a:t>One might look like this:</a:t>
            </a:r>
          </a:p>
          <a:p>
            <a:pPr marL="0" indent="0">
              <a:buNone/>
            </a:pPr>
            <a:endParaRPr lang="en-US" dirty="0" smtClean="0"/>
          </a:p>
          <a:p>
            <a:pPr marL="0" indent="0">
              <a:buNone/>
            </a:pPr>
            <a:endParaRPr lang="en-US" dirty="0" smtClean="0"/>
          </a:p>
        </p:txBody>
      </p:sp>
      <p:sp>
        <p:nvSpPr>
          <p:cNvPr id="4" name="Rectangle 3"/>
          <p:cNvSpPr/>
          <p:nvPr/>
        </p:nvSpPr>
        <p:spPr>
          <a:xfrm>
            <a:off x="4301836" y="2888672"/>
            <a:ext cx="1524000" cy="7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Add</a:t>
            </a:r>
            <a:endParaRPr lang="en-US" sz="2800" dirty="0"/>
          </a:p>
        </p:txBody>
      </p:sp>
      <p:sp>
        <p:nvSpPr>
          <p:cNvPr id="5" name="Rectangle 4"/>
          <p:cNvSpPr/>
          <p:nvPr/>
        </p:nvSpPr>
        <p:spPr>
          <a:xfrm>
            <a:off x="3352800" y="4156364"/>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5</a:t>
            </a:r>
            <a:endParaRPr lang="en-US" sz="2800" dirty="0"/>
          </a:p>
        </p:txBody>
      </p:sp>
      <p:sp>
        <p:nvSpPr>
          <p:cNvPr id="6" name="Rectangle 5"/>
          <p:cNvSpPr/>
          <p:nvPr/>
        </p:nvSpPr>
        <p:spPr>
          <a:xfrm>
            <a:off x="5618017" y="4142219"/>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en-US" sz="2800" dirty="0"/>
          </a:p>
        </p:txBody>
      </p:sp>
      <p:cxnSp>
        <p:nvCxnSpPr>
          <p:cNvPr id="8" name="Straight Connector 7"/>
          <p:cNvCxnSpPr>
            <a:stCxn id="4" idx="2"/>
            <a:endCxn id="6" idx="0"/>
          </p:cNvCxnSpPr>
          <p:nvPr/>
        </p:nvCxnSpPr>
        <p:spPr>
          <a:xfrm>
            <a:off x="5063836" y="3602181"/>
            <a:ext cx="1122218" cy="54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a:endCxn id="5" idx="0"/>
          </p:cNvCxnSpPr>
          <p:nvPr/>
        </p:nvCxnSpPr>
        <p:spPr>
          <a:xfrm flipH="1">
            <a:off x="3920837" y="3602181"/>
            <a:ext cx="1142999" cy="554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43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for these nodes</a:t>
            </a:r>
            <a:endParaRPr lang="en-US" dirty="0"/>
          </a:p>
        </p:txBody>
      </p:sp>
      <p:sp>
        <p:nvSpPr>
          <p:cNvPr id="3" name="Content Placeholder 2"/>
          <p:cNvSpPr>
            <a:spLocks noGrp="1"/>
          </p:cNvSpPr>
          <p:nvPr>
            <p:ph idx="1"/>
          </p:nvPr>
        </p:nvSpPr>
        <p:spPr>
          <a:xfrm>
            <a:off x="838200" y="1475509"/>
            <a:ext cx="7183582" cy="4701454"/>
          </a:xfrm>
        </p:spPr>
        <p:txBody>
          <a:bodyPr/>
          <a:lstStyle/>
          <a:p>
            <a:pPr marL="0" indent="0">
              <a:buNone/>
            </a:pPr>
            <a:r>
              <a:rPr lang="en-US" dirty="0" smtClean="0"/>
              <a:t>For a node with a number, we can use MOVE to put that in a register. For these constant nodes, there are no children, so we can use either the before children or after children functions:</a:t>
            </a:r>
          </a:p>
          <a:p>
            <a:pPr marL="0" indent="0">
              <a:buNone/>
            </a:pPr>
            <a:r>
              <a:rPr lang="en-US" dirty="0" smtClean="0"/>
              <a:t>  </a:t>
            </a:r>
          </a:p>
          <a:p>
            <a:pPr marL="0" indent="0">
              <a:buNone/>
            </a:pPr>
            <a:r>
              <a:rPr lang="en-US" dirty="0" smtClean="0"/>
              <a:t>MOVE 5 R1</a:t>
            </a:r>
          </a:p>
          <a:p>
            <a:pPr marL="0" indent="0">
              <a:buNone/>
            </a:pPr>
            <a:r>
              <a:rPr lang="en-US" dirty="0" smtClean="0"/>
              <a:t>MOVE 3 R2</a:t>
            </a:r>
          </a:p>
          <a:p>
            <a:pPr marL="0" indent="0">
              <a:buNone/>
            </a:pPr>
            <a:endParaRPr lang="en-US" dirty="0"/>
          </a:p>
          <a:p>
            <a:pPr marL="0" indent="0">
              <a:buNone/>
            </a:pPr>
            <a:r>
              <a:rPr lang="en-US" dirty="0" smtClean="0"/>
              <a:t>One important detail – the registers chosen here have to be passed up to the “add” visitor</a:t>
            </a:r>
            <a:endParaRPr lang="en-US" dirty="0"/>
          </a:p>
        </p:txBody>
      </p:sp>
      <p:sp>
        <p:nvSpPr>
          <p:cNvPr id="4" name="Rectangle 3"/>
          <p:cNvSpPr/>
          <p:nvPr/>
        </p:nvSpPr>
        <p:spPr>
          <a:xfrm>
            <a:off x="9469582" y="207817"/>
            <a:ext cx="1524000" cy="7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Add</a:t>
            </a:r>
            <a:endParaRPr lang="en-US" sz="2800" dirty="0"/>
          </a:p>
        </p:txBody>
      </p:sp>
      <p:sp>
        <p:nvSpPr>
          <p:cNvPr id="5" name="Rectangle 4"/>
          <p:cNvSpPr/>
          <p:nvPr/>
        </p:nvSpPr>
        <p:spPr>
          <a:xfrm>
            <a:off x="8499764" y="1475509"/>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Const</a:t>
            </a:r>
            <a:r>
              <a:rPr lang="en-US" sz="2800" dirty="0" smtClean="0"/>
              <a:t/>
            </a:r>
            <a:br>
              <a:rPr lang="en-US" sz="2800" dirty="0" smtClean="0"/>
            </a:br>
            <a:r>
              <a:rPr lang="en-US" sz="2800" dirty="0" smtClean="0"/>
              <a:t>5</a:t>
            </a:r>
            <a:endParaRPr lang="en-US" sz="2800" dirty="0"/>
          </a:p>
        </p:txBody>
      </p:sp>
      <p:sp>
        <p:nvSpPr>
          <p:cNvPr id="6" name="Rectangle 5"/>
          <p:cNvSpPr/>
          <p:nvPr/>
        </p:nvSpPr>
        <p:spPr>
          <a:xfrm>
            <a:off x="10785763" y="1461364"/>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Const3</a:t>
            </a:r>
            <a:endParaRPr lang="en-US" sz="2800" dirty="0"/>
          </a:p>
        </p:txBody>
      </p:sp>
      <p:cxnSp>
        <p:nvCxnSpPr>
          <p:cNvPr id="7" name="Straight Connector 6"/>
          <p:cNvCxnSpPr>
            <a:stCxn id="4" idx="2"/>
            <a:endCxn id="6" idx="0"/>
          </p:cNvCxnSpPr>
          <p:nvPr/>
        </p:nvCxnSpPr>
        <p:spPr>
          <a:xfrm>
            <a:off x="10231582" y="921326"/>
            <a:ext cx="1122218" cy="54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5" idx="0"/>
          </p:cNvCxnSpPr>
          <p:nvPr/>
        </p:nvCxnSpPr>
        <p:spPr>
          <a:xfrm flipH="1">
            <a:off x="9067801" y="921326"/>
            <a:ext cx="1163781" cy="554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55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add…</a:t>
            </a:r>
            <a:endParaRPr lang="en-US" dirty="0"/>
          </a:p>
        </p:txBody>
      </p:sp>
      <p:sp>
        <p:nvSpPr>
          <p:cNvPr id="3" name="Content Placeholder 2"/>
          <p:cNvSpPr>
            <a:spLocks noGrp="1"/>
          </p:cNvSpPr>
          <p:nvPr>
            <p:ph idx="1"/>
          </p:nvPr>
        </p:nvSpPr>
        <p:spPr>
          <a:xfrm>
            <a:off x="838200" y="1475509"/>
            <a:ext cx="7183582" cy="4701454"/>
          </a:xfrm>
        </p:spPr>
        <p:txBody>
          <a:bodyPr/>
          <a:lstStyle/>
          <a:p>
            <a:pPr marL="0" indent="0">
              <a:buNone/>
            </a:pPr>
            <a:r>
              <a:rPr lang="en-US" dirty="0" smtClean="0"/>
              <a:t>  Clearly, we can’t tell what to do with add until after we have dealt with the children.</a:t>
            </a:r>
          </a:p>
          <a:p>
            <a:pPr marL="0" indent="0">
              <a:buNone/>
            </a:pPr>
            <a:endParaRPr lang="en-US" dirty="0"/>
          </a:p>
          <a:p>
            <a:pPr marL="0" indent="0">
              <a:buNone/>
            </a:pPr>
            <a:r>
              <a:rPr lang="en-US" dirty="0" smtClean="0"/>
              <a:t>Here, add should, in the “after children” function, generate an add instruction that takes the registers from the two children and adds them:</a:t>
            </a:r>
          </a:p>
          <a:p>
            <a:pPr marL="0" indent="0">
              <a:buNone/>
            </a:pPr>
            <a:endParaRPr lang="en-US" dirty="0"/>
          </a:p>
          <a:p>
            <a:pPr marL="0" indent="0">
              <a:buNone/>
            </a:pPr>
            <a:r>
              <a:rPr lang="en-US" dirty="0" smtClean="0"/>
              <a:t>ADD R1 R2 R3</a:t>
            </a:r>
          </a:p>
        </p:txBody>
      </p:sp>
      <p:sp>
        <p:nvSpPr>
          <p:cNvPr id="4" name="Rectangle 3"/>
          <p:cNvSpPr/>
          <p:nvPr/>
        </p:nvSpPr>
        <p:spPr>
          <a:xfrm>
            <a:off x="9469582" y="207817"/>
            <a:ext cx="1524000" cy="7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Add</a:t>
            </a:r>
            <a:endParaRPr lang="en-US" sz="2800" dirty="0"/>
          </a:p>
        </p:txBody>
      </p:sp>
      <p:sp>
        <p:nvSpPr>
          <p:cNvPr id="5" name="Rectangle 4"/>
          <p:cNvSpPr/>
          <p:nvPr/>
        </p:nvSpPr>
        <p:spPr>
          <a:xfrm>
            <a:off x="8499764" y="1475509"/>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Const</a:t>
            </a:r>
            <a:r>
              <a:rPr lang="en-US" sz="2800" dirty="0" smtClean="0"/>
              <a:t/>
            </a:r>
            <a:br>
              <a:rPr lang="en-US" sz="2800" dirty="0" smtClean="0"/>
            </a:br>
            <a:r>
              <a:rPr lang="en-US" sz="2800" dirty="0" smtClean="0"/>
              <a:t>5</a:t>
            </a:r>
            <a:endParaRPr lang="en-US" sz="2800" dirty="0"/>
          </a:p>
        </p:txBody>
      </p:sp>
      <p:sp>
        <p:nvSpPr>
          <p:cNvPr id="6" name="Rectangle 5"/>
          <p:cNvSpPr/>
          <p:nvPr/>
        </p:nvSpPr>
        <p:spPr>
          <a:xfrm>
            <a:off x="10785763" y="1461364"/>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Const3</a:t>
            </a:r>
            <a:endParaRPr lang="en-US" sz="2800" dirty="0"/>
          </a:p>
        </p:txBody>
      </p:sp>
      <p:cxnSp>
        <p:nvCxnSpPr>
          <p:cNvPr id="7" name="Straight Connector 6"/>
          <p:cNvCxnSpPr>
            <a:stCxn id="4" idx="2"/>
            <a:endCxn id="6" idx="0"/>
          </p:cNvCxnSpPr>
          <p:nvPr/>
        </p:nvCxnSpPr>
        <p:spPr>
          <a:xfrm>
            <a:off x="10231582" y="921326"/>
            <a:ext cx="1122218" cy="54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5" idx="0"/>
          </p:cNvCxnSpPr>
          <p:nvPr/>
        </p:nvCxnSpPr>
        <p:spPr>
          <a:xfrm flipH="1">
            <a:off x="9067801" y="921326"/>
            <a:ext cx="1163781" cy="554183"/>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866910" y="2746880"/>
            <a:ext cx="2604654" cy="2373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  </a:t>
            </a:r>
          </a:p>
          <a:p>
            <a:pPr marL="0" indent="0">
              <a:buFont typeface="Arial" panose="020B0604020202020204" pitchFamily="34" charset="0"/>
              <a:buNone/>
            </a:pPr>
            <a:r>
              <a:rPr lang="en-US" dirty="0" smtClean="0"/>
              <a:t>MOVE 5 R1</a:t>
            </a:r>
          </a:p>
          <a:p>
            <a:pPr marL="0" indent="0">
              <a:buFont typeface="Arial" panose="020B0604020202020204" pitchFamily="34" charset="0"/>
              <a:buNone/>
            </a:pPr>
            <a:r>
              <a:rPr lang="en-US" dirty="0" smtClean="0"/>
              <a:t>MOVE 3 R2</a:t>
            </a:r>
          </a:p>
          <a:p>
            <a:pPr marL="0" indent="0">
              <a:buNone/>
            </a:pPr>
            <a:r>
              <a:rPr lang="en-US" dirty="0"/>
              <a:t>ADD R1 R2 R3</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9541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our expression is a more complex?</a:t>
            </a:r>
            <a:endParaRPr lang="en-US" dirty="0"/>
          </a:p>
        </p:txBody>
      </p:sp>
      <p:sp>
        <p:nvSpPr>
          <p:cNvPr id="3" name="Content Placeholder 2"/>
          <p:cNvSpPr>
            <a:spLocks noGrp="1"/>
          </p:cNvSpPr>
          <p:nvPr>
            <p:ph idx="1"/>
          </p:nvPr>
        </p:nvSpPr>
        <p:spPr>
          <a:xfrm>
            <a:off x="602674" y="1825625"/>
            <a:ext cx="6643254" cy="4351338"/>
          </a:xfrm>
        </p:spPr>
        <p:txBody>
          <a:bodyPr>
            <a:normAutofit/>
          </a:bodyPr>
          <a:lstStyle/>
          <a:p>
            <a:pPr marL="0" indent="0">
              <a:buNone/>
            </a:pPr>
            <a:r>
              <a:rPr lang="en-US" dirty="0" smtClean="0"/>
              <a:t>This is actually already done!</a:t>
            </a:r>
          </a:p>
          <a:p>
            <a:pPr marL="0" indent="0">
              <a:buNone/>
            </a:pPr>
            <a:r>
              <a:rPr lang="en-US" dirty="0" smtClean="0"/>
              <a:t>Subtract resolves children first.</a:t>
            </a:r>
          </a:p>
          <a:p>
            <a:pPr marL="0" indent="0">
              <a:buNone/>
            </a:pPr>
            <a:r>
              <a:rPr lang="en-US" dirty="0" smtClean="0"/>
              <a:t>Generate </a:t>
            </a:r>
            <a:r>
              <a:rPr lang="en-US" dirty="0" smtClean="0">
                <a:latin typeface="Consolas" panose="020B0609020204030204" pitchFamily="49" charset="0"/>
              </a:rPr>
              <a:t>MOVE 9 Rx</a:t>
            </a:r>
          </a:p>
          <a:p>
            <a:pPr marL="0" indent="0">
              <a:buNone/>
            </a:pPr>
            <a:r>
              <a:rPr lang="en-US" dirty="0" smtClean="0"/>
              <a:t>Multiply resolves children first</a:t>
            </a:r>
          </a:p>
          <a:p>
            <a:pPr marL="0" indent="0">
              <a:buNone/>
            </a:pPr>
            <a:r>
              <a:rPr lang="en-US" dirty="0" smtClean="0"/>
              <a:t>Generate </a:t>
            </a:r>
            <a:r>
              <a:rPr lang="en-US" dirty="0" smtClean="0">
                <a:latin typeface="Consolas" panose="020B0609020204030204" pitchFamily="49" charset="0"/>
              </a:rPr>
              <a:t>MOVE 2 Ry</a:t>
            </a:r>
          </a:p>
          <a:p>
            <a:pPr marL="0" indent="0">
              <a:buNone/>
            </a:pPr>
            <a:r>
              <a:rPr lang="en-US" dirty="0" smtClean="0"/>
              <a:t>Generate </a:t>
            </a:r>
            <a:r>
              <a:rPr lang="en-US" dirty="0" smtClean="0">
                <a:latin typeface="Consolas" panose="020B0609020204030204" pitchFamily="49" charset="0"/>
              </a:rPr>
              <a:t>MOVE 3 </a:t>
            </a:r>
            <a:r>
              <a:rPr lang="en-US" dirty="0" err="1" smtClean="0">
                <a:latin typeface="Consolas" panose="020B0609020204030204" pitchFamily="49" charset="0"/>
              </a:rPr>
              <a:t>Rz</a:t>
            </a:r>
            <a:endParaRPr lang="en-US" dirty="0" smtClean="0">
              <a:latin typeface="Consolas" panose="020B0609020204030204" pitchFamily="49" charset="0"/>
            </a:endParaRPr>
          </a:p>
          <a:p>
            <a:pPr marL="0" indent="0">
              <a:buNone/>
            </a:pPr>
            <a:r>
              <a:rPr lang="en-US" dirty="0" smtClean="0"/>
              <a:t>Generate </a:t>
            </a:r>
            <a:r>
              <a:rPr lang="en-US" dirty="0" smtClean="0">
                <a:latin typeface="Consolas" panose="020B0609020204030204" pitchFamily="49" charset="0"/>
              </a:rPr>
              <a:t>MULTIPLY Ry </a:t>
            </a:r>
            <a:r>
              <a:rPr lang="en-US" dirty="0" err="1" smtClean="0">
                <a:latin typeface="Consolas" panose="020B0609020204030204" pitchFamily="49" charset="0"/>
              </a:rPr>
              <a:t>Rz</a:t>
            </a:r>
            <a:r>
              <a:rPr lang="en-US" dirty="0" smtClean="0">
                <a:latin typeface="Consolas" panose="020B0609020204030204" pitchFamily="49" charset="0"/>
              </a:rPr>
              <a:t> Ra</a:t>
            </a:r>
          </a:p>
          <a:p>
            <a:pPr marL="0" indent="0">
              <a:buNone/>
            </a:pPr>
            <a:r>
              <a:rPr lang="en-US" dirty="0" smtClean="0"/>
              <a:t>Generate </a:t>
            </a:r>
            <a:r>
              <a:rPr lang="en-US" dirty="0" smtClean="0">
                <a:latin typeface="Consolas" panose="020B0609020204030204" pitchFamily="49" charset="0"/>
              </a:rPr>
              <a:t>SUBTRACT Rx Ra </a:t>
            </a:r>
            <a:r>
              <a:rPr lang="en-US" dirty="0" err="1" smtClean="0">
                <a:latin typeface="Consolas" panose="020B0609020204030204" pitchFamily="49" charset="0"/>
              </a:rPr>
              <a:t>Rb</a:t>
            </a:r>
            <a:endParaRPr lang="en-US" dirty="0" smtClean="0">
              <a:latin typeface="Consolas" panose="020B0609020204030204" pitchFamily="49" charset="0"/>
            </a:endParaRPr>
          </a:p>
          <a:p>
            <a:pPr marL="0" indent="0">
              <a:buNone/>
            </a:pPr>
            <a:endParaRPr lang="en-US" dirty="0" smtClean="0"/>
          </a:p>
        </p:txBody>
      </p:sp>
      <p:sp>
        <p:nvSpPr>
          <p:cNvPr id="4" name="Rectangle 3"/>
          <p:cNvSpPr/>
          <p:nvPr/>
        </p:nvSpPr>
        <p:spPr>
          <a:xfrm>
            <a:off x="9518073" y="3445741"/>
            <a:ext cx="1524000" cy="7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Multiply</a:t>
            </a:r>
            <a:endParaRPr lang="en-US" sz="2800" dirty="0"/>
          </a:p>
        </p:txBody>
      </p:sp>
      <p:sp>
        <p:nvSpPr>
          <p:cNvPr id="5" name="Rectangle 4"/>
          <p:cNvSpPr/>
          <p:nvPr/>
        </p:nvSpPr>
        <p:spPr>
          <a:xfrm>
            <a:off x="8548255" y="4713433"/>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Const</a:t>
            </a:r>
            <a:r>
              <a:rPr lang="en-US" sz="2800" dirty="0" smtClean="0"/>
              <a:t/>
            </a:r>
            <a:br>
              <a:rPr lang="en-US" sz="2800" dirty="0" smtClean="0"/>
            </a:br>
            <a:r>
              <a:rPr lang="en-US" sz="2800" dirty="0" smtClean="0"/>
              <a:t>2</a:t>
            </a:r>
            <a:endParaRPr lang="en-US" sz="2800" dirty="0"/>
          </a:p>
        </p:txBody>
      </p:sp>
      <p:sp>
        <p:nvSpPr>
          <p:cNvPr id="6" name="Rectangle 5"/>
          <p:cNvSpPr/>
          <p:nvPr/>
        </p:nvSpPr>
        <p:spPr>
          <a:xfrm>
            <a:off x="10834254" y="4699288"/>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Const3</a:t>
            </a:r>
            <a:endParaRPr lang="en-US" sz="2800" dirty="0"/>
          </a:p>
        </p:txBody>
      </p:sp>
      <p:cxnSp>
        <p:nvCxnSpPr>
          <p:cNvPr id="7" name="Straight Connector 6"/>
          <p:cNvCxnSpPr>
            <a:stCxn id="4" idx="2"/>
            <a:endCxn id="6" idx="0"/>
          </p:cNvCxnSpPr>
          <p:nvPr/>
        </p:nvCxnSpPr>
        <p:spPr>
          <a:xfrm>
            <a:off x="10280073" y="4159250"/>
            <a:ext cx="1122218" cy="54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5" idx="0"/>
          </p:cNvCxnSpPr>
          <p:nvPr/>
        </p:nvCxnSpPr>
        <p:spPr>
          <a:xfrm flipH="1">
            <a:off x="9116292" y="4159250"/>
            <a:ext cx="1163781" cy="554183"/>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05800" y="2139949"/>
            <a:ext cx="1524000" cy="7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Subtract</a:t>
            </a:r>
            <a:endParaRPr lang="en-US" sz="2800" dirty="0"/>
          </a:p>
        </p:txBody>
      </p:sp>
      <p:sp>
        <p:nvSpPr>
          <p:cNvPr id="15" name="Rectangle 14"/>
          <p:cNvSpPr/>
          <p:nvPr/>
        </p:nvSpPr>
        <p:spPr>
          <a:xfrm>
            <a:off x="7599219" y="3390323"/>
            <a:ext cx="1136073" cy="1046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Const</a:t>
            </a:r>
            <a:r>
              <a:rPr lang="en-US" sz="2800" dirty="0" smtClean="0"/>
              <a:t/>
            </a:r>
            <a:br>
              <a:rPr lang="en-US" sz="2800" dirty="0" smtClean="0"/>
            </a:br>
            <a:r>
              <a:rPr lang="en-US" sz="2800" dirty="0" smtClean="0"/>
              <a:t>9</a:t>
            </a:r>
            <a:endParaRPr lang="en-US" sz="2800" dirty="0"/>
          </a:p>
        </p:txBody>
      </p:sp>
      <p:cxnSp>
        <p:nvCxnSpPr>
          <p:cNvPr id="17" name="Straight Connector 16"/>
          <p:cNvCxnSpPr>
            <a:stCxn id="15" idx="0"/>
            <a:endCxn id="14" idx="2"/>
          </p:cNvCxnSpPr>
          <p:nvPr/>
        </p:nvCxnSpPr>
        <p:spPr>
          <a:xfrm flipV="1">
            <a:off x="8167256" y="2853458"/>
            <a:ext cx="900544" cy="536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2"/>
            <a:endCxn id="4" idx="0"/>
          </p:cNvCxnSpPr>
          <p:nvPr/>
        </p:nvCxnSpPr>
        <p:spPr>
          <a:xfrm>
            <a:off x="9067800" y="2853458"/>
            <a:ext cx="1212273" cy="592283"/>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06093" y="1527324"/>
            <a:ext cx="2393604" cy="461665"/>
          </a:xfrm>
          <a:prstGeom prst="rect">
            <a:avLst/>
          </a:prstGeom>
        </p:spPr>
        <p:txBody>
          <a:bodyPr wrap="none">
            <a:spAutoFit/>
          </a:bodyPr>
          <a:lstStyle/>
          <a:p>
            <a:r>
              <a:rPr lang="en-US" sz="2400" dirty="0" smtClean="0">
                <a:latin typeface="Consolas" panose="020B0609020204030204" pitchFamily="49" charset="0"/>
              </a:rPr>
              <a:t>x = 9 </a:t>
            </a:r>
            <a:r>
              <a:rPr lang="en-US" sz="2400" dirty="0">
                <a:latin typeface="Consolas" panose="020B0609020204030204" pitchFamily="49" charset="0"/>
              </a:rPr>
              <a:t>– (2*3)</a:t>
            </a:r>
          </a:p>
        </p:txBody>
      </p:sp>
    </p:spTree>
    <p:extLst>
      <p:ext uri="{BB962C8B-B14F-4D97-AF65-F5344CB8AC3E}">
        <p14:creationId xmlns:p14="http://schemas.microsoft.com/office/powerpoint/2010/main" val="196881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this is pretty easy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Let’s think about an if-else block. </a:t>
            </a:r>
          </a:p>
          <a:p>
            <a:pPr marL="0" indent="0">
              <a:buNone/>
            </a:pPr>
            <a:endParaRPr lang="en-US" dirty="0"/>
          </a:p>
          <a:p>
            <a:pPr marL="0" indent="0">
              <a:buNone/>
            </a:pPr>
            <a:r>
              <a:rPr lang="en-US" dirty="0" smtClean="0"/>
              <a:t>Can we re-write this into simple if with </a:t>
            </a:r>
            <a:r>
              <a:rPr lang="en-US" dirty="0" err="1" smtClean="0"/>
              <a:t>goto</a:t>
            </a:r>
            <a:r>
              <a:rPr lang="en-US" dirty="0" smtClean="0"/>
              <a:t>? Did you even know Java has </a:t>
            </a:r>
            <a:r>
              <a:rPr lang="en-US" dirty="0" err="1" smtClean="0"/>
              <a:t>goto</a:t>
            </a:r>
            <a:r>
              <a:rPr lang="en-US" dirty="0" smtClean="0"/>
              <a:t>?</a:t>
            </a:r>
          </a:p>
          <a:p>
            <a:pPr marL="0" indent="0">
              <a:buNone/>
            </a:pPr>
            <a:endParaRPr lang="en-US" dirty="0"/>
          </a:p>
          <a:p>
            <a:pPr marL="0" indent="0">
              <a:buNone/>
            </a:pPr>
            <a:r>
              <a:rPr lang="en-US" dirty="0" smtClean="0"/>
              <a:t>Remember a “label” in Java:</a:t>
            </a:r>
          </a:p>
          <a:p>
            <a:pPr marL="0" indent="0">
              <a:buNone/>
            </a:pPr>
            <a:r>
              <a:rPr lang="en-US" dirty="0" smtClean="0">
                <a:latin typeface="Consolas" panose="020B0609020204030204" pitchFamily="49" charset="0"/>
              </a:rPr>
              <a:t>if (x&lt;5) </a:t>
            </a:r>
            <a:r>
              <a:rPr lang="en-US" dirty="0" err="1" smtClean="0">
                <a:latin typeface="Consolas" panose="020B0609020204030204" pitchFamily="49" charset="0"/>
              </a:rPr>
              <a:t>goto</a:t>
            </a:r>
            <a:r>
              <a:rPr lang="en-US" dirty="0" smtClean="0">
                <a:latin typeface="Consolas" panose="020B0609020204030204" pitchFamily="49" charset="0"/>
              </a:rPr>
              <a:t> </a:t>
            </a:r>
            <a:r>
              <a:rPr lang="en-US" dirty="0" err="1" smtClean="0">
                <a:latin typeface="Consolas" panose="020B0609020204030204" pitchFamily="49" charset="0"/>
              </a:rPr>
              <a:t>myLabel</a:t>
            </a:r>
            <a:r>
              <a:rPr lang="en-US" dirty="0" smtClean="0">
                <a:latin typeface="Consolas" panose="020B0609020204030204" pitchFamily="49" charset="0"/>
              </a:rPr>
              <a:t>;</a:t>
            </a:r>
          </a:p>
          <a:p>
            <a:pPr marL="0" indent="0">
              <a:buNone/>
            </a:pPr>
            <a:r>
              <a:rPr lang="en-US" dirty="0" err="1" smtClean="0">
                <a:latin typeface="Consolas" panose="020B0609020204030204" pitchFamily="49" charset="0"/>
              </a:rPr>
              <a:t>System.out.println</a:t>
            </a:r>
            <a:r>
              <a:rPr lang="en-US" dirty="0" smtClean="0">
                <a:latin typeface="Consolas" panose="020B0609020204030204" pitchFamily="49" charset="0"/>
              </a:rPr>
              <a:t>(“big x!”);</a:t>
            </a:r>
          </a:p>
          <a:p>
            <a:pPr marL="0" indent="0">
              <a:buNone/>
            </a:pPr>
            <a:r>
              <a:rPr lang="en-US" dirty="0" err="1" smtClean="0">
                <a:latin typeface="Consolas" panose="020B0609020204030204" pitchFamily="49" charset="0"/>
              </a:rPr>
              <a:t>myLabel</a:t>
            </a:r>
            <a:r>
              <a:rPr lang="en-US" dirty="0" smtClean="0">
                <a:latin typeface="Consolas" panose="020B0609020204030204" pitchFamily="49" charset="0"/>
              </a:rPr>
              <a:t>: return;</a:t>
            </a:r>
          </a:p>
          <a:p>
            <a:pPr marL="0" indent="0">
              <a:buNone/>
            </a:pPr>
            <a:endParaRPr lang="en-US" dirty="0"/>
          </a:p>
        </p:txBody>
      </p:sp>
    </p:spTree>
    <p:extLst>
      <p:ext uri="{BB962C8B-B14F-4D97-AF65-F5344CB8AC3E}">
        <p14:creationId xmlns:p14="http://schemas.microsoft.com/office/powerpoint/2010/main" val="137952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if in Java</a:t>
            </a:r>
            <a:endParaRPr lang="en-US" dirty="0"/>
          </a:p>
        </p:txBody>
      </p:sp>
      <p:sp>
        <p:nvSpPr>
          <p:cNvPr id="3" name="Content Placeholder 2"/>
          <p:cNvSpPr>
            <a:spLocks noGrp="1"/>
          </p:cNvSpPr>
          <p:nvPr>
            <p:ph sz="half" idx="1"/>
          </p:nvPr>
        </p:nvSpPr>
        <p:spPr>
          <a:xfrm>
            <a:off x="117764" y="1825625"/>
            <a:ext cx="5902036" cy="4351338"/>
          </a:xfrm>
          <a:ln w="9525">
            <a:solidFill>
              <a:schemeClr val="tx1"/>
            </a:solidFill>
          </a:ln>
        </p:spPr>
        <p:txBody>
          <a:bodyPr>
            <a:normAutofit/>
          </a:bodyPr>
          <a:lstStyle/>
          <a:p>
            <a:pPr marL="0" indent="0">
              <a:buNone/>
            </a:pPr>
            <a:r>
              <a:rPr lang="en-US" sz="2600" dirty="0" smtClean="0">
                <a:latin typeface="Consolas" panose="020B0609020204030204" pitchFamily="49" charset="0"/>
              </a:rPr>
              <a:t>if (count==0) {</a:t>
            </a:r>
          </a:p>
          <a:p>
            <a:pPr marL="0" indent="0">
              <a:buNone/>
            </a:pPr>
            <a:r>
              <a:rPr lang="en-US" sz="2600" dirty="0">
                <a:latin typeface="Consolas" panose="020B0609020204030204" pitchFamily="49" charset="0"/>
              </a:rPr>
              <a:t>	</a:t>
            </a:r>
            <a:r>
              <a:rPr lang="en-US" sz="2600" dirty="0" smtClean="0">
                <a:latin typeface="Consolas" panose="020B0609020204030204" pitchFamily="49" charset="0"/>
              </a:rPr>
              <a:t>average = 0;</a:t>
            </a:r>
          </a:p>
          <a:p>
            <a:pPr marL="0" indent="0">
              <a:buNone/>
            </a:pPr>
            <a:r>
              <a:rPr lang="en-US" sz="2600" dirty="0" smtClean="0">
                <a:latin typeface="Consolas" panose="020B0609020204030204" pitchFamily="49" charset="0"/>
              </a:rPr>
              <a:t>}</a:t>
            </a:r>
          </a:p>
          <a:p>
            <a:pPr marL="0" indent="0">
              <a:buNone/>
            </a:pPr>
            <a:r>
              <a:rPr lang="en-US" sz="2600" dirty="0" smtClean="0">
                <a:latin typeface="Consolas" panose="020B0609020204030204" pitchFamily="49" charset="0"/>
              </a:rPr>
              <a:t>else {</a:t>
            </a:r>
          </a:p>
          <a:p>
            <a:pPr marL="0" indent="0">
              <a:buNone/>
            </a:pPr>
            <a:r>
              <a:rPr lang="en-US" sz="2600" dirty="0">
                <a:latin typeface="Consolas" panose="020B0609020204030204" pitchFamily="49" charset="0"/>
              </a:rPr>
              <a:t>	</a:t>
            </a:r>
            <a:r>
              <a:rPr lang="en-US" sz="2600" dirty="0" smtClean="0">
                <a:latin typeface="Consolas" panose="020B0609020204030204" pitchFamily="49" charset="0"/>
              </a:rPr>
              <a:t>average = total / count;</a:t>
            </a:r>
          </a:p>
          <a:p>
            <a:pPr marL="0" indent="0">
              <a:buNone/>
            </a:pPr>
            <a:r>
              <a:rPr lang="en-US" sz="2600" dirty="0" smtClean="0">
                <a:latin typeface="Consolas" panose="020B0609020204030204" pitchFamily="49" charset="0"/>
              </a:rPr>
              <a:t>}</a:t>
            </a:r>
          </a:p>
          <a:p>
            <a:pPr marL="0" indent="0">
              <a:buNone/>
            </a:pPr>
            <a:r>
              <a:rPr lang="en-US" sz="2600" dirty="0" err="1" smtClean="0">
                <a:latin typeface="Consolas" panose="020B0609020204030204" pitchFamily="49" charset="0"/>
              </a:rPr>
              <a:t>System.out.println</a:t>
            </a:r>
            <a:r>
              <a:rPr lang="en-US" sz="2600" dirty="0" smtClean="0">
                <a:latin typeface="Consolas" panose="020B0609020204030204" pitchFamily="49" charset="0"/>
              </a:rPr>
              <a:t>(average);</a:t>
            </a:r>
          </a:p>
          <a:p>
            <a:pPr marL="0" indent="0">
              <a:buNone/>
            </a:pPr>
            <a:r>
              <a:rPr lang="en-US" dirty="0"/>
              <a:t>	</a:t>
            </a:r>
          </a:p>
        </p:txBody>
      </p:sp>
      <p:sp>
        <p:nvSpPr>
          <p:cNvPr id="4" name="Content Placeholder 3"/>
          <p:cNvSpPr>
            <a:spLocks noGrp="1"/>
          </p:cNvSpPr>
          <p:nvPr>
            <p:ph sz="half" idx="2"/>
          </p:nvPr>
        </p:nvSpPr>
        <p:spPr>
          <a:xfrm>
            <a:off x="6172199" y="1825625"/>
            <a:ext cx="5728855" cy="4351338"/>
          </a:xfrm>
          <a:ln w="9525">
            <a:solidFill>
              <a:schemeClr val="tx1"/>
            </a:solidFill>
          </a:ln>
        </p:spPr>
        <p:txBody>
          <a:bodyPr>
            <a:normAutofit/>
          </a:bodyPr>
          <a:lstStyle/>
          <a:p>
            <a:pPr marL="0" indent="0">
              <a:buNone/>
            </a:pPr>
            <a:r>
              <a:rPr lang="en-US" sz="2400" dirty="0" smtClean="0">
                <a:latin typeface="Consolas" panose="020B0609020204030204" pitchFamily="49" charset="0"/>
              </a:rPr>
              <a:t>if (count!=0) </a:t>
            </a:r>
            <a:r>
              <a:rPr lang="en-US" sz="2400" dirty="0" err="1" smtClean="0">
                <a:latin typeface="Consolas" panose="020B0609020204030204" pitchFamily="49" charset="0"/>
              </a:rPr>
              <a:t>goto</a:t>
            </a:r>
            <a:r>
              <a:rPr lang="en-US" sz="2400" dirty="0" smtClean="0">
                <a:latin typeface="Consolas" panose="020B0609020204030204" pitchFamily="49" charset="0"/>
              </a:rPr>
              <a:t> </a:t>
            </a:r>
            <a:r>
              <a:rPr lang="en-US" sz="2400" dirty="0" err="1" smtClean="0">
                <a:latin typeface="Consolas" panose="020B0609020204030204" pitchFamily="49" charset="0"/>
              </a:rPr>
              <a:t>elsePart</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average = 0;</a:t>
            </a:r>
          </a:p>
          <a:p>
            <a:pPr marL="0" indent="0">
              <a:buNone/>
            </a:pPr>
            <a:r>
              <a:rPr lang="en-US" sz="2400" dirty="0" err="1" smtClean="0">
                <a:latin typeface="Consolas" panose="020B0609020204030204" pitchFamily="49" charset="0"/>
              </a:rPr>
              <a:t>goto</a:t>
            </a:r>
            <a:r>
              <a:rPr lang="en-US" sz="2400" dirty="0" smtClean="0">
                <a:latin typeface="Consolas" panose="020B0609020204030204" pitchFamily="49" charset="0"/>
              </a:rPr>
              <a:t> end;</a:t>
            </a:r>
          </a:p>
          <a:p>
            <a:pPr marL="0" indent="0">
              <a:buNone/>
            </a:pPr>
            <a:r>
              <a:rPr lang="en-US" sz="2400" dirty="0" err="1" smtClean="0">
                <a:latin typeface="Consolas" panose="020B0609020204030204" pitchFamily="49" charset="0"/>
              </a:rPr>
              <a:t>elsePart</a:t>
            </a:r>
            <a:r>
              <a:rPr lang="en-US" sz="2400" dirty="0" smtClean="0">
                <a:latin typeface="Consolas" panose="020B0609020204030204" pitchFamily="49" charset="0"/>
              </a:rPr>
              <a:t>:</a:t>
            </a:r>
            <a:r>
              <a:rPr lang="en-US" sz="2400" dirty="0">
                <a:latin typeface="Consolas" panose="020B0609020204030204" pitchFamily="49" charset="0"/>
              </a:rPr>
              <a:t> </a:t>
            </a:r>
            <a:r>
              <a:rPr lang="en-US" sz="2400" dirty="0" smtClean="0">
                <a:latin typeface="Consolas" panose="020B0609020204030204" pitchFamily="49" charset="0"/>
              </a:rPr>
              <a:t>average = total/count;</a:t>
            </a:r>
          </a:p>
          <a:p>
            <a:pPr marL="0" indent="0">
              <a:buNone/>
            </a:pPr>
            <a:r>
              <a:rPr lang="en-US" sz="2400" dirty="0" err="1" smtClean="0">
                <a:latin typeface="Consolas" panose="020B0609020204030204" pitchFamily="49" charset="0"/>
              </a:rPr>
              <a:t>goto</a:t>
            </a:r>
            <a:r>
              <a:rPr lang="en-US" sz="2400" dirty="0" smtClean="0">
                <a:latin typeface="Consolas" panose="020B0609020204030204" pitchFamily="49" charset="0"/>
              </a:rPr>
              <a:t> end;</a:t>
            </a:r>
          </a:p>
          <a:p>
            <a:pPr marL="0" indent="0">
              <a:buNone/>
            </a:pPr>
            <a:r>
              <a:rPr lang="en-US" sz="2400" dirty="0" smtClean="0">
                <a:latin typeface="Consolas" panose="020B0609020204030204" pitchFamily="49" charset="0"/>
              </a:rPr>
              <a:t>end: </a:t>
            </a:r>
            <a:r>
              <a:rPr lang="en-US" sz="2400" dirty="0" err="1">
                <a:latin typeface="Consolas" panose="020B0609020204030204" pitchFamily="49" charset="0"/>
              </a:rPr>
              <a:t>System.out.println</a:t>
            </a:r>
            <a:r>
              <a:rPr lang="en-US" sz="2400" dirty="0">
                <a:latin typeface="Consolas" panose="020B0609020204030204" pitchFamily="49" charset="0"/>
              </a:rPr>
              <a:t>(average);</a:t>
            </a:r>
          </a:p>
          <a:p>
            <a:pPr marL="0" indent="0">
              <a:buNone/>
            </a:pPr>
            <a:endParaRPr lang="en-US" dirty="0" smtClean="0"/>
          </a:p>
        </p:txBody>
      </p:sp>
    </p:spTree>
    <p:extLst>
      <p:ext uri="{BB962C8B-B14F-4D97-AF65-F5344CB8AC3E}">
        <p14:creationId xmlns:p14="http://schemas.microsoft.com/office/powerpoint/2010/main" val="238221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if in Assembly</a:t>
            </a:r>
            <a:endParaRPr lang="en-US" dirty="0"/>
          </a:p>
        </p:txBody>
      </p:sp>
      <p:sp>
        <p:nvSpPr>
          <p:cNvPr id="3" name="Content Placeholder 2"/>
          <p:cNvSpPr>
            <a:spLocks noGrp="1"/>
          </p:cNvSpPr>
          <p:nvPr>
            <p:ph sz="half" idx="1"/>
          </p:nvPr>
        </p:nvSpPr>
        <p:spPr>
          <a:xfrm>
            <a:off x="117764" y="1825625"/>
            <a:ext cx="5902036" cy="4351338"/>
          </a:xfrm>
          <a:ln w="9525">
            <a:solidFill>
              <a:schemeClr val="tx1"/>
            </a:solidFill>
          </a:ln>
        </p:spPr>
        <p:txBody>
          <a:bodyPr>
            <a:normAutofit/>
          </a:bodyPr>
          <a:lstStyle/>
          <a:p>
            <a:pPr marL="0" indent="0">
              <a:buNone/>
            </a:pPr>
            <a:r>
              <a:rPr lang="en-US" dirty="0" smtClean="0">
                <a:latin typeface="Consolas" panose="020B0609020204030204" pitchFamily="49" charset="0"/>
              </a:rPr>
              <a:t>if </a:t>
            </a:r>
            <a:r>
              <a:rPr lang="en-US" dirty="0">
                <a:latin typeface="Consolas" panose="020B0609020204030204" pitchFamily="49" charset="0"/>
              </a:rPr>
              <a:t>(count!=0)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elsePart</a:t>
            </a:r>
            <a:r>
              <a:rPr lang="en-US" dirty="0">
                <a:latin typeface="Consolas" panose="020B0609020204030204" pitchFamily="49" charset="0"/>
              </a:rPr>
              <a:t>;</a:t>
            </a:r>
          </a:p>
          <a:p>
            <a:pPr marL="0" indent="0">
              <a:buNone/>
            </a:pPr>
            <a:r>
              <a:rPr lang="en-US" dirty="0">
                <a:latin typeface="Consolas" panose="020B0609020204030204" pitchFamily="49" charset="0"/>
              </a:rPr>
              <a:t>average = 0;</a:t>
            </a:r>
          </a:p>
          <a:p>
            <a:pPr marL="0" indent="0">
              <a:buNone/>
            </a:pPr>
            <a:r>
              <a:rPr lang="en-US" dirty="0" err="1">
                <a:latin typeface="Consolas" panose="020B0609020204030204" pitchFamily="49" charset="0"/>
              </a:rPr>
              <a:t>goto</a:t>
            </a:r>
            <a:r>
              <a:rPr lang="en-US" dirty="0">
                <a:latin typeface="Consolas" panose="020B0609020204030204" pitchFamily="49" charset="0"/>
              </a:rPr>
              <a:t> end;</a:t>
            </a:r>
          </a:p>
          <a:p>
            <a:pPr marL="0" indent="0">
              <a:buNone/>
            </a:pPr>
            <a:r>
              <a:rPr lang="en-US" dirty="0" err="1">
                <a:latin typeface="Consolas" panose="020B0609020204030204" pitchFamily="49" charset="0"/>
              </a:rPr>
              <a:t>elsePart</a:t>
            </a:r>
            <a:r>
              <a:rPr lang="en-US" dirty="0">
                <a:latin typeface="Consolas" panose="020B0609020204030204" pitchFamily="49" charset="0"/>
              </a:rPr>
              <a:t>: average = total/count;</a:t>
            </a:r>
          </a:p>
          <a:p>
            <a:pPr marL="0" indent="0">
              <a:buNone/>
            </a:pPr>
            <a:r>
              <a:rPr lang="en-US" dirty="0" err="1">
                <a:latin typeface="Consolas" panose="020B0609020204030204" pitchFamily="49" charset="0"/>
              </a:rPr>
              <a:t>goto</a:t>
            </a:r>
            <a:r>
              <a:rPr lang="en-US" dirty="0">
                <a:latin typeface="Consolas" panose="020B0609020204030204" pitchFamily="49" charset="0"/>
              </a:rPr>
              <a:t> end;</a:t>
            </a:r>
          </a:p>
          <a:p>
            <a:pPr marL="0" indent="0">
              <a:buNone/>
            </a:pPr>
            <a:r>
              <a:rPr lang="en-US" dirty="0">
                <a:latin typeface="Consolas" panose="020B0609020204030204" pitchFamily="49" charset="0"/>
              </a:rPr>
              <a:t>end: </a:t>
            </a:r>
            <a:r>
              <a:rPr lang="en-US" dirty="0" err="1">
                <a:latin typeface="Consolas" panose="020B0609020204030204" pitchFamily="49" charset="0"/>
              </a:rPr>
              <a:t>System.out.println</a:t>
            </a:r>
            <a:r>
              <a:rPr lang="en-US" dirty="0">
                <a:latin typeface="Consolas" panose="020B0609020204030204" pitchFamily="49" charset="0"/>
              </a:rPr>
              <a:t>(average);</a:t>
            </a:r>
          </a:p>
          <a:p>
            <a:pPr marL="0" indent="0">
              <a:buNone/>
            </a:pPr>
            <a:endParaRPr lang="en-US" dirty="0"/>
          </a:p>
        </p:txBody>
      </p:sp>
      <p:sp>
        <p:nvSpPr>
          <p:cNvPr id="4" name="Content Placeholder 3"/>
          <p:cNvSpPr>
            <a:spLocks noGrp="1"/>
          </p:cNvSpPr>
          <p:nvPr>
            <p:ph sz="half" idx="2"/>
          </p:nvPr>
        </p:nvSpPr>
        <p:spPr>
          <a:xfrm>
            <a:off x="6172199" y="1825625"/>
            <a:ext cx="5728855" cy="4351338"/>
          </a:xfrm>
          <a:ln w="9525">
            <a:solidFill>
              <a:schemeClr val="tx1"/>
            </a:solidFill>
          </a:ln>
        </p:spPr>
        <p:txBody>
          <a:bodyPr>
            <a:normAutofit/>
          </a:bodyPr>
          <a:lstStyle/>
          <a:p>
            <a:pPr marL="0" indent="0">
              <a:buNone/>
            </a:pPr>
            <a:r>
              <a:rPr lang="en-US" dirty="0" smtClean="0"/>
              <a:t>COMPARE count,0</a:t>
            </a:r>
          </a:p>
          <a:p>
            <a:pPr marL="0" indent="0">
              <a:buNone/>
            </a:pPr>
            <a:r>
              <a:rPr lang="en-US" dirty="0" smtClean="0"/>
              <a:t>BRANCHNOTEQUAL </a:t>
            </a:r>
            <a:r>
              <a:rPr lang="en-US" dirty="0" err="1" smtClean="0"/>
              <a:t>elsePart</a:t>
            </a:r>
            <a:endParaRPr lang="en-US" dirty="0" smtClean="0"/>
          </a:p>
          <a:p>
            <a:pPr marL="0" indent="0">
              <a:buNone/>
            </a:pPr>
            <a:r>
              <a:rPr lang="en-US" dirty="0" smtClean="0"/>
              <a:t>MOVE 0,average</a:t>
            </a:r>
          </a:p>
          <a:p>
            <a:pPr marL="0" indent="0">
              <a:buNone/>
            </a:pPr>
            <a:r>
              <a:rPr lang="en-US" dirty="0" smtClean="0"/>
              <a:t>JUMP end</a:t>
            </a:r>
          </a:p>
          <a:p>
            <a:pPr marL="0" indent="0">
              <a:buNone/>
            </a:pPr>
            <a:r>
              <a:rPr lang="en-US" dirty="0" err="1" smtClean="0"/>
              <a:t>elsePart</a:t>
            </a:r>
            <a:r>
              <a:rPr lang="en-US" dirty="0" smtClean="0"/>
              <a:t>: DIVIDE </a:t>
            </a:r>
            <a:r>
              <a:rPr lang="en-US" dirty="0" err="1" smtClean="0"/>
              <a:t>total,count,average</a:t>
            </a:r>
            <a:endParaRPr lang="en-US" dirty="0" smtClean="0"/>
          </a:p>
          <a:p>
            <a:pPr marL="0" indent="0">
              <a:buNone/>
            </a:pPr>
            <a:r>
              <a:rPr lang="en-US" dirty="0" smtClean="0"/>
              <a:t>JUMP end</a:t>
            </a:r>
          </a:p>
          <a:p>
            <a:pPr marL="0" indent="0">
              <a:buNone/>
            </a:pPr>
            <a:r>
              <a:rPr lang="en-US" dirty="0" smtClean="0"/>
              <a:t>end: PUSH average</a:t>
            </a:r>
          </a:p>
          <a:p>
            <a:pPr marL="0" indent="0">
              <a:buNone/>
            </a:pPr>
            <a:r>
              <a:rPr lang="en-US" dirty="0" smtClean="0"/>
              <a:t>CALL </a:t>
            </a:r>
            <a:r>
              <a:rPr lang="en-US" dirty="0" err="1" smtClean="0"/>
              <a:t>printLn</a:t>
            </a:r>
            <a:endParaRPr lang="en-US" dirty="0" smtClean="0"/>
          </a:p>
        </p:txBody>
      </p:sp>
    </p:spTree>
    <p:extLst>
      <p:ext uri="{BB962C8B-B14F-4D97-AF65-F5344CB8AC3E}">
        <p14:creationId xmlns:p14="http://schemas.microsoft.com/office/powerpoint/2010/main" val="291264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while in Java</a:t>
            </a:r>
            <a:endParaRPr lang="en-US" dirty="0"/>
          </a:p>
        </p:txBody>
      </p:sp>
      <p:sp>
        <p:nvSpPr>
          <p:cNvPr id="3" name="Content Placeholder 2"/>
          <p:cNvSpPr>
            <a:spLocks noGrp="1"/>
          </p:cNvSpPr>
          <p:nvPr>
            <p:ph sz="half" idx="1"/>
          </p:nvPr>
        </p:nvSpPr>
        <p:spPr>
          <a:xfrm>
            <a:off x="117764" y="1825625"/>
            <a:ext cx="5902036" cy="4351338"/>
          </a:xfrm>
          <a:ln w="9525">
            <a:solidFill>
              <a:schemeClr val="tx1"/>
            </a:solidFill>
          </a:ln>
        </p:spPr>
        <p:txBody>
          <a:bodyPr>
            <a:normAutofit/>
          </a:bodyPr>
          <a:lstStyle/>
          <a:p>
            <a:pPr marL="0" indent="0">
              <a:buNone/>
            </a:pPr>
            <a:r>
              <a:rPr lang="en-US" sz="2600" dirty="0" smtClean="0">
                <a:latin typeface="Consolas" panose="020B0609020204030204" pitchFamily="49" charset="0"/>
              </a:rPr>
              <a:t>while (x&lt;10)</a:t>
            </a:r>
          </a:p>
          <a:p>
            <a:pPr marL="0" indent="0">
              <a:buNone/>
            </a:pPr>
            <a:r>
              <a:rPr lang="en-US" sz="2600" dirty="0">
                <a:latin typeface="Consolas" panose="020B0609020204030204" pitchFamily="49" charset="0"/>
              </a:rPr>
              <a:t>	</a:t>
            </a:r>
            <a:r>
              <a:rPr lang="en-US" sz="2600" dirty="0" smtClean="0">
                <a:latin typeface="Consolas" panose="020B0609020204030204" pitchFamily="49" charset="0"/>
              </a:rPr>
              <a:t>x+=1;</a:t>
            </a:r>
          </a:p>
          <a:p>
            <a:pPr marL="0" indent="0">
              <a:buNone/>
            </a:pPr>
            <a:r>
              <a:rPr lang="en-US" dirty="0" smtClean="0"/>
              <a:t>// whatever</a:t>
            </a:r>
            <a:endParaRPr lang="en-US" dirty="0"/>
          </a:p>
        </p:txBody>
      </p:sp>
      <p:sp>
        <p:nvSpPr>
          <p:cNvPr id="4" name="Content Placeholder 3"/>
          <p:cNvSpPr>
            <a:spLocks noGrp="1"/>
          </p:cNvSpPr>
          <p:nvPr>
            <p:ph sz="half" idx="2"/>
          </p:nvPr>
        </p:nvSpPr>
        <p:spPr>
          <a:xfrm>
            <a:off x="6172199" y="1825625"/>
            <a:ext cx="5728855" cy="4351338"/>
          </a:xfrm>
          <a:ln w="9525">
            <a:solidFill>
              <a:schemeClr val="tx1"/>
            </a:solidFill>
          </a:ln>
        </p:spPr>
        <p:txBody>
          <a:bodyPr>
            <a:normAutofit/>
          </a:bodyPr>
          <a:lstStyle/>
          <a:p>
            <a:pPr marL="0" indent="0">
              <a:buNone/>
            </a:pPr>
            <a:r>
              <a:rPr lang="en-US" sz="2400" dirty="0" err="1" smtClean="0">
                <a:latin typeface="Consolas" panose="020B0609020204030204" pitchFamily="49" charset="0"/>
              </a:rPr>
              <a:t>loopBody</a:t>
            </a:r>
            <a:r>
              <a:rPr lang="en-US" sz="2400" dirty="0" smtClean="0">
                <a:latin typeface="Consolas" panose="020B0609020204030204" pitchFamily="49" charset="0"/>
              </a:rPr>
              <a:t>: if (x&gt;=10) </a:t>
            </a:r>
            <a:r>
              <a:rPr lang="en-US" sz="2400" dirty="0" err="1" smtClean="0">
                <a:latin typeface="Consolas" panose="020B0609020204030204" pitchFamily="49" charset="0"/>
              </a:rPr>
              <a:t>goto</a:t>
            </a:r>
            <a:r>
              <a:rPr lang="en-US" sz="2400" dirty="0" smtClean="0">
                <a:latin typeface="Consolas" panose="020B0609020204030204" pitchFamily="49" charset="0"/>
              </a:rPr>
              <a:t> end;</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x+=1;</a:t>
            </a:r>
          </a:p>
          <a:p>
            <a:pPr marL="0" indent="0">
              <a:buNone/>
            </a:pPr>
            <a:r>
              <a:rPr lang="en-US" sz="2400" dirty="0">
                <a:latin typeface="Consolas" panose="020B0609020204030204" pitchFamily="49" charset="0"/>
              </a:rPr>
              <a:t>	</a:t>
            </a:r>
            <a:r>
              <a:rPr lang="en-US" sz="2400" dirty="0" err="1" smtClean="0">
                <a:latin typeface="Consolas" panose="020B0609020204030204" pitchFamily="49" charset="0"/>
              </a:rPr>
              <a:t>goto</a:t>
            </a:r>
            <a:r>
              <a:rPr lang="en-US" sz="2400" dirty="0" smtClean="0">
                <a:latin typeface="Consolas" panose="020B0609020204030204" pitchFamily="49" charset="0"/>
              </a:rPr>
              <a:t> </a:t>
            </a:r>
            <a:r>
              <a:rPr lang="en-US" sz="2400" dirty="0" err="1" smtClean="0">
                <a:latin typeface="Consolas" panose="020B0609020204030204" pitchFamily="49" charset="0"/>
              </a:rPr>
              <a:t>loopBody</a:t>
            </a:r>
            <a:r>
              <a:rPr lang="en-US" sz="2400" dirty="0" smtClean="0">
                <a:latin typeface="Consolas" panose="020B0609020204030204" pitchFamily="49" charset="0"/>
              </a:rPr>
              <a:t>;</a:t>
            </a:r>
          </a:p>
          <a:p>
            <a:pPr marL="0" indent="0">
              <a:buNone/>
            </a:pPr>
            <a:r>
              <a:rPr lang="en-US" sz="2400" dirty="0" smtClean="0">
                <a:latin typeface="Consolas" panose="020B0609020204030204" pitchFamily="49" charset="0"/>
              </a:rPr>
              <a:t>end: // whatever</a:t>
            </a:r>
            <a:endParaRPr lang="en-US" sz="2400" dirty="0">
              <a:latin typeface="Consolas" panose="020B0609020204030204" pitchFamily="49" charset="0"/>
            </a:endParaRPr>
          </a:p>
          <a:p>
            <a:pPr marL="0" indent="0">
              <a:buNone/>
            </a:pPr>
            <a:endParaRPr lang="en-US" dirty="0" smtClean="0"/>
          </a:p>
        </p:txBody>
      </p:sp>
    </p:spTree>
    <p:extLst>
      <p:ext uri="{BB962C8B-B14F-4D97-AF65-F5344CB8AC3E}">
        <p14:creationId xmlns:p14="http://schemas.microsoft.com/office/powerpoint/2010/main" val="262504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while in Assembly</a:t>
            </a:r>
            <a:endParaRPr lang="en-US" dirty="0"/>
          </a:p>
        </p:txBody>
      </p:sp>
      <p:sp>
        <p:nvSpPr>
          <p:cNvPr id="3" name="Content Placeholder 2"/>
          <p:cNvSpPr>
            <a:spLocks noGrp="1"/>
          </p:cNvSpPr>
          <p:nvPr>
            <p:ph sz="half" idx="1"/>
          </p:nvPr>
        </p:nvSpPr>
        <p:spPr>
          <a:xfrm>
            <a:off x="0" y="1825625"/>
            <a:ext cx="6096000" cy="4351338"/>
          </a:xfrm>
          <a:ln w="9525">
            <a:solidFill>
              <a:schemeClr val="tx1"/>
            </a:solidFill>
          </a:ln>
        </p:spPr>
        <p:txBody>
          <a:bodyPr>
            <a:normAutofit/>
          </a:bodyPr>
          <a:lstStyle/>
          <a:p>
            <a:pPr marL="0" indent="0">
              <a:buNone/>
            </a:pPr>
            <a:r>
              <a:rPr lang="en-US" dirty="0" err="1">
                <a:latin typeface="Consolas" panose="020B0609020204030204" pitchFamily="49" charset="0"/>
              </a:rPr>
              <a:t>loopBody</a:t>
            </a:r>
            <a:r>
              <a:rPr lang="en-US" dirty="0">
                <a:latin typeface="Consolas" panose="020B0609020204030204" pitchFamily="49" charset="0"/>
              </a:rPr>
              <a:t>: if (x&gt;=10) </a:t>
            </a:r>
            <a:r>
              <a:rPr lang="en-US" dirty="0" err="1">
                <a:latin typeface="Consolas" panose="020B0609020204030204" pitchFamily="49" charset="0"/>
              </a:rPr>
              <a:t>goto</a:t>
            </a:r>
            <a:r>
              <a:rPr lang="en-US" dirty="0">
                <a:latin typeface="Consolas" panose="020B0609020204030204" pitchFamily="49" charset="0"/>
              </a:rPr>
              <a:t> end;</a:t>
            </a:r>
          </a:p>
          <a:p>
            <a:pPr marL="0" indent="0">
              <a:buNone/>
            </a:pPr>
            <a:r>
              <a:rPr lang="en-US" dirty="0">
                <a:latin typeface="Consolas" panose="020B0609020204030204" pitchFamily="49" charset="0"/>
              </a:rPr>
              <a:t>	x+=1;</a:t>
            </a:r>
          </a:p>
          <a:p>
            <a:pPr marL="0" indent="0">
              <a:buNone/>
            </a:pPr>
            <a:r>
              <a:rPr lang="en-US" dirty="0">
                <a:latin typeface="Consolas" panose="020B0609020204030204" pitchFamily="49" charset="0"/>
              </a:rPr>
              <a:t>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loopBody</a:t>
            </a:r>
            <a:r>
              <a:rPr lang="en-US" dirty="0">
                <a:latin typeface="Consolas" panose="020B0609020204030204" pitchFamily="49" charset="0"/>
              </a:rPr>
              <a:t>;</a:t>
            </a:r>
          </a:p>
          <a:p>
            <a:pPr marL="0" indent="0">
              <a:buNone/>
            </a:pPr>
            <a:r>
              <a:rPr lang="en-US" dirty="0">
                <a:latin typeface="Consolas" panose="020B0609020204030204" pitchFamily="49" charset="0"/>
              </a:rPr>
              <a:t>end: // whatever</a:t>
            </a:r>
            <a:endParaRPr lang="en-US" dirty="0">
              <a:latin typeface="Consolas" panose="020B0609020204030204" pitchFamily="49" charset="0"/>
            </a:endParaRPr>
          </a:p>
        </p:txBody>
      </p:sp>
      <p:sp>
        <p:nvSpPr>
          <p:cNvPr id="4" name="Content Placeholder 3"/>
          <p:cNvSpPr>
            <a:spLocks noGrp="1"/>
          </p:cNvSpPr>
          <p:nvPr>
            <p:ph sz="half" idx="2"/>
          </p:nvPr>
        </p:nvSpPr>
        <p:spPr>
          <a:xfrm>
            <a:off x="6172199" y="1825625"/>
            <a:ext cx="5728855" cy="4351338"/>
          </a:xfrm>
          <a:ln w="9525">
            <a:solidFill>
              <a:schemeClr val="tx1"/>
            </a:solidFill>
          </a:ln>
        </p:spPr>
        <p:txBody>
          <a:bodyPr>
            <a:normAutofit/>
          </a:bodyPr>
          <a:lstStyle/>
          <a:p>
            <a:pPr marL="0" indent="0">
              <a:buNone/>
            </a:pPr>
            <a:r>
              <a:rPr lang="en-US" dirty="0" err="1" smtClean="0"/>
              <a:t>loopBody:COMPARE</a:t>
            </a:r>
            <a:r>
              <a:rPr lang="en-US" dirty="0" smtClean="0"/>
              <a:t> x,10</a:t>
            </a:r>
          </a:p>
          <a:p>
            <a:pPr marL="0" indent="0">
              <a:buNone/>
            </a:pPr>
            <a:r>
              <a:rPr lang="en-US" dirty="0" smtClean="0"/>
              <a:t>BRANCHIFNOTLESS end</a:t>
            </a:r>
          </a:p>
          <a:p>
            <a:pPr marL="0" indent="0">
              <a:buNone/>
            </a:pPr>
            <a:r>
              <a:rPr lang="en-US" dirty="0" smtClean="0"/>
              <a:t>ADD 1,X,X</a:t>
            </a:r>
          </a:p>
          <a:p>
            <a:pPr marL="0" indent="0">
              <a:buNone/>
            </a:pPr>
            <a:r>
              <a:rPr lang="en-US" dirty="0" smtClean="0"/>
              <a:t>JUMP </a:t>
            </a:r>
            <a:r>
              <a:rPr lang="en-US" dirty="0" err="1" smtClean="0"/>
              <a:t>loopBody</a:t>
            </a:r>
            <a:endParaRPr lang="en-US" dirty="0" smtClean="0"/>
          </a:p>
          <a:p>
            <a:pPr marL="0" indent="0">
              <a:buNone/>
            </a:pPr>
            <a:r>
              <a:rPr lang="en-US" dirty="0" smtClean="0"/>
              <a:t>end: ;whatever</a:t>
            </a:r>
          </a:p>
          <a:p>
            <a:pPr marL="0" indent="0">
              <a:buNone/>
            </a:pPr>
            <a:endParaRPr lang="en-US" dirty="0" smtClean="0"/>
          </a:p>
        </p:txBody>
      </p:sp>
    </p:spTree>
    <p:extLst>
      <p:ext uri="{BB962C8B-B14F-4D97-AF65-F5344CB8AC3E}">
        <p14:creationId xmlns:p14="http://schemas.microsoft.com/office/powerpoint/2010/main" val="111348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Calls</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Function calls vary by CPU and/or operating system; the caller and the </a:t>
            </a:r>
            <a:r>
              <a:rPr lang="en-US" dirty="0" err="1" smtClean="0"/>
              <a:t>callee</a:t>
            </a:r>
            <a:r>
              <a:rPr lang="en-US" dirty="0" smtClean="0"/>
              <a:t> have to agree on how it is to be done. </a:t>
            </a:r>
          </a:p>
          <a:p>
            <a:pPr marL="0" indent="0">
              <a:buNone/>
            </a:pPr>
            <a:endParaRPr lang="en-US" dirty="0" smtClean="0"/>
          </a:p>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x = </a:t>
            </a:r>
            <a:r>
              <a:rPr lang="en-US" dirty="0" err="1" smtClean="0">
                <a:latin typeface="Consolas" panose="020B0609020204030204" pitchFamily="49" charset="0"/>
              </a:rPr>
              <a:t>addTwoNumbers</a:t>
            </a:r>
            <a:r>
              <a:rPr lang="en-US" dirty="0" smtClean="0">
                <a:latin typeface="Consolas" panose="020B0609020204030204" pitchFamily="49" charset="0"/>
              </a:rPr>
              <a:t>(4,6) </a:t>
            </a:r>
          </a:p>
          <a:p>
            <a:pPr marL="0" indent="0">
              <a:buNone/>
            </a:pPr>
            <a:endParaRPr lang="en-US" dirty="0" smtClean="0"/>
          </a:p>
          <a:p>
            <a:pPr marL="0" indent="0">
              <a:buNone/>
            </a:pPr>
            <a:r>
              <a:rPr lang="en-US" dirty="0" smtClean="0"/>
              <a:t>First, we will push the parameters on the stack. Then we will call the function. Then, when the function returns, we will pop the return value from the stack.</a:t>
            </a:r>
            <a:endParaRPr lang="en-US" dirty="0"/>
          </a:p>
          <a:p>
            <a:pPr marL="0" indent="0">
              <a:buNone/>
            </a:pPr>
            <a:endParaRPr lang="en-US" dirty="0"/>
          </a:p>
        </p:txBody>
      </p:sp>
    </p:spTree>
    <p:extLst>
      <p:ext uri="{BB962C8B-B14F-4D97-AF65-F5344CB8AC3E}">
        <p14:creationId xmlns:p14="http://schemas.microsoft.com/office/powerpoint/2010/main" val="275671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1770137" y="5371070"/>
            <a:ext cx="1054443" cy="129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a:t>
            </a:r>
            <a:br>
              <a:rPr lang="en-US" dirty="0"/>
            </a:br>
            <a:r>
              <a:rPr lang="en-US" dirty="0"/>
              <a:t>Analyzer</a:t>
            </a:r>
          </a:p>
        </p:txBody>
      </p:sp>
      <p:sp>
        <p:nvSpPr>
          <p:cNvPr id="4" name="Flowchart: Magnetic Disk 3"/>
          <p:cNvSpPr/>
          <p:nvPr/>
        </p:nvSpPr>
        <p:spPr>
          <a:xfrm>
            <a:off x="3302187" y="5371070"/>
            <a:ext cx="1054443" cy="129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5" name="Flowchart: Magnetic Disk 4"/>
          <p:cNvSpPr/>
          <p:nvPr/>
        </p:nvSpPr>
        <p:spPr>
          <a:xfrm>
            <a:off x="8229600" y="5371070"/>
            <a:ext cx="1153297" cy="129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br>
              <a:rPr lang="en-US" dirty="0"/>
            </a:br>
            <a:r>
              <a:rPr lang="en-US" dirty="0"/>
              <a:t>Generator</a:t>
            </a:r>
          </a:p>
        </p:txBody>
      </p:sp>
      <p:sp>
        <p:nvSpPr>
          <p:cNvPr id="3" name="Horizontal Scroll 2"/>
          <p:cNvSpPr/>
          <p:nvPr/>
        </p:nvSpPr>
        <p:spPr>
          <a:xfrm>
            <a:off x="189349" y="234846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Program</a:t>
            </a:r>
          </a:p>
        </p:txBody>
      </p:sp>
      <p:sp>
        <p:nvSpPr>
          <p:cNvPr id="17" name="Horizontal Scroll 16"/>
          <p:cNvSpPr/>
          <p:nvPr/>
        </p:nvSpPr>
        <p:spPr>
          <a:xfrm>
            <a:off x="2023158" y="234846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List&lt;lexeme&gt;</a:t>
            </a:r>
          </a:p>
        </p:txBody>
      </p:sp>
      <p:sp>
        <p:nvSpPr>
          <p:cNvPr id="14" name="Horizontal Scroll 13"/>
          <p:cNvSpPr/>
          <p:nvPr/>
        </p:nvSpPr>
        <p:spPr>
          <a:xfrm>
            <a:off x="3856967" y="234846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AST</a:t>
            </a:r>
          </a:p>
        </p:txBody>
      </p:sp>
      <p:sp>
        <p:nvSpPr>
          <p:cNvPr id="16" name="24-Point Star 15"/>
          <p:cNvSpPr/>
          <p:nvPr/>
        </p:nvSpPr>
        <p:spPr>
          <a:xfrm>
            <a:off x="9531178" y="2781352"/>
            <a:ext cx="2405449" cy="177113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Compiled Code!</a:t>
            </a:r>
          </a:p>
        </p:txBody>
      </p:sp>
      <p:sp>
        <p:nvSpPr>
          <p:cNvPr id="13" name="Horizontal Scroll 12"/>
          <p:cNvSpPr/>
          <p:nvPr/>
        </p:nvSpPr>
        <p:spPr>
          <a:xfrm>
            <a:off x="5690776" y="234846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AST</a:t>
            </a:r>
          </a:p>
        </p:txBody>
      </p:sp>
      <p:sp>
        <p:nvSpPr>
          <p:cNvPr id="15" name="Flowchart: Magnetic Disk 14"/>
          <p:cNvSpPr/>
          <p:nvPr/>
        </p:nvSpPr>
        <p:spPr>
          <a:xfrm>
            <a:off x="4834237" y="5375937"/>
            <a:ext cx="1054443" cy="129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9" name="Flowchart: Magnetic Disk 18"/>
          <p:cNvSpPr/>
          <p:nvPr/>
        </p:nvSpPr>
        <p:spPr>
          <a:xfrm>
            <a:off x="6366287" y="5371069"/>
            <a:ext cx="1385705" cy="12933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cxnSp>
        <p:nvCxnSpPr>
          <p:cNvPr id="7" name="Straight Connector 6"/>
          <p:cNvCxnSpPr>
            <a:stCxn id="3" idx="2"/>
            <a:endCxn id="2" idx="1"/>
          </p:cNvCxnSpPr>
          <p:nvPr/>
        </p:nvCxnSpPr>
        <p:spPr>
          <a:xfrm>
            <a:off x="1029609" y="3090904"/>
            <a:ext cx="1267750" cy="228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7" idx="2"/>
            <a:endCxn id="2" idx="1"/>
          </p:cNvCxnSpPr>
          <p:nvPr/>
        </p:nvCxnSpPr>
        <p:spPr>
          <a:xfrm flipH="1">
            <a:off x="2297359" y="3090904"/>
            <a:ext cx="566059" cy="228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2"/>
            <a:endCxn id="4" idx="1"/>
          </p:cNvCxnSpPr>
          <p:nvPr/>
        </p:nvCxnSpPr>
        <p:spPr>
          <a:xfrm>
            <a:off x="2863418" y="3090904"/>
            <a:ext cx="965991" cy="228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2"/>
            <a:endCxn id="4" idx="1"/>
          </p:cNvCxnSpPr>
          <p:nvPr/>
        </p:nvCxnSpPr>
        <p:spPr>
          <a:xfrm flipH="1">
            <a:off x="3829409" y="3090904"/>
            <a:ext cx="867818" cy="228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5" idx="1"/>
          </p:cNvCxnSpPr>
          <p:nvPr/>
        </p:nvCxnSpPr>
        <p:spPr>
          <a:xfrm>
            <a:off x="4697227" y="3090904"/>
            <a:ext cx="664232" cy="2285033"/>
          </a:xfrm>
          <a:prstGeom prst="line">
            <a:avLst/>
          </a:prstGeom>
        </p:spPr>
        <p:style>
          <a:lnRef idx="1">
            <a:schemeClr val="accent1"/>
          </a:lnRef>
          <a:fillRef idx="0">
            <a:schemeClr val="accent1"/>
          </a:fillRef>
          <a:effectRef idx="0">
            <a:schemeClr val="accent1"/>
          </a:effectRef>
          <a:fontRef idx="minor">
            <a:schemeClr val="tx1"/>
          </a:fontRef>
        </p:style>
      </p:cxnSp>
      <p:sp>
        <p:nvSpPr>
          <p:cNvPr id="27" name="Horizontal Scroll 26"/>
          <p:cNvSpPr/>
          <p:nvPr/>
        </p:nvSpPr>
        <p:spPr>
          <a:xfrm>
            <a:off x="7524583" y="234846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AST</a:t>
            </a:r>
          </a:p>
        </p:txBody>
      </p:sp>
      <p:cxnSp>
        <p:nvCxnSpPr>
          <p:cNvPr id="29" name="Straight Connector 28"/>
          <p:cNvCxnSpPr>
            <a:stCxn id="15" idx="1"/>
            <a:endCxn id="13" idx="2"/>
          </p:cNvCxnSpPr>
          <p:nvPr/>
        </p:nvCxnSpPr>
        <p:spPr>
          <a:xfrm flipV="1">
            <a:off x="5361459" y="3090904"/>
            <a:ext cx="1169577" cy="2285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1"/>
            <a:endCxn id="13" idx="2"/>
          </p:cNvCxnSpPr>
          <p:nvPr/>
        </p:nvCxnSpPr>
        <p:spPr>
          <a:xfrm flipH="1" flipV="1">
            <a:off x="6531036" y="3090904"/>
            <a:ext cx="528104" cy="228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Straight Connector 1024"/>
          <p:cNvCxnSpPr>
            <a:stCxn id="27" idx="2"/>
            <a:endCxn id="19" idx="1"/>
          </p:cNvCxnSpPr>
          <p:nvPr/>
        </p:nvCxnSpPr>
        <p:spPr>
          <a:xfrm flipH="1">
            <a:off x="7059140" y="3090904"/>
            <a:ext cx="1305703" cy="228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8" name="Straight Connector 1027"/>
          <p:cNvCxnSpPr>
            <a:stCxn id="5" idx="1"/>
            <a:endCxn id="27" idx="2"/>
          </p:cNvCxnSpPr>
          <p:nvPr/>
        </p:nvCxnSpPr>
        <p:spPr>
          <a:xfrm flipH="1" flipV="1">
            <a:off x="8364843" y="3090904"/>
            <a:ext cx="441406" cy="228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Straight Connector 1029"/>
          <p:cNvCxnSpPr>
            <a:endCxn id="5" idx="1"/>
          </p:cNvCxnSpPr>
          <p:nvPr/>
        </p:nvCxnSpPr>
        <p:spPr>
          <a:xfrm flipH="1">
            <a:off x="8806249" y="4230986"/>
            <a:ext cx="1189499" cy="114008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itle 6"/>
          <p:cNvSpPr>
            <a:spLocks noGrp="1"/>
          </p:cNvSpPr>
          <p:nvPr>
            <p:ph type="title"/>
          </p:nvPr>
        </p:nvSpPr>
        <p:spPr>
          <a:xfrm>
            <a:off x="838200" y="365125"/>
            <a:ext cx="10515600" cy="1325563"/>
          </a:xfrm>
        </p:spPr>
        <p:txBody>
          <a:bodyPr/>
          <a:lstStyle/>
          <a:p>
            <a:r>
              <a:rPr lang="en-US" dirty="0"/>
              <a:t>What a long, strange trip it’s been…</a:t>
            </a:r>
          </a:p>
        </p:txBody>
      </p:sp>
    </p:spTree>
    <p:extLst>
      <p:ext uri="{BB962C8B-B14F-4D97-AF65-F5344CB8AC3E}">
        <p14:creationId xmlns:p14="http://schemas.microsoft.com/office/powerpoint/2010/main" val="360876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Calls</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x = </a:t>
            </a:r>
            <a:r>
              <a:rPr lang="en-US" dirty="0" err="1" smtClean="0">
                <a:latin typeface="Consolas" panose="020B0609020204030204" pitchFamily="49" charset="0"/>
              </a:rPr>
              <a:t>addTwoNumbers</a:t>
            </a:r>
            <a:r>
              <a:rPr lang="en-US" dirty="0" smtClean="0">
                <a:latin typeface="Consolas" panose="020B0609020204030204" pitchFamily="49" charset="0"/>
              </a:rPr>
              <a:t>(4,6) </a:t>
            </a:r>
          </a:p>
          <a:p>
            <a:pPr marL="0" indent="0">
              <a:buNone/>
            </a:pPr>
            <a:endParaRPr lang="en-US" dirty="0" smtClean="0">
              <a:latin typeface="Consolas" panose="020B0609020204030204" pitchFamily="49" charset="0"/>
            </a:endParaRPr>
          </a:p>
          <a:p>
            <a:pPr marL="0" indent="0">
              <a:buNone/>
            </a:pPr>
            <a:r>
              <a:rPr lang="en-US" dirty="0" smtClean="0">
                <a:latin typeface="Consolas" panose="020B0609020204030204" pitchFamily="49" charset="0"/>
              </a:rPr>
              <a:t>MOVE 4, R0</a:t>
            </a:r>
          </a:p>
          <a:p>
            <a:pPr marL="0" indent="0">
              <a:buNone/>
            </a:pPr>
            <a:r>
              <a:rPr lang="en-US" dirty="0" smtClean="0">
                <a:latin typeface="Consolas" panose="020B0609020204030204" pitchFamily="49" charset="0"/>
              </a:rPr>
              <a:t>PUSH R0</a:t>
            </a:r>
          </a:p>
          <a:p>
            <a:pPr marL="0" indent="0">
              <a:buNone/>
            </a:pPr>
            <a:r>
              <a:rPr lang="en-US" dirty="0" smtClean="0">
                <a:latin typeface="Consolas" panose="020B0609020204030204" pitchFamily="49" charset="0"/>
              </a:rPr>
              <a:t>MOVE 6,R1</a:t>
            </a:r>
          </a:p>
          <a:p>
            <a:pPr marL="0" indent="0">
              <a:buNone/>
            </a:pPr>
            <a:r>
              <a:rPr lang="en-US" dirty="0" smtClean="0">
                <a:latin typeface="Consolas" panose="020B0609020204030204" pitchFamily="49" charset="0"/>
              </a:rPr>
              <a:t>PUSH R1</a:t>
            </a:r>
          </a:p>
          <a:p>
            <a:pPr marL="0" indent="0">
              <a:buNone/>
            </a:pPr>
            <a:r>
              <a:rPr lang="en-US" dirty="0" smtClean="0">
                <a:latin typeface="Consolas" panose="020B0609020204030204" pitchFamily="49" charset="0"/>
              </a:rPr>
              <a:t>CALL </a:t>
            </a:r>
            <a:r>
              <a:rPr lang="en-US" dirty="0" err="1" smtClean="0">
                <a:latin typeface="Consolas" panose="020B0609020204030204" pitchFamily="49" charset="0"/>
              </a:rPr>
              <a:t>addTwoNumbers</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POP R2 ; R2 holds X</a:t>
            </a:r>
          </a:p>
          <a:p>
            <a:pPr marL="0" indent="0">
              <a:buNone/>
            </a:pPr>
            <a:r>
              <a:rPr lang="en-US" dirty="0" smtClean="0">
                <a:latin typeface="Consolas" panose="020B0609020204030204" pitchFamily="49" charset="0"/>
              </a:rPr>
              <a:t>STORE R2,X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189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could we write code for this?</a:t>
            </a:r>
            <a:endParaRPr lang="en-US" dirty="0"/>
          </a:p>
        </p:txBody>
      </p:sp>
      <p:sp>
        <p:nvSpPr>
          <p:cNvPr id="3" name="Content Placeholder 2"/>
          <p:cNvSpPr>
            <a:spLocks noGrp="1"/>
          </p:cNvSpPr>
          <p:nvPr>
            <p:ph idx="1"/>
          </p:nvPr>
        </p:nvSpPr>
        <p:spPr>
          <a:xfrm>
            <a:off x="838200" y="1185112"/>
            <a:ext cx="10515600" cy="5672888"/>
          </a:xfrm>
        </p:spPr>
        <p:txBody>
          <a:bodyPr>
            <a:normAutofit/>
          </a:bodyPr>
          <a:lstStyle/>
          <a:p>
            <a:pPr marL="0" indent="0">
              <a:buNone/>
            </a:pPr>
            <a:r>
              <a:rPr lang="en-US" dirty="0" smtClean="0"/>
              <a:t>For each of our AST nodes, we could define two methods that do the work specific to our particular node:</a:t>
            </a:r>
          </a:p>
          <a:p>
            <a:pPr marL="0" indent="0">
              <a:buNone/>
            </a:pPr>
            <a:endParaRPr lang="en-US" dirty="0" smtClean="0"/>
          </a:p>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OutputPreChildren</a:t>
            </a:r>
            <a:r>
              <a:rPr lang="en-US" dirty="0" smtClean="0">
                <a:latin typeface="Consolas" panose="020B0609020204030204" pitchFamily="49" charset="0"/>
              </a:rPr>
              <a:t>()</a:t>
            </a:r>
          </a:p>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OutputPostChildren</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dirty="0"/>
              <a:t>These will return the register number of the result</a:t>
            </a:r>
            <a:r>
              <a:rPr lang="en-US" dirty="0" smtClean="0"/>
              <a:t>.</a:t>
            </a:r>
          </a:p>
          <a:p>
            <a:pPr marL="0" indent="0">
              <a:buNone/>
            </a:pPr>
            <a:r>
              <a:rPr lang="en-US" dirty="0" smtClean="0"/>
              <a:t>We can assume that only one of these will produce a result.</a:t>
            </a:r>
            <a:endParaRPr lang="en-US" dirty="0"/>
          </a:p>
          <a:p>
            <a:pPr marL="0" indent="0">
              <a:buNone/>
            </a:pPr>
            <a:r>
              <a:rPr lang="en-US" dirty="0"/>
              <a:t>We will also want to have a function to get the next available register:</a:t>
            </a:r>
          </a:p>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getNextRegister</a:t>
            </a:r>
            <a:r>
              <a:rPr lang="en-US" dirty="0" smtClean="0">
                <a:latin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153521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could we write code for this?</a:t>
            </a:r>
            <a:endParaRPr lang="en-US" dirty="0"/>
          </a:p>
        </p:txBody>
      </p:sp>
      <p:sp>
        <p:nvSpPr>
          <p:cNvPr id="3" name="Content Placeholder 2"/>
          <p:cNvSpPr>
            <a:spLocks noGrp="1"/>
          </p:cNvSpPr>
          <p:nvPr>
            <p:ph idx="1"/>
          </p:nvPr>
        </p:nvSpPr>
        <p:spPr>
          <a:xfrm>
            <a:off x="838200" y="1347538"/>
            <a:ext cx="10515600" cy="5510462"/>
          </a:xfrm>
        </p:spPr>
        <p:txBody>
          <a:bodyPr>
            <a:normAutofit/>
          </a:bodyPr>
          <a:lstStyle/>
          <a:p>
            <a:pPr marL="0" indent="0">
              <a:buNone/>
            </a:pPr>
            <a:r>
              <a:rPr lang="en-US" dirty="0" smtClean="0"/>
              <a:t>On our Node base class, we could have a function that handles a single </a:t>
            </a:r>
            <a:r>
              <a:rPr lang="en-US" dirty="0" err="1" smtClean="0"/>
              <a:t>node;a</a:t>
            </a:r>
            <a:r>
              <a:rPr lang="en-US" dirty="0" smtClean="0"/>
              <a:t> combined pre-order, in-order and post-order traversal:</a:t>
            </a:r>
            <a:endParaRPr lang="en-US" dirty="0" smtClean="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ProcessNode</a:t>
            </a:r>
            <a:r>
              <a:rPr lang="en-US" dirty="0" smtClean="0">
                <a:latin typeface="Consolas" panose="020B0609020204030204" pitchFamily="49" charset="0"/>
              </a:rPr>
              <a:t>() {</a:t>
            </a:r>
          </a:p>
          <a:p>
            <a:pPr marL="0" indent="0">
              <a:buNone/>
            </a:pPr>
            <a:r>
              <a:rPr lang="en-US" dirty="0" smtClean="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a:t>
            </a:r>
            <a:r>
              <a:rPr lang="en-US" dirty="0" err="1" smtClean="0">
                <a:latin typeface="Consolas" panose="020B0609020204030204" pitchFamily="49" charset="0"/>
              </a:rPr>
              <a:t>retVal</a:t>
            </a:r>
            <a:r>
              <a:rPr lang="en-US" dirty="0" smtClean="0">
                <a:latin typeface="Consolas" panose="020B0609020204030204" pitchFamily="49" charset="0"/>
              </a:rPr>
              <a:t> = </a:t>
            </a:r>
            <a:r>
              <a:rPr lang="en-US" dirty="0" err="1" smtClean="0">
                <a:latin typeface="Consolas" panose="020B0609020204030204" pitchFamily="49" charset="0"/>
              </a:rPr>
              <a:t>OutputPreChildren</a:t>
            </a:r>
            <a:r>
              <a:rPr lang="en-US" dirty="0" smtClean="0">
                <a:latin typeface="Consolas" panose="020B0609020204030204" pitchFamily="49" charset="0"/>
              </a:rPr>
              <a:t>();</a:t>
            </a:r>
          </a:p>
          <a:p>
            <a:pPr marL="0" indent="0">
              <a:buNone/>
            </a:pPr>
            <a:r>
              <a:rPr lang="en-US" dirty="0" smtClean="0">
                <a:latin typeface="Consolas" panose="020B0609020204030204" pitchFamily="49" charset="0"/>
              </a:rPr>
              <a:t>	for (Node </a:t>
            </a:r>
            <a:r>
              <a:rPr lang="en-US" dirty="0" err="1" smtClean="0">
                <a:latin typeface="Consolas" panose="020B0609020204030204" pitchFamily="49" charset="0"/>
              </a:rPr>
              <a:t>child:children</a:t>
            </a:r>
            <a:r>
              <a:rPr lang="en-US" dirty="0" smtClean="0">
                <a:latin typeface="Consolas" panose="020B0609020204030204" pitchFamily="49" charset="0"/>
              </a:rPr>
              <a:t>)</a:t>
            </a:r>
          </a:p>
          <a:p>
            <a:pPr marL="0" indent="0">
              <a:buNone/>
            </a:pPr>
            <a:r>
              <a:rPr lang="en-US" dirty="0" smtClean="0">
                <a:latin typeface="Consolas" panose="020B0609020204030204" pitchFamily="49" charset="0"/>
              </a:rPr>
              <a:t>	</a:t>
            </a:r>
            <a:r>
              <a:rPr lang="en-US" dirty="0">
                <a:latin typeface="Consolas" panose="020B0609020204030204" pitchFamily="49" charset="0"/>
              </a:rPr>
              <a:t>	</a:t>
            </a:r>
            <a:r>
              <a:rPr lang="en-US" dirty="0" err="1" smtClean="0">
                <a:latin typeface="Consolas" panose="020B0609020204030204" pitchFamily="49" charset="0"/>
              </a:rPr>
              <a:t>child.ProcessNode</a:t>
            </a:r>
            <a:r>
              <a:rPr lang="en-US" dirty="0" smtClean="0">
                <a:latin typeface="Consolas" panose="020B0609020204030204" pitchFamily="49" charset="0"/>
              </a:rPr>
              <a:t>();</a:t>
            </a:r>
          </a:p>
          <a:p>
            <a:pPr marL="0" indent="0">
              <a:buNone/>
            </a:pPr>
            <a:r>
              <a:rPr lang="en-US" dirty="0" smtClean="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retVal2 = </a:t>
            </a:r>
            <a:r>
              <a:rPr lang="en-US" dirty="0" err="1" smtClean="0">
                <a:latin typeface="Consolas" panose="020B0609020204030204" pitchFamily="49" charset="0"/>
              </a:rPr>
              <a:t>OutputPostChildren</a:t>
            </a:r>
            <a:r>
              <a:rPr lang="en-US" dirty="0" smtClean="0">
                <a:latin typeface="Consolas" panose="020B0609020204030204" pitchFamily="49" charset="0"/>
              </a:rPr>
              <a:t>();</a:t>
            </a:r>
          </a:p>
          <a:p>
            <a:pPr marL="0" indent="0">
              <a:buNone/>
            </a:pPr>
            <a:r>
              <a:rPr lang="en-US" dirty="0">
                <a:latin typeface="Consolas" panose="020B0609020204030204" pitchFamily="49" charset="0"/>
              </a:rPr>
              <a:t>	</a:t>
            </a:r>
            <a:r>
              <a:rPr lang="en-US" dirty="0" smtClean="0">
                <a:latin typeface="Consolas" panose="020B0609020204030204" pitchFamily="49" charset="0"/>
              </a:rPr>
              <a:t>return retVal2 == 0 ? </a:t>
            </a:r>
            <a:r>
              <a:rPr lang="en-US" dirty="0" err="1" smtClean="0">
                <a:latin typeface="Consolas" panose="020B0609020204030204" pitchFamily="49" charset="0"/>
              </a:rPr>
              <a:t>retVal</a:t>
            </a:r>
            <a:r>
              <a:rPr lang="en-US" dirty="0" smtClean="0">
                <a:latin typeface="Consolas" panose="020B0609020204030204" pitchFamily="49" charset="0"/>
              </a:rPr>
              <a:t> : retVal2;</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86010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lstStyle/>
          <a:p>
            <a:pPr marL="0" indent="0">
              <a:buNone/>
            </a:pPr>
            <a:r>
              <a:rPr lang="en-US" dirty="0" smtClean="0"/>
              <a:t>Our variables are all stored in registers right now.</a:t>
            </a:r>
          </a:p>
          <a:p>
            <a:pPr marL="0" indent="0">
              <a:buNone/>
            </a:pPr>
            <a:endParaRPr lang="en-US" dirty="0"/>
          </a:p>
          <a:p>
            <a:pPr marL="0" indent="0">
              <a:buNone/>
            </a:pPr>
            <a:r>
              <a:rPr lang="en-US" dirty="0" smtClean="0"/>
              <a:t>There are two issues with this:</a:t>
            </a:r>
          </a:p>
          <a:p>
            <a:pPr marL="514350" indent="-514350">
              <a:buAutoNum type="arabicParenR"/>
            </a:pPr>
            <a:r>
              <a:rPr lang="en-US" dirty="0" smtClean="0"/>
              <a:t>We will run out of registers on a real computer.</a:t>
            </a:r>
          </a:p>
          <a:p>
            <a:pPr marL="514350" indent="-514350">
              <a:buAutoNum type="arabicParenR"/>
            </a:pPr>
            <a:r>
              <a:rPr lang="en-US" dirty="0" smtClean="0"/>
              <a:t>We haven’t talked about how to work with data that is not 1 register in size. Examples include classes</a:t>
            </a:r>
            <a:r>
              <a:rPr lang="en-US" dirty="0"/>
              <a:t> </a:t>
            </a:r>
            <a:r>
              <a:rPr lang="en-US" dirty="0" smtClean="0"/>
              <a:t>and arrays.</a:t>
            </a:r>
            <a:endParaRPr lang="en-US" dirty="0"/>
          </a:p>
        </p:txBody>
      </p:sp>
    </p:spTree>
    <p:extLst>
      <p:ext uri="{BB962C8B-B14F-4D97-AF65-F5344CB8AC3E}">
        <p14:creationId xmlns:p14="http://schemas.microsoft.com/office/powerpoint/2010/main" val="80397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registers get allocated?</a:t>
            </a:r>
          </a:p>
        </p:txBody>
      </p:sp>
      <p:sp>
        <p:nvSpPr>
          <p:cNvPr id="3" name="Content Placeholder 2"/>
          <p:cNvSpPr>
            <a:spLocks noGrp="1"/>
          </p:cNvSpPr>
          <p:nvPr>
            <p:ph idx="1"/>
          </p:nvPr>
        </p:nvSpPr>
        <p:spPr>
          <a:xfrm>
            <a:off x="838200" y="1512606"/>
            <a:ext cx="10515600" cy="4664357"/>
          </a:xfrm>
        </p:spPr>
        <p:txBody>
          <a:bodyPr/>
          <a:lstStyle/>
          <a:p>
            <a:pPr marL="0" indent="0">
              <a:buNone/>
            </a:pPr>
            <a:r>
              <a:rPr lang="en-US" dirty="0"/>
              <a:t>Goals:</a:t>
            </a:r>
          </a:p>
          <a:p>
            <a:pPr marL="0" indent="0">
              <a:buNone/>
            </a:pPr>
            <a:r>
              <a:rPr lang="en-US" dirty="0"/>
              <a:t>	Most usage of registers</a:t>
            </a:r>
          </a:p>
          <a:p>
            <a:pPr marL="0" indent="0">
              <a:buNone/>
            </a:pPr>
            <a:r>
              <a:rPr lang="en-US" dirty="0"/>
              <a:t>	Fewest memory transactions </a:t>
            </a:r>
          </a:p>
          <a:p>
            <a:pPr marL="0" indent="0">
              <a:buNone/>
            </a:pPr>
            <a:r>
              <a:rPr lang="en-US" dirty="0"/>
              <a:t>	Reasonable Compile Time</a:t>
            </a:r>
          </a:p>
          <a:p>
            <a:pPr marL="0" indent="0">
              <a:buNone/>
            </a:pPr>
            <a:r>
              <a:rPr lang="en-US" dirty="0"/>
              <a:t>	Provably error free</a:t>
            </a:r>
          </a:p>
          <a:p>
            <a:pPr marL="0" indent="0">
              <a:buNone/>
            </a:pPr>
            <a:r>
              <a:rPr lang="en-US" dirty="0"/>
              <a:t>	No side effects</a:t>
            </a:r>
          </a:p>
          <a:p>
            <a:pPr marL="0" indent="0">
              <a:buNone/>
            </a:pPr>
            <a:endParaRPr lang="en-US" dirty="0"/>
          </a:p>
          <a:p>
            <a:pPr marL="0" indent="0">
              <a:buNone/>
            </a:pPr>
            <a:r>
              <a:rPr lang="en-US" dirty="0"/>
              <a:t>All of this has to happen regardless of basic block boundaries (much harder!)</a:t>
            </a:r>
          </a:p>
        </p:txBody>
      </p:sp>
    </p:spTree>
    <p:extLst>
      <p:ext uri="{BB962C8B-B14F-4D97-AF65-F5344CB8AC3E}">
        <p14:creationId xmlns:p14="http://schemas.microsoft.com/office/powerpoint/2010/main" val="341506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Analysis</a:t>
            </a:r>
          </a:p>
        </p:txBody>
      </p:sp>
      <p:sp>
        <p:nvSpPr>
          <p:cNvPr id="3" name="Content Placeholder 2"/>
          <p:cNvSpPr>
            <a:spLocks noGrp="1"/>
          </p:cNvSpPr>
          <p:nvPr>
            <p:ph idx="1"/>
          </p:nvPr>
        </p:nvSpPr>
        <p:spPr/>
        <p:txBody>
          <a:bodyPr/>
          <a:lstStyle/>
          <a:p>
            <a:pPr marL="0" indent="0">
              <a:buNone/>
            </a:pPr>
            <a:r>
              <a:rPr lang="en-US" dirty="0"/>
              <a:t>Determine which variables are “alive” (referenced) during which pieces of code and put those into registers.</a:t>
            </a:r>
          </a:p>
          <a:p>
            <a:pPr marL="0" indent="0">
              <a:buNone/>
            </a:pPr>
            <a:endParaRPr lang="en-US" dirty="0"/>
          </a:p>
          <a:p>
            <a:pPr marL="0" indent="0">
              <a:buNone/>
            </a:pPr>
            <a:r>
              <a:rPr lang="en-US" dirty="0"/>
              <a:t>Swap out variables at the end of their “lives” to free up the register for something else.</a:t>
            </a:r>
          </a:p>
          <a:p>
            <a:pPr marL="0" indent="0">
              <a:buNone/>
            </a:pPr>
            <a:endParaRPr lang="en-US" dirty="0"/>
          </a:p>
          <a:p>
            <a:pPr marL="0" indent="0">
              <a:buNone/>
            </a:pPr>
            <a:r>
              <a:rPr lang="en-US" dirty="0"/>
              <a:t>Prioritize loops to ensure that code that is executed many times is as fast as possible, even if it means that code executed only once is slower.</a:t>
            </a:r>
          </a:p>
        </p:txBody>
      </p:sp>
    </p:spTree>
    <p:extLst>
      <p:ext uri="{BB962C8B-B14F-4D97-AF65-F5344CB8AC3E}">
        <p14:creationId xmlns:p14="http://schemas.microsoft.com/office/powerpoint/2010/main" val="145891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liveness analysis</a:t>
            </a:r>
            <a:endParaRPr lang="en-US" dirty="0"/>
          </a:p>
        </p:txBody>
      </p:sp>
      <p:sp>
        <p:nvSpPr>
          <p:cNvPr id="3" name="Content Placeholder 2"/>
          <p:cNvSpPr>
            <a:spLocks noGrp="1"/>
          </p:cNvSpPr>
          <p:nvPr>
            <p:ph idx="1"/>
          </p:nvPr>
        </p:nvSpPr>
        <p:spPr>
          <a:xfrm>
            <a:off x="221672" y="1620981"/>
            <a:ext cx="5340927" cy="4285818"/>
          </a:xfrm>
        </p:spPr>
        <p:txBody>
          <a:bodyPr>
            <a:normAutofit/>
          </a:bodyPr>
          <a:lstStyle/>
          <a:p>
            <a:pPr marL="0" indent="0">
              <a:buNone/>
            </a:pPr>
            <a:r>
              <a:rPr lang="en-US" sz="2400" dirty="0" smtClean="0">
                <a:latin typeface="Consolas" panose="020B0609020204030204" pitchFamily="49" charset="0"/>
              </a:rPr>
              <a:t>void </a:t>
            </a:r>
            <a:r>
              <a:rPr lang="en-US" sz="2400" dirty="0" err="1" smtClean="0">
                <a:latin typeface="Consolas" panose="020B0609020204030204" pitchFamily="49" charset="0"/>
              </a:rPr>
              <a:t>someFunction</a:t>
            </a:r>
            <a:r>
              <a:rPr lang="en-US" sz="2400" dirty="0" smtClean="0">
                <a:latin typeface="Consolas" panose="020B0609020204030204" pitchFamily="49" charset="0"/>
              </a:rPr>
              <a:t>(void) {</a:t>
            </a:r>
          </a:p>
          <a:p>
            <a:pPr marL="0" indent="0">
              <a:buNone/>
            </a:pPr>
            <a:r>
              <a:rPr lang="en-US" sz="2400" dirty="0" smtClean="0">
                <a:latin typeface="Consolas" panose="020B0609020204030204" pitchFamily="49" charset="0"/>
              </a:rPr>
              <a:t>	</a:t>
            </a:r>
            <a:r>
              <a:rPr lang="en-US" sz="2400" dirty="0" err="1" smtClean="0">
                <a:latin typeface="Consolas" panose="020B0609020204030204" pitchFamily="49" charset="0"/>
              </a:rPr>
              <a:t>int</a:t>
            </a:r>
            <a:r>
              <a:rPr lang="en-US" sz="2400" dirty="0" smtClean="0">
                <a:latin typeface="Consolas" panose="020B0609020204030204" pitchFamily="49" charset="0"/>
              </a:rPr>
              <a:t> a=5,b=3;</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for (</a:t>
            </a:r>
            <a:r>
              <a:rPr lang="en-US" sz="2400" dirty="0" err="1" smtClean="0">
                <a:latin typeface="Consolas" panose="020B0609020204030204" pitchFamily="49" charset="0"/>
              </a:rPr>
              <a:t>int</a:t>
            </a:r>
            <a:r>
              <a:rPr lang="en-US" sz="2400" dirty="0" smtClean="0">
                <a:latin typeface="Consolas" panose="020B0609020204030204" pitchFamily="49" charset="0"/>
              </a:rPr>
              <a:t> i=0;i&lt;100;i++) {</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	a+=i;</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b = 5;</a:t>
            </a:r>
          </a:p>
          <a:p>
            <a:pPr marL="0" indent="0">
              <a:buNone/>
            </a:pPr>
            <a:r>
              <a:rPr lang="en-US" sz="2400" dirty="0">
                <a:latin typeface="Consolas" panose="020B0609020204030204" pitchFamily="49" charset="0"/>
              </a:rPr>
              <a:t>	</a:t>
            </a:r>
            <a:r>
              <a:rPr lang="en-US" sz="2400" dirty="0" smtClean="0">
                <a:latin typeface="Consolas" panose="020B0609020204030204" pitchFamily="49" charset="0"/>
              </a:rPr>
              <a:t>print </a:t>
            </a:r>
            <a:r>
              <a:rPr lang="en-US" sz="2400" dirty="0" err="1" smtClean="0">
                <a:latin typeface="Consolas" panose="020B0609020204030204" pitchFamily="49" charset="0"/>
              </a:rPr>
              <a:t>a,b</a:t>
            </a:r>
            <a:r>
              <a:rPr lang="en-US" sz="2400" dirty="0" smtClean="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smtClean="0">
                <a:latin typeface="Consolas" panose="020B0609020204030204" pitchFamily="49" charset="0"/>
              </a:rPr>
              <a:t>playSound</a:t>
            </a:r>
            <a:r>
              <a:rPr lang="en-US" sz="2400" dirty="0" smtClean="0">
                <a:latin typeface="Consolas" panose="020B0609020204030204" pitchFamily="49" charset="0"/>
              </a:rPr>
              <a:t>();</a:t>
            </a:r>
            <a:endParaRPr lang="en-US" sz="2400" dirty="0">
              <a:latin typeface="Consolas" panose="020B0609020204030204" pitchFamily="49" charset="0"/>
            </a:endParaRPr>
          </a:p>
          <a:p>
            <a:pPr marL="0" indent="0">
              <a:buNone/>
            </a:pPr>
            <a:r>
              <a:rPr lang="en-US" sz="2400" dirty="0" smtClean="0">
                <a:latin typeface="Consolas" panose="020B0609020204030204" pitchFamily="49" charset="0"/>
              </a:rPr>
              <a:t>}</a:t>
            </a:r>
            <a:endParaRPr lang="en-US" sz="2400" dirty="0">
              <a:latin typeface="Consolas" panose="020B0609020204030204" pitchFamily="49" charset="0"/>
            </a:endParaRPr>
          </a:p>
        </p:txBody>
      </p:sp>
      <p:cxnSp>
        <p:nvCxnSpPr>
          <p:cNvPr id="5" name="Straight Arrow Connector 4"/>
          <p:cNvCxnSpPr/>
          <p:nvPr/>
        </p:nvCxnSpPr>
        <p:spPr>
          <a:xfrm flipH="1">
            <a:off x="3373582" y="1884218"/>
            <a:ext cx="4634345" cy="37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88036" y="1690688"/>
            <a:ext cx="3412729" cy="646331"/>
          </a:xfrm>
          <a:prstGeom prst="rect">
            <a:avLst/>
          </a:prstGeom>
          <a:noFill/>
        </p:spPr>
        <p:txBody>
          <a:bodyPr wrap="none" rtlCol="0">
            <a:spAutoFit/>
          </a:bodyPr>
          <a:lstStyle/>
          <a:p>
            <a:r>
              <a:rPr lang="en-US" dirty="0" smtClean="0"/>
              <a:t>You could start out by considering </a:t>
            </a:r>
          </a:p>
          <a:p>
            <a:r>
              <a:rPr lang="en-US" dirty="0" smtClean="0"/>
              <a:t>a and b as “alive” – </a:t>
            </a:r>
            <a:endParaRPr lang="en-US" dirty="0"/>
          </a:p>
        </p:txBody>
      </p:sp>
      <p:cxnSp>
        <p:nvCxnSpPr>
          <p:cNvPr id="8" name="Straight Arrow Connector 7"/>
          <p:cNvCxnSpPr/>
          <p:nvPr/>
        </p:nvCxnSpPr>
        <p:spPr>
          <a:xfrm flipH="1" flipV="1">
            <a:off x="5472545" y="2805545"/>
            <a:ext cx="1905000" cy="34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6928" y="3089563"/>
            <a:ext cx="3581400" cy="923330"/>
          </a:xfrm>
          <a:prstGeom prst="rect">
            <a:avLst/>
          </a:prstGeom>
          <a:noFill/>
        </p:spPr>
        <p:txBody>
          <a:bodyPr wrap="square" rtlCol="0">
            <a:spAutoFit/>
          </a:bodyPr>
          <a:lstStyle/>
          <a:p>
            <a:r>
              <a:rPr lang="en-US" dirty="0" smtClean="0"/>
              <a:t>Note the loop with i. It should get prioritized as going into a register since it will be heavily used </a:t>
            </a:r>
            <a:endParaRPr lang="en-US" dirty="0"/>
          </a:p>
        </p:txBody>
      </p:sp>
      <p:cxnSp>
        <p:nvCxnSpPr>
          <p:cNvPr id="11" name="Straight Arrow Connector 10"/>
          <p:cNvCxnSpPr/>
          <p:nvPr/>
        </p:nvCxnSpPr>
        <p:spPr>
          <a:xfrm flipH="1" flipV="1">
            <a:off x="2341418" y="4135582"/>
            <a:ext cx="5188527" cy="61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29945" y="4244000"/>
            <a:ext cx="4419600" cy="1200329"/>
          </a:xfrm>
          <a:prstGeom prst="rect">
            <a:avLst/>
          </a:prstGeom>
          <a:noFill/>
        </p:spPr>
        <p:txBody>
          <a:bodyPr wrap="square" rtlCol="0">
            <a:spAutoFit/>
          </a:bodyPr>
          <a:lstStyle/>
          <a:p>
            <a:r>
              <a:rPr lang="en-US" dirty="0" smtClean="0"/>
              <a:t>It turns out that we didn’t really need b since it wasn’t read from before being reassigned. We can go back and update the liveness to make it not live until now.</a:t>
            </a:r>
            <a:endParaRPr lang="en-US" dirty="0"/>
          </a:p>
        </p:txBody>
      </p:sp>
      <p:cxnSp>
        <p:nvCxnSpPr>
          <p:cNvPr id="14" name="Straight Arrow Connector 13"/>
          <p:cNvCxnSpPr/>
          <p:nvPr/>
        </p:nvCxnSpPr>
        <p:spPr>
          <a:xfrm flipH="1" flipV="1">
            <a:off x="3075709" y="4844164"/>
            <a:ext cx="4371110" cy="93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6927" y="5786320"/>
            <a:ext cx="4384963" cy="646331"/>
          </a:xfrm>
          <a:prstGeom prst="rect">
            <a:avLst/>
          </a:prstGeom>
          <a:noFill/>
        </p:spPr>
        <p:txBody>
          <a:bodyPr wrap="square" rtlCol="0">
            <a:spAutoFit/>
          </a:bodyPr>
          <a:lstStyle/>
          <a:p>
            <a:r>
              <a:rPr lang="en-US" dirty="0" smtClean="0"/>
              <a:t>Neither a nor b is ever used, so they are both “dead”. Their registers could be reused.</a:t>
            </a:r>
            <a:endParaRPr lang="en-US" dirty="0"/>
          </a:p>
        </p:txBody>
      </p:sp>
    </p:spTree>
    <p:extLst>
      <p:ext uri="{BB962C8B-B14F-4D97-AF65-F5344CB8AC3E}">
        <p14:creationId xmlns:p14="http://schemas.microsoft.com/office/powerpoint/2010/main" val="3927686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wrap-up</a:t>
            </a:r>
          </a:p>
        </p:txBody>
      </p:sp>
      <p:sp>
        <p:nvSpPr>
          <p:cNvPr id="3" name="Content Placeholder 2"/>
          <p:cNvSpPr>
            <a:spLocks noGrp="1"/>
          </p:cNvSpPr>
          <p:nvPr>
            <p:ph idx="1"/>
          </p:nvPr>
        </p:nvSpPr>
        <p:spPr/>
        <p:txBody>
          <a:bodyPr/>
          <a:lstStyle/>
          <a:p>
            <a:r>
              <a:rPr lang="en-US" dirty="0"/>
              <a:t>Generating code from the AST is pretty straight forward, but requires some recursion.</a:t>
            </a:r>
          </a:p>
          <a:p>
            <a:r>
              <a:rPr lang="en-US" dirty="0" smtClean="0"/>
              <a:t>Register </a:t>
            </a:r>
            <a:r>
              <a:rPr lang="en-US" dirty="0"/>
              <a:t>allocation is an NP complete (no fast, perfect solution is known)</a:t>
            </a:r>
          </a:p>
          <a:p>
            <a:r>
              <a:rPr lang="en-US" dirty="0"/>
              <a:t>What we have is “good enough” for register allocation</a:t>
            </a:r>
          </a:p>
        </p:txBody>
      </p:sp>
    </p:spTree>
    <p:extLst>
      <p:ext uri="{BB962C8B-B14F-4D97-AF65-F5344CB8AC3E}">
        <p14:creationId xmlns:p14="http://schemas.microsoft.com/office/powerpoint/2010/main" val="2396150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memory</a:t>
            </a:r>
            <a:endParaRPr lang="en-US" dirty="0"/>
          </a:p>
        </p:txBody>
      </p:sp>
      <p:sp>
        <p:nvSpPr>
          <p:cNvPr id="3" name="Content Placeholder 2"/>
          <p:cNvSpPr>
            <a:spLocks noGrp="1"/>
          </p:cNvSpPr>
          <p:nvPr>
            <p:ph idx="1"/>
          </p:nvPr>
        </p:nvSpPr>
        <p:spPr/>
        <p:txBody>
          <a:bodyPr/>
          <a:lstStyle/>
          <a:p>
            <a:pPr marL="0" indent="0">
              <a:buNone/>
            </a:pPr>
            <a:r>
              <a:rPr lang="en-US" dirty="0" smtClean="0"/>
              <a:t>As you may know, memory is represented to the programmer as a long array of untyped bytes. </a:t>
            </a:r>
          </a:p>
          <a:p>
            <a:pPr marL="0" indent="0">
              <a:buNone/>
            </a:pPr>
            <a:endParaRPr lang="en-US" dirty="0"/>
          </a:p>
          <a:p>
            <a:pPr marL="0" indent="0">
              <a:buNone/>
            </a:pPr>
            <a:r>
              <a:rPr lang="en-US" dirty="0" smtClean="0"/>
              <a:t>We choose to organize the memory allocated to our program in two different ways, representing two very different usage patterns.</a:t>
            </a:r>
          </a:p>
          <a:p>
            <a:pPr marL="0" indent="0">
              <a:buNone/>
            </a:pPr>
            <a:endParaRPr lang="en-US" dirty="0" smtClean="0"/>
          </a:p>
          <a:p>
            <a:pPr marL="0" indent="0">
              <a:buNone/>
            </a:pPr>
            <a:r>
              <a:rPr lang="en-US" dirty="0" smtClean="0"/>
              <a:t>One pattern is our local variables. They live only for the duration of a single method/function call. The other pattern is for allocations that will probably last for a long time (think “new” in Java).</a:t>
            </a:r>
            <a:endParaRPr lang="en-US" dirty="0"/>
          </a:p>
          <a:p>
            <a:pPr marL="0" indent="0">
              <a:buNone/>
            </a:pPr>
            <a:endParaRPr lang="en-US" dirty="0"/>
          </a:p>
        </p:txBody>
      </p:sp>
    </p:spTree>
    <p:extLst>
      <p:ext uri="{BB962C8B-B14F-4D97-AF65-F5344CB8AC3E}">
        <p14:creationId xmlns:p14="http://schemas.microsoft.com/office/powerpoint/2010/main" val="3325316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a:t>
            </a:r>
            <a:endParaRPr lang="en-US" dirty="0"/>
          </a:p>
        </p:txBody>
      </p:sp>
      <p:sp>
        <p:nvSpPr>
          <p:cNvPr id="4" name="Content Placeholder 2"/>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have already talked about the stack as a way to pass parameters to functions. We can also use it to allocate memory for our local variables.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The “secret” is that we can change the stack address. Push and pop, strictly, only give us access to the topmost item on the stack. We need more flexibility than that.</a:t>
            </a:r>
            <a:endParaRPr lang="en-US" dirty="0" smtClean="0"/>
          </a:p>
        </p:txBody>
      </p:sp>
    </p:spTree>
    <p:extLst>
      <p:ext uri="{BB962C8B-B14F-4D97-AF65-F5344CB8AC3E}">
        <p14:creationId xmlns:p14="http://schemas.microsoft.com/office/powerpoint/2010/main" val="214474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Code Generation Basics</a:t>
            </a:r>
          </a:p>
        </p:txBody>
      </p:sp>
      <p:sp>
        <p:nvSpPr>
          <p:cNvPr id="8" name="Content Placeholder 7"/>
          <p:cNvSpPr>
            <a:spLocks noGrp="1"/>
          </p:cNvSpPr>
          <p:nvPr>
            <p:ph idx="1"/>
          </p:nvPr>
        </p:nvSpPr>
        <p:spPr/>
        <p:txBody>
          <a:bodyPr/>
          <a:lstStyle/>
          <a:p>
            <a:r>
              <a:rPr lang="en-US" dirty="0"/>
              <a:t>This is the process of generating </a:t>
            </a:r>
            <a:r>
              <a:rPr lang="en-US" dirty="0" smtClean="0"/>
              <a:t>assembly</a:t>
            </a:r>
            <a:endParaRPr lang="en-US" dirty="0"/>
          </a:p>
          <a:p>
            <a:r>
              <a:rPr lang="en-US" dirty="0"/>
              <a:t>Obviously, this is </a:t>
            </a:r>
            <a:r>
              <a:rPr lang="en-US" dirty="0" smtClean="0"/>
              <a:t>CPU </a:t>
            </a:r>
            <a:r>
              <a:rPr lang="en-US" dirty="0"/>
              <a:t>specific – this is the only part of the compiler that </a:t>
            </a:r>
            <a:r>
              <a:rPr lang="en-US" b="1" dirty="0" smtClean="0"/>
              <a:t>is</a:t>
            </a:r>
            <a:r>
              <a:rPr lang="en-US" dirty="0" smtClean="0"/>
              <a:t> CPU </a:t>
            </a:r>
            <a:r>
              <a:rPr lang="en-US" dirty="0"/>
              <a:t>specific!</a:t>
            </a:r>
          </a:p>
          <a:p>
            <a:r>
              <a:rPr lang="en-US" dirty="0"/>
              <a:t>A simple approach is very simple; </a:t>
            </a:r>
            <a:r>
              <a:rPr lang="en-US" dirty="0" smtClean="0"/>
              <a:t>highly optimized </a:t>
            </a:r>
            <a:r>
              <a:rPr lang="en-US" dirty="0"/>
              <a:t>is hard</a:t>
            </a:r>
          </a:p>
          <a:p>
            <a:r>
              <a:rPr lang="en-US" dirty="0"/>
              <a:t>Can never be “perfect”, but can be “good enough”</a:t>
            </a:r>
          </a:p>
          <a:p>
            <a:r>
              <a:rPr lang="en-US" dirty="0"/>
              <a:t>Much like parsing, this is a “fill in the blank” problem</a:t>
            </a:r>
          </a:p>
          <a:p>
            <a:endParaRPr lang="en-US" dirty="0"/>
          </a:p>
          <a:p>
            <a:pPr lvl="1"/>
            <a:endParaRPr lang="en-US" dirty="0"/>
          </a:p>
        </p:txBody>
      </p:sp>
    </p:spTree>
    <p:extLst>
      <p:ext uri="{BB962C8B-B14F-4D97-AF65-F5344CB8AC3E}">
        <p14:creationId xmlns:p14="http://schemas.microsoft.com/office/powerpoint/2010/main" val="2246379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3" y="1151467"/>
            <a:ext cx="5311069" cy="3970318"/>
          </a:xfrm>
          <a:prstGeom prst="rect">
            <a:avLst/>
          </a:prstGeom>
          <a:noFill/>
        </p:spPr>
        <p:txBody>
          <a:bodyPr wrap="none" rtlCol="0">
            <a:spAutoFit/>
          </a:bodyPr>
          <a:lstStyle/>
          <a:p>
            <a:r>
              <a:rPr lang="en-US" sz="2800" dirty="0" smtClean="0"/>
              <a:t>Here we have an empty stack.</a:t>
            </a:r>
          </a:p>
          <a:p>
            <a:endParaRPr lang="en-US" sz="2800" dirty="0"/>
          </a:p>
          <a:p>
            <a:r>
              <a:rPr lang="en-US" sz="2800" dirty="0" smtClean="0"/>
              <a:t>We are going to call a function:</a:t>
            </a:r>
          </a:p>
          <a:p>
            <a:endParaRPr lang="en-US" sz="2800" dirty="0">
              <a:latin typeface="Consolas" panose="020B0609020204030204" pitchFamily="49" charset="0"/>
            </a:endParaRPr>
          </a:p>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endParaRPr lang="en-US" sz="2800" dirty="0"/>
          </a:p>
        </p:txBody>
      </p:sp>
    </p:spTree>
    <p:extLst>
      <p:ext uri="{BB962C8B-B14F-4D97-AF65-F5344CB8AC3E}">
        <p14:creationId xmlns:p14="http://schemas.microsoft.com/office/powerpoint/2010/main" val="362393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3" y="1151467"/>
            <a:ext cx="5605381" cy="2677656"/>
          </a:xfrm>
          <a:prstGeom prst="rect">
            <a:avLst/>
          </a:prstGeom>
          <a:noFill/>
        </p:spPr>
        <p:txBody>
          <a:bodyPr wrap="non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First, we will push the return location</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Tree>
    <p:extLst>
      <p:ext uri="{BB962C8B-B14F-4D97-AF65-F5344CB8AC3E}">
        <p14:creationId xmlns:p14="http://schemas.microsoft.com/office/powerpoint/2010/main" val="115654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3" y="1151467"/>
            <a:ext cx="5311069" cy="2677656"/>
          </a:xfrm>
          <a:prstGeom prst="rect">
            <a:avLst/>
          </a:prstGeom>
          <a:noFill/>
        </p:spPr>
        <p:txBody>
          <a:bodyPr wrap="non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Next, we will push the value for a</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6" name="Rectangle 5"/>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Tree>
    <p:extLst>
      <p:ext uri="{BB962C8B-B14F-4D97-AF65-F5344CB8AC3E}">
        <p14:creationId xmlns:p14="http://schemas.microsoft.com/office/powerpoint/2010/main" val="217939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4" y="1151467"/>
            <a:ext cx="5472854" cy="3108543"/>
          </a:xfrm>
          <a:prstGeom prst="rect">
            <a:avLst/>
          </a:prstGeom>
          <a:noFill/>
        </p:spPr>
        <p:txBody>
          <a:bodyPr wrap="squar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Now we call </a:t>
            </a:r>
            <a:r>
              <a:rPr lang="en-US" sz="2800" dirty="0" err="1" smtClean="0"/>
              <a:t>doSomething</a:t>
            </a:r>
            <a:r>
              <a:rPr lang="en-US" sz="2800" dirty="0" smtClean="0"/>
              <a:t>. First we need to make space for b</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6" name="Rectangle 5"/>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7" name="Rectangle 6"/>
          <p:cNvSpPr/>
          <p:nvPr/>
        </p:nvSpPr>
        <p:spPr>
          <a:xfrm>
            <a:off x="1913465" y="4917441"/>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Tree>
    <p:extLst>
      <p:ext uri="{BB962C8B-B14F-4D97-AF65-F5344CB8AC3E}">
        <p14:creationId xmlns:p14="http://schemas.microsoft.com/office/powerpoint/2010/main" val="3002309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4" y="1151467"/>
            <a:ext cx="5472854" cy="5262979"/>
          </a:xfrm>
          <a:prstGeom prst="rect">
            <a:avLst/>
          </a:prstGeom>
          <a:noFill/>
        </p:spPr>
        <p:txBody>
          <a:bodyPr wrap="squar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How can we access either a or b?</a:t>
            </a:r>
          </a:p>
          <a:p>
            <a:endParaRPr lang="en-US" sz="2800" dirty="0"/>
          </a:p>
          <a:p>
            <a:r>
              <a:rPr lang="en-US" sz="2800" dirty="0" smtClean="0"/>
              <a:t>The CPU has instructions that can treat a register as a pointer (think reference in Java) and allow you to access memory relative to that register.</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6" name="Rectangle 5"/>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7" name="Rectangle 6"/>
          <p:cNvSpPr/>
          <p:nvPr/>
        </p:nvSpPr>
        <p:spPr>
          <a:xfrm>
            <a:off x="1913465" y="4917441"/>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
        <p:nvSpPr>
          <p:cNvPr id="3" name="Right Arrow 2"/>
          <p:cNvSpPr/>
          <p:nvPr/>
        </p:nvSpPr>
        <p:spPr>
          <a:xfrm>
            <a:off x="213358" y="4422989"/>
            <a:ext cx="1612053" cy="440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 Pointer</a:t>
            </a:r>
            <a:endParaRPr lang="en-US" dirty="0"/>
          </a:p>
        </p:txBody>
      </p:sp>
      <p:sp>
        <p:nvSpPr>
          <p:cNvPr id="8" name="Right Arrow 7"/>
          <p:cNvSpPr/>
          <p:nvPr/>
        </p:nvSpPr>
        <p:spPr>
          <a:xfrm>
            <a:off x="213357" y="4944534"/>
            <a:ext cx="1612053" cy="419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 - 1</a:t>
            </a:r>
            <a:endParaRPr lang="en-US" dirty="0"/>
          </a:p>
        </p:txBody>
      </p:sp>
      <p:sp>
        <p:nvSpPr>
          <p:cNvPr id="10" name="Right Arrow 9"/>
          <p:cNvSpPr/>
          <p:nvPr/>
        </p:nvSpPr>
        <p:spPr>
          <a:xfrm>
            <a:off x="213357" y="5445760"/>
            <a:ext cx="1612053" cy="416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 - 2</a:t>
            </a:r>
            <a:endParaRPr lang="en-US" dirty="0"/>
          </a:p>
        </p:txBody>
      </p:sp>
    </p:spTree>
    <p:extLst>
      <p:ext uri="{BB962C8B-B14F-4D97-AF65-F5344CB8AC3E}">
        <p14:creationId xmlns:p14="http://schemas.microsoft.com/office/powerpoint/2010/main" val="2118830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4" y="1151467"/>
            <a:ext cx="5472854" cy="3970318"/>
          </a:xfrm>
          <a:prstGeom prst="rect">
            <a:avLst/>
          </a:prstGeom>
          <a:noFill/>
        </p:spPr>
        <p:txBody>
          <a:bodyPr wrap="squar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When our function is complete, it cleans up all of the local variables and the space for the parameters and pushes the return value.</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6" name="Rectangle 5"/>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9 (return value)</a:t>
            </a:r>
            <a:endParaRPr lang="en-US" sz="2400" dirty="0"/>
          </a:p>
        </p:txBody>
      </p:sp>
      <p:sp>
        <p:nvSpPr>
          <p:cNvPr id="3" name="Right Arrow 2"/>
          <p:cNvSpPr/>
          <p:nvPr/>
        </p:nvSpPr>
        <p:spPr>
          <a:xfrm>
            <a:off x="155784" y="5002108"/>
            <a:ext cx="1612053" cy="440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 Pointer</a:t>
            </a:r>
            <a:endParaRPr lang="en-US" dirty="0"/>
          </a:p>
        </p:txBody>
      </p:sp>
    </p:spTree>
    <p:extLst>
      <p:ext uri="{BB962C8B-B14F-4D97-AF65-F5344CB8AC3E}">
        <p14:creationId xmlns:p14="http://schemas.microsoft.com/office/powerpoint/2010/main" val="41540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2986" y="514773"/>
            <a:ext cx="3095413"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4" y="1151467"/>
            <a:ext cx="5472854" cy="4401205"/>
          </a:xfrm>
          <a:prstGeom prst="rect">
            <a:avLst/>
          </a:prstGeom>
          <a:noFill/>
        </p:spPr>
        <p:txBody>
          <a:bodyPr wrap="squar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p>
          <a:p>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b=4;</a:t>
            </a:r>
          </a:p>
          <a:p>
            <a:r>
              <a:rPr lang="en-US" sz="2800" dirty="0">
                <a:latin typeface="Consolas" panose="020B0609020204030204" pitchFamily="49" charset="0"/>
              </a:rPr>
              <a:t>	return </a:t>
            </a:r>
            <a:r>
              <a:rPr lang="en-US" sz="2800" dirty="0" err="1">
                <a:latin typeface="Consolas" panose="020B0609020204030204" pitchFamily="49" charset="0"/>
              </a:rPr>
              <a:t>a+b</a:t>
            </a:r>
            <a:r>
              <a:rPr lang="en-US" sz="2800" dirty="0">
                <a:latin typeface="Consolas" panose="020B0609020204030204" pitchFamily="49" charset="0"/>
              </a:rPr>
              <a:t>;</a:t>
            </a:r>
          </a:p>
          <a:p>
            <a:r>
              <a:rPr lang="en-US" sz="2800" dirty="0">
                <a:latin typeface="Consolas" panose="020B0609020204030204" pitchFamily="49" charset="0"/>
              </a:rPr>
              <a:t>}</a:t>
            </a:r>
          </a:p>
          <a:p>
            <a:r>
              <a:rPr lang="en-US" sz="2800" dirty="0" smtClean="0"/>
              <a:t> </a:t>
            </a:r>
          </a:p>
          <a:p>
            <a:r>
              <a:rPr lang="en-US" sz="2800" dirty="0" smtClean="0"/>
              <a:t>When we call “return”, the return location and the return value are removed from the stack, leaving it in the same state that it was in when we called the function.</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6" name="Rectangle 5"/>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9 (return value)</a:t>
            </a:r>
            <a:endParaRPr lang="en-US" sz="2400" dirty="0"/>
          </a:p>
        </p:txBody>
      </p:sp>
      <p:sp>
        <p:nvSpPr>
          <p:cNvPr id="3" name="Right Arrow 2"/>
          <p:cNvSpPr/>
          <p:nvPr/>
        </p:nvSpPr>
        <p:spPr>
          <a:xfrm>
            <a:off x="155784" y="5002108"/>
            <a:ext cx="1612053" cy="440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 Pointer</a:t>
            </a:r>
            <a:endParaRPr lang="en-US" dirty="0"/>
          </a:p>
        </p:txBody>
      </p:sp>
    </p:spTree>
    <p:extLst>
      <p:ext uri="{BB962C8B-B14F-4D97-AF65-F5344CB8AC3E}">
        <p14:creationId xmlns:p14="http://schemas.microsoft.com/office/powerpoint/2010/main" val="2422720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9076" y="514773"/>
            <a:ext cx="3755036" cy="592666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99574" y="1151467"/>
            <a:ext cx="5472854" cy="4832092"/>
          </a:xfrm>
          <a:prstGeom prst="rect">
            <a:avLst/>
          </a:prstGeom>
          <a:noFill/>
        </p:spPr>
        <p:txBody>
          <a:bodyPr wrap="square" rtlCol="0">
            <a:spAutoFit/>
          </a:bodyPr>
          <a:lstStyle/>
          <a:p>
            <a:r>
              <a:rPr lang="en-US" sz="2800" dirty="0" smtClean="0">
                <a:latin typeface="Consolas" panose="020B0609020204030204" pitchFamily="49" charset="0"/>
              </a:rPr>
              <a:t>void </a:t>
            </a:r>
            <a:r>
              <a:rPr lang="en-US" sz="2800" dirty="0" err="1">
                <a:latin typeface="Consolas" panose="020B0609020204030204" pitchFamily="49" charset="0"/>
              </a:rPr>
              <a:t>doSomething</a:t>
            </a: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 </a:t>
            </a:r>
            <a:r>
              <a:rPr lang="en-US" sz="2800" dirty="0" smtClean="0">
                <a:latin typeface="Consolas" panose="020B0609020204030204" pitchFamily="49" charset="0"/>
              </a:rPr>
              <a:t>{</a:t>
            </a:r>
          </a:p>
          <a:p>
            <a:r>
              <a:rPr lang="en-US" sz="2800" dirty="0">
                <a:latin typeface="Consolas" panose="020B0609020204030204" pitchFamily="49" charset="0"/>
              </a:rPr>
              <a:t>	</a:t>
            </a:r>
            <a:r>
              <a:rPr lang="en-US" sz="2800" dirty="0" err="1" smtClean="0">
                <a:latin typeface="Consolas" panose="020B0609020204030204" pitchFamily="49" charset="0"/>
              </a:rPr>
              <a:t>int</a:t>
            </a:r>
            <a:r>
              <a:rPr lang="en-US" sz="2800" dirty="0" smtClean="0">
                <a:latin typeface="Consolas" panose="020B0609020204030204" pitchFamily="49" charset="0"/>
              </a:rPr>
              <a:t> b=4;</a:t>
            </a:r>
            <a:endParaRPr lang="en-US" sz="2800" dirty="0">
              <a:latin typeface="Consolas" panose="020B0609020204030204" pitchFamily="49" charset="0"/>
            </a:endParaRPr>
          </a:p>
          <a:p>
            <a:r>
              <a:rPr lang="en-US" sz="2800" dirty="0">
                <a:latin typeface="Consolas" panose="020B0609020204030204" pitchFamily="49" charset="0"/>
              </a:rPr>
              <a:t>	</a:t>
            </a:r>
            <a:r>
              <a:rPr lang="en-US" sz="2800" dirty="0" err="1" smtClean="0">
                <a:latin typeface="Consolas" panose="020B0609020204030204" pitchFamily="49" charset="0"/>
              </a:rPr>
              <a:t>doSomething</a:t>
            </a:r>
            <a:r>
              <a:rPr lang="en-US" sz="2800" dirty="0" smtClean="0">
                <a:latin typeface="Consolas" panose="020B0609020204030204" pitchFamily="49" charset="0"/>
              </a:rPr>
              <a:t>(a)</a:t>
            </a:r>
            <a:endParaRPr lang="en-US" sz="2800" dirty="0">
              <a:latin typeface="Consolas" panose="020B0609020204030204" pitchFamily="49" charset="0"/>
            </a:endParaRPr>
          </a:p>
          <a:p>
            <a:r>
              <a:rPr lang="en-US" sz="2800" dirty="0">
                <a:latin typeface="Consolas" panose="020B0609020204030204" pitchFamily="49" charset="0"/>
              </a:rPr>
              <a:t>}</a:t>
            </a:r>
          </a:p>
          <a:p>
            <a:r>
              <a:rPr lang="en-US" sz="2800" dirty="0" smtClean="0"/>
              <a:t> </a:t>
            </a:r>
          </a:p>
          <a:p>
            <a:r>
              <a:rPr lang="en-US" sz="2800" dirty="0" smtClean="0"/>
              <a:t>This is why your recursive code can cause the system to fault. While the stack is big enough for </a:t>
            </a:r>
            <a:r>
              <a:rPr lang="en-US" sz="2800" b="1" dirty="0" smtClean="0"/>
              <a:t>reasonable</a:t>
            </a:r>
            <a:r>
              <a:rPr lang="en-US" sz="2800" dirty="0" smtClean="0"/>
              <a:t> recursion, if your base case is wrong, you will keep adding function call frames until it breaks.</a:t>
            </a:r>
            <a:endParaRPr lang="en-US" sz="2800" dirty="0"/>
          </a:p>
        </p:txBody>
      </p:sp>
      <p:sp>
        <p:nvSpPr>
          <p:cNvPr id="2" name="Rectangle 1"/>
          <p:cNvSpPr/>
          <p:nvPr/>
        </p:nvSpPr>
        <p:spPr>
          <a:xfrm>
            <a:off x="1882986" y="5967307"/>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7" name="Rectangle 6"/>
          <p:cNvSpPr/>
          <p:nvPr/>
        </p:nvSpPr>
        <p:spPr>
          <a:xfrm>
            <a:off x="1882986" y="5442374"/>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8" name="Rectangle 7"/>
          <p:cNvSpPr/>
          <p:nvPr/>
        </p:nvSpPr>
        <p:spPr>
          <a:xfrm>
            <a:off x="1882986" y="4917441"/>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
        <p:nvSpPr>
          <p:cNvPr id="11" name="Rectangle 10"/>
          <p:cNvSpPr/>
          <p:nvPr/>
        </p:nvSpPr>
        <p:spPr>
          <a:xfrm>
            <a:off x="1882986" y="4392508"/>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12" name="Rectangle 11"/>
          <p:cNvSpPr/>
          <p:nvPr/>
        </p:nvSpPr>
        <p:spPr>
          <a:xfrm>
            <a:off x="1882986" y="3867575"/>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13" name="Rectangle 12"/>
          <p:cNvSpPr/>
          <p:nvPr/>
        </p:nvSpPr>
        <p:spPr>
          <a:xfrm>
            <a:off x="1882986" y="3342642"/>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
        <p:nvSpPr>
          <p:cNvPr id="14" name="Rectangle 13"/>
          <p:cNvSpPr/>
          <p:nvPr/>
        </p:nvSpPr>
        <p:spPr>
          <a:xfrm>
            <a:off x="1882986" y="2838472"/>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15" name="Rectangle 14"/>
          <p:cNvSpPr/>
          <p:nvPr/>
        </p:nvSpPr>
        <p:spPr>
          <a:xfrm>
            <a:off x="1882986" y="2313539"/>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16" name="Rectangle 15"/>
          <p:cNvSpPr/>
          <p:nvPr/>
        </p:nvSpPr>
        <p:spPr>
          <a:xfrm>
            <a:off x="1882986" y="1788606"/>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
        <p:nvSpPr>
          <p:cNvPr id="17" name="Rectangle 16"/>
          <p:cNvSpPr/>
          <p:nvPr/>
        </p:nvSpPr>
        <p:spPr>
          <a:xfrm>
            <a:off x="1882986" y="1289073"/>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 Location</a:t>
            </a:r>
            <a:endParaRPr lang="en-US" sz="2400" dirty="0"/>
          </a:p>
        </p:txBody>
      </p:sp>
      <p:sp>
        <p:nvSpPr>
          <p:cNvPr id="18" name="Rectangle 17"/>
          <p:cNvSpPr/>
          <p:nvPr/>
        </p:nvSpPr>
        <p:spPr>
          <a:xfrm>
            <a:off x="1882986" y="764140"/>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 (value for a)</a:t>
            </a:r>
            <a:endParaRPr lang="en-US" sz="2400" dirty="0"/>
          </a:p>
        </p:txBody>
      </p:sp>
      <p:sp>
        <p:nvSpPr>
          <p:cNvPr id="19" name="Rectangle 18"/>
          <p:cNvSpPr/>
          <p:nvPr/>
        </p:nvSpPr>
        <p:spPr>
          <a:xfrm>
            <a:off x="1893872" y="266429"/>
            <a:ext cx="3034454" cy="41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 (value for b)</a:t>
            </a:r>
            <a:endParaRPr lang="en-US" sz="2400" dirty="0"/>
          </a:p>
        </p:txBody>
      </p:sp>
      <p:sp>
        <p:nvSpPr>
          <p:cNvPr id="20" name="Explosion 2 19"/>
          <p:cNvSpPr/>
          <p:nvPr/>
        </p:nvSpPr>
        <p:spPr>
          <a:xfrm>
            <a:off x="348826" y="-277702"/>
            <a:ext cx="1476586" cy="1617131"/>
          </a:xfrm>
          <a:prstGeom prst="irregularSeal2">
            <a:avLst/>
          </a:prstGeom>
          <a:gradFill flip="none" rotWithShape="1">
            <a:gsLst>
              <a:gs pos="0">
                <a:srgbClr val="FFFF00"/>
              </a:gs>
              <a:gs pos="62500">
                <a:srgbClr val="C00000"/>
              </a:gs>
              <a:gs pos="42000">
                <a:schemeClr val="accent4"/>
              </a:gs>
              <a:gs pos="83000">
                <a:srgbClr val="FFFF00"/>
              </a:gs>
              <a:gs pos="100000">
                <a:srgbClr val="FF0000"/>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rot="18386789">
            <a:off x="523043" y="439770"/>
            <a:ext cx="1620550" cy="442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 Pointer</a:t>
            </a:r>
            <a:endParaRPr lang="en-US" dirty="0"/>
          </a:p>
        </p:txBody>
      </p:sp>
    </p:spTree>
    <p:extLst>
      <p:ext uri="{BB962C8B-B14F-4D97-AF65-F5344CB8AC3E}">
        <p14:creationId xmlns:p14="http://schemas.microsoft.com/office/powerpoint/2010/main" val="1959138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 of the stack</a:t>
            </a:r>
            <a:endParaRPr lang="en-US" dirty="0"/>
          </a:p>
        </p:txBody>
      </p:sp>
      <p:sp>
        <p:nvSpPr>
          <p:cNvPr id="3" name="Content Placeholder 2"/>
          <p:cNvSpPr>
            <a:spLocks noGrp="1"/>
          </p:cNvSpPr>
          <p:nvPr>
            <p:ph idx="1"/>
          </p:nvPr>
        </p:nvSpPr>
        <p:spPr/>
        <p:txBody>
          <a:bodyPr/>
          <a:lstStyle/>
          <a:p>
            <a:pPr marL="0" indent="0">
              <a:buNone/>
            </a:pPr>
            <a:r>
              <a:rPr lang="en-US" dirty="0" smtClean="0"/>
              <a:t>Super fast – adding or subtracting from the stack pointer register</a:t>
            </a:r>
          </a:p>
          <a:p>
            <a:pPr marL="0" indent="0">
              <a:buNone/>
            </a:pPr>
            <a:endParaRPr lang="en-US" dirty="0" smtClean="0"/>
          </a:p>
          <a:p>
            <a:pPr marL="0" indent="0">
              <a:buNone/>
            </a:pPr>
            <a:r>
              <a:rPr lang="en-US" dirty="0" smtClean="0"/>
              <a:t>Only short term – for the length of your function</a:t>
            </a:r>
          </a:p>
          <a:p>
            <a:pPr marL="0" indent="0">
              <a:buNone/>
            </a:pPr>
            <a:endParaRPr lang="en-US" dirty="0" smtClean="0"/>
          </a:p>
          <a:p>
            <a:pPr marL="0" indent="0">
              <a:buNone/>
            </a:pPr>
            <a:r>
              <a:rPr lang="en-US" dirty="0" smtClean="0"/>
              <a:t>Good for passing parameters and holding the return value</a:t>
            </a:r>
          </a:p>
          <a:p>
            <a:pPr marL="0" indent="0">
              <a:buNone/>
            </a:pPr>
            <a:endParaRPr lang="en-US" dirty="0" smtClean="0"/>
          </a:p>
          <a:p>
            <a:pPr marL="0" indent="0">
              <a:buNone/>
            </a:pPr>
            <a:r>
              <a:rPr lang="en-US" dirty="0" smtClean="0"/>
              <a:t>Dangerous if you try to use that memory outside of your function </a:t>
            </a:r>
          </a:p>
          <a:p>
            <a:pPr marL="0" indent="0">
              <a:buNone/>
            </a:pPr>
            <a:r>
              <a:rPr lang="en-US" dirty="0"/>
              <a:t>	</a:t>
            </a:r>
            <a:r>
              <a:rPr lang="en-US" dirty="0" smtClean="0"/>
              <a:t>Java prohibits you from doing this</a:t>
            </a:r>
            <a:endParaRPr lang="en-US" dirty="0"/>
          </a:p>
        </p:txBody>
      </p:sp>
    </p:spTree>
    <p:extLst>
      <p:ext uri="{BB962C8B-B14F-4D97-AF65-F5344CB8AC3E}">
        <p14:creationId xmlns:p14="http://schemas.microsoft.com/office/powerpoint/2010/main" val="348890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Heap</a:t>
            </a:r>
            <a:endParaRPr lang="en-US" dirty="0"/>
          </a:p>
        </p:txBody>
      </p:sp>
      <p:sp>
        <p:nvSpPr>
          <p:cNvPr id="3" name="Content Placeholder 2"/>
          <p:cNvSpPr>
            <a:spLocks noGrp="1"/>
          </p:cNvSpPr>
          <p:nvPr>
            <p:ph idx="1"/>
          </p:nvPr>
        </p:nvSpPr>
        <p:spPr/>
        <p:txBody>
          <a:bodyPr/>
          <a:lstStyle/>
          <a:p>
            <a:pPr marL="0" indent="0">
              <a:buNone/>
            </a:pPr>
            <a:r>
              <a:rPr lang="en-US" dirty="0" smtClean="0"/>
              <a:t>The stack is only for short durations. The heap is for long durations.</a:t>
            </a:r>
          </a:p>
          <a:p>
            <a:pPr marL="0" indent="0">
              <a:buNone/>
            </a:pPr>
            <a:endParaRPr lang="en-US" dirty="0"/>
          </a:p>
          <a:p>
            <a:pPr marL="0" indent="0">
              <a:buNone/>
            </a:pPr>
            <a:r>
              <a:rPr lang="en-US" dirty="0" smtClean="0"/>
              <a:t>How should we organize heap memory?</a:t>
            </a:r>
          </a:p>
          <a:p>
            <a:pPr marL="0" indent="0">
              <a:buNone/>
            </a:pPr>
            <a:endParaRPr lang="en-US" dirty="0"/>
          </a:p>
          <a:p>
            <a:pPr marL="0" indent="0">
              <a:buNone/>
            </a:pPr>
            <a:r>
              <a:rPr lang="en-US" dirty="0" smtClean="0"/>
              <a:t>Goals:</a:t>
            </a:r>
          </a:p>
          <a:p>
            <a:pPr marL="0" indent="0">
              <a:buNone/>
            </a:pPr>
            <a:r>
              <a:rPr lang="en-US" dirty="0" smtClean="0"/>
              <a:t>	Space efficiency</a:t>
            </a:r>
          </a:p>
          <a:p>
            <a:pPr marL="0" indent="0">
              <a:buNone/>
            </a:pPr>
            <a:r>
              <a:rPr lang="en-US" dirty="0" smtClean="0"/>
              <a:t>	Fast to allocate and free</a:t>
            </a:r>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38859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hard to talk about code generation…</a:t>
            </a:r>
            <a:endParaRPr lang="en-US" dirty="0"/>
          </a:p>
        </p:txBody>
      </p:sp>
      <p:sp>
        <p:nvSpPr>
          <p:cNvPr id="3" name="Content Placeholder 2"/>
          <p:cNvSpPr>
            <a:spLocks noGrp="1"/>
          </p:cNvSpPr>
          <p:nvPr>
            <p:ph idx="1"/>
          </p:nvPr>
        </p:nvSpPr>
        <p:spPr/>
        <p:txBody>
          <a:bodyPr/>
          <a:lstStyle/>
          <a:p>
            <a:pPr marL="0" indent="0">
              <a:buNone/>
            </a:pPr>
            <a:r>
              <a:rPr lang="en-US" dirty="0" smtClean="0"/>
              <a:t>… unless you know assembly</a:t>
            </a:r>
          </a:p>
          <a:p>
            <a:pPr marL="0" indent="0">
              <a:buNone/>
            </a:pPr>
            <a:endParaRPr lang="en-US" dirty="0"/>
          </a:p>
          <a:p>
            <a:pPr marL="0" indent="0">
              <a:buNone/>
            </a:pPr>
            <a:r>
              <a:rPr lang="en-US" dirty="0" smtClean="0"/>
              <a:t>Here are some basics:</a:t>
            </a:r>
          </a:p>
          <a:p>
            <a:pPr marL="0" indent="0">
              <a:buNone/>
            </a:pPr>
            <a:r>
              <a:rPr lang="en-US" dirty="0" smtClean="0"/>
              <a:t>This is the “native language” of the CPU; different for each “model”</a:t>
            </a:r>
            <a:br>
              <a:rPr lang="en-US" dirty="0" smtClean="0"/>
            </a:br>
            <a:r>
              <a:rPr lang="en-US" dirty="0" smtClean="0"/>
              <a:t>Very simple instructions</a:t>
            </a:r>
          </a:p>
          <a:p>
            <a:pPr marL="0" indent="0">
              <a:buNone/>
            </a:pPr>
            <a:r>
              <a:rPr lang="en-US" dirty="0" smtClean="0"/>
              <a:t>You have to manage memory and even your local variables</a:t>
            </a:r>
          </a:p>
          <a:p>
            <a:pPr marL="0" indent="0">
              <a:buNone/>
            </a:pPr>
            <a:r>
              <a:rPr lang="en-US" dirty="0" smtClean="0"/>
              <a:t>No blocks {} – you can jump/branch (</a:t>
            </a:r>
            <a:r>
              <a:rPr lang="en-US" dirty="0" err="1" smtClean="0"/>
              <a:t>goto</a:t>
            </a:r>
            <a:r>
              <a:rPr lang="en-US" dirty="0" smtClean="0"/>
              <a:t>) addresses in memory </a:t>
            </a:r>
            <a:endParaRPr lang="en-US" dirty="0"/>
          </a:p>
          <a:p>
            <a:pPr marL="0" indent="0">
              <a:buNone/>
            </a:pPr>
            <a:r>
              <a:rPr lang="en-US" dirty="0" smtClean="0"/>
              <a:t>You have to manage the stack…</a:t>
            </a:r>
          </a:p>
        </p:txBody>
      </p:sp>
    </p:spTree>
    <p:extLst>
      <p:ext uri="{BB962C8B-B14F-4D97-AF65-F5344CB8AC3E}">
        <p14:creationId xmlns:p14="http://schemas.microsoft.com/office/powerpoint/2010/main" val="4289215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possible thing</a:t>
            </a:r>
            <a:endParaRPr lang="en-US" dirty="0"/>
          </a:p>
        </p:txBody>
      </p:sp>
      <p:sp>
        <p:nvSpPr>
          <p:cNvPr id="3" name="Content Placeholder 2"/>
          <p:cNvSpPr>
            <a:spLocks noGrp="1"/>
          </p:cNvSpPr>
          <p:nvPr>
            <p:ph idx="1"/>
          </p:nvPr>
        </p:nvSpPr>
        <p:spPr/>
        <p:txBody>
          <a:bodyPr/>
          <a:lstStyle/>
          <a:p>
            <a:pPr marL="0" indent="0">
              <a:buNone/>
            </a:pPr>
            <a:r>
              <a:rPr lang="en-US" dirty="0" smtClean="0"/>
              <a:t>Don’t free memory. Just allocate forever.</a:t>
            </a:r>
          </a:p>
          <a:p>
            <a:pPr marL="0" indent="0">
              <a:buNone/>
            </a:pPr>
            <a:endParaRPr lang="en-US" dirty="0"/>
          </a:p>
          <a:p>
            <a:pPr marL="0" indent="0">
              <a:buNone/>
            </a:pPr>
            <a:r>
              <a:rPr lang="en-US" dirty="0" smtClean="0"/>
              <a:t>Good – FAST, bug free</a:t>
            </a:r>
          </a:p>
          <a:p>
            <a:pPr marL="0" indent="0">
              <a:buNone/>
            </a:pPr>
            <a:r>
              <a:rPr lang="en-US" dirty="0" smtClean="0"/>
              <a:t>Bad – not space efficient</a:t>
            </a:r>
          </a:p>
          <a:p>
            <a:pPr marL="0" indent="0">
              <a:buNone/>
            </a:pPr>
            <a:endParaRPr lang="en-US" dirty="0"/>
          </a:p>
          <a:p>
            <a:pPr marL="0" indent="0">
              <a:buNone/>
            </a:pPr>
            <a:r>
              <a:rPr lang="en-US" dirty="0" smtClean="0"/>
              <a:t>This might not be as bad as it sounds – when a program ends, the whole heap is freed by the operating system. For many programs that only run for a short time, this is not a bad solution!</a:t>
            </a:r>
            <a:endParaRPr lang="en-US" dirty="0"/>
          </a:p>
        </p:txBody>
      </p:sp>
    </p:spTree>
    <p:extLst>
      <p:ext uri="{BB962C8B-B14F-4D97-AF65-F5344CB8AC3E}">
        <p14:creationId xmlns:p14="http://schemas.microsoft.com/office/powerpoint/2010/main" val="1630688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Buddy System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start with the whole heap as one area of memory.</a:t>
            </a:r>
          </a:p>
          <a:p>
            <a:pPr marL="0" indent="0">
              <a:buNone/>
            </a:pPr>
            <a:endParaRPr lang="en-US" dirty="0" smtClean="0"/>
          </a:p>
          <a:p>
            <a:pPr marL="0" indent="0">
              <a:buNone/>
            </a:pPr>
            <a:r>
              <a:rPr lang="en-US" dirty="0" smtClean="0"/>
              <a:t>When someone allocates space, find the smallest area that is big enough to satisfy their allocation. </a:t>
            </a:r>
          </a:p>
          <a:p>
            <a:pPr marL="0" indent="0">
              <a:buNone/>
            </a:pPr>
            <a:endParaRPr lang="en-US" dirty="0" smtClean="0"/>
          </a:p>
          <a:p>
            <a:pPr marL="0" indent="0">
              <a:buNone/>
            </a:pPr>
            <a:r>
              <a:rPr lang="en-US" dirty="0" smtClean="0"/>
              <a:t>We check to see if we could still satisfy the allocation if we break that area is half. If so, we split the area. We do this until the allocation would not be satisfied any more.</a:t>
            </a:r>
          </a:p>
          <a:p>
            <a:pPr marL="0" indent="0">
              <a:buNone/>
            </a:pPr>
            <a:endParaRPr lang="en-US" dirty="0"/>
          </a:p>
        </p:txBody>
      </p:sp>
    </p:spTree>
    <p:extLst>
      <p:ext uri="{BB962C8B-B14F-4D97-AF65-F5344CB8AC3E}">
        <p14:creationId xmlns:p14="http://schemas.microsoft.com/office/powerpoint/2010/main" val="1029185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buddy system</a:t>
            </a:r>
            <a:endParaRPr lang="en-US" dirty="0"/>
          </a:p>
        </p:txBody>
      </p:sp>
      <p:sp>
        <p:nvSpPr>
          <p:cNvPr id="5" name="Rectangle 4"/>
          <p:cNvSpPr/>
          <p:nvPr/>
        </p:nvSpPr>
        <p:spPr>
          <a:xfrm>
            <a:off x="121920" y="1381761"/>
            <a:ext cx="1194138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 y="1838961"/>
            <a:ext cx="5953760"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23094" y="1838961"/>
            <a:ext cx="5940214"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 y="2269810"/>
            <a:ext cx="2959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32666" y="2269810"/>
            <a:ext cx="2959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19" y="2700659"/>
            <a:ext cx="1469813"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45920" y="2689339"/>
            <a:ext cx="1435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19" y="3076579"/>
            <a:ext cx="716282"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5611" y="3076579"/>
            <a:ext cx="716282"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18" y="3458113"/>
            <a:ext cx="348239"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8284" y="3452499"/>
            <a:ext cx="319916" cy="31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38668" y="3908214"/>
            <a:ext cx="2932852" cy="787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2827" y="4544907"/>
            <a:ext cx="8845973" cy="954107"/>
          </a:xfrm>
          <a:prstGeom prst="rect">
            <a:avLst/>
          </a:prstGeom>
          <a:noFill/>
        </p:spPr>
        <p:txBody>
          <a:bodyPr wrap="square" rtlCol="0">
            <a:spAutoFit/>
          </a:bodyPr>
          <a:lstStyle/>
          <a:p>
            <a:r>
              <a:rPr lang="en-US" sz="2800" dirty="0" smtClean="0"/>
              <a:t>I can now return this to the requester. All of the other pieces are available for allocation.</a:t>
            </a:r>
            <a:endParaRPr lang="en-US" sz="2800" dirty="0"/>
          </a:p>
        </p:txBody>
      </p:sp>
    </p:spTree>
    <p:extLst>
      <p:ext uri="{BB962C8B-B14F-4D97-AF65-F5344CB8AC3E}">
        <p14:creationId xmlns:p14="http://schemas.microsoft.com/office/powerpoint/2010/main" val="116387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freeing in the buddy system</a:t>
            </a:r>
            <a:endParaRPr lang="en-US" dirty="0"/>
          </a:p>
        </p:txBody>
      </p:sp>
      <p:sp>
        <p:nvSpPr>
          <p:cNvPr id="5" name="Rectangle 4"/>
          <p:cNvSpPr/>
          <p:nvPr/>
        </p:nvSpPr>
        <p:spPr>
          <a:xfrm>
            <a:off x="121920" y="1381761"/>
            <a:ext cx="1194138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 y="1838961"/>
            <a:ext cx="5953760"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23094" y="1838961"/>
            <a:ext cx="5940214"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 y="2269810"/>
            <a:ext cx="2959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32666" y="2269810"/>
            <a:ext cx="2959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919" y="2700659"/>
            <a:ext cx="1469813"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45920" y="2689339"/>
            <a:ext cx="1435947"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19" y="3076579"/>
            <a:ext cx="716282"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5611" y="3076579"/>
            <a:ext cx="716282"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18" y="3458113"/>
            <a:ext cx="348239" cy="308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8284" y="3452499"/>
            <a:ext cx="319916" cy="31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338668" y="3908214"/>
            <a:ext cx="2932852" cy="787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2827" y="4544907"/>
            <a:ext cx="8845973" cy="954107"/>
          </a:xfrm>
          <a:prstGeom prst="rect">
            <a:avLst/>
          </a:prstGeom>
          <a:noFill/>
        </p:spPr>
        <p:txBody>
          <a:bodyPr wrap="square" rtlCol="0">
            <a:spAutoFit/>
          </a:bodyPr>
          <a:lstStyle/>
          <a:p>
            <a:r>
              <a:rPr lang="en-US" sz="2800" dirty="0" smtClean="0"/>
              <a:t>I check to see if the freed area’s buddy is also free. If so, I merge and recurse.</a:t>
            </a:r>
            <a:endParaRPr lang="en-US" sz="2800" dirty="0"/>
          </a:p>
        </p:txBody>
      </p:sp>
    </p:spTree>
    <p:extLst>
      <p:ext uri="{BB962C8B-B14F-4D97-AF65-F5344CB8AC3E}">
        <p14:creationId xmlns:p14="http://schemas.microsoft.com/office/powerpoint/2010/main" val="4124812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73"/>
            <a:ext cx="10515600" cy="1325563"/>
          </a:xfrm>
        </p:spPr>
        <p:txBody>
          <a:bodyPr/>
          <a:lstStyle/>
          <a:p>
            <a:r>
              <a:rPr lang="en-US" dirty="0" smtClean="0"/>
              <a:t>Optimization – unnecessary merges/splits</a:t>
            </a:r>
            <a:endParaRPr lang="en-US" dirty="0"/>
          </a:p>
        </p:txBody>
      </p:sp>
      <p:sp>
        <p:nvSpPr>
          <p:cNvPr id="3" name="Content Placeholder 2"/>
          <p:cNvSpPr>
            <a:spLocks noGrp="1"/>
          </p:cNvSpPr>
          <p:nvPr>
            <p:ph idx="1"/>
          </p:nvPr>
        </p:nvSpPr>
        <p:spPr>
          <a:xfrm>
            <a:off x="838200" y="1825625"/>
            <a:ext cx="6395719" cy="4351338"/>
          </a:xfrm>
        </p:spPr>
        <p:txBody>
          <a:bodyPr/>
          <a:lstStyle/>
          <a:p>
            <a:pPr marL="0" indent="0">
              <a:buNone/>
            </a:pPr>
            <a:r>
              <a:rPr lang="en-US" dirty="0" smtClean="0"/>
              <a:t>Imagine if you had a program that allocated and split 1 byte of memory over and over. There would be TONS of merges and splits for no reason.</a:t>
            </a:r>
          </a:p>
          <a:p>
            <a:pPr marL="0" indent="0">
              <a:buNone/>
            </a:pPr>
            <a:endParaRPr lang="en-US" dirty="0"/>
          </a:p>
          <a:p>
            <a:pPr marL="0" indent="0">
              <a:buNone/>
            </a:pPr>
            <a:r>
              <a:rPr lang="en-US" dirty="0" smtClean="0"/>
              <a:t>Modern buddy systems pre-define pools of areas and then run the buddy system on those pools. One such allocation scheme appears on the right. (credit to jemalloc.net)</a:t>
            </a:r>
          </a:p>
        </p:txBody>
      </p:sp>
      <p:pic>
        <p:nvPicPr>
          <p:cNvPr id="4" name="Picture 3"/>
          <p:cNvPicPr>
            <a:picLocks noChangeAspect="1"/>
          </p:cNvPicPr>
          <p:nvPr/>
        </p:nvPicPr>
        <p:blipFill>
          <a:blip r:embed="rId2"/>
          <a:stretch>
            <a:fillRect/>
          </a:stretch>
        </p:blipFill>
        <p:spPr>
          <a:xfrm>
            <a:off x="7233919" y="1219448"/>
            <a:ext cx="3914987" cy="5563692"/>
          </a:xfrm>
          <a:prstGeom prst="rect">
            <a:avLst/>
          </a:prstGeom>
        </p:spPr>
      </p:pic>
    </p:spTree>
    <p:extLst>
      <p:ext uri="{BB962C8B-B14F-4D97-AF65-F5344CB8AC3E}">
        <p14:creationId xmlns:p14="http://schemas.microsoft.com/office/powerpoint/2010/main" val="3878261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Heap/Memory wrap-up</a:t>
            </a:r>
            <a:endParaRPr lang="en-US" dirty="0"/>
          </a:p>
        </p:txBody>
      </p:sp>
      <p:sp>
        <p:nvSpPr>
          <p:cNvPr id="3" name="Content Placeholder 2"/>
          <p:cNvSpPr>
            <a:spLocks noGrp="1"/>
          </p:cNvSpPr>
          <p:nvPr>
            <p:ph idx="1"/>
          </p:nvPr>
        </p:nvSpPr>
        <p:spPr/>
        <p:txBody>
          <a:bodyPr/>
          <a:lstStyle/>
          <a:p>
            <a:pPr marL="0" indent="0">
              <a:buNone/>
            </a:pPr>
            <a:r>
              <a:rPr lang="en-US" dirty="0" smtClean="0"/>
              <a:t>We allocate memory for our compiled programs to use. </a:t>
            </a:r>
            <a:endParaRPr lang="en-US" dirty="0"/>
          </a:p>
          <a:p>
            <a:pPr marL="0" indent="0">
              <a:buNone/>
            </a:pPr>
            <a:endParaRPr lang="en-US" dirty="0" smtClean="0"/>
          </a:p>
          <a:p>
            <a:pPr marL="0" indent="0">
              <a:buNone/>
            </a:pPr>
            <a:r>
              <a:rPr lang="en-US" dirty="0" smtClean="0"/>
              <a:t>Very short term memory comes from the stack.</a:t>
            </a:r>
          </a:p>
          <a:p>
            <a:pPr marL="0" indent="0">
              <a:buNone/>
            </a:pPr>
            <a:endParaRPr lang="en-US" dirty="0" smtClean="0"/>
          </a:p>
          <a:p>
            <a:pPr marL="0" indent="0">
              <a:buNone/>
            </a:pPr>
            <a:r>
              <a:rPr lang="en-US" dirty="0" smtClean="0"/>
              <a:t>Longer term memory comes from the heap.</a:t>
            </a:r>
          </a:p>
          <a:p>
            <a:pPr marL="0" indent="0">
              <a:buNone/>
            </a:pPr>
            <a:endParaRPr lang="en-US" dirty="0" smtClean="0"/>
          </a:p>
          <a:p>
            <a:pPr marL="0" indent="0">
              <a:buNone/>
            </a:pPr>
            <a:r>
              <a:rPr lang="en-US" dirty="0" smtClean="0"/>
              <a:t>It is up to the compiler writer to handle both stack and heap. The operating system supplies us space, we have to manage it.</a:t>
            </a:r>
          </a:p>
        </p:txBody>
      </p:sp>
    </p:spTree>
    <p:extLst>
      <p:ext uri="{BB962C8B-B14F-4D97-AF65-F5344CB8AC3E}">
        <p14:creationId xmlns:p14="http://schemas.microsoft.com/office/powerpoint/2010/main" val="309265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a:t>
            </a:r>
            <a:endParaRPr lang="en-US" dirty="0"/>
          </a:p>
        </p:txBody>
      </p:sp>
      <p:sp>
        <p:nvSpPr>
          <p:cNvPr id="3" name="Content Placeholder 2"/>
          <p:cNvSpPr>
            <a:spLocks noGrp="1"/>
          </p:cNvSpPr>
          <p:nvPr>
            <p:ph idx="1"/>
          </p:nvPr>
        </p:nvSpPr>
        <p:spPr/>
        <p:txBody>
          <a:bodyPr/>
          <a:lstStyle/>
          <a:p>
            <a:pPr marL="0" indent="0">
              <a:buNone/>
            </a:pPr>
            <a:r>
              <a:rPr lang="en-US" dirty="0" smtClean="0"/>
              <a:t>You know the stack data structure. The CPU typically has a stack built in. </a:t>
            </a:r>
          </a:p>
          <a:p>
            <a:pPr marL="0" indent="0">
              <a:buNone/>
            </a:pPr>
            <a:r>
              <a:rPr lang="en-US" dirty="0" smtClean="0"/>
              <a:t>When you call a function, you push the parameters onto the stack. </a:t>
            </a:r>
          </a:p>
          <a:p>
            <a:pPr marL="0" indent="0">
              <a:buNone/>
            </a:pPr>
            <a:r>
              <a:rPr lang="en-US" dirty="0" smtClean="0"/>
              <a:t>When you get back, you pop them off.</a:t>
            </a:r>
          </a:p>
          <a:p>
            <a:pPr marL="0" indent="0">
              <a:buNone/>
            </a:pPr>
            <a:r>
              <a:rPr lang="en-US" dirty="0" smtClean="0"/>
              <a:t>The CPU uses the stack to store the return address of the function.</a:t>
            </a:r>
          </a:p>
          <a:p>
            <a:pPr marL="0" indent="0">
              <a:buNone/>
            </a:pPr>
            <a:r>
              <a:rPr lang="en-US" dirty="0" smtClean="0"/>
              <a:t>Local variables are also stored on the stack.</a:t>
            </a:r>
          </a:p>
          <a:p>
            <a:pPr marL="0" indent="0">
              <a:buNone/>
            </a:pPr>
            <a:r>
              <a:rPr lang="en-US" dirty="0" smtClean="0"/>
              <a:t>The stack is just an area of memory.</a:t>
            </a:r>
            <a:endParaRPr lang="en-US" dirty="0"/>
          </a:p>
        </p:txBody>
      </p:sp>
    </p:spTree>
    <p:extLst>
      <p:ext uri="{BB962C8B-B14F-4D97-AF65-F5344CB8AC3E}">
        <p14:creationId xmlns:p14="http://schemas.microsoft.com/office/powerpoint/2010/main" val="395576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pPr marL="0" indent="0">
              <a:buNone/>
            </a:pPr>
            <a:r>
              <a:rPr lang="en-US" dirty="0" smtClean="0"/>
              <a:t>Memory, in a modern computer, is slow compared to the CPU (300X)</a:t>
            </a:r>
          </a:p>
          <a:p>
            <a:pPr marL="0" indent="0">
              <a:buNone/>
            </a:pPr>
            <a:r>
              <a:rPr lang="en-US" dirty="0" smtClean="0"/>
              <a:t>There is some special memory built into the CPU that is fast (1X)</a:t>
            </a:r>
          </a:p>
          <a:p>
            <a:pPr marL="0" indent="0">
              <a:buNone/>
            </a:pPr>
            <a:endParaRPr lang="en-US" dirty="0"/>
          </a:p>
          <a:p>
            <a:pPr marL="0" indent="0">
              <a:buNone/>
            </a:pPr>
            <a:r>
              <a:rPr lang="en-US" dirty="0" smtClean="0"/>
              <a:t>There is only a little of this memory. We can use it as fast local variable storage. This memory is split into word sized divisions called “registers”. </a:t>
            </a:r>
          </a:p>
          <a:p>
            <a:pPr marL="0" indent="0">
              <a:buNone/>
            </a:pPr>
            <a:endParaRPr lang="en-US" dirty="0"/>
          </a:p>
          <a:p>
            <a:pPr marL="0" indent="0">
              <a:buNone/>
            </a:pPr>
            <a:r>
              <a:rPr lang="en-US" dirty="0" smtClean="0"/>
              <a:t>Most machines have 10-20 registers. We will represent them as R0-Rn</a:t>
            </a:r>
            <a:endParaRPr lang="en-US" dirty="0"/>
          </a:p>
        </p:txBody>
      </p:sp>
    </p:spTree>
    <p:extLst>
      <p:ext uri="{BB962C8B-B14F-4D97-AF65-F5344CB8AC3E}">
        <p14:creationId xmlns:p14="http://schemas.microsoft.com/office/powerpoint/2010/main" val="398517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start compiling?</a:t>
            </a:r>
            <a:endParaRPr lang="en-US" dirty="0"/>
          </a:p>
        </p:txBody>
      </p:sp>
      <p:sp>
        <p:nvSpPr>
          <p:cNvPr id="3" name="Content Placeholder 2"/>
          <p:cNvSpPr>
            <a:spLocks noGrp="1"/>
          </p:cNvSpPr>
          <p:nvPr>
            <p:ph idx="1"/>
          </p:nvPr>
        </p:nvSpPr>
        <p:spPr/>
        <p:txBody>
          <a:bodyPr/>
          <a:lstStyle/>
          <a:p>
            <a:pPr marL="0" indent="0">
              <a:buNone/>
            </a:pPr>
            <a:r>
              <a:rPr lang="en-US" dirty="0" smtClean="0"/>
              <a:t>Almost. We are going to use a simplification that came from the late 80’s called SSA (single static assignment). We “pretend” that we have infinite registers and that each one is only assigned once. </a:t>
            </a:r>
          </a:p>
          <a:p>
            <a:pPr marL="0" indent="0">
              <a:buNone/>
            </a:pPr>
            <a:endParaRPr lang="en-US" dirty="0"/>
          </a:p>
          <a:p>
            <a:pPr marL="0" indent="0">
              <a:buNone/>
            </a:pPr>
            <a:r>
              <a:rPr lang="en-US" dirty="0" smtClean="0"/>
              <a:t>Why? It simplifies code generation. </a:t>
            </a:r>
          </a:p>
          <a:p>
            <a:pPr marL="0" indent="0">
              <a:buNone/>
            </a:pPr>
            <a:endParaRPr lang="en-US" dirty="0"/>
          </a:p>
          <a:p>
            <a:pPr marL="0" indent="0">
              <a:buNone/>
            </a:pPr>
            <a:r>
              <a:rPr lang="en-US" dirty="0" smtClean="0"/>
              <a:t>It adds another pass later to convert our infinite registers back to what a CPU actually has. </a:t>
            </a:r>
          </a:p>
        </p:txBody>
      </p:sp>
    </p:spTree>
    <p:extLst>
      <p:ext uri="{BB962C8B-B14F-4D97-AF65-F5344CB8AC3E}">
        <p14:creationId xmlns:p14="http://schemas.microsoft.com/office/powerpoint/2010/main" val="48792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typical assembly instructions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9813433"/>
              </p:ext>
            </p:extLst>
          </p:nvPr>
        </p:nvGraphicFramePr>
        <p:xfrm>
          <a:off x="272472" y="1523230"/>
          <a:ext cx="11573163" cy="4993640"/>
        </p:xfrm>
        <a:graphic>
          <a:graphicData uri="http://schemas.openxmlformats.org/drawingml/2006/table">
            <a:tbl>
              <a:tblPr firstRow="1" bandRow="1">
                <a:tableStyleId>{5C22544A-7EE6-4342-B048-85BDC9FD1C3A}</a:tableStyleId>
              </a:tblPr>
              <a:tblGrid>
                <a:gridCol w="3005077">
                  <a:extLst>
                    <a:ext uri="{9D8B030D-6E8A-4147-A177-3AD203B41FA5}">
                      <a16:colId xmlns:a16="http://schemas.microsoft.com/office/drawing/2014/main" val="587143284"/>
                    </a:ext>
                  </a:extLst>
                </a:gridCol>
                <a:gridCol w="4710365">
                  <a:extLst>
                    <a:ext uri="{9D8B030D-6E8A-4147-A177-3AD203B41FA5}">
                      <a16:colId xmlns:a16="http://schemas.microsoft.com/office/drawing/2014/main" val="2635933103"/>
                    </a:ext>
                  </a:extLst>
                </a:gridCol>
                <a:gridCol w="3857721">
                  <a:extLst>
                    <a:ext uri="{9D8B030D-6E8A-4147-A177-3AD203B41FA5}">
                      <a16:colId xmlns:a16="http://schemas.microsoft.com/office/drawing/2014/main" val="754600577"/>
                    </a:ext>
                  </a:extLst>
                </a:gridCol>
              </a:tblGrid>
              <a:tr h="370840">
                <a:tc>
                  <a:txBody>
                    <a:bodyPr/>
                    <a:lstStyle/>
                    <a:p>
                      <a:r>
                        <a:rPr lang="en-US" dirty="0" smtClean="0"/>
                        <a:t>Instruction</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912028262"/>
                  </a:ext>
                </a:extLst>
              </a:tr>
              <a:tr h="370840">
                <a:tc>
                  <a:txBody>
                    <a:bodyPr/>
                    <a:lstStyle/>
                    <a:p>
                      <a:r>
                        <a:rPr lang="en-US" dirty="0" smtClean="0"/>
                        <a:t>MOVE </a:t>
                      </a:r>
                      <a:r>
                        <a:rPr lang="en-US" dirty="0" err="1" smtClean="0"/>
                        <a:t>const</a:t>
                      </a:r>
                      <a:r>
                        <a:rPr lang="en-US" dirty="0" smtClean="0"/>
                        <a:t> Rx </a:t>
                      </a:r>
                      <a:endParaRPr lang="en-US" dirty="0"/>
                    </a:p>
                  </a:txBody>
                  <a:tcPr/>
                </a:tc>
                <a:tc>
                  <a:txBody>
                    <a:bodyPr/>
                    <a:lstStyle/>
                    <a:p>
                      <a:r>
                        <a:rPr lang="en-US" dirty="0" smtClean="0"/>
                        <a:t>move a constant to a register </a:t>
                      </a:r>
                      <a:endParaRPr lang="en-US" dirty="0"/>
                    </a:p>
                  </a:txBody>
                  <a:tcPr/>
                </a:tc>
                <a:tc>
                  <a:txBody>
                    <a:bodyPr/>
                    <a:lstStyle/>
                    <a:p>
                      <a:r>
                        <a:rPr lang="en-US" dirty="0" smtClean="0"/>
                        <a:t>MOVE</a:t>
                      </a:r>
                      <a:r>
                        <a:rPr lang="en-US" baseline="0" dirty="0" smtClean="0"/>
                        <a:t> 5 R1</a:t>
                      </a:r>
                      <a:endParaRPr lang="en-US" dirty="0"/>
                    </a:p>
                  </a:txBody>
                  <a:tcPr/>
                </a:tc>
                <a:extLst>
                  <a:ext uri="{0D108BD9-81ED-4DB2-BD59-A6C34878D82A}">
                    <a16:rowId xmlns:a16="http://schemas.microsoft.com/office/drawing/2014/main" val="3567174561"/>
                  </a:ext>
                </a:extLst>
              </a:tr>
              <a:tr h="370840">
                <a:tc>
                  <a:txBody>
                    <a:bodyPr/>
                    <a:lstStyle/>
                    <a:p>
                      <a:r>
                        <a:rPr lang="en-US" dirty="0" smtClean="0"/>
                        <a:t>JUMP </a:t>
                      </a:r>
                      <a:r>
                        <a:rPr lang="en-US" dirty="0" err="1" smtClean="0"/>
                        <a:t>addr</a:t>
                      </a:r>
                      <a:endParaRPr lang="en-US" dirty="0"/>
                    </a:p>
                  </a:txBody>
                  <a:tcPr/>
                </a:tc>
                <a:tc>
                  <a:txBody>
                    <a:bodyPr/>
                    <a:lstStyle/>
                    <a:p>
                      <a:r>
                        <a:rPr lang="en-US" dirty="0" smtClean="0"/>
                        <a:t>jump to an</a:t>
                      </a:r>
                      <a:r>
                        <a:rPr lang="en-US" baseline="0" dirty="0" smtClean="0"/>
                        <a:t> address</a:t>
                      </a:r>
                      <a:endParaRPr lang="en-US" dirty="0"/>
                    </a:p>
                  </a:txBody>
                  <a:tcPr/>
                </a:tc>
                <a:tc>
                  <a:txBody>
                    <a:bodyPr/>
                    <a:lstStyle/>
                    <a:p>
                      <a:r>
                        <a:rPr lang="en-US" dirty="0" smtClean="0"/>
                        <a:t>JUMP 10</a:t>
                      </a:r>
                      <a:endParaRPr lang="en-US" dirty="0"/>
                    </a:p>
                  </a:txBody>
                  <a:tcPr/>
                </a:tc>
                <a:extLst>
                  <a:ext uri="{0D108BD9-81ED-4DB2-BD59-A6C34878D82A}">
                    <a16:rowId xmlns:a16="http://schemas.microsoft.com/office/drawing/2014/main" val="4253450342"/>
                  </a:ext>
                </a:extLst>
              </a:tr>
              <a:tr h="370840">
                <a:tc>
                  <a:txBody>
                    <a:bodyPr/>
                    <a:lstStyle/>
                    <a:p>
                      <a:r>
                        <a:rPr lang="en-US" dirty="0" smtClean="0"/>
                        <a:t>COMPARE Rx Ry</a:t>
                      </a:r>
                      <a:endParaRPr lang="en-US" dirty="0"/>
                    </a:p>
                  </a:txBody>
                  <a:tcPr/>
                </a:tc>
                <a:tc>
                  <a:txBody>
                    <a:bodyPr/>
                    <a:lstStyle/>
                    <a:p>
                      <a:r>
                        <a:rPr lang="en-US" dirty="0" smtClean="0"/>
                        <a:t>compare</a:t>
                      </a:r>
                      <a:r>
                        <a:rPr lang="en-US" baseline="0" dirty="0" smtClean="0"/>
                        <a:t> the content of two registers</a:t>
                      </a:r>
                      <a:endParaRPr lang="en-US" dirty="0"/>
                    </a:p>
                  </a:txBody>
                  <a:tcPr/>
                </a:tc>
                <a:tc>
                  <a:txBody>
                    <a:bodyPr/>
                    <a:lstStyle/>
                    <a:p>
                      <a:r>
                        <a:rPr lang="en-US" dirty="0" smtClean="0"/>
                        <a:t>COMPARE R2 R3</a:t>
                      </a:r>
                      <a:endParaRPr lang="en-US" dirty="0"/>
                    </a:p>
                  </a:txBody>
                  <a:tcPr/>
                </a:tc>
                <a:extLst>
                  <a:ext uri="{0D108BD9-81ED-4DB2-BD59-A6C34878D82A}">
                    <a16:rowId xmlns:a16="http://schemas.microsoft.com/office/drawing/2014/main" val="1371837391"/>
                  </a:ext>
                </a:extLst>
              </a:tr>
              <a:tr h="370840">
                <a:tc>
                  <a:txBody>
                    <a:bodyPr/>
                    <a:lstStyle/>
                    <a:p>
                      <a:r>
                        <a:rPr lang="en-US" dirty="0" err="1" smtClean="0"/>
                        <a:t>BRANCHIFxx</a:t>
                      </a:r>
                      <a:r>
                        <a:rPr lang="en-US" dirty="0" smtClean="0"/>
                        <a:t> address</a:t>
                      </a:r>
                      <a:endParaRPr lang="en-US" dirty="0"/>
                    </a:p>
                  </a:txBody>
                  <a:tcPr/>
                </a:tc>
                <a:tc>
                  <a:txBody>
                    <a:bodyPr/>
                    <a:lstStyle/>
                    <a:p>
                      <a:r>
                        <a:rPr lang="en-US" dirty="0" smtClean="0"/>
                        <a:t>xx = (</a:t>
                      </a:r>
                      <a:r>
                        <a:rPr lang="en-US" dirty="0" err="1" smtClean="0"/>
                        <a:t>eq</a:t>
                      </a:r>
                      <a:r>
                        <a:rPr lang="en-US" dirty="0" smtClean="0"/>
                        <a:t>)</a:t>
                      </a:r>
                      <a:r>
                        <a:rPr lang="en-US" dirty="0" err="1" smtClean="0"/>
                        <a:t>ual</a:t>
                      </a:r>
                      <a:r>
                        <a:rPr lang="en-US" dirty="0" smtClean="0"/>
                        <a:t>,</a:t>
                      </a:r>
                      <a:r>
                        <a:rPr lang="en-US" baseline="0" dirty="0" smtClean="0"/>
                        <a:t> (ne) not equal, (</a:t>
                      </a:r>
                      <a:r>
                        <a:rPr lang="en-US" baseline="0" dirty="0" err="1" smtClean="0"/>
                        <a:t>gt</a:t>
                      </a:r>
                      <a:r>
                        <a:rPr lang="en-US" baseline="0" dirty="0" smtClean="0"/>
                        <a:t>) greater than, (</a:t>
                      </a:r>
                      <a:r>
                        <a:rPr lang="en-US" baseline="0" dirty="0" err="1" smtClean="0"/>
                        <a:t>lt</a:t>
                      </a:r>
                      <a:r>
                        <a:rPr lang="en-US" baseline="0" dirty="0" smtClean="0"/>
                        <a:t>) less than, (</a:t>
                      </a:r>
                      <a:r>
                        <a:rPr lang="en-US" baseline="0" dirty="0" err="1" smtClean="0"/>
                        <a:t>ge</a:t>
                      </a:r>
                      <a:r>
                        <a:rPr lang="en-US" baseline="0" dirty="0" smtClean="0"/>
                        <a:t>) greater or equal, (le) less or equal</a:t>
                      </a:r>
                    </a:p>
                    <a:p>
                      <a:r>
                        <a:rPr lang="en-US" baseline="0" dirty="0" smtClean="0"/>
                        <a:t>branch to address if previous compare matches</a:t>
                      </a:r>
                      <a:endParaRPr lang="en-US" dirty="0"/>
                    </a:p>
                  </a:txBody>
                  <a:tcPr/>
                </a:tc>
                <a:tc>
                  <a:txBody>
                    <a:bodyPr/>
                    <a:lstStyle/>
                    <a:p>
                      <a:r>
                        <a:rPr lang="en-US" dirty="0" smtClean="0"/>
                        <a:t>BRANCHIFEQ</a:t>
                      </a:r>
                      <a:r>
                        <a:rPr lang="en-US" baseline="0" dirty="0" smtClean="0"/>
                        <a:t> 10</a:t>
                      </a:r>
                      <a:endParaRPr lang="en-US" dirty="0"/>
                    </a:p>
                  </a:txBody>
                  <a:tcPr/>
                </a:tc>
                <a:extLst>
                  <a:ext uri="{0D108BD9-81ED-4DB2-BD59-A6C34878D82A}">
                    <a16:rowId xmlns:a16="http://schemas.microsoft.com/office/drawing/2014/main" val="2541100399"/>
                  </a:ext>
                </a:extLst>
              </a:tr>
              <a:tr h="370840">
                <a:tc>
                  <a:txBody>
                    <a:bodyPr/>
                    <a:lstStyle/>
                    <a:p>
                      <a:r>
                        <a:rPr lang="en-US" dirty="0" smtClean="0"/>
                        <a:t>PUSH Rx</a:t>
                      </a:r>
                      <a:endParaRPr lang="en-US" dirty="0"/>
                    </a:p>
                  </a:txBody>
                  <a:tcPr/>
                </a:tc>
                <a:tc>
                  <a:txBody>
                    <a:bodyPr/>
                    <a:lstStyle/>
                    <a:p>
                      <a:r>
                        <a:rPr lang="en-US" dirty="0" smtClean="0"/>
                        <a:t>push contents</a:t>
                      </a:r>
                      <a:r>
                        <a:rPr lang="en-US" baseline="0" dirty="0" smtClean="0"/>
                        <a:t> of the register to the stack  </a:t>
                      </a:r>
                      <a:endParaRPr lang="en-US" dirty="0"/>
                    </a:p>
                  </a:txBody>
                  <a:tcPr/>
                </a:tc>
                <a:tc>
                  <a:txBody>
                    <a:bodyPr/>
                    <a:lstStyle/>
                    <a:p>
                      <a:r>
                        <a:rPr lang="en-US" dirty="0" smtClean="0"/>
                        <a:t>PUSH</a:t>
                      </a:r>
                      <a:r>
                        <a:rPr lang="en-US" baseline="0" dirty="0" smtClean="0"/>
                        <a:t> R3</a:t>
                      </a:r>
                      <a:endParaRPr lang="en-US" dirty="0"/>
                    </a:p>
                  </a:txBody>
                  <a:tcPr/>
                </a:tc>
                <a:extLst>
                  <a:ext uri="{0D108BD9-81ED-4DB2-BD59-A6C34878D82A}">
                    <a16:rowId xmlns:a16="http://schemas.microsoft.com/office/drawing/2014/main" val="1463769915"/>
                  </a:ext>
                </a:extLst>
              </a:tr>
              <a:tr h="370840">
                <a:tc>
                  <a:txBody>
                    <a:bodyPr/>
                    <a:lstStyle/>
                    <a:p>
                      <a:r>
                        <a:rPr lang="en-US" dirty="0" smtClean="0"/>
                        <a:t>POP Rx</a:t>
                      </a:r>
                      <a:endParaRPr lang="en-US" dirty="0"/>
                    </a:p>
                  </a:txBody>
                  <a:tcPr/>
                </a:tc>
                <a:tc>
                  <a:txBody>
                    <a:bodyPr/>
                    <a:lstStyle/>
                    <a:p>
                      <a:r>
                        <a:rPr lang="en-US" dirty="0" smtClean="0"/>
                        <a:t>pop</a:t>
                      </a:r>
                      <a:r>
                        <a:rPr lang="en-US" baseline="0" dirty="0" smtClean="0"/>
                        <a:t> a number off of the stack into a register</a:t>
                      </a:r>
                      <a:endParaRPr lang="en-US" dirty="0"/>
                    </a:p>
                  </a:txBody>
                  <a:tcPr/>
                </a:tc>
                <a:tc>
                  <a:txBody>
                    <a:bodyPr/>
                    <a:lstStyle/>
                    <a:p>
                      <a:r>
                        <a:rPr lang="en-US" dirty="0" smtClean="0"/>
                        <a:t>POP R2</a:t>
                      </a:r>
                      <a:endParaRPr lang="en-US" dirty="0"/>
                    </a:p>
                  </a:txBody>
                  <a:tcPr/>
                </a:tc>
                <a:extLst>
                  <a:ext uri="{0D108BD9-81ED-4DB2-BD59-A6C34878D82A}">
                    <a16:rowId xmlns:a16="http://schemas.microsoft.com/office/drawing/2014/main" val="2727950918"/>
                  </a:ext>
                </a:extLst>
              </a:tr>
              <a:tr h="370840">
                <a:tc>
                  <a:txBody>
                    <a:bodyPr/>
                    <a:lstStyle/>
                    <a:p>
                      <a:r>
                        <a:rPr lang="en-US" dirty="0" smtClean="0"/>
                        <a:t>ADD Rx</a:t>
                      </a:r>
                      <a:r>
                        <a:rPr lang="en-US" baseline="0" dirty="0" smtClean="0"/>
                        <a:t> Ry </a:t>
                      </a:r>
                      <a:r>
                        <a:rPr lang="en-US" baseline="0" dirty="0" err="1" smtClean="0"/>
                        <a:t>Rz</a:t>
                      </a:r>
                      <a:endParaRPr lang="en-US" dirty="0"/>
                    </a:p>
                  </a:txBody>
                  <a:tcPr/>
                </a:tc>
                <a:tc>
                  <a:txBody>
                    <a:bodyPr/>
                    <a:lstStyle/>
                    <a:p>
                      <a:r>
                        <a:rPr lang="en-US" dirty="0" smtClean="0"/>
                        <a:t>add contents</a:t>
                      </a:r>
                      <a:r>
                        <a:rPr lang="en-US" baseline="0" dirty="0" smtClean="0"/>
                        <a:t> of Rx to Ry and store result in </a:t>
                      </a:r>
                      <a:r>
                        <a:rPr lang="en-US" baseline="0" dirty="0" err="1" smtClean="0"/>
                        <a:t>Rz</a:t>
                      </a:r>
                      <a:endParaRPr lang="en-US" dirty="0"/>
                    </a:p>
                  </a:txBody>
                  <a:tcPr/>
                </a:tc>
                <a:tc>
                  <a:txBody>
                    <a:bodyPr/>
                    <a:lstStyle/>
                    <a:p>
                      <a:r>
                        <a:rPr lang="en-US" dirty="0" smtClean="0"/>
                        <a:t>ADD R1 R2 R3</a:t>
                      </a:r>
                      <a:endParaRPr lang="en-US" dirty="0"/>
                    </a:p>
                  </a:txBody>
                  <a:tcPr/>
                </a:tc>
                <a:extLst>
                  <a:ext uri="{0D108BD9-81ED-4DB2-BD59-A6C34878D82A}">
                    <a16:rowId xmlns:a16="http://schemas.microsoft.com/office/drawing/2014/main" val="964814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SUBTRACT </a:t>
                      </a:r>
                      <a:r>
                        <a:rPr lang="en-US" dirty="0" smtClean="0"/>
                        <a:t>Rx</a:t>
                      </a:r>
                      <a:r>
                        <a:rPr lang="en-US" baseline="0" dirty="0" smtClean="0"/>
                        <a:t> Ry </a:t>
                      </a:r>
                      <a:r>
                        <a:rPr lang="en-US" baseline="0" dirty="0" err="1" smtClean="0"/>
                        <a:t>Rz</a:t>
                      </a:r>
                      <a:endParaRPr lang="en-US" dirty="0" smtClean="0"/>
                    </a:p>
                  </a:txBody>
                  <a:tcPr/>
                </a:tc>
                <a:tc>
                  <a:txBody>
                    <a:bodyPr/>
                    <a:lstStyle/>
                    <a:p>
                      <a:r>
                        <a:rPr lang="en-US" dirty="0" smtClean="0"/>
                        <a:t>subtract contents of Rx from</a:t>
                      </a:r>
                      <a:r>
                        <a:rPr lang="en-US" baseline="0" dirty="0" smtClean="0"/>
                        <a:t> Ry and store in </a:t>
                      </a:r>
                      <a:r>
                        <a:rPr lang="en-US" baseline="0" dirty="0" err="1" smtClean="0"/>
                        <a:t>Rz</a:t>
                      </a:r>
                      <a:endParaRPr lang="en-US" dirty="0"/>
                    </a:p>
                  </a:txBody>
                  <a:tcPr/>
                </a:tc>
                <a:tc>
                  <a:txBody>
                    <a:bodyPr/>
                    <a:lstStyle/>
                    <a:p>
                      <a:r>
                        <a:rPr lang="en-US" dirty="0" smtClean="0"/>
                        <a:t>SUBTRACT R7 R2 R6</a:t>
                      </a:r>
                      <a:endParaRPr lang="en-US" dirty="0"/>
                    </a:p>
                  </a:txBody>
                  <a:tcPr/>
                </a:tc>
                <a:extLst>
                  <a:ext uri="{0D108BD9-81ED-4DB2-BD59-A6C34878D82A}">
                    <a16:rowId xmlns:a16="http://schemas.microsoft.com/office/drawing/2014/main" val="34161417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MULTIPL</a:t>
                      </a:r>
                      <a:r>
                        <a:rPr lang="en-US" baseline="0" dirty="0" smtClean="0"/>
                        <a:t>Y </a:t>
                      </a:r>
                      <a:r>
                        <a:rPr lang="en-US" dirty="0" smtClean="0"/>
                        <a:t>Rx</a:t>
                      </a:r>
                      <a:r>
                        <a:rPr lang="en-US" baseline="0" dirty="0" smtClean="0"/>
                        <a:t> Ry </a:t>
                      </a:r>
                      <a:r>
                        <a:rPr lang="en-US" baseline="0" dirty="0" err="1" smtClean="0"/>
                        <a:t>Rz</a:t>
                      </a:r>
                      <a:endParaRPr lang="en-US" dirty="0" smtClean="0"/>
                    </a:p>
                  </a:txBody>
                  <a:tcPr/>
                </a:tc>
                <a:tc>
                  <a:txBody>
                    <a:bodyPr/>
                    <a:lstStyle/>
                    <a:p>
                      <a:r>
                        <a:rPr lang="en-US" dirty="0" smtClean="0"/>
                        <a:t>multiply contents of Rx times Ry and</a:t>
                      </a:r>
                      <a:r>
                        <a:rPr lang="en-US" baseline="0" dirty="0" smtClean="0"/>
                        <a:t> store in </a:t>
                      </a:r>
                      <a:r>
                        <a:rPr lang="en-US" baseline="0" dirty="0" err="1" smtClean="0"/>
                        <a:t>Rz</a:t>
                      </a:r>
                      <a:endParaRPr lang="en-US" dirty="0"/>
                    </a:p>
                  </a:txBody>
                  <a:tcPr/>
                </a:tc>
                <a:tc>
                  <a:txBody>
                    <a:bodyPr/>
                    <a:lstStyle/>
                    <a:p>
                      <a:r>
                        <a:rPr lang="en-US" dirty="0" smtClean="0"/>
                        <a:t>MULTIPLY R2 R5 R8</a:t>
                      </a:r>
                      <a:endParaRPr lang="en-US" dirty="0"/>
                    </a:p>
                  </a:txBody>
                  <a:tcPr/>
                </a:tc>
                <a:extLst>
                  <a:ext uri="{0D108BD9-81ED-4DB2-BD59-A6C34878D82A}">
                    <a16:rowId xmlns:a16="http://schemas.microsoft.com/office/drawing/2014/main" val="2103313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CALL address</a:t>
                      </a:r>
                    </a:p>
                  </a:txBody>
                  <a:tcPr/>
                </a:tc>
                <a:tc>
                  <a:txBody>
                    <a:bodyPr/>
                    <a:lstStyle/>
                    <a:p>
                      <a:r>
                        <a:rPr lang="en-US" dirty="0" smtClean="0"/>
                        <a:t>Call a function at</a:t>
                      </a:r>
                      <a:r>
                        <a:rPr lang="en-US" baseline="0" dirty="0" smtClean="0"/>
                        <a:t> address, storing return address</a:t>
                      </a:r>
                      <a:endParaRPr lang="en-US" dirty="0"/>
                    </a:p>
                  </a:txBody>
                  <a:tcPr/>
                </a:tc>
                <a:tc>
                  <a:txBody>
                    <a:bodyPr/>
                    <a:lstStyle/>
                    <a:p>
                      <a:r>
                        <a:rPr lang="en-US" dirty="0" smtClean="0"/>
                        <a:t>CALL 100</a:t>
                      </a:r>
                      <a:endParaRPr lang="en-US" dirty="0"/>
                    </a:p>
                  </a:txBody>
                  <a:tcPr/>
                </a:tc>
                <a:extLst>
                  <a:ext uri="{0D108BD9-81ED-4DB2-BD59-A6C34878D82A}">
                    <a16:rowId xmlns:a16="http://schemas.microsoft.com/office/drawing/2014/main" val="333012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RETURN</a:t>
                      </a:r>
                      <a:r>
                        <a:rPr lang="en-US" baseline="0" dirty="0" smtClean="0"/>
                        <a:t> </a:t>
                      </a:r>
                      <a:endParaRPr lang="en-US" dirty="0" smtClean="0"/>
                    </a:p>
                  </a:txBody>
                  <a:tcPr/>
                </a:tc>
                <a:tc>
                  <a:txBody>
                    <a:bodyPr/>
                    <a:lstStyle/>
                    <a:p>
                      <a:r>
                        <a:rPr lang="en-US" dirty="0" smtClean="0"/>
                        <a:t>Return from the last</a:t>
                      </a:r>
                      <a:r>
                        <a:rPr lang="en-US" baseline="0" dirty="0" smtClean="0"/>
                        <a:t> function call</a:t>
                      </a:r>
                      <a:endParaRPr lang="en-US" dirty="0"/>
                    </a:p>
                  </a:txBody>
                  <a:tcPr/>
                </a:tc>
                <a:tc>
                  <a:txBody>
                    <a:bodyPr/>
                    <a:lstStyle/>
                    <a:p>
                      <a:r>
                        <a:rPr lang="en-US" dirty="0" smtClean="0"/>
                        <a:t>RETURN</a:t>
                      </a:r>
                      <a:endParaRPr lang="en-US" dirty="0"/>
                    </a:p>
                  </a:txBody>
                  <a:tcPr/>
                </a:tc>
                <a:extLst>
                  <a:ext uri="{0D108BD9-81ED-4DB2-BD59-A6C34878D82A}">
                    <a16:rowId xmlns:a16="http://schemas.microsoft.com/office/drawing/2014/main" val="2295911570"/>
                  </a:ext>
                </a:extLst>
              </a:tr>
            </a:tbl>
          </a:graphicData>
        </a:graphic>
      </p:graphicFrame>
    </p:spTree>
    <p:extLst>
      <p:ext uri="{BB962C8B-B14F-4D97-AF65-F5344CB8AC3E}">
        <p14:creationId xmlns:p14="http://schemas.microsoft.com/office/powerpoint/2010/main" val="11778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overall algorithm</a:t>
            </a:r>
            <a:endParaRPr lang="en-US" dirty="0"/>
          </a:p>
        </p:txBody>
      </p:sp>
      <p:sp>
        <p:nvSpPr>
          <p:cNvPr id="3" name="Content Placeholder 2"/>
          <p:cNvSpPr>
            <a:spLocks noGrp="1"/>
          </p:cNvSpPr>
          <p:nvPr>
            <p:ph idx="1"/>
          </p:nvPr>
        </p:nvSpPr>
        <p:spPr/>
        <p:txBody>
          <a:bodyPr/>
          <a:lstStyle/>
          <a:p>
            <a:pPr marL="0" indent="0">
              <a:buNone/>
            </a:pPr>
            <a:r>
              <a:rPr lang="en-US" dirty="0" smtClean="0"/>
              <a:t>We will visit each node in our AST. </a:t>
            </a:r>
            <a:endParaRPr lang="en-US" dirty="0"/>
          </a:p>
          <a:p>
            <a:pPr marL="0" indent="0">
              <a:buNone/>
            </a:pPr>
            <a:r>
              <a:rPr lang="en-US" dirty="0" smtClean="0"/>
              <a:t>Some nodes will have work to do before the children are processed.</a:t>
            </a:r>
          </a:p>
          <a:p>
            <a:pPr marL="0" indent="0">
              <a:buNone/>
            </a:pPr>
            <a:r>
              <a:rPr lang="en-US" dirty="0" smtClean="0"/>
              <a:t>Some nodes will have work to do after the children are processed.</a:t>
            </a:r>
          </a:p>
          <a:p>
            <a:pPr marL="0" indent="0">
              <a:buNone/>
            </a:pPr>
            <a:r>
              <a:rPr lang="en-US" dirty="0" smtClean="0"/>
              <a:t>Some nodes will have both.</a:t>
            </a:r>
          </a:p>
          <a:p>
            <a:pPr marL="0" indent="0">
              <a:buNone/>
            </a:pPr>
            <a:endParaRPr lang="en-US" dirty="0" smtClean="0"/>
          </a:p>
          <a:p>
            <a:pPr marL="0" indent="0">
              <a:buNone/>
            </a:pPr>
            <a:r>
              <a:rPr lang="en-US" dirty="0" smtClean="0"/>
              <a:t>When we are done, we will have output that does what our AST does.</a:t>
            </a:r>
            <a:endParaRPr lang="en-US" dirty="0"/>
          </a:p>
        </p:txBody>
      </p:sp>
    </p:spTree>
    <p:extLst>
      <p:ext uri="{BB962C8B-B14F-4D97-AF65-F5344CB8AC3E}">
        <p14:creationId xmlns:p14="http://schemas.microsoft.com/office/powerpoint/2010/main" val="15650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4975</TotalTime>
  <Words>2708</Words>
  <Application>Microsoft Office PowerPoint</Application>
  <PresentationFormat>Widescreen</PresentationFormat>
  <Paragraphs>411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Consolas</vt:lpstr>
      <vt:lpstr>Office Theme</vt:lpstr>
      <vt:lpstr>Code Generation</vt:lpstr>
      <vt:lpstr>What a long, strange trip it’s been…</vt:lpstr>
      <vt:lpstr>Code Generation Basics</vt:lpstr>
      <vt:lpstr>It’s hard to talk about code generation…</vt:lpstr>
      <vt:lpstr>The Stack</vt:lpstr>
      <vt:lpstr>Registers</vt:lpstr>
      <vt:lpstr>Ready to start compiling?</vt:lpstr>
      <vt:lpstr>Some typical assembly instructions</vt:lpstr>
      <vt:lpstr>Our overall algorithm</vt:lpstr>
      <vt:lpstr>Consider our “math” nodes:</vt:lpstr>
      <vt:lpstr>Algorithms for these nodes</vt:lpstr>
      <vt:lpstr>Now for add…</vt:lpstr>
      <vt:lpstr>What if our expression is a more complex?</vt:lpstr>
      <vt:lpstr>So far, this is pretty easy</vt:lpstr>
      <vt:lpstr>Re-write if in Java</vt:lpstr>
      <vt:lpstr>Re-write if in Assembly</vt:lpstr>
      <vt:lpstr>Re-write while in Java</vt:lpstr>
      <vt:lpstr>Re-write while in Assembly</vt:lpstr>
      <vt:lpstr>Function Calls</vt:lpstr>
      <vt:lpstr>Function Calls</vt:lpstr>
      <vt:lpstr>How could we write code for this?</vt:lpstr>
      <vt:lpstr>How could we write code for this?</vt:lpstr>
      <vt:lpstr>What else?</vt:lpstr>
      <vt:lpstr>So how do registers get allocated?</vt:lpstr>
      <vt:lpstr>Liveness Analysis</vt:lpstr>
      <vt:lpstr>Example of liveness analysis</vt:lpstr>
      <vt:lpstr>Code generation wrap-up</vt:lpstr>
      <vt:lpstr>Working with memory</vt:lpstr>
      <vt:lpstr>The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 up of the stack</vt:lpstr>
      <vt:lpstr>The Heap</vt:lpstr>
      <vt:lpstr>Simplest possible thing</vt:lpstr>
      <vt:lpstr>The Buddy System</vt:lpstr>
      <vt:lpstr>Example – buddy system</vt:lpstr>
      <vt:lpstr>Example – freeing in the buddy system</vt:lpstr>
      <vt:lpstr>Optimization – unnecessary merges/splits</vt:lpstr>
      <vt:lpstr>Heap/Memory 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Phipps, Michael</cp:lastModifiedBy>
  <cp:revision>71</cp:revision>
  <dcterms:created xsi:type="dcterms:W3CDTF">2016-03-22T00:06:22Z</dcterms:created>
  <dcterms:modified xsi:type="dcterms:W3CDTF">2020-12-17T20:53:57Z</dcterms:modified>
</cp:coreProperties>
</file>