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5" r:id="rId1"/>
  </p:sldMasterIdLst>
  <p:notesMasterIdLst>
    <p:notesMasterId r:id="rId63"/>
  </p:notesMasterIdLst>
  <p:handoutMasterIdLst>
    <p:handoutMasterId r:id="rId64"/>
  </p:handoutMasterIdLst>
  <p:sldIdLst>
    <p:sldId id="256" r:id="rId2"/>
    <p:sldId id="339" r:id="rId3"/>
    <p:sldId id="340" r:id="rId4"/>
    <p:sldId id="257" r:id="rId5"/>
    <p:sldId id="266" r:id="rId6"/>
    <p:sldId id="268" r:id="rId7"/>
    <p:sldId id="269" r:id="rId8"/>
    <p:sldId id="270" r:id="rId9"/>
    <p:sldId id="271" r:id="rId10"/>
    <p:sldId id="272" r:id="rId11"/>
    <p:sldId id="274" r:id="rId12"/>
    <p:sldId id="275" r:id="rId13"/>
    <p:sldId id="276" r:id="rId14"/>
    <p:sldId id="277" r:id="rId15"/>
    <p:sldId id="278" r:id="rId16"/>
    <p:sldId id="279" r:id="rId17"/>
    <p:sldId id="280" r:id="rId18"/>
    <p:sldId id="281" r:id="rId19"/>
    <p:sldId id="282" r:id="rId20"/>
    <p:sldId id="333" r:id="rId21"/>
    <p:sldId id="283" r:id="rId22"/>
    <p:sldId id="285" r:id="rId23"/>
    <p:sldId id="286" r:id="rId24"/>
    <p:sldId id="287" r:id="rId25"/>
    <p:sldId id="288" r:id="rId26"/>
    <p:sldId id="290" r:id="rId27"/>
    <p:sldId id="293" r:id="rId28"/>
    <p:sldId id="295" r:id="rId29"/>
    <p:sldId id="294" r:id="rId30"/>
    <p:sldId id="296" r:id="rId31"/>
    <p:sldId id="298" r:id="rId32"/>
    <p:sldId id="299" r:id="rId33"/>
    <p:sldId id="300" r:id="rId34"/>
    <p:sldId id="305" r:id="rId35"/>
    <p:sldId id="306" r:id="rId36"/>
    <p:sldId id="309" r:id="rId37"/>
    <p:sldId id="310" r:id="rId38"/>
    <p:sldId id="311" r:id="rId39"/>
    <p:sldId id="313" r:id="rId40"/>
    <p:sldId id="314" r:id="rId41"/>
    <p:sldId id="316" r:id="rId42"/>
    <p:sldId id="317" r:id="rId43"/>
    <p:sldId id="318" r:id="rId44"/>
    <p:sldId id="319"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4" r:id="rId58"/>
    <p:sldId id="335" r:id="rId59"/>
    <p:sldId id="336" r:id="rId60"/>
    <p:sldId id="337" r:id="rId61"/>
    <p:sldId id="33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24" autoAdjust="0"/>
    <p:restoredTop sz="94660"/>
  </p:normalViewPr>
  <p:slideViewPr>
    <p:cSldViewPr>
      <p:cViewPr varScale="1">
        <p:scale>
          <a:sx n="98" d="100"/>
          <a:sy n="98" d="100"/>
        </p:scale>
        <p:origin x="95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B595FA7-9DAA-428D-B223-D59AE2FDE161}" type="datetimeFigureOut">
              <a:rPr lang="en-US"/>
              <a:pPr>
                <a:defRPr/>
              </a:pPr>
              <a:t>11/2/2020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436AAA2C-5A71-4FD6-8188-C6A3C4AB6F4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cs typeface="+mn-cs"/>
              </a:defRPr>
            </a:lvl1pPr>
          </a:lstStyle>
          <a:p>
            <a:pPr>
              <a:defRPr/>
            </a:pPr>
            <a:fld id="{959DE92C-3BFE-4107-B8AA-7F3CAD2AF166}" type="datetimeFigureOut">
              <a:rPr lang="en-US"/>
              <a:pPr>
                <a:defRPr/>
              </a:pPr>
              <a:t>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cs typeface="+mn-cs"/>
              </a:defRPr>
            </a:lvl1pPr>
          </a:lstStyle>
          <a:p>
            <a:pPr>
              <a:defRPr/>
            </a:pPr>
            <a:fld id="{24340992-5DA5-4860-83B9-28B3043F18D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r>
              <a:rPr lang="en-US"/>
              <a:t>4/16/2009</a:t>
            </a:r>
          </a:p>
        </p:txBody>
      </p:sp>
      <p:sp>
        <p:nvSpPr>
          <p:cNvPr id="5" name="Footer Placeholder 4"/>
          <p:cNvSpPr>
            <a:spLocks noGrp="1"/>
          </p:cNvSpPr>
          <p:nvPr>
            <p:ph type="ftr" sz="quarter" idx="11"/>
          </p:nvPr>
        </p:nvSpPr>
        <p:spPr/>
        <p:txBody>
          <a:bodyPr/>
          <a:lstStyle/>
          <a:p>
            <a:pPr>
              <a:defRPr/>
            </a:pPr>
            <a:r>
              <a:rPr lang="en-US"/>
              <a:t>CSE7320 Spring 2009</a:t>
            </a:r>
          </a:p>
        </p:txBody>
      </p:sp>
      <p:sp>
        <p:nvSpPr>
          <p:cNvPr id="6" name="Slide Number Placeholder 5"/>
          <p:cNvSpPr>
            <a:spLocks noGrp="1"/>
          </p:cNvSpPr>
          <p:nvPr>
            <p:ph type="sldNum" sz="quarter" idx="12"/>
          </p:nvPr>
        </p:nvSpPr>
        <p:spPr/>
        <p:txBody>
          <a:bodyPr/>
          <a:lstStyle/>
          <a:p>
            <a:pPr>
              <a:defRPr/>
            </a:pPr>
            <a:fld id="{5C5147A6-C539-42BF-A8FC-25F3E2D9E267}" type="slidenum">
              <a:rPr lang="en-US" smtClean="0"/>
              <a:pPr>
                <a:defRPr/>
              </a:pPr>
              <a:t>‹#›</a:t>
            </a:fld>
            <a:endParaRPr lang="en-US"/>
          </a:p>
        </p:txBody>
      </p:sp>
    </p:spTree>
    <p:extLst>
      <p:ext uri="{BB962C8B-B14F-4D97-AF65-F5344CB8AC3E}">
        <p14:creationId xmlns:p14="http://schemas.microsoft.com/office/powerpoint/2010/main" val="53997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4/16/2009</a:t>
            </a:r>
          </a:p>
        </p:txBody>
      </p:sp>
      <p:sp>
        <p:nvSpPr>
          <p:cNvPr id="5" name="Footer Placeholder 4"/>
          <p:cNvSpPr>
            <a:spLocks noGrp="1"/>
          </p:cNvSpPr>
          <p:nvPr>
            <p:ph type="ftr" sz="quarter" idx="11"/>
          </p:nvPr>
        </p:nvSpPr>
        <p:spPr/>
        <p:txBody>
          <a:bodyPr/>
          <a:lstStyle/>
          <a:p>
            <a:pPr>
              <a:defRPr/>
            </a:pPr>
            <a:r>
              <a:rPr lang="en-US"/>
              <a:t>CSE7320 Spring 2009</a:t>
            </a:r>
          </a:p>
        </p:txBody>
      </p:sp>
      <p:sp>
        <p:nvSpPr>
          <p:cNvPr id="6" name="Slide Number Placeholder 5"/>
          <p:cNvSpPr>
            <a:spLocks noGrp="1"/>
          </p:cNvSpPr>
          <p:nvPr>
            <p:ph type="sldNum" sz="quarter" idx="12"/>
          </p:nvPr>
        </p:nvSpPr>
        <p:spPr/>
        <p:txBody>
          <a:bodyPr/>
          <a:lstStyle/>
          <a:p>
            <a:pPr>
              <a:defRPr/>
            </a:pPr>
            <a:fld id="{0817A9E5-32A5-450C-9606-E9E97293D24E}" type="slidenum">
              <a:rPr lang="en-US" smtClean="0"/>
              <a:pPr>
                <a:defRPr/>
              </a:pPr>
              <a:t>‹#›</a:t>
            </a:fld>
            <a:endParaRPr lang="en-US"/>
          </a:p>
        </p:txBody>
      </p:sp>
    </p:spTree>
    <p:extLst>
      <p:ext uri="{BB962C8B-B14F-4D97-AF65-F5344CB8AC3E}">
        <p14:creationId xmlns:p14="http://schemas.microsoft.com/office/powerpoint/2010/main" val="246084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4/16/2009</a:t>
            </a:r>
          </a:p>
        </p:txBody>
      </p:sp>
      <p:sp>
        <p:nvSpPr>
          <p:cNvPr id="5" name="Footer Placeholder 4"/>
          <p:cNvSpPr>
            <a:spLocks noGrp="1"/>
          </p:cNvSpPr>
          <p:nvPr>
            <p:ph type="ftr" sz="quarter" idx="11"/>
          </p:nvPr>
        </p:nvSpPr>
        <p:spPr/>
        <p:txBody>
          <a:bodyPr/>
          <a:lstStyle/>
          <a:p>
            <a:pPr>
              <a:defRPr/>
            </a:pPr>
            <a:r>
              <a:rPr lang="en-US"/>
              <a:t>CSE7320 Spring 2009</a:t>
            </a:r>
          </a:p>
        </p:txBody>
      </p:sp>
      <p:sp>
        <p:nvSpPr>
          <p:cNvPr id="6" name="Slide Number Placeholder 5"/>
          <p:cNvSpPr>
            <a:spLocks noGrp="1"/>
          </p:cNvSpPr>
          <p:nvPr>
            <p:ph type="sldNum" sz="quarter" idx="12"/>
          </p:nvPr>
        </p:nvSpPr>
        <p:spPr/>
        <p:txBody>
          <a:bodyPr/>
          <a:lstStyle/>
          <a:p>
            <a:pPr>
              <a:defRPr/>
            </a:pPr>
            <a:fld id="{B1CF5803-80DB-4AB5-AFD1-0393B71BD1D2}" type="slidenum">
              <a:rPr lang="en-US" smtClean="0"/>
              <a:pPr>
                <a:defRPr/>
              </a:pPr>
              <a:t>‹#›</a:t>
            </a:fld>
            <a:endParaRPr lang="en-US"/>
          </a:p>
        </p:txBody>
      </p:sp>
    </p:spTree>
    <p:extLst>
      <p:ext uri="{BB962C8B-B14F-4D97-AF65-F5344CB8AC3E}">
        <p14:creationId xmlns:p14="http://schemas.microsoft.com/office/powerpoint/2010/main" val="242498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71B2485E-9F6F-449A-BE8D-07453296A4C7}" type="slidenum">
              <a:rPr lang="en-US" smtClean="0"/>
              <a:pPr>
                <a:defRPr/>
              </a:pPr>
              <a:t>‹#›</a:t>
            </a:fld>
            <a:endParaRPr lang="en-US"/>
          </a:p>
        </p:txBody>
      </p:sp>
    </p:spTree>
    <p:extLst>
      <p:ext uri="{BB962C8B-B14F-4D97-AF65-F5344CB8AC3E}">
        <p14:creationId xmlns:p14="http://schemas.microsoft.com/office/powerpoint/2010/main" val="167486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US"/>
              <a:t>4/16/2009</a:t>
            </a:r>
          </a:p>
        </p:txBody>
      </p:sp>
      <p:sp>
        <p:nvSpPr>
          <p:cNvPr id="5" name="Footer Placeholder 4"/>
          <p:cNvSpPr>
            <a:spLocks noGrp="1"/>
          </p:cNvSpPr>
          <p:nvPr>
            <p:ph type="ftr" sz="quarter" idx="11"/>
          </p:nvPr>
        </p:nvSpPr>
        <p:spPr/>
        <p:txBody>
          <a:bodyPr/>
          <a:lstStyle/>
          <a:p>
            <a:pPr>
              <a:defRPr/>
            </a:pPr>
            <a:r>
              <a:rPr lang="en-US"/>
              <a:t>CSE7320 Spring 2009</a:t>
            </a:r>
          </a:p>
        </p:txBody>
      </p:sp>
      <p:sp>
        <p:nvSpPr>
          <p:cNvPr id="6" name="Slide Number Placeholder 5"/>
          <p:cNvSpPr>
            <a:spLocks noGrp="1"/>
          </p:cNvSpPr>
          <p:nvPr>
            <p:ph type="sldNum" sz="quarter" idx="12"/>
          </p:nvPr>
        </p:nvSpPr>
        <p:spPr/>
        <p:txBody>
          <a:bodyPr/>
          <a:lstStyle/>
          <a:p>
            <a:pPr>
              <a:defRPr/>
            </a:pPr>
            <a:fld id="{62F93E54-CB8E-41E6-A350-5F884364C169}" type="slidenum">
              <a:rPr lang="en-US" smtClean="0"/>
              <a:pPr>
                <a:defRPr/>
              </a:pPr>
              <a:t>‹#›</a:t>
            </a:fld>
            <a:endParaRPr lang="en-US"/>
          </a:p>
        </p:txBody>
      </p:sp>
    </p:spTree>
    <p:extLst>
      <p:ext uri="{BB962C8B-B14F-4D97-AF65-F5344CB8AC3E}">
        <p14:creationId xmlns:p14="http://schemas.microsoft.com/office/powerpoint/2010/main" val="302833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4/16/2009</a:t>
            </a:r>
          </a:p>
        </p:txBody>
      </p:sp>
      <p:sp>
        <p:nvSpPr>
          <p:cNvPr id="6" name="Footer Placeholder 5"/>
          <p:cNvSpPr>
            <a:spLocks noGrp="1"/>
          </p:cNvSpPr>
          <p:nvPr>
            <p:ph type="ftr" sz="quarter" idx="11"/>
          </p:nvPr>
        </p:nvSpPr>
        <p:spPr/>
        <p:txBody>
          <a:bodyPr/>
          <a:lstStyle/>
          <a:p>
            <a:pPr>
              <a:defRPr/>
            </a:pPr>
            <a:r>
              <a:rPr lang="en-US"/>
              <a:t>CSE7320 Spring 2009</a:t>
            </a:r>
          </a:p>
        </p:txBody>
      </p:sp>
      <p:sp>
        <p:nvSpPr>
          <p:cNvPr id="7" name="Slide Number Placeholder 6"/>
          <p:cNvSpPr>
            <a:spLocks noGrp="1"/>
          </p:cNvSpPr>
          <p:nvPr>
            <p:ph type="sldNum" sz="quarter" idx="12"/>
          </p:nvPr>
        </p:nvSpPr>
        <p:spPr/>
        <p:txBody>
          <a:bodyPr/>
          <a:lstStyle/>
          <a:p>
            <a:pPr>
              <a:defRPr/>
            </a:pPr>
            <a:fld id="{AFC3FFD2-B262-4818-9FB2-FBE4BE429CC9}" type="slidenum">
              <a:rPr lang="en-US" smtClean="0"/>
              <a:pPr>
                <a:defRPr/>
              </a:pPr>
              <a:t>‹#›</a:t>
            </a:fld>
            <a:endParaRPr lang="en-US"/>
          </a:p>
        </p:txBody>
      </p:sp>
    </p:spTree>
    <p:extLst>
      <p:ext uri="{BB962C8B-B14F-4D97-AF65-F5344CB8AC3E}">
        <p14:creationId xmlns:p14="http://schemas.microsoft.com/office/powerpoint/2010/main" val="79273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4/16/2009</a:t>
            </a:r>
          </a:p>
        </p:txBody>
      </p:sp>
      <p:sp>
        <p:nvSpPr>
          <p:cNvPr id="8" name="Footer Placeholder 7"/>
          <p:cNvSpPr>
            <a:spLocks noGrp="1"/>
          </p:cNvSpPr>
          <p:nvPr>
            <p:ph type="ftr" sz="quarter" idx="11"/>
          </p:nvPr>
        </p:nvSpPr>
        <p:spPr/>
        <p:txBody>
          <a:bodyPr/>
          <a:lstStyle/>
          <a:p>
            <a:pPr>
              <a:defRPr/>
            </a:pPr>
            <a:r>
              <a:rPr lang="en-US"/>
              <a:t>CSE7320 Spring 2009</a:t>
            </a:r>
          </a:p>
        </p:txBody>
      </p:sp>
      <p:sp>
        <p:nvSpPr>
          <p:cNvPr id="9" name="Slide Number Placeholder 8"/>
          <p:cNvSpPr>
            <a:spLocks noGrp="1"/>
          </p:cNvSpPr>
          <p:nvPr>
            <p:ph type="sldNum" sz="quarter" idx="12"/>
          </p:nvPr>
        </p:nvSpPr>
        <p:spPr/>
        <p:txBody>
          <a:bodyPr/>
          <a:lstStyle/>
          <a:p>
            <a:pPr>
              <a:defRPr/>
            </a:pPr>
            <a:fld id="{9EDB962E-3ABE-4174-85BD-45F897C6E647}" type="slidenum">
              <a:rPr lang="en-US" smtClean="0"/>
              <a:pPr>
                <a:defRPr/>
              </a:pPr>
              <a:t>‹#›</a:t>
            </a:fld>
            <a:endParaRPr lang="en-US"/>
          </a:p>
        </p:txBody>
      </p:sp>
    </p:spTree>
    <p:extLst>
      <p:ext uri="{BB962C8B-B14F-4D97-AF65-F5344CB8AC3E}">
        <p14:creationId xmlns:p14="http://schemas.microsoft.com/office/powerpoint/2010/main" val="337693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4/16/2009</a:t>
            </a:r>
          </a:p>
        </p:txBody>
      </p:sp>
      <p:sp>
        <p:nvSpPr>
          <p:cNvPr id="4" name="Footer Placeholder 3"/>
          <p:cNvSpPr>
            <a:spLocks noGrp="1"/>
          </p:cNvSpPr>
          <p:nvPr>
            <p:ph type="ftr" sz="quarter" idx="11"/>
          </p:nvPr>
        </p:nvSpPr>
        <p:spPr/>
        <p:txBody>
          <a:bodyPr/>
          <a:lstStyle/>
          <a:p>
            <a:pPr>
              <a:defRPr/>
            </a:pPr>
            <a:r>
              <a:rPr lang="en-US"/>
              <a:t>CSE7320 Spring 2009</a:t>
            </a:r>
          </a:p>
        </p:txBody>
      </p:sp>
      <p:sp>
        <p:nvSpPr>
          <p:cNvPr id="5" name="Slide Number Placeholder 4"/>
          <p:cNvSpPr>
            <a:spLocks noGrp="1"/>
          </p:cNvSpPr>
          <p:nvPr>
            <p:ph type="sldNum" sz="quarter" idx="12"/>
          </p:nvPr>
        </p:nvSpPr>
        <p:spPr/>
        <p:txBody>
          <a:bodyPr/>
          <a:lstStyle/>
          <a:p>
            <a:pPr>
              <a:defRPr/>
            </a:pPr>
            <a:fld id="{7C664AA2-5914-4CE4-A570-3CCDA056D1FC}" type="slidenum">
              <a:rPr lang="en-US" smtClean="0"/>
              <a:pPr>
                <a:defRPr/>
              </a:pPr>
              <a:t>‹#›</a:t>
            </a:fld>
            <a:endParaRPr lang="en-US"/>
          </a:p>
        </p:txBody>
      </p:sp>
    </p:spTree>
    <p:extLst>
      <p:ext uri="{BB962C8B-B14F-4D97-AF65-F5344CB8AC3E}">
        <p14:creationId xmlns:p14="http://schemas.microsoft.com/office/powerpoint/2010/main" val="337496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4/16/2009</a:t>
            </a:r>
          </a:p>
        </p:txBody>
      </p:sp>
      <p:sp>
        <p:nvSpPr>
          <p:cNvPr id="3" name="Footer Placeholder 2"/>
          <p:cNvSpPr>
            <a:spLocks noGrp="1"/>
          </p:cNvSpPr>
          <p:nvPr>
            <p:ph type="ftr" sz="quarter" idx="11"/>
          </p:nvPr>
        </p:nvSpPr>
        <p:spPr/>
        <p:txBody>
          <a:bodyPr/>
          <a:lstStyle/>
          <a:p>
            <a:pPr>
              <a:defRPr/>
            </a:pPr>
            <a:r>
              <a:rPr lang="en-US"/>
              <a:t>CSE7320 Spring 2009</a:t>
            </a:r>
          </a:p>
        </p:txBody>
      </p:sp>
      <p:sp>
        <p:nvSpPr>
          <p:cNvPr id="4" name="Slide Number Placeholder 3"/>
          <p:cNvSpPr>
            <a:spLocks noGrp="1"/>
          </p:cNvSpPr>
          <p:nvPr>
            <p:ph type="sldNum" sz="quarter" idx="12"/>
          </p:nvPr>
        </p:nvSpPr>
        <p:spPr/>
        <p:txBody>
          <a:bodyPr/>
          <a:lstStyle/>
          <a:p>
            <a:pPr>
              <a:defRPr/>
            </a:pPr>
            <a:fld id="{2D10116F-EBAC-4AAB-A694-A8CA1AB20214}" type="slidenum">
              <a:rPr lang="en-US" smtClean="0"/>
              <a:pPr>
                <a:defRPr/>
              </a:pPr>
              <a:t>‹#›</a:t>
            </a:fld>
            <a:endParaRPr lang="en-US"/>
          </a:p>
        </p:txBody>
      </p:sp>
    </p:spTree>
    <p:extLst>
      <p:ext uri="{BB962C8B-B14F-4D97-AF65-F5344CB8AC3E}">
        <p14:creationId xmlns:p14="http://schemas.microsoft.com/office/powerpoint/2010/main" val="157164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4/16/2009</a:t>
            </a:r>
          </a:p>
        </p:txBody>
      </p:sp>
      <p:sp>
        <p:nvSpPr>
          <p:cNvPr id="6" name="Footer Placeholder 5"/>
          <p:cNvSpPr>
            <a:spLocks noGrp="1"/>
          </p:cNvSpPr>
          <p:nvPr>
            <p:ph type="ftr" sz="quarter" idx="11"/>
          </p:nvPr>
        </p:nvSpPr>
        <p:spPr/>
        <p:txBody>
          <a:bodyPr/>
          <a:lstStyle/>
          <a:p>
            <a:pPr>
              <a:defRPr/>
            </a:pPr>
            <a:r>
              <a:rPr lang="en-US"/>
              <a:t>CSE7320 Spring 2009</a:t>
            </a:r>
          </a:p>
        </p:txBody>
      </p:sp>
      <p:sp>
        <p:nvSpPr>
          <p:cNvPr id="7" name="Slide Number Placeholder 6"/>
          <p:cNvSpPr>
            <a:spLocks noGrp="1"/>
          </p:cNvSpPr>
          <p:nvPr>
            <p:ph type="sldNum" sz="quarter" idx="12"/>
          </p:nvPr>
        </p:nvSpPr>
        <p:spPr/>
        <p:txBody>
          <a:bodyPr/>
          <a:lstStyle/>
          <a:p>
            <a:pPr>
              <a:defRPr/>
            </a:pPr>
            <a:fld id="{5DF502FB-D26E-49B8-A8E9-E75C23C3D219}" type="slidenum">
              <a:rPr lang="en-US" smtClean="0"/>
              <a:pPr>
                <a:defRPr/>
              </a:pPr>
              <a:t>‹#›</a:t>
            </a:fld>
            <a:endParaRPr lang="en-US"/>
          </a:p>
        </p:txBody>
      </p:sp>
    </p:spTree>
    <p:extLst>
      <p:ext uri="{BB962C8B-B14F-4D97-AF65-F5344CB8AC3E}">
        <p14:creationId xmlns:p14="http://schemas.microsoft.com/office/powerpoint/2010/main" val="341860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4/16/2009</a:t>
            </a:r>
          </a:p>
        </p:txBody>
      </p:sp>
      <p:sp>
        <p:nvSpPr>
          <p:cNvPr id="6" name="Footer Placeholder 5"/>
          <p:cNvSpPr>
            <a:spLocks noGrp="1"/>
          </p:cNvSpPr>
          <p:nvPr>
            <p:ph type="ftr" sz="quarter" idx="11"/>
          </p:nvPr>
        </p:nvSpPr>
        <p:spPr/>
        <p:txBody>
          <a:bodyPr/>
          <a:lstStyle/>
          <a:p>
            <a:pPr>
              <a:defRPr/>
            </a:pPr>
            <a:r>
              <a:rPr lang="en-US"/>
              <a:t>CSE7320 Spring 2009</a:t>
            </a:r>
          </a:p>
        </p:txBody>
      </p:sp>
      <p:sp>
        <p:nvSpPr>
          <p:cNvPr id="7" name="Slide Number Placeholder 6"/>
          <p:cNvSpPr>
            <a:spLocks noGrp="1"/>
          </p:cNvSpPr>
          <p:nvPr>
            <p:ph type="sldNum" sz="quarter" idx="12"/>
          </p:nvPr>
        </p:nvSpPr>
        <p:spPr/>
        <p:txBody>
          <a:bodyPr/>
          <a:lstStyle/>
          <a:p>
            <a:pPr>
              <a:defRPr/>
            </a:pPr>
            <a:fld id="{08D883C5-03FB-4F8F-B26B-823FB9126F41}" type="slidenum">
              <a:rPr lang="en-US" smtClean="0"/>
              <a:pPr>
                <a:defRPr/>
              </a:pPr>
              <a:t>‹#›</a:t>
            </a:fld>
            <a:endParaRPr lang="en-US"/>
          </a:p>
        </p:txBody>
      </p:sp>
    </p:spTree>
    <p:extLst>
      <p:ext uri="{BB962C8B-B14F-4D97-AF65-F5344CB8AC3E}">
        <p14:creationId xmlns:p14="http://schemas.microsoft.com/office/powerpoint/2010/main" val="286839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4/16/2009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CSE7320 Spring 2009</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1057417-6F56-45CB-B5DC-C46A25EB3015}" type="slidenum">
              <a:rPr lang="en-US" smtClean="0"/>
              <a:pPr>
                <a:defRPr/>
              </a:pPr>
              <a:t>‹#›</a:t>
            </a:fld>
            <a:endParaRPr lang="en-US"/>
          </a:p>
        </p:txBody>
      </p:sp>
    </p:spTree>
    <p:extLst>
      <p:ext uri="{BB962C8B-B14F-4D97-AF65-F5344CB8AC3E}">
        <p14:creationId xmlns:p14="http://schemas.microsoft.com/office/powerpoint/2010/main" val="71468564"/>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wi-prolog.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p:txBody>
          <a:bodyPr/>
          <a:lstStyle/>
          <a:p>
            <a:pPr eaLnBrk="1" hangingPunct="1"/>
            <a:r>
              <a:rPr lang="en-US" dirty="0"/>
              <a:t>Prolog</a:t>
            </a:r>
          </a:p>
        </p:txBody>
      </p:sp>
      <p:sp>
        <p:nvSpPr>
          <p:cNvPr id="3075" name="Rectangle 3"/>
          <p:cNvSpPr>
            <a:spLocks noGrp="1" noChangeArrowheads="1"/>
          </p:cNvSpPr>
          <p:nvPr>
            <p:ph type="subTitle" idx="1"/>
          </p:nvPr>
        </p:nvSpPr>
        <p:spPr/>
        <p:txBody>
          <a:bodyPr/>
          <a:lstStyle/>
          <a:p>
            <a:pPr eaLnBrk="1" hangingPunct="1"/>
            <a:r>
              <a:rPr lang="en-US" sz="3200" dirty="0"/>
              <a:t>Do we have to? Yes…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t>Compound Terms</a:t>
            </a:r>
          </a:p>
        </p:txBody>
      </p:sp>
      <p:sp>
        <p:nvSpPr>
          <p:cNvPr id="20486" name="Rectangle 3"/>
          <p:cNvSpPr>
            <a:spLocks noGrp="1" noChangeArrowheads="1"/>
          </p:cNvSpPr>
          <p:nvPr>
            <p:ph idx="1"/>
          </p:nvPr>
        </p:nvSpPr>
        <p:spPr/>
        <p:txBody>
          <a:bodyPr/>
          <a:lstStyle/>
          <a:p>
            <a:pPr eaLnBrk="1" hangingPunct="1">
              <a:lnSpc>
                <a:spcPct val="90000"/>
              </a:lnSpc>
            </a:pPr>
            <a:r>
              <a:rPr lang="en-US" dirty="0"/>
              <a:t>An atom followed by a parenthesized, comma-separated list of one or more terms: </a:t>
            </a:r>
            <a:r>
              <a:rPr lang="en-US" b="1" dirty="0">
                <a:latin typeface="Courier New" pitchFamily="49" charset="0"/>
              </a:rPr>
              <a:t>x(</a:t>
            </a:r>
            <a:r>
              <a:rPr lang="en-US" b="1" dirty="0" err="1">
                <a:latin typeface="Courier New" pitchFamily="49" charset="0"/>
              </a:rPr>
              <a:t>y,z</a:t>
            </a:r>
            <a:r>
              <a:rPr lang="en-US" b="1" dirty="0">
                <a:latin typeface="Courier New" pitchFamily="49" charset="0"/>
              </a:rPr>
              <a:t>)</a:t>
            </a:r>
            <a:r>
              <a:rPr lang="en-US" dirty="0"/>
              <a:t>, </a:t>
            </a:r>
            <a:r>
              <a:rPr lang="en-US" b="1" dirty="0">
                <a:latin typeface="Courier New" pitchFamily="49" charset="0"/>
              </a:rPr>
              <a:t>+(1,2)</a:t>
            </a:r>
            <a:r>
              <a:rPr lang="en-US" dirty="0"/>
              <a:t>, </a:t>
            </a:r>
            <a:r>
              <a:rPr lang="en-US" b="1" dirty="0">
                <a:latin typeface="Courier New" pitchFamily="49" charset="0"/>
              </a:rPr>
              <a:t>.(1,[])</a:t>
            </a:r>
            <a:r>
              <a:rPr lang="en-US" dirty="0"/>
              <a:t>, </a:t>
            </a:r>
            <a:r>
              <a:rPr lang="en-US" b="1" dirty="0">
                <a:latin typeface="Courier New" pitchFamily="49" charset="0"/>
              </a:rPr>
              <a:t>parent(</a:t>
            </a:r>
            <a:r>
              <a:rPr lang="en-US" b="1" dirty="0" err="1">
                <a:latin typeface="Courier New" pitchFamily="49" charset="0"/>
              </a:rPr>
              <a:t>adam,seth</a:t>
            </a:r>
            <a:r>
              <a:rPr lang="en-US" b="1" dirty="0">
                <a:latin typeface="Courier New" pitchFamily="49" charset="0"/>
              </a:rPr>
              <a:t>)</a:t>
            </a:r>
            <a:r>
              <a:rPr lang="en-US" dirty="0"/>
              <a:t>, </a:t>
            </a:r>
            <a:r>
              <a:rPr lang="en-US" b="1" dirty="0">
                <a:latin typeface="Courier New" pitchFamily="49" charset="0"/>
              </a:rPr>
              <a:t>x(</a:t>
            </a:r>
            <a:r>
              <a:rPr lang="en-US" b="1" dirty="0" err="1">
                <a:latin typeface="Courier New" pitchFamily="49" charset="0"/>
              </a:rPr>
              <a:t>Y,x</a:t>
            </a:r>
            <a:r>
              <a:rPr lang="en-US" b="1" dirty="0">
                <a:latin typeface="Courier New" pitchFamily="49" charset="0"/>
              </a:rPr>
              <a:t>(Y,Z))</a:t>
            </a:r>
          </a:p>
          <a:p>
            <a:pPr eaLnBrk="1" hangingPunct="1">
              <a:lnSpc>
                <a:spcPct val="90000"/>
              </a:lnSpc>
            </a:pPr>
            <a:r>
              <a:rPr lang="en-US" dirty="0"/>
              <a:t>A compound term can look like an Scheme function call: </a:t>
            </a:r>
            <a:r>
              <a:rPr lang="en-US" b="1" dirty="0">
                <a:latin typeface="Courier New" pitchFamily="49" charset="0"/>
              </a:rPr>
              <a:t>f(</a:t>
            </a:r>
            <a:r>
              <a:rPr lang="en-US" b="1" dirty="0" err="1">
                <a:latin typeface="Courier New" pitchFamily="49" charset="0"/>
              </a:rPr>
              <a:t>x,y</a:t>
            </a:r>
            <a:r>
              <a:rPr lang="en-US" b="1" dirty="0">
                <a:latin typeface="Courier New" pitchFamily="49" charset="0"/>
              </a:rPr>
              <a:t>)</a:t>
            </a:r>
          </a:p>
          <a:p>
            <a:pPr eaLnBrk="1" hangingPunct="1">
              <a:lnSpc>
                <a:spcPct val="90000"/>
              </a:lnSpc>
            </a:pPr>
            <a:r>
              <a:rPr lang="en-US" dirty="0"/>
              <a:t>Again, this is misleading</a:t>
            </a:r>
          </a:p>
          <a:p>
            <a:pPr eaLnBrk="1" hangingPunct="1">
              <a:lnSpc>
                <a:spcPct val="90000"/>
              </a:lnSpc>
            </a:pPr>
            <a:r>
              <a:rPr lang="en-US" dirty="0"/>
              <a:t>Think of them as structured data</a:t>
            </a:r>
          </a:p>
        </p:txBody>
      </p:sp>
      <p:sp>
        <p:nvSpPr>
          <p:cNvPr id="20484" name="Slide Number Placeholder 5"/>
          <p:cNvSpPr>
            <a:spLocks noGrp="1"/>
          </p:cNvSpPr>
          <p:nvPr>
            <p:ph type="sldNum" sz="quarter" idx="12"/>
          </p:nvPr>
        </p:nvSpPr>
        <p:spPr>
          <a:noFill/>
        </p:spPr>
        <p:txBody>
          <a:bodyPr/>
          <a:lstStyle/>
          <a:p>
            <a:fld id="{3B717866-6913-46B2-9D38-EB488AAE31B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dirty="0"/>
              <a:t>The Prolog rule base</a:t>
            </a:r>
          </a:p>
        </p:txBody>
      </p:sp>
      <p:sp>
        <p:nvSpPr>
          <p:cNvPr id="22534" name="Rectangle 3"/>
          <p:cNvSpPr>
            <a:spLocks noGrp="1" noChangeArrowheads="1"/>
          </p:cNvSpPr>
          <p:nvPr>
            <p:ph idx="1"/>
          </p:nvPr>
        </p:nvSpPr>
        <p:spPr/>
        <p:txBody>
          <a:bodyPr/>
          <a:lstStyle/>
          <a:p>
            <a:pPr eaLnBrk="1" hangingPunct="1"/>
            <a:r>
              <a:rPr lang="en-US" dirty="0"/>
              <a:t>A Prolog language system maintains a collection of facts and rules of inference</a:t>
            </a:r>
          </a:p>
          <a:p>
            <a:pPr eaLnBrk="1" hangingPunct="1"/>
            <a:r>
              <a:rPr lang="en-US" dirty="0"/>
              <a:t>A Prolog program is just a set of rules for this rule base</a:t>
            </a:r>
          </a:p>
          <a:p>
            <a:pPr eaLnBrk="1" hangingPunct="1"/>
            <a:r>
              <a:rPr lang="en-US" dirty="0"/>
              <a:t>The simplest kind of thing in the rule base is a </a:t>
            </a:r>
            <a:r>
              <a:rPr lang="en-US" i="1" dirty="0">
                <a:solidFill>
                  <a:srgbClr val="FF0000"/>
                </a:solidFill>
              </a:rPr>
              <a:t>fact</a:t>
            </a:r>
            <a:r>
              <a:rPr lang="en-US" dirty="0"/>
              <a:t>: a term followed by a period</a:t>
            </a:r>
          </a:p>
        </p:txBody>
      </p:sp>
      <p:sp>
        <p:nvSpPr>
          <p:cNvPr id="22532" name="Slide Number Placeholder 5"/>
          <p:cNvSpPr>
            <a:spLocks noGrp="1"/>
          </p:cNvSpPr>
          <p:nvPr>
            <p:ph type="sldNum" sz="quarter" idx="12"/>
          </p:nvPr>
        </p:nvSpPr>
        <p:spPr>
          <a:noFill/>
        </p:spPr>
        <p:txBody>
          <a:bodyPr/>
          <a:lstStyle/>
          <a:p>
            <a:fld id="{C6F954AB-2B05-4F47-B879-6A401760119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dirty="0"/>
              <a:t>Example rule base</a:t>
            </a:r>
          </a:p>
        </p:txBody>
      </p:sp>
      <p:sp>
        <p:nvSpPr>
          <p:cNvPr id="23558" name="Rectangle 3"/>
          <p:cNvSpPr>
            <a:spLocks noGrp="1" noChangeArrowheads="1"/>
          </p:cNvSpPr>
          <p:nvPr>
            <p:ph idx="1"/>
          </p:nvPr>
        </p:nvSpPr>
        <p:spPr>
          <a:xfrm>
            <a:off x="838200" y="4191000"/>
            <a:ext cx="7848600" cy="2082800"/>
          </a:xfrm>
        </p:spPr>
        <p:txBody>
          <a:bodyPr/>
          <a:lstStyle/>
          <a:p>
            <a:pPr eaLnBrk="1" hangingPunct="1">
              <a:lnSpc>
                <a:spcPct val="90000"/>
              </a:lnSpc>
            </a:pPr>
            <a:r>
              <a:rPr lang="en-US" dirty="0"/>
              <a:t>A Prolog program of six facts</a:t>
            </a:r>
          </a:p>
          <a:p>
            <a:pPr eaLnBrk="1" hangingPunct="1">
              <a:lnSpc>
                <a:spcPct val="90000"/>
              </a:lnSpc>
            </a:pPr>
            <a:r>
              <a:rPr lang="en-US" dirty="0"/>
              <a:t>Defining a </a:t>
            </a:r>
            <a:r>
              <a:rPr lang="en-US" i="1" dirty="0"/>
              <a:t>predicate</a:t>
            </a:r>
            <a:r>
              <a:rPr lang="en-US" dirty="0"/>
              <a:t> </a:t>
            </a:r>
            <a:r>
              <a:rPr lang="en-US" b="1" dirty="0">
                <a:latin typeface="Courier New" pitchFamily="49" charset="0"/>
              </a:rPr>
              <a:t>parent/2</a:t>
            </a:r>
            <a:r>
              <a:rPr lang="en-US" dirty="0"/>
              <a:t> of </a:t>
            </a:r>
            <a:r>
              <a:rPr lang="en-US" i="1" dirty="0" err="1"/>
              <a:t>arity</a:t>
            </a:r>
            <a:r>
              <a:rPr lang="en-US" dirty="0"/>
              <a:t> 2</a:t>
            </a:r>
          </a:p>
          <a:p>
            <a:pPr eaLnBrk="1" hangingPunct="1">
              <a:lnSpc>
                <a:spcPct val="90000"/>
              </a:lnSpc>
            </a:pPr>
            <a:r>
              <a:rPr lang="en-US" dirty="0"/>
              <a:t>We would naturally interpret these as facts about families: Kim is the parent of Holly and so on</a:t>
            </a:r>
          </a:p>
        </p:txBody>
      </p:sp>
      <p:sp>
        <p:nvSpPr>
          <p:cNvPr id="23556" name="Slide Number Placeholder 5"/>
          <p:cNvSpPr>
            <a:spLocks noGrp="1"/>
          </p:cNvSpPr>
          <p:nvPr>
            <p:ph type="sldNum" sz="quarter" idx="12"/>
          </p:nvPr>
        </p:nvSpPr>
        <p:spPr>
          <a:noFill/>
        </p:spPr>
        <p:txBody>
          <a:bodyPr/>
          <a:lstStyle/>
          <a:p>
            <a:fld id="{B9A625F4-64BE-4692-8806-75680F9C53DF}" type="slidenum">
              <a:rPr lang="en-US" smtClean="0"/>
              <a:pPr/>
              <a:t>12</a:t>
            </a:fld>
            <a:endParaRPr lang="en-US"/>
          </a:p>
        </p:txBody>
      </p:sp>
      <p:sp>
        <p:nvSpPr>
          <p:cNvPr id="23559" name="Text Box 4"/>
          <p:cNvSpPr txBox="1">
            <a:spLocks noChangeArrowheads="1"/>
          </p:cNvSpPr>
          <p:nvPr/>
        </p:nvSpPr>
        <p:spPr bwMode="auto">
          <a:xfrm>
            <a:off x="1143000" y="2286000"/>
            <a:ext cx="6172200" cy="1920875"/>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kim,holly</a:t>
            </a:r>
            <a:r>
              <a:rPr lang="en-US" sz="2000" dirty="0">
                <a:solidFill>
                  <a:srgbClr val="000000"/>
                </a:solidFill>
                <a:latin typeface="Courier New" pitchFamily="49" charset="0"/>
                <a:cs typeface="Courier New" pitchFamily="49" charset="0"/>
              </a:rPr>
              <a:t>).</a:t>
            </a:r>
            <a:r>
              <a:rPr lang="en-US" sz="2000" dirty="0">
                <a:solidFill>
                  <a:srgbClr val="000000"/>
                </a:solidFill>
                <a:latin typeface="Courier New" pitchFamily="49" charset="0"/>
                <a:ea typeface="Arial Unicode MS" pitchFamily="34" charset="-128"/>
                <a:cs typeface="Arial Unicode MS" pitchFamily="34" charset="-128"/>
              </a:rPr>
              <a:t/>
            </a:r>
            <a:br>
              <a:rPr lang="en-US" sz="2000" dirty="0">
                <a:solidFill>
                  <a:srgbClr val="000000"/>
                </a:solidFill>
                <a:latin typeface="Courier New" pitchFamily="49" charset="0"/>
                <a:ea typeface="Arial Unicode MS" pitchFamily="34" charset="-128"/>
                <a:cs typeface="Arial Unicode MS" pitchFamily="34" charset="-128"/>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margaret,kim</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margaret,kent</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esther,margaret</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herbert,margaret</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herbert,jean</a:t>
            </a:r>
            <a:r>
              <a:rPr lang="en-US" sz="2000" dirty="0">
                <a:solidFill>
                  <a:srgbClr val="000000"/>
                </a:solidFill>
                <a:latin typeface="Courier New" pitchFamily="49" charset="0"/>
                <a:cs typeface="Courier New" pitchFamily="49" charset="0"/>
              </a:rPr>
              <a:t>).</a:t>
            </a:r>
            <a:endParaRPr lang="en-US" sz="2000" b="0"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t>SWI-Prolog</a:t>
            </a:r>
          </a:p>
        </p:txBody>
      </p:sp>
      <p:sp>
        <p:nvSpPr>
          <p:cNvPr id="24582" name="Rectangle 3"/>
          <p:cNvSpPr>
            <a:spLocks noGrp="1" noChangeArrowheads="1"/>
          </p:cNvSpPr>
          <p:nvPr>
            <p:ph idx="1"/>
          </p:nvPr>
        </p:nvSpPr>
        <p:spPr>
          <a:xfrm>
            <a:off x="762000" y="4572000"/>
            <a:ext cx="7924800" cy="1558925"/>
          </a:xfrm>
        </p:spPr>
        <p:txBody>
          <a:bodyPr/>
          <a:lstStyle/>
          <a:p>
            <a:pPr eaLnBrk="1" hangingPunct="1">
              <a:lnSpc>
                <a:spcPct val="90000"/>
              </a:lnSpc>
            </a:pPr>
            <a:r>
              <a:rPr lang="en-US" dirty="0"/>
              <a:t>Prompting for a query with </a:t>
            </a:r>
            <a:r>
              <a:rPr lang="en-US" b="1" dirty="0">
                <a:latin typeface="Courier New" pitchFamily="49" charset="0"/>
              </a:rPr>
              <a:t>?-</a:t>
            </a:r>
          </a:p>
          <a:p>
            <a:pPr eaLnBrk="1" hangingPunct="1">
              <a:lnSpc>
                <a:spcPct val="90000"/>
              </a:lnSpc>
            </a:pPr>
            <a:r>
              <a:rPr lang="en-US" dirty="0"/>
              <a:t>Normally interactive: get query, print result, repeat</a:t>
            </a:r>
          </a:p>
        </p:txBody>
      </p:sp>
      <p:sp>
        <p:nvSpPr>
          <p:cNvPr id="24580" name="Slide Number Placeholder 5"/>
          <p:cNvSpPr>
            <a:spLocks noGrp="1"/>
          </p:cNvSpPr>
          <p:nvPr>
            <p:ph type="sldNum" sz="quarter" idx="12"/>
          </p:nvPr>
        </p:nvSpPr>
        <p:spPr>
          <a:noFill/>
        </p:spPr>
        <p:txBody>
          <a:bodyPr/>
          <a:lstStyle/>
          <a:p>
            <a:fld id="{0AE4661F-2260-4C70-BDAF-1EE316D5F9A3}" type="slidenum">
              <a:rPr lang="en-US" smtClean="0"/>
              <a:pPr/>
              <a:t>13</a:t>
            </a:fld>
            <a:endParaRPr lang="en-US"/>
          </a:p>
        </p:txBody>
      </p:sp>
      <p:sp>
        <p:nvSpPr>
          <p:cNvPr id="24583" name="Text Box 4"/>
          <p:cNvSpPr txBox="1">
            <a:spLocks noChangeArrowheads="1"/>
          </p:cNvSpPr>
          <p:nvPr/>
        </p:nvSpPr>
        <p:spPr bwMode="auto">
          <a:xfrm>
            <a:off x="762000" y="2336800"/>
            <a:ext cx="7924800" cy="1323439"/>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For help, use ?- help(Topic). or ?- apropos(Word).</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a:t>
            </a:r>
            <a:endParaRPr lang="en-US" sz="2000" b="0" dirty="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dirty="0"/>
              <a:t>The </a:t>
            </a:r>
            <a:r>
              <a:rPr lang="en-US" b="1" dirty="0">
                <a:latin typeface="Courier New" pitchFamily="49" charset="0"/>
              </a:rPr>
              <a:t>consult</a:t>
            </a:r>
            <a:r>
              <a:rPr lang="en-US" dirty="0"/>
              <a:t> Predicate</a:t>
            </a:r>
          </a:p>
        </p:txBody>
      </p:sp>
      <p:sp>
        <p:nvSpPr>
          <p:cNvPr id="25606" name="Rectangle 3"/>
          <p:cNvSpPr>
            <a:spLocks noGrp="1" noChangeArrowheads="1"/>
          </p:cNvSpPr>
          <p:nvPr>
            <p:ph idx="1"/>
          </p:nvPr>
        </p:nvSpPr>
        <p:spPr>
          <a:xfrm>
            <a:off x="762000" y="4419600"/>
            <a:ext cx="7772400" cy="1600200"/>
          </a:xfrm>
        </p:spPr>
        <p:txBody>
          <a:bodyPr/>
          <a:lstStyle/>
          <a:p>
            <a:pPr eaLnBrk="1" hangingPunct="1"/>
            <a:r>
              <a:rPr lang="en-US" dirty="0"/>
              <a:t>Predefined predicate to read a program from a file into the database</a:t>
            </a:r>
          </a:p>
          <a:p>
            <a:pPr eaLnBrk="1" hangingPunct="1"/>
            <a:r>
              <a:rPr lang="en-US" dirty="0"/>
              <a:t>File </a:t>
            </a:r>
            <a:r>
              <a:rPr lang="en-US" b="1" dirty="0">
                <a:latin typeface="Courier New" pitchFamily="49" charset="0"/>
              </a:rPr>
              <a:t>relations</a:t>
            </a:r>
            <a:r>
              <a:rPr lang="en-US" dirty="0"/>
              <a:t> (or </a:t>
            </a:r>
            <a:r>
              <a:rPr lang="en-US" b="1" dirty="0">
                <a:latin typeface="Courier New" pitchFamily="49" charset="0"/>
              </a:rPr>
              <a:t>relations.pl</a:t>
            </a:r>
            <a:r>
              <a:rPr lang="en-US" dirty="0"/>
              <a:t>) contains our </a:t>
            </a:r>
            <a:r>
              <a:rPr lang="en-US" b="1" dirty="0">
                <a:latin typeface="Courier New" pitchFamily="49" charset="0"/>
              </a:rPr>
              <a:t>parent</a:t>
            </a:r>
            <a:r>
              <a:rPr lang="en-US" dirty="0"/>
              <a:t> facts</a:t>
            </a:r>
          </a:p>
        </p:txBody>
      </p:sp>
      <p:sp>
        <p:nvSpPr>
          <p:cNvPr id="25604" name="Slide Number Placeholder 5"/>
          <p:cNvSpPr>
            <a:spLocks noGrp="1"/>
          </p:cNvSpPr>
          <p:nvPr>
            <p:ph type="sldNum" sz="quarter" idx="12"/>
          </p:nvPr>
        </p:nvSpPr>
        <p:spPr>
          <a:noFill/>
        </p:spPr>
        <p:txBody>
          <a:bodyPr/>
          <a:lstStyle/>
          <a:p>
            <a:fld id="{B70BF438-147B-452D-AECC-D11B8B44DCDE}" type="slidenum">
              <a:rPr lang="en-US" smtClean="0"/>
              <a:pPr/>
              <a:t>14</a:t>
            </a:fld>
            <a:endParaRPr lang="en-US"/>
          </a:p>
        </p:txBody>
      </p:sp>
      <p:sp>
        <p:nvSpPr>
          <p:cNvPr id="25607" name="Text Box 4"/>
          <p:cNvSpPr txBox="1">
            <a:spLocks noChangeArrowheads="1"/>
          </p:cNvSpPr>
          <p:nvPr/>
        </p:nvSpPr>
        <p:spPr bwMode="auto">
          <a:xfrm>
            <a:off x="1143000" y="2362200"/>
            <a:ext cx="6324600" cy="1631216"/>
          </a:xfrm>
          <a:prstGeom prst="rect">
            <a:avLst/>
          </a:prstGeom>
          <a:noFill/>
          <a:ln w="9525">
            <a:solidFill>
              <a:schemeClr val="tx1"/>
            </a:solidFill>
            <a:miter lim="800000"/>
            <a:headEnd/>
            <a:tailEnd/>
          </a:ln>
        </p:spPr>
        <p:txBody>
          <a:bodyPr wrap="square">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consult(relations).</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relations compiled 0.00 sec, 0 bytes</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a:t>
            </a:r>
            <a:endParaRPr lang="en-US" sz="2000" b="0" dirty="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685800" y="762000"/>
            <a:ext cx="7772400" cy="1104900"/>
          </a:xfrm>
        </p:spPr>
        <p:txBody>
          <a:bodyPr/>
          <a:lstStyle/>
          <a:p>
            <a:pPr eaLnBrk="1" hangingPunct="1"/>
            <a:r>
              <a:rPr lang="en-US" dirty="0"/>
              <a:t>Simple Queries</a:t>
            </a:r>
          </a:p>
        </p:txBody>
      </p:sp>
      <p:sp>
        <p:nvSpPr>
          <p:cNvPr id="26630" name="Rectangle 3"/>
          <p:cNvSpPr>
            <a:spLocks noGrp="1" noChangeArrowheads="1"/>
          </p:cNvSpPr>
          <p:nvPr>
            <p:ph idx="1"/>
          </p:nvPr>
        </p:nvSpPr>
        <p:spPr>
          <a:xfrm>
            <a:off x="762000" y="4648200"/>
            <a:ext cx="7924800" cy="1447800"/>
          </a:xfrm>
        </p:spPr>
        <p:txBody>
          <a:bodyPr/>
          <a:lstStyle/>
          <a:p>
            <a:pPr eaLnBrk="1" hangingPunct="1">
              <a:lnSpc>
                <a:spcPct val="90000"/>
              </a:lnSpc>
            </a:pPr>
            <a:r>
              <a:rPr lang="en-US" dirty="0"/>
              <a:t>A query asks the language system to prove something</a:t>
            </a:r>
          </a:p>
          <a:p>
            <a:pPr eaLnBrk="1" hangingPunct="1">
              <a:lnSpc>
                <a:spcPct val="90000"/>
              </a:lnSpc>
            </a:pPr>
            <a:r>
              <a:rPr lang="en-US" dirty="0"/>
              <a:t>The answer will be </a:t>
            </a:r>
            <a:r>
              <a:rPr lang="en-US" b="1" dirty="0">
                <a:latin typeface="Courier New" pitchFamily="49" charset="0"/>
              </a:rPr>
              <a:t>Yes</a:t>
            </a:r>
            <a:r>
              <a:rPr lang="en-US" dirty="0"/>
              <a:t> or </a:t>
            </a:r>
            <a:r>
              <a:rPr lang="en-US" b="1" dirty="0">
                <a:latin typeface="Courier New" pitchFamily="49" charset="0"/>
              </a:rPr>
              <a:t>No</a:t>
            </a:r>
            <a:endParaRPr lang="en-US" dirty="0"/>
          </a:p>
        </p:txBody>
      </p:sp>
      <p:sp>
        <p:nvSpPr>
          <p:cNvPr id="26628" name="Slide Number Placeholder 5"/>
          <p:cNvSpPr>
            <a:spLocks noGrp="1"/>
          </p:cNvSpPr>
          <p:nvPr>
            <p:ph type="sldNum" sz="quarter" idx="12"/>
          </p:nvPr>
        </p:nvSpPr>
        <p:spPr>
          <a:noFill/>
        </p:spPr>
        <p:txBody>
          <a:bodyPr/>
          <a:lstStyle/>
          <a:p>
            <a:fld id="{1B4D7B57-DC46-4CA4-AA53-9AC0E0CDE477}" type="slidenum">
              <a:rPr lang="en-US" smtClean="0"/>
              <a:pPr/>
              <a:t>15</a:t>
            </a:fld>
            <a:endParaRPr lang="en-US"/>
          </a:p>
        </p:txBody>
      </p:sp>
      <p:sp>
        <p:nvSpPr>
          <p:cNvPr id="26631" name="Text Box 4"/>
          <p:cNvSpPr txBox="1">
            <a:spLocks noChangeArrowheads="1"/>
          </p:cNvSpPr>
          <p:nvPr/>
        </p:nvSpPr>
        <p:spPr bwMode="auto">
          <a:xfrm>
            <a:off x="1981200" y="2260600"/>
            <a:ext cx="5334000" cy="22352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margaret,kent</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fred,pebbles</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No</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a:t>
            </a:r>
            <a:endParaRPr lang="en-US" sz="2000" b="0" dirty="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t>Final Period</a:t>
            </a:r>
          </a:p>
        </p:txBody>
      </p:sp>
      <p:sp>
        <p:nvSpPr>
          <p:cNvPr id="27654" name="Rectangle 3"/>
          <p:cNvSpPr>
            <a:spLocks noGrp="1" noChangeArrowheads="1"/>
          </p:cNvSpPr>
          <p:nvPr>
            <p:ph idx="1"/>
          </p:nvPr>
        </p:nvSpPr>
        <p:spPr>
          <a:xfrm>
            <a:off x="609600" y="4495801"/>
            <a:ext cx="8229600" cy="1676400"/>
          </a:xfrm>
        </p:spPr>
        <p:txBody>
          <a:bodyPr/>
          <a:lstStyle/>
          <a:p>
            <a:pPr eaLnBrk="1" hangingPunct="1"/>
            <a:endParaRPr lang="en-US" dirty="0"/>
          </a:p>
          <a:p>
            <a:pPr eaLnBrk="1" hangingPunct="1"/>
            <a:r>
              <a:rPr lang="en-US" dirty="0"/>
              <a:t>Queries can take multiple lines</a:t>
            </a:r>
          </a:p>
          <a:p>
            <a:pPr eaLnBrk="1" hangingPunct="1"/>
            <a:r>
              <a:rPr lang="en-US" dirty="0"/>
              <a:t>If you forget the final period, Prolog prompts for more input with </a:t>
            </a:r>
            <a:r>
              <a:rPr lang="en-US" b="1" dirty="0">
                <a:latin typeface="Courier New" pitchFamily="49" charset="0"/>
              </a:rPr>
              <a:t>|</a:t>
            </a:r>
          </a:p>
        </p:txBody>
      </p:sp>
      <p:sp>
        <p:nvSpPr>
          <p:cNvPr id="27652" name="Slide Number Placeholder 5"/>
          <p:cNvSpPr>
            <a:spLocks noGrp="1"/>
          </p:cNvSpPr>
          <p:nvPr>
            <p:ph type="sldNum" sz="quarter" idx="12"/>
          </p:nvPr>
        </p:nvSpPr>
        <p:spPr>
          <a:noFill/>
        </p:spPr>
        <p:txBody>
          <a:bodyPr/>
          <a:lstStyle/>
          <a:p>
            <a:fld id="{1EC550EC-019B-412C-AF59-2BF26C539025}" type="slidenum">
              <a:rPr lang="en-US" smtClean="0"/>
              <a:pPr/>
              <a:t>16</a:t>
            </a:fld>
            <a:endParaRPr lang="en-US"/>
          </a:p>
        </p:txBody>
      </p:sp>
      <p:sp>
        <p:nvSpPr>
          <p:cNvPr id="27655" name="Text Box 5"/>
          <p:cNvSpPr txBox="1">
            <a:spLocks noChangeArrowheads="1"/>
          </p:cNvSpPr>
          <p:nvPr/>
        </p:nvSpPr>
        <p:spPr bwMode="auto">
          <a:xfrm>
            <a:off x="1676400" y="2514600"/>
            <a:ext cx="4800600" cy="16256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margaret,kent</a:t>
            </a:r>
            <a:r>
              <a:rPr lang="en-US" sz="2000" dirty="0">
                <a:solidFill>
                  <a:srgbClr val="000000"/>
                </a:solidFill>
                <a:latin typeface="Courier New" pitchFamily="49" charset="0"/>
                <a:cs typeface="Courier New" pitchFamily="49" charset="0"/>
              </a:rPr>
              <a:t>)</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a:t>
            </a:r>
            <a:endParaRPr lang="en-US" sz="2000" b="0" dirty="0">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838200" y="762000"/>
            <a:ext cx="7772400" cy="1104900"/>
          </a:xfrm>
        </p:spPr>
        <p:txBody>
          <a:bodyPr/>
          <a:lstStyle/>
          <a:p>
            <a:pPr eaLnBrk="1" hangingPunct="1"/>
            <a:r>
              <a:rPr lang="en-US" dirty="0"/>
              <a:t>Queries With Variables</a:t>
            </a:r>
          </a:p>
        </p:txBody>
      </p:sp>
      <p:sp>
        <p:nvSpPr>
          <p:cNvPr id="28678" name="Rectangle 3"/>
          <p:cNvSpPr>
            <a:spLocks noGrp="1" noChangeArrowheads="1"/>
          </p:cNvSpPr>
          <p:nvPr>
            <p:ph idx="1"/>
          </p:nvPr>
        </p:nvSpPr>
        <p:spPr>
          <a:xfrm>
            <a:off x="838200" y="4572000"/>
            <a:ext cx="7772400" cy="1752600"/>
          </a:xfrm>
        </p:spPr>
        <p:txBody>
          <a:bodyPr/>
          <a:lstStyle/>
          <a:p>
            <a:pPr eaLnBrk="1" hangingPunct="1">
              <a:lnSpc>
                <a:spcPct val="90000"/>
              </a:lnSpc>
            </a:pPr>
            <a:r>
              <a:rPr lang="en-US" dirty="0"/>
              <a:t>Any term can appear as a query, including a term with </a:t>
            </a:r>
            <a:r>
              <a:rPr lang="en-US" dirty="0">
                <a:solidFill>
                  <a:srgbClr val="FF0000"/>
                </a:solidFill>
              </a:rPr>
              <a:t>variables</a:t>
            </a:r>
          </a:p>
          <a:p>
            <a:pPr eaLnBrk="1" hangingPunct="1">
              <a:lnSpc>
                <a:spcPct val="90000"/>
              </a:lnSpc>
            </a:pPr>
            <a:r>
              <a:rPr lang="en-US" dirty="0"/>
              <a:t>The Prolog system shows the bindings necessary to prove the query</a:t>
            </a:r>
          </a:p>
        </p:txBody>
      </p:sp>
      <p:sp>
        <p:nvSpPr>
          <p:cNvPr id="28676" name="Slide Number Placeholder 5"/>
          <p:cNvSpPr>
            <a:spLocks noGrp="1"/>
          </p:cNvSpPr>
          <p:nvPr>
            <p:ph type="sldNum" sz="quarter" idx="12"/>
          </p:nvPr>
        </p:nvSpPr>
        <p:spPr>
          <a:noFill/>
        </p:spPr>
        <p:txBody>
          <a:bodyPr/>
          <a:lstStyle/>
          <a:p>
            <a:fld id="{8F581EC9-70C9-457F-B95C-AD81AC7623D2}" type="slidenum">
              <a:rPr lang="en-US" smtClean="0"/>
              <a:pPr/>
              <a:t>17</a:t>
            </a:fld>
            <a:endParaRPr lang="en-US"/>
          </a:p>
        </p:txBody>
      </p:sp>
      <p:sp>
        <p:nvSpPr>
          <p:cNvPr id="28679" name="Text Box 4"/>
          <p:cNvSpPr txBox="1">
            <a:spLocks noChangeArrowheads="1"/>
          </p:cNvSpPr>
          <p:nvPr/>
        </p:nvSpPr>
        <p:spPr bwMode="auto">
          <a:xfrm>
            <a:off x="1600200" y="2438400"/>
            <a:ext cx="4267200" cy="1938992"/>
          </a:xfrm>
          <a:prstGeom prst="rect">
            <a:avLst/>
          </a:prstGeom>
          <a:noFill/>
          <a:ln w="9525">
            <a:solidFill>
              <a:schemeClr val="tx1"/>
            </a:solidFill>
            <a:miter lim="800000"/>
            <a:headEnd/>
            <a:tailEnd/>
          </a:ln>
        </p:spPr>
        <p:txBody>
          <a:bodyPr wrap="square">
            <a:spAutoFit/>
          </a:bodyPr>
          <a:lstStyle/>
          <a:p>
            <a:pPr algn="l" eaLnBrk="0" hangingPunct="0">
              <a:spcBef>
                <a:spcPct val="50000"/>
              </a:spcBef>
              <a:buClrTx/>
              <a:buSzTx/>
              <a:buFontTx/>
              <a:buNone/>
            </a:pPr>
            <a:r>
              <a:rPr lang="en-US" sz="2400" b="0" dirty="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parent(</a:t>
            </a:r>
            <a:r>
              <a:rPr lang="en-US" sz="2400" dirty="0" err="1">
                <a:solidFill>
                  <a:srgbClr val="000000"/>
                </a:solidFill>
                <a:latin typeface="Courier New" pitchFamily="49" charset="0"/>
                <a:cs typeface="Courier New" pitchFamily="49" charset="0"/>
              </a:rPr>
              <a:t>P,jean</a:t>
            </a:r>
            <a:r>
              <a:rPr lang="en-US" sz="2400" dirty="0">
                <a:solidFill>
                  <a:srgbClr val="000000"/>
                </a:solidFill>
                <a:latin typeface="Courier New" pitchFamily="49" charset="0"/>
                <a:cs typeface="Courier New" pitchFamily="49" charset="0"/>
              </a:rPr>
              <a:t>).</a:t>
            </a: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P = </a:t>
            </a:r>
            <a:r>
              <a:rPr lang="en-US" sz="2400" b="0" dirty="0" err="1">
                <a:solidFill>
                  <a:srgbClr val="000000"/>
                </a:solidFill>
                <a:latin typeface="Courier New" pitchFamily="49" charset="0"/>
                <a:cs typeface="Courier New" pitchFamily="49" charset="0"/>
              </a:rPr>
              <a:t>herbert</a:t>
            </a:r>
            <a:r>
              <a:rPr lang="en-US" sz="2400" b="0" dirty="0">
                <a:solidFill>
                  <a:srgbClr val="000000"/>
                </a:solidFill>
                <a:latin typeface="Courier New" pitchFamily="49" charset="0"/>
                <a:cs typeface="Courier New" pitchFamily="49" charset="0"/>
              </a:rPr>
              <a:t>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Yes</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parent(</a:t>
            </a:r>
            <a:r>
              <a:rPr lang="en-US" sz="2400" dirty="0" err="1">
                <a:solidFill>
                  <a:srgbClr val="000000"/>
                </a:solidFill>
                <a:latin typeface="Courier New" pitchFamily="49" charset="0"/>
                <a:cs typeface="Courier New" pitchFamily="49" charset="0"/>
              </a:rPr>
              <a:t>P,esther</a:t>
            </a:r>
            <a:r>
              <a:rPr lang="en-US" sz="2400" dirty="0">
                <a:solidFill>
                  <a:srgbClr val="000000"/>
                </a:solidFill>
                <a:latin typeface="Courier New" pitchFamily="49" charset="0"/>
                <a:cs typeface="Courier New" pitchFamily="49" charset="0"/>
              </a:rPr>
              <a:t>).</a:t>
            </a: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No</a:t>
            </a:r>
            <a:endParaRPr lang="en-US" sz="2400" b="0" dirty="0">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t>Flexibility</a:t>
            </a:r>
          </a:p>
        </p:txBody>
      </p:sp>
      <p:sp>
        <p:nvSpPr>
          <p:cNvPr id="29702" name="Rectangle 3"/>
          <p:cNvSpPr>
            <a:spLocks noGrp="1" noChangeArrowheads="1"/>
          </p:cNvSpPr>
          <p:nvPr>
            <p:ph idx="1"/>
          </p:nvPr>
        </p:nvSpPr>
        <p:spPr/>
        <p:txBody>
          <a:bodyPr/>
          <a:lstStyle/>
          <a:p>
            <a:pPr eaLnBrk="1" hangingPunct="1"/>
            <a:r>
              <a:rPr lang="en-US"/>
              <a:t>Normally, variables can appear in any or all positions in a query:</a:t>
            </a:r>
          </a:p>
          <a:p>
            <a:pPr lvl="1" eaLnBrk="1" hangingPunct="1"/>
            <a:r>
              <a:rPr lang="en-US" b="1">
                <a:latin typeface="Courier New" pitchFamily="49" charset="0"/>
              </a:rPr>
              <a:t>parent(Parent,jean)</a:t>
            </a:r>
            <a:r>
              <a:rPr lang="en-US"/>
              <a:t> </a:t>
            </a:r>
          </a:p>
          <a:p>
            <a:pPr lvl="1" eaLnBrk="1" hangingPunct="1"/>
            <a:r>
              <a:rPr lang="en-US" b="1">
                <a:latin typeface="Courier New" pitchFamily="49" charset="0"/>
              </a:rPr>
              <a:t>parent(esther,Child)</a:t>
            </a:r>
          </a:p>
          <a:p>
            <a:pPr lvl="1" eaLnBrk="1" hangingPunct="1"/>
            <a:r>
              <a:rPr lang="en-US" b="1">
                <a:latin typeface="Courier New" pitchFamily="49" charset="0"/>
              </a:rPr>
              <a:t>parent(Parent,Child)</a:t>
            </a:r>
            <a:endParaRPr lang="en-US"/>
          </a:p>
          <a:p>
            <a:pPr lvl="1" eaLnBrk="1" hangingPunct="1"/>
            <a:r>
              <a:rPr lang="en-US" b="1">
                <a:latin typeface="Courier New" pitchFamily="49" charset="0"/>
              </a:rPr>
              <a:t>parent(Person,Person)</a:t>
            </a:r>
          </a:p>
        </p:txBody>
      </p:sp>
      <p:sp>
        <p:nvSpPr>
          <p:cNvPr id="29700" name="Slide Number Placeholder 5"/>
          <p:cNvSpPr>
            <a:spLocks noGrp="1"/>
          </p:cNvSpPr>
          <p:nvPr>
            <p:ph type="sldNum" sz="quarter" idx="12"/>
          </p:nvPr>
        </p:nvSpPr>
        <p:spPr>
          <a:noFill/>
        </p:spPr>
        <p:txBody>
          <a:bodyPr/>
          <a:lstStyle/>
          <a:p>
            <a:fld id="{711D65EA-9482-40C4-A835-3D15BF7ED1A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dirty="0"/>
              <a:t>Conjunctive query</a:t>
            </a:r>
          </a:p>
        </p:txBody>
      </p:sp>
      <p:sp>
        <p:nvSpPr>
          <p:cNvPr id="30726" name="Rectangle 3"/>
          <p:cNvSpPr>
            <a:spLocks noGrp="1" noChangeArrowheads="1"/>
          </p:cNvSpPr>
          <p:nvPr>
            <p:ph idx="1"/>
          </p:nvPr>
        </p:nvSpPr>
        <p:spPr>
          <a:xfrm>
            <a:off x="762000" y="4343399"/>
            <a:ext cx="7924800" cy="1787525"/>
          </a:xfrm>
        </p:spPr>
        <p:txBody>
          <a:bodyPr/>
          <a:lstStyle/>
          <a:p>
            <a:pPr eaLnBrk="1" hangingPunct="1">
              <a:lnSpc>
                <a:spcPct val="90000"/>
              </a:lnSpc>
            </a:pPr>
            <a:r>
              <a:rPr lang="en-US" dirty="0"/>
              <a:t>A conjunctive query has a list of query terms separated by commas</a:t>
            </a:r>
          </a:p>
          <a:p>
            <a:pPr eaLnBrk="1" hangingPunct="1">
              <a:lnSpc>
                <a:spcPct val="90000"/>
              </a:lnSpc>
            </a:pPr>
            <a:r>
              <a:rPr lang="en-US" dirty="0"/>
              <a:t>The Prolog system tries prove them all (using a single set of bindings)</a:t>
            </a:r>
          </a:p>
        </p:txBody>
      </p:sp>
      <p:sp>
        <p:nvSpPr>
          <p:cNvPr id="30724" name="Slide Number Placeholder 5"/>
          <p:cNvSpPr>
            <a:spLocks noGrp="1"/>
          </p:cNvSpPr>
          <p:nvPr>
            <p:ph type="sldNum" sz="quarter" idx="12"/>
          </p:nvPr>
        </p:nvSpPr>
        <p:spPr>
          <a:noFill/>
        </p:spPr>
        <p:txBody>
          <a:bodyPr/>
          <a:lstStyle/>
          <a:p>
            <a:fld id="{B5771F85-CC2B-4D37-94BB-A205AE6F0A04}" type="slidenum">
              <a:rPr lang="en-US" smtClean="0"/>
              <a:pPr/>
              <a:t>19</a:t>
            </a:fld>
            <a:endParaRPr lang="en-US"/>
          </a:p>
        </p:txBody>
      </p:sp>
      <p:sp>
        <p:nvSpPr>
          <p:cNvPr id="30727" name="Text Box 4"/>
          <p:cNvSpPr txBox="1">
            <a:spLocks noChangeArrowheads="1"/>
          </p:cNvSpPr>
          <p:nvPr/>
        </p:nvSpPr>
        <p:spPr bwMode="auto">
          <a:xfrm>
            <a:off x="838200" y="2438400"/>
            <a:ext cx="7772400" cy="1938992"/>
          </a:xfrm>
          <a:prstGeom prst="rect">
            <a:avLst/>
          </a:prstGeom>
          <a:noFill/>
          <a:ln w="9525">
            <a:solidFill>
              <a:schemeClr val="tx1"/>
            </a:solidFill>
            <a:miter lim="800000"/>
            <a:headEnd/>
            <a:tailEnd/>
          </a:ln>
        </p:spPr>
        <p:txBody>
          <a:bodyPr wrap="square">
            <a:spAutoFit/>
          </a:bodyPr>
          <a:lstStyle/>
          <a:p>
            <a:pPr algn="l" eaLnBrk="0" hangingPunct="0">
              <a:spcBef>
                <a:spcPct val="50000"/>
              </a:spcBef>
              <a:buClrTx/>
              <a:buSzTx/>
              <a:buFontTx/>
              <a:buNone/>
            </a:pPr>
            <a:r>
              <a:rPr lang="en-US" sz="2400" b="0" dirty="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parent(</a:t>
            </a:r>
            <a:r>
              <a:rPr lang="en-US" sz="2400" dirty="0" err="1">
                <a:solidFill>
                  <a:srgbClr val="000000"/>
                </a:solidFill>
                <a:latin typeface="Courier New" pitchFamily="49" charset="0"/>
                <a:cs typeface="Courier New" pitchFamily="49" charset="0"/>
              </a:rPr>
              <a:t>margaret,X</a:t>
            </a:r>
            <a:r>
              <a:rPr lang="en-US" sz="2400" dirty="0">
                <a:solidFill>
                  <a:srgbClr val="000000"/>
                </a:solidFill>
                <a:latin typeface="Courier New" pitchFamily="49" charset="0"/>
                <a:cs typeface="Courier New" pitchFamily="49" charset="0"/>
              </a:rPr>
              <a:t>), parent(</a:t>
            </a:r>
            <a:r>
              <a:rPr lang="en-US" sz="2400" dirty="0" err="1">
                <a:solidFill>
                  <a:srgbClr val="000000"/>
                </a:solidFill>
                <a:latin typeface="Courier New" pitchFamily="49" charset="0"/>
                <a:cs typeface="Courier New" pitchFamily="49" charset="0"/>
              </a:rPr>
              <a:t>X,holly</a:t>
            </a:r>
            <a:r>
              <a:rPr lang="en-US" sz="2400" dirty="0">
                <a:solidFill>
                  <a:srgbClr val="000000"/>
                </a:solidFill>
                <a:latin typeface="Courier New" pitchFamily="49" charset="0"/>
                <a:cs typeface="Courier New" pitchFamily="49" charset="0"/>
              </a:rPr>
              <a:t>).</a:t>
            </a: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X = </a:t>
            </a:r>
            <a:r>
              <a:rPr lang="en-US" sz="2400" b="0" dirty="0" err="1">
                <a:solidFill>
                  <a:srgbClr val="000000"/>
                </a:solidFill>
                <a:latin typeface="Courier New" pitchFamily="49" charset="0"/>
                <a:cs typeface="Courier New" pitchFamily="49" charset="0"/>
              </a:rPr>
              <a:t>kim</a:t>
            </a:r>
            <a:r>
              <a:rPr lang="en-US" sz="2400" b="0" dirty="0">
                <a:solidFill>
                  <a:srgbClr val="000000"/>
                </a:solidFill>
                <a:latin typeface="Courier New" pitchFamily="49" charset="0"/>
                <a:cs typeface="Courier New" pitchFamily="49" charset="0"/>
              </a:rPr>
              <a:t>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Yes</a:t>
            </a:r>
            <a:endParaRPr lang="en-US" sz="2400" b="0" dirty="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of a definition:</a:t>
            </a:r>
            <a:endParaRPr lang="en-US" dirty="0"/>
          </a:p>
        </p:txBody>
      </p:sp>
      <p:sp>
        <p:nvSpPr>
          <p:cNvPr id="3" name="Content Placeholder 2"/>
          <p:cNvSpPr>
            <a:spLocks noGrp="1"/>
          </p:cNvSpPr>
          <p:nvPr>
            <p:ph idx="1"/>
          </p:nvPr>
        </p:nvSpPr>
        <p:spPr/>
        <p:txBody>
          <a:bodyPr/>
          <a:lstStyle/>
          <a:p>
            <a:pPr marL="0" indent="0">
              <a:buNone/>
            </a:pPr>
            <a:r>
              <a:rPr lang="en-US" dirty="0"/>
              <a:t>Logic </a:t>
            </a:r>
            <a:r>
              <a:rPr lang="en-US" dirty="0" smtClean="0"/>
              <a:t>programming [is] the </a:t>
            </a:r>
            <a:r>
              <a:rPr lang="en-US" dirty="0"/>
              <a:t>use of logic to represent knowledge and the use of </a:t>
            </a:r>
            <a:r>
              <a:rPr lang="en-US" dirty="0" smtClean="0"/>
              <a:t>deduction </a:t>
            </a:r>
            <a:r>
              <a:rPr lang="en-US" dirty="0"/>
              <a:t>to solve problems by deriving logical </a:t>
            </a:r>
            <a:r>
              <a:rPr lang="en-US" dirty="0" smtClean="0"/>
              <a:t>consequences</a:t>
            </a:r>
            <a:r>
              <a:rPr lang="en-US" dirty="0"/>
              <a:t>. </a:t>
            </a:r>
            <a:endParaRPr lang="en-US" dirty="0" smtClean="0"/>
          </a:p>
          <a:p>
            <a:pPr marL="0" indent="0">
              <a:buNone/>
            </a:pPr>
            <a:endParaRPr lang="en-US" dirty="0"/>
          </a:p>
          <a:p>
            <a:pPr marL="0" indent="0">
              <a:buNone/>
            </a:pPr>
            <a:r>
              <a:rPr lang="en-US" dirty="0" smtClean="0"/>
              <a:t>It </a:t>
            </a:r>
            <a:r>
              <a:rPr lang="en-US" dirty="0"/>
              <a:t>exploits the fact that logic can be used to express </a:t>
            </a:r>
            <a:r>
              <a:rPr lang="en-US" dirty="0" smtClean="0"/>
              <a:t>definitions </a:t>
            </a:r>
            <a:r>
              <a:rPr lang="en-US" dirty="0"/>
              <a:t>of computable functions and </a:t>
            </a:r>
            <a:r>
              <a:rPr lang="en-US" dirty="0" smtClean="0"/>
              <a:t>procedures. </a:t>
            </a:r>
          </a:p>
          <a:p>
            <a:pPr marL="0" indent="0">
              <a:buNone/>
            </a:pPr>
            <a:endParaRPr lang="en-US" dirty="0" smtClean="0"/>
          </a:p>
          <a:p>
            <a:pPr marL="0" indent="0">
              <a:buNone/>
            </a:pPr>
            <a:r>
              <a:rPr lang="en-US" dirty="0" smtClean="0"/>
              <a:t>It exploits </a:t>
            </a:r>
            <a:r>
              <a:rPr lang="en-US" dirty="0"/>
              <a:t>the use of proof procedures that perform deductions in a goal-directed manner, to run such </a:t>
            </a:r>
            <a:r>
              <a:rPr lang="en-US" dirty="0" smtClean="0"/>
              <a:t>definitions </a:t>
            </a:r>
            <a:r>
              <a:rPr lang="en-US" dirty="0"/>
              <a:t>as programs. </a:t>
            </a:r>
            <a:endParaRPr lang="en-US" dirty="0"/>
          </a:p>
        </p:txBody>
      </p:sp>
      <p:sp>
        <p:nvSpPr>
          <p:cNvPr id="4" name="Slide Number Placeholder 3"/>
          <p:cNvSpPr>
            <a:spLocks noGrp="1"/>
          </p:cNvSpPr>
          <p:nvPr>
            <p:ph type="sldNum" sz="quarter" idx="12"/>
          </p:nvPr>
        </p:nvSpPr>
        <p:spPr/>
        <p:txBody>
          <a:bodyPr/>
          <a:lstStyle/>
          <a:p>
            <a:pPr>
              <a:defRPr/>
            </a:pPr>
            <a:fld id="{71B2485E-9F6F-449A-BE8D-07453296A4C7}" type="slidenum">
              <a:rPr lang="en-US" smtClean="0"/>
              <a:pPr>
                <a:defRPr/>
              </a:pPr>
              <a:t>2</a:t>
            </a:fld>
            <a:endParaRPr lang="en-US"/>
          </a:p>
        </p:txBody>
      </p:sp>
    </p:spTree>
    <p:extLst>
      <p:ext uri="{BB962C8B-B14F-4D97-AF65-F5344CB8AC3E}">
        <p14:creationId xmlns:p14="http://schemas.microsoft.com/office/powerpoint/2010/main" val="1392126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dirty="0"/>
              <a:t>Disjunctive query</a:t>
            </a:r>
          </a:p>
        </p:txBody>
      </p:sp>
      <p:sp>
        <p:nvSpPr>
          <p:cNvPr id="30726" name="Rectangle 3"/>
          <p:cNvSpPr>
            <a:spLocks noGrp="1" noChangeArrowheads="1"/>
          </p:cNvSpPr>
          <p:nvPr>
            <p:ph idx="1"/>
          </p:nvPr>
        </p:nvSpPr>
        <p:spPr>
          <a:xfrm>
            <a:off x="762000" y="4953000"/>
            <a:ext cx="7924800" cy="1219201"/>
          </a:xfrm>
        </p:spPr>
        <p:txBody>
          <a:bodyPr/>
          <a:lstStyle/>
          <a:p>
            <a:pPr eaLnBrk="1" hangingPunct="1">
              <a:lnSpc>
                <a:spcPct val="90000"/>
              </a:lnSpc>
            </a:pPr>
            <a:r>
              <a:rPr lang="en-US" dirty="0"/>
              <a:t>A disjunctive query has a list of query terms separated by semicolons. </a:t>
            </a:r>
          </a:p>
          <a:p>
            <a:pPr eaLnBrk="1" hangingPunct="1">
              <a:lnSpc>
                <a:spcPct val="90000"/>
              </a:lnSpc>
            </a:pPr>
            <a:r>
              <a:rPr lang="en-US" dirty="0"/>
              <a:t>The Prolog system tries prove any of them (using a single set of bindings)</a:t>
            </a:r>
          </a:p>
        </p:txBody>
      </p:sp>
      <p:sp>
        <p:nvSpPr>
          <p:cNvPr id="30724" name="Slide Number Placeholder 5"/>
          <p:cNvSpPr>
            <a:spLocks noGrp="1"/>
          </p:cNvSpPr>
          <p:nvPr>
            <p:ph type="sldNum" sz="quarter" idx="12"/>
          </p:nvPr>
        </p:nvSpPr>
        <p:spPr>
          <a:noFill/>
        </p:spPr>
        <p:txBody>
          <a:bodyPr/>
          <a:lstStyle/>
          <a:p>
            <a:fld id="{B5771F85-CC2B-4D37-94BB-A205AE6F0A04}" type="slidenum">
              <a:rPr lang="en-US" smtClean="0"/>
              <a:pPr/>
              <a:t>20</a:t>
            </a:fld>
            <a:endParaRPr lang="en-US"/>
          </a:p>
        </p:txBody>
      </p:sp>
      <p:sp>
        <p:nvSpPr>
          <p:cNvPr id="30727" name="Text Box 4"/>
          <p:cNvSpPr txBox="1">
            <a:spLocks noChangeArrowheads="1"/>
          </p:cNvSpPr>
          <p:nvPr/>
        </p:nvSpPr>
        <p:spPr bwMode="auto">
          <a:xfrm>
            <a:off x="914400" y="1380316"/>
            <a:ext cx="7772400" cy="3231654"/>
          </a:xfrm>
          <a:prstGeom prst="rect">
            <a:avLst/>
          </a:prstGeom>
          <a:noFill/>
          <a:ln w="9525">
            <a:solidFill>
              <a:schemeClr val="tx1"/>
            </a:solidFill>
            <a:miter lim="800000"/>
            <a:headEnd/>
            <a:tailEnd/>
          </a:ln>
        </p:spPr>
        <p:txBody>
          <a:bodyPr wrap="square">
            <a:spAutoFit/>
          </a:bodyPr>
          <a:lstStyle/>
          <a:p>
            <a:pPr eaLnBrk="0" hangingPunct="0">
              <a:spcBef>
                <a:spcPct val="50000"/>
              </a:spcBef>
            </a:pPr>
            <a:r>
              <a:rPr lang="en-US" sz="2400" b="0" dirty="0">
                <a:solidFill>
                  <a:srgbClr val="000000"/>
                </a:solidFill>
                <a:latin typeface="Courier New" pitchFamily="49" charset="0"/>
                <a:cs typeface="Courier New" pitchFamily="49" charset="0"/>
              </a:rPr>
              <a:t>?- </a:t>
            </a:r>
            <a:r>
              <a:rPr lang="en-US" sz="2400" b="0" dirty="0" err="1">
                <a:solidFill>
                  <a:srgbClr val="000000"/>
                </a:solidFill>
                <a:latin typeface="Courier New" pitchFamily="49" charset="0"/>
                <a:cs typeface="Courier New" pitchFamily="49" charset="0"/>
              </a:rPr>
              <a:t>adam</a:t>
            </a:r>
            <a:r>
              <a:rPr lang="en-US" sz="2400" b="0" dirty="0">
                <a:solidFill>
                  <a:srgbClr val="000000"/>
                </a:solidFill>
                <a:latin typeface="Courier New" pitchFamily="49" charset="0"/>
                <a:cs typeface="Courier New" pitchFamily="49" charset="0"/>
              </a:rPr>
              <a:t>=</a:t>
            </a:r>
            <a:r>
              <a:rPr lang="en-US" sz="2400" b="0" dirty="0" err="1">
                <a:solidFill>
                  <a:srgbClr val="000000"/>
                </a:solidFill>
                <a:latin typeface="Courier New" pitchFamily="49" charset="0"/>
                <a:cs typeface="Courier New" pitchFamily="49" charset="0"/>
              </a:rPr>
              <a:t>adam</a:t>
            </a:r>
            <a:r>
              <a:rPr lang="en-US" sz="2400" b="0" dirty="0">
                <a:solidFill>
                  <a:srgbClr val="000000"/>
                </a:solidFill>
                <a:latin typeface="Courier New" pitchFamily="49" charset="0"/>
                <a:cs typeface="Courier New" pitchFamily="49" charset="0"/>
              </a:rPr>
              <a:t>.</a:t>
            </a:r>
          </a:p>
          <a:p>
            <a:pPr eaLnBrk="0" hangingPunct="0">
              <a:spcBef>
                <a:spcPct val="50000"/>
              </a:spcBef>
            </a:pPr>
            <a:r>
              <a:rPr lang="en-US" sz="2400" dirty="0">
                <a:solidFill>
                  <a:srgbClr val="000000"/>
                </a:solidFill>
                <a:latin typeface="Courier New" pitchFamily="49" charset="0"/>
                <a:cs typeface="Courier New" pitchFamily="49" charset="0"/>
              </a:rPr>
              <a:t>true.</a:t>
            </a:r>
          </a:p>
          <a:p>
            <a:pPr eaLnBrk="0" hangingPunct="0">
              <a:spcBef>
                <a:spcPct val="50000"/>
              </a:spcBef>
            </a:pPr>
            <a:r>
              <a:rPr lang="en-US" sz="2400" b="0" dirty="0">
                <a:solidFill>
                  <a:srgbClr val="000000"/>
                </a:solidFill>
                <a:latin typeface="Courier New" pitchFamily="49" charset="0"/>
                <a:cs typeface="Courier New" pitchFamily="49" charset="0"/>
              </a:rPr>
              <a:t>?- </a:t>
            </a:r>
            <a:r>
              <a:rPr lang="en-US" sz="2400" b="0" dirty="0" err="1">
                <a:solidFill>
                  <a:srgbClr val="000000"/>
                </a:solidFill>
                <a:latin typeface="Courier New" pitchFamily="49" charset="0"/>
                <a:cs typeface="Courier New" pitchFamily="49" charset="0"/>
              </a:rPr>
              <a:t>adam</a:t>
            </a:r>
            <a:r>
              <a:rPr lang="en-US" sz="2400" dirty="0">
                <a:solidFill>
                  <a:srgbClr val="000000"/>
                </a:solidFill>
                <a:latin typeface="Courier New" pitchFamily="49" charset="0"/>
                <a:cs typeface="Courier New" pitchFamily="49" charset="0"/>
              </a:rPr>
              <a:t>=</a:t>
            </a:r>
            <a:r>
              <a:rPr lang="en-US" sz="2400" dirty="0" err="1">
                <a:solidFill>
                  <a:srgbClr val="000000"/>
                </a:solidFill>
                <a:latin typeface="Courier New" pitchFamily="49" charset="0"/>
                <a:cs typeface="Courier New" pitchFamily="49" charset="0"/>
              </a:rPr>
              <a:t>fred</a:t>
            </a:r>
            <a:r>
              <a:rPr lang="en-US" sz="2400" dirty="0">
                <a:solidFill>
                  <a:srgbClr val="000000"/>
                </a:solidFill>
                <a:latin typeface="Courier New" pitchFamily="49" charset="0"/>
                <a:cs typeface="Courier New" pitchFamily="49" charset="0"/>
              </a:rPr>
              <a:t>.</a:t>
            </a:r>
          </a:p>
          <a:p>
            <a:pPr eaLnBrk="0" hangingPunct="0">
              <a:spcBef>
                <a:spcPct val="50000"/>
              </a:spcBef>
            </a:pPr>
            <a:r>
              <a:rPr lang="en-US" sz="2400" b="0" dirty="0">
                <a:solidFill>
                  <a:srgbClr val="000000"/>
                </a:solidFill>
                <a:latin typeface="Courier New" pitchFamily="49" charset="0"/>
                <a:cs typeface="Courier New" pitchFamily="49" charset="0"/>
              </a:rPr>
              <a:t>false.</a:t>
            </a:r>
          </a:p>
          <a:p>
            <a:pPr eaLnBrk="0" hangingPunct="0">
              <a:spcBef>
                <a:spcPct val="50000"/>
              </a:spcBef>
            </a:pPr>
            <a:r>
              <a:rPr lang="en-US" sz="2400" b="0" dirty="0">
                <a:solidFill>
                  <a:srgbClr val="000000"/>
                </a:solidFill>
                <a:latin typeface="Courier New" pitchFamily="49" charset="0"/>
                <a:cs typeface="Courier New" pitchFamily="49" charset="0"/>
              </a:rPr>
              <a:t>?- (</a:t>
            </a:r>
            <a:r>
              <a:rPr lang="en-US" sz="2400" b="0" dirty="0" err="1">
                <a:solidFill>
                  <a:srgbClr val="000000"/>
                </a:solidFill>
                <a:latin typeface="Courier New" pitchFamily="49" charset="0"/>
                <a:cs typeface="Courier New" pitchFamily="49" charset="0"/>
              </a:rPr>
              <a:t>adam</a:t>
            </a:r>
            <a:r>
              <a:rPr lang="en-US" sz="2400" b="0" dirty="0">
                <a:solidFill>
                  <a:srgbClr val="000000"/>
                </a:solidFill>
                <a:latin typeface="Courier New" pitchFamily="49" charset="0"/>
                <a:cs typeface="Courier New" pitchFamily="49" charset="0"/>
              </a:rPr>
              <a:t>=</a:t>
            </a:r>
            <a:r>
              <a:rPr lang="en-US" sz="2400" b="0" dirty="0" err="1">
                <a:solidFill>
                  <a:srgbClr val="000000"/>
                </a:solidFill>
                <a:latin typeface="Courier New" pitchFamily="49" charset="0"/>
                <a:cs typeface="Courier New" pitchFamily="49" charset="0"/>
              </a:rPr>
              <a:t>adam</a:t>
            </a:r>
            <a:r>
              <a:rPr lang="en-US" sz="2400" b="0" dirty="0">
                <a:solidFill>
                  <a:srgbClr val="000000"/>
                </a:solidFill>
                <a:latin typeface="Courier New" pitchFamily="49" charset="0"/>
                <a:cs typeface="Courier New" pitchFamily="49" charset="0"/>
              </a:rPr>
              <a:t>);(</a:t>
            </a:r>
            <a:r>
              <a:rPr lang="en-US" sz="2400" b="0" dirty="0" err="1">
                <a:solidFill>
                  <a:srgbClr val="000000"/>
                </a:solidFill>
                <a:latin typeface="Courier New" pitchFamily="49" charset="0"/>
                <a:cs typeface="Courier New" pitchFamily="49" charset="0"/>
              </a:rPr>
              <a:t>adam</a:t>
            </a:r>
            <a:r>
              <a:rPr lang="en-US" sz="2400" b="0" dirty="0">
                <a:solidFill>
                  <a:srgbClr val="000000"/>
                </a:solidFill>
                <a:latin typeface="Courier New" pitchFamily="49" charset="0"/>
                <a:cs typeface="Courier New" pitchFamily="49" charset="0"/>
              </a:rPr>
              <a:t>=</a:t>
            </a:r>
            <a:r>
              <a:rPr lang="en-US" sz="2400" b="0" dirty="0" err="1">
                <a:solidFill>
                  <a:srgbClr val="000000"/>
                </a:solidFill>
                <a:latin typeface="Courier New" pitchFamily="49" charset="0"/>
                <a:cs typeface="Courier New" pitchFamily="49" charset="0"/>
              </a:rPr>
              <a:t>fred</a:t>
            </a:r>
            <a:r>
              <a:rPr lang="en-US" sz="2400" b="0" dirty="0">
                <a:solidFill>
                  <a:srgbClr val="000000"/>
                </a:solidFill>
                <a:latin typeface="Courier New" pitchFamily="49" charset="0"/>
                <a:cs typeface="Courier New" pitchFamily="49" charset="0"/>
              </a:rPr>
              <a:t>).</a:t>
            </a:r>
          </a:p>
          <a:p>
            <a:pPr eaLnBrk="0" hangingPunct="0">
              <a:spcBef>
                <a:spcPct val="50000"/>
              </a:spcBef>
            </a:pPr>
            <a:r>
              <a:rPr lang="en-US" sz="2400" b="0" dirty="0">
                <a:solidFill>
                  <a:srgbClr val="000000"/>
                </a:solidFill>
                <a:latin typeface="Courier New" pitchFamily="49" charset="0"/>
                <a:cs typeface="Courier New" pitchFamily="49" charset="0"/>
              </a:rPr>
              <a:t>true</a:t>
            </a:r>
            <a:endParaRPr lang="en-US" sz="2400" b="0" dirty="0">
              <a:latin typeface="Times New Roman" pitchFamily="18" charset="0"/>
            </a:endParaRPr>
          </a:p>
        </p:txBody>
      </p:sp>
    </p:spTree>
    <p:extLst>
      <p:ext uri="{BB962C8B-B14F-4D97-AF65-F5344CB8AC3E}">
        <p14:creationId xmlns:p14="http://schemas.microsoft.com/office/powerpoint/2010/main" val="251023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762000" y="609600"/>
            <a:ext cx="7772400" cy="1104900"/>
          </a:xfrm>
        </p:spPr>
        <p:txBody>
          <a:bodyPr/>
          <a:lstStyle/>
          <a:p>
            <a:pPr eaLnBrk="1" hangingPunct="1"/>
            <a:r>
              <a:rPr lang="en-US" dirty="0"/>
              <a:t>Multiple Solutions</a:t>
            </a:r>
          </a:p>
        </p:txBody>
      </p:sp>
      <p:sp>
        <p:nvSpPr>
          <p:cNvPr id="31750" name="Rectangle 3"/>
          <p:cNvSpPr>
            <a:spLocks noGrp="1" noChangeArrowheads="1"/>
          </p:cNvSpPr>
          <p:nvPr>
            <p:ph idx="1"/>
          </p:nvPr>
        </p:nvSpPr>
        <p:spPr>
          <a:xfrm>
            <a:off x="762000" y="4572000"/>
            <a:ext cx="7924800" cy="1711325"/>
          </a:xfrm>
        </p:spPr>
        <p:txBody>
          <a:bodyPr/>
          <a:lstStyle/>
          <a:p>
            <a:pPr eaLnBrk="1" hangingPunct="1">
              <a:lnSpc>
                <a:spcPct val="90000"/>
              </a:lnSpc>
            </a:pPr>
            <a:r>
              <a:rPr lang="en-US" dirty="0"/>
              <a:t>There might be more than one way to prove the query</a:t>
            </a:r>
          </a:p>
          <a:p>
            <a:pPr eaLnBrk="1" hangingPunct="1">
              <a:lnSpc>
                <a:spcPct val="90000"/>
              </a:lnSpc>
            </a:pPr>
            <a:r>
              <a:rPr lang="en-US" dirty="0"/>
              <a:t>By typing </a:t>
            </a:r>
            <a:r>
              <a:rPr lang="en-US" b="1" dirty="0">
                <a:latin typeface="Courier New" pitchFamily="49" charset="0"/>
              </a:rPr>
              <a:t>;</a:t>
            </a:r>
            <a:r>
              <a:rPr lang="en-US" dirty="0"/>
              <a:t> rather than Enter, you ask the Prolog system to find more solutions</a:t>
            </a:r>
          </a:p>
        </p:txBody>
      </p:sp>
      <p:sp>
        <p:nvSpPr>
          <p:cNvPr id="31748" name="Slide Number Placeholder 5"/>
          <p:cNvSpPr>
            <a:spLocks noGrp="1"/>
          </p:cNvSpPr>
          <p:nvPr>
            <p:ph type="sldNum" sz="quarter" idx="12"/>
          </p:nvPr>
        </p:nvSpPr>
        <p:spPr>
          <a:noFill/>
        </p:spPr>
        <p:txBody>
          <a:bodyPr/>
          <a:lstStyle/>
          <a:p>
            <a:fld id="{C9797148-1CB2-4023-9B52-6C8A357395E5}" type="slidenum">
              <a:rPr lang="en-US" smtClean="0"/>
              <a:pPr/>
              <a:t>21</a:t>
            </a:fld>
            <a:endParaRPr lang="en-US"/>
          </a:p>
        </p:txBody>
      </p:sp>
      <p:sp>
        <p:nvSpPr>
          <p:cNvPr id="31751" name="Text Box 4"/>
          <p:cNvSpPr txBox="1">
            <a:spLocks noChangeArrowheads="1"/>
          </p:cNvSpPr>
          <p:nvPr/>
        </p:nvSpPr>
        <p:spPr bwMode="auto">
          <a:xfrm>
            <a:off x="1676400" y="2438400"/>
            <a:ext cx="5410200" cy="1938992"/>
          </a:xfrm>
          <a:prstGeom prst="rect">
            <a:avLst/>
          </a:prstGeom>
          <a:noFill/>
          <a:ln w="9525">
            <a:solidFill>
              <a:schemeClr val="tx1"/>
            </a:solidFill>
            <a:miter lim="800000"/>
            <a:headEnd/>
            <a:tailEnd/>
          </a:ln>
        </p:spPr>
        <p:txBody>
          <a:bodyPr wrap="square">
            <a:spAutoFit/>
          </a:bodyPr>
          <a:lstStyle/>
          <a:p>
            <a:pPr algn="l" eaLnBrk="0" hangingPunct="0">
              <a:spcBef>
                <a:spcPct val="50000"/>
              </a:spcBef>
              <a:buClrTx/>
              <a:buSzTx/>
              <a:buFontTx/>
              <a:buNone/>
            </a:pPr>
            <a:r>
              <a:rPr lang="en-US" sz="2400" b="0" dirty="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parent(</a:t>
            </a:r>
            <a:r>
              <a:rPr lang="en-US" sz="2400" dirty="0" err="1">
                <a:solidFill>
                  <a:srgbClr val="000000"/>
                </a:solidFill>
                <a:latin typeface="Courier New" pitchFamily="49" charset="0"/>
                <a:cs typeface="Courier New" pitchFamily="49" charset="0"/>
              </a:rPr>
              <a:t>margaret,Child</a:t>
            </a:r>
            <a:r>
              <a:rPr lang="en-US" sz="2400" dirty="0">
                <a:solidFill>
                  <a:srgbClr val="000000"/>
                </a:solidFill>
                <a:latin typeface="Courier New" pitchFamily="49" charset="0"/>
                <a:cs typeface="Courier New" pitchFamily="49" charset="0"/>
              </a:rPr>
              <a:t>)</a:t>
            </a:r>
            <a:br>
              <a:rPr lang="en-US" sz="240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Child = </a:t>
            </a:r>
            <a:r>
              <a:rPr lang="en-US" sz="2400" b="0" dirty="0" err="1">
                <a:solidFill>
                  <a:srgbClr val="000000"/>
                </a:solidFill>
                <a:latin typeface="Courier New" pitchFamily="49" charset="0"/>
                <a:cs typeface="Courier New" pitchFamily="49" charset="0"/>
              </a:rPr>
              <a:t>kim</a:t>
            </a:r>
            <a:r>
              <a:rPr lang="en-US" sz="2400" b="0" dirty="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a:t>
            </a: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Child = </a:t>
            </a:r>
            <a:r>
              <a:rPr lang="en-US" sz="2400" b="0" dirty="0" err="1">
                <a:solidFill>
                  <a:srgbClr val="000000"/>
                </a:solidFill>
                <a:latin typeface="Courier New" pitchFamily="49" charset="0"/>
                <a:cs typeface="Courier New" pitchFamily="49" charset="0"/>
              </a:rPr>
              <a:t>kent</a:t>
            </a:r>
            <a:r>
              <a:rPr lang="en-US" sz="2400" b="0" dirty="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a:t>
            </a:r>
            <a:r>
              <a:rPr lang="en-US" sz="2400" b="0" dirty="0">
                <a:solidFill>
                  <a:srgbClr val="000000"/>
                </a:solidFill>
                <a:latin typeface="Courier New" pitchFamily="49" charset="0"/>
                <a:cs typeface="Courier New" pitchFamily="49" charset="0"/>
              </a:rPr>
              <a:t/>
            </a:r>
            <a:br>
              <a:rPr lang="en-US" sz="2400" b="0" dirty="0">
                <a:solidFill>
                  <a:srgbClr val="000000"/>
                </a:solidFill>
                <a:latin typeface="Courier New" pitchFamily="49" charset="0"/>
                <a:cs typeface="Courier New" pitchFamily="49" charset="0"/>
              </a:rPr>
            </a:br>
            <a:r>
              <a:rPr lang="en-US" sz="2400" b="0" dirty="0">
                <a:solidFill>
                  <a:srgbClr val="000000"/>
                </a:solidFill>
                <a:latin typeface="Courier New" pitchFamily="49" charset="0"/>
                <a:cs typeface="Courier New" pitchFamily="49" charset="0"/>
              </a:rPr>
              <a:t>No</a:t>
            </a:r>
            <a:endParaRPr lang="en-US" sz="2400" b="0" dirty="0">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dirty="0"/>
              <a:t>How to write a rule</a:t>
            </a:r>
          </a:p>
        </p:txBody>
      </p:sp>
      <p:sp>
        <p:nvSpPr>
          <p:cNvPr id="33798" name="Rectangle 3"/>
          <p:cNvSpPr>
            <a:spLocks noGrp="1" noChangeArrowheads="1"/>
          </p:cNvSpPr>
          <p:nvPr>
            <p:ph idx="1"/>
          </p:nvPr>
        </p:nvSpPr>
        <p:spPr>
          <a:xfrm>
            <a:off x="685800" y="4114800"/>
            <a:ext cx="7772400" cy="2133600"/>
          </a:xfrm>
        </p:spPr>
        <p:txBody>
          <a:bodyPr/>
          <a:lstStyle/>
          <a:p>
            <a:pPr eaLnBrk="1" hangingPunct="1"/>
            <a:r>
              <a:rPr lang="en-US" sz="2400" dirty="0"/>
              <a:t>A rule says how to prove something: to prove the head, prove the conditions</a:t>
            </a:r>
          </a:p>
          <a:p>
            <a:pPr eaLnBrk="1" hangingPunct="1"/>
            <a:r>
              <a:rPr lang="en-US" sz="2400" dirty="0"/>
              <a:t>To prove </a:t>
            </a:r>
            <a:r>
              <a:rPr lang="en-US" sz="1800" b="1" dirty="0" err="1">
                <a:latin typeface="Courier New" pitchFamily="49" charset="0"/>
              </a:rPr>
              <a:t>greatgrandparent</a:t>
            </a:r>
            <a:r>
              <a:rPr lang="en-US" sz="1800" b="1" dirty="0">
                <a:latin typeface="Courier New" pitchFamily="49" charset="0"/>
              </a:rPr>
              <a:t>(GGP,GGC)</a:t>
            </a:r>
            <a:r>
              <a:rPr lang="en-US" sz="2400" dirty="0"/>
              <a:t>, find some </a:t>
            </a:r>
            <a:r>
              <a:rPr lang="en-US" sz="1800" b="1" dirty="0">
                <a:latin typeface="Courier New" pitchFamily="49" charset="0"/>
              </a:rPr>
              <a:t>GP</a:t>
            </a:r>
            <a:r>
              <a:rPr lang="en-US" sz="2400" dirty="0"/>
              <a:t> and </a:t>
            </a:r>
            <a:r>
              <a:rPr lang="en-US" sz="1800" b="1" dirty="0">
                <a:latin typeface="Courier New" pitchFamily="49" charset="0"/>
              </a:rPr>
              <a:t>P</a:t>
            </a:r>
            <a:r>
              <a:rPr lang="en-US" sz="2400" dirty="0"/>
              <a:t> for which you can prove </a:t>
            </a:r>
            <a:r>
              <a:rPr lang="en-US" sz="1800" b="1" dirty="0">
                <a:latin typeface="Courier New" pitchFamily="49" charset="0"/>
              </a:rPr>
              <a:t>parent(GGP,GP)</a:t>
            </a:r>
            <a:r>
              <a:rPr lang="en-US" sz="2400" dirty="0"/>
              <a:t>, then </a:t>
            </a:r>
            <a:r>
              <a:rPr lang="en-US" sz="1800" b="1" dirty="0">
                <a:latin typeface="Courier New" pitchFamily="49" charset="0"/>
              </a:rPr>
              <a:t>parent(GP,P)</a:t>
            </a:r>
            <a:r>
              <a:rPr lang="en-US" sz="2400" dirty="0"/>
              <a:t> and then finally </a:t>
            </a:r>
            <a:r>
              <a:rPr lang="en-US" sz="1800" b="1" dirty="0">
                <a:latin typeface="Courier New" pitchFamily="49" charset="0"/>
              </a:rPr>
              <a:t>parent(P,GGC)</a:t>
            </a:r>
          </a:p>
        </p:txBody>
      </p:sp>
      <p:sp>
        <p:nvSpPr>
          <p:cNvPr id="33796" name="Slide Number Placeholder 5"/>
          <p:cNvSpPr>
            <a:spLocks noGrp="1"/>
          </p:cNvSpPr>
          <p:nvPr>
            <p:ph type="sldNum" sz="quarter" idx="12"/>
          </p:nvPr>
        </p:nvSpPr>
        <p:spPr>
          <a:noFill/>
        </p:spPr>
        <p:txBody>
          <a:bodyPr/>
          <a:lstStyle/>
          <a:p>
            <a:fld id="{EEE5E25C-8C7D-4BE8-90AB-F0C9D079D720}" type="slidenum">
              <a:rPr lang="en-US" smtClean="0"/>
              <a:pPr/>
              <a:t>22</a:t>
            </a:fld>
            <a:endParaRPr lang="en-US"/>
          </a:p>
        </p:txBody>
      </p:sp>
      <p:sp>
        <p:nvSpPr>
          <p:cNvPr id="33799" name="Text Box 4"/>
          <p:cNvSpPr txBox="1">
            <a:spLocks noChangeArrowheads="1"/>
          </p:cNvSpPr>
          <p:nvPr/>
        </p:nvSpPr>
        <p:spPr bwMode="auto">
          <a:xfrm>
            <a:off x="1828800" y="2819400"/>
            <a:ext cx="5562600" cy="1311275"/>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000" dirty="0" err="1">
                <a:solidFill>
                  <a:srgbClr val="000000"/>
                </a:solidFill>
                <a:latin typeface="Courier New" pitchFamily="49" charset="0"/>
                <a:cs typeface="Courier New" pitchFamily="49" charset="0"/>
              </a:rPr>
              <a:t>greatgrandparent</a:t>
            </a:r>
            <a:r>
              <a:rPr lang="en-US" sz="2000" dirty="0">
                <a:solidFill>
                  <a:srgbClr val="000000"/>
                </a:solidFill>
                <a:latin typeface="Courier New" pitchFamily="49" charset="0"/>
                <a:cs typeface="Courier New" pitchFamily="49" charset="0"/>
              </a:rPr>
              <a:t>(GGP,GGC) :-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parent(GGP,GP),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parent(GP,P),</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parent(P,GGC).</a:t>
            </a:r>
            <a:endParaRPr lang="en-US" sz="2000" b="0" dirty="0">
              <a:latin typeface="Times New Roman" pitchFamily="18" charset="0"/>
            </a:endParaRPr>
          </a:p>
        </p:txBody>
      </p:sp>
      <p:sp>
        <p:nvSpPr>
          <p:cNvPr id="33800" name="Oval 5"/>
          <p:cNvSpPr>
            <a:spLocks noChangeArrowheads="1"/>
          </p:cNvSpPr>
          <p:nvPr/>
        </p:nvSpPr>
        <p:spPr bwMode="auto">
          <a:xfrm>
            <a:off x="1676400" y="3124200"/>
            <a:ext cx="3505200" cy="1066800"/>
          </a:xfrm>
          <a:prstGeom prst="ellipse">
            <a:avLst/>
          </a:prstGeom>
          <a:noFill/>
          <a:ln w="9525">
            <a:solidFill>
              <a:schemeClr val="tx1"/>
            </a:solidFill>
            <a:prstDash val="sysDot"/>
            <a:round/>
            <a:headEnd/>
            <a:tailEnd/>
          </a:ln>
        </p:spPr>
        <p:txBody>
          <a:bodyPr wrap="none" anchor="ctr"/>
          <a:lstStyle/>
          <a:p>
            <a:endParaRPr lang="en-US"/>
          </a:p>
        </p:txBody>
      </p:sp>
      <p:sp>
        <p:nvSpPr>
          <p:cNvPr id="33801" name="Text Box 6"/>
          <p:cNvSpPr txBox="1">
            <a:spLocks noChangeArrowheads="1"/>
          </p:cNvSpPr>
          <p:nvPr/>
        </p:nvSpPr>
        <p:spPr bwMode="auto">
          <a:xfrm>
            <a:off x="5791200" y="3505200"/>
            <a:ext cx="1452563" cy="457200"/>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lang="en-US" sz="2400" b="0" i="1">
                <a:latin typeface="Times New Roman" pitchFamily="18" charset="0"/>
              </a:rPr>
              <a:t>conditions</a:t>
            </a:r>
          </a:p>
        </p:txBody>
      </p:sp>
      <p:sp>
        <p:nvSpPr>
          <p:cNvPr id="33802" name="Text Box 7"/>
          <p:cNvSpPr txBox="1">
            <a:spLocks noChangeArrowheads="1"/>
          </p:cNvSpPr>
          <p:nvPr/>
        </p:nvSpPr>
        <p:spPr bwMode="auto">
          <a:xfrm>
            <a:off x="3657600" y="2209800"/>
            <a:ext cx="776288" cy="457200"/>
          </a:xfrm>
          <a:prstGeom prst="rect">
            <a:avLst/>
          </a:prstGeom>
          <a:noFill/>
          <a:ln w="9525">
            <a:noFill/>
            <a:miter lim="800000"/>
            <a:headEnd/>
            <a:tailEnd/>
          </a:ln>
        </p:spPr>
        <p:txBody>
          <a:bodyPr wrap="none">
            <a:spAutoFit/>
          </a:bodyPr>
          <a:lstStyle/>
          <a:p>
            <a:pPr algn="l" eaLnBrk="0" hangingPunct="0">
              <a:spcBef>
                <a:spcPct val="0"/>
              </a:spcBef>
              <a:buClrTx/>
              <a:buSzTx/>
              <a:buFontTx/>
              <a:buNone/>
            </a:pPr>
            <a:r>
              <a:rPr lang="en-US" sz="2400" b="0" i="1" dirty="0">
                <a:latin typeface="Times New Roman" pitchFamily="18" charset="0"/>
              </a:rPr>
              <a:t>head</a:t>
            </a:r>
          </a:p>
        </p:txBody>
      </p:sp>
      <p:cxnSp>
        <p:nvCxnSpPr>
          <p:cNvPr id="33803" name="AutoShape 8"/>
          <p:cNvCxnSpPr>
            <a:cxnSpLocks noChangeShapeType="1"/>
            <a:stCxn id="33801" idx="1"/>
            <a:endCxn id="33800" idx="6"/>
          </p:cNvCxnSpPr>
          <p:nvPr/>
        </p:nvCxnSpPr>
        <p:spPr bwMode="auto">
          <a:xfrm flipH="1" flipV="1">
            <a:off x="5181600" y="3657600"/>
            <a:ext cx="609600" cy="76200"/>
          </a:xfrm>
          <a:prstGeom prst="straightConnector1">
            <a:avLst/>
          </a:prstGeom>
          <a:noFill/>
          <a:ln w="9525">
            <a:solidFill>
              <a:schemeClr val="tx1"/>
            </a:solidFill>
            <a:round/>
            <a:headEnd/>
            <a:tailEnd type="triangle" w="med" len="med"/>
          </a:ln>
        </p:spPr>
      </p:cxnSp>
      <p:sp>
        <p:nvSpPr>
          <p:cNvPr id="33804" name="Line 9"/>
          <p:cNvSpPr>
            <a:spLocks noChangeShapeType="1"/>
          </p:cNvSpPr>
          <p:nvPr/>
        </p:nvSpPr>
        <p:spPr bwMode="auto">
          <a:xfrm>
            <a:off x="4038600" y="25908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dirty="0"/>
              <a:t>Example Prolog program with facts and rules</a:t>
            </a:r>
          </a:p>
        </p:txBody>
      </p:sp>
      <p:sp>
        <p:nvSpPr>
          <p:cNvPr id="34822" name="Rectangle 3"/>
          <p:cNvSpPr>
            <a:spLocks noGrp="1" noChangeArrowheads="1"/>
          </p:cNvSpPr>
          <p:nvPr>
            <p:ph idx="1"/>
          </p:nvPr>
        </p:nvSpPr>
        <p:spPr>
          <a:xfrm>
            <a:off x="762000" y="5029200"/>
            <a:ext cx="7924800" cy="1025525"/>
          </a:xfrm>
        </p:spPr>
        <p:txBody>
          <a:bodyPr/>
          <a:lstStyle/>
          <a:p>
            <a:pPr eaLnBrk="1" hangingPunct="1">
              <a:lnSpc>
                <a:spcPct val="90000"/>
              </a:lnSpc>
            </a:pPr>
            <a:r>
              <a:rPr lang="en-US" dirty="0"/>
              <a:t>A program consists of a list of </a:t>
            </a:r>
            <a:r>
              <a:rPr lang="en-US" i="1" dirty="0"/>
              <a:t>clauses</a:t>
            </a:r>
          </a:p>
          <a:p>
            <a:pPr eaLnBrk="1" hangingPunct="1">
              <a:lnSpc>
                <a:spcPct val="90000"/>
              </a:lnSpc>
            </a:pPr>
            <a:r>
              <a:rPr lang="en-US" dirty="0"/>
              <a:t>A clause is either a fact or a rule, and ends with a period</a:t>
            </a:r>
          </a:p>
        </p:txBody>
      </p:sp>
      <p:sp>
        <p:nvSpPr>
          <p:cNvPr id="34820" name="Slide Number Placeholder 5"/>
          <p:cNvSpPr>
            <a:spLocks noGrp="1"/>
          </p:cNvSpPr>
          <p:nvPr>
            <p:ph type="sldNum" sz="quarter" idx="12"/>
          </p:nvPr>
        </p:nvSpPr>
        <p:spPr>
          <a:noFill/>
        </p:spPr>
        <p:txBody>
          <a:bodyPr/>
          <a:lstStyle/>
          <a:p>
            <a:fld id="{31196277-C90A-497B-8A58-5BCA8324B41B}" type="slidenum">
              <a:rPr lang="en-US" smtClean="0"/>
              <a:pPr/>
              <a:t>23</a:t>
            </a:fld>
            <a:endParaRPr lang="en-US"/>
          </a:p>
        </p:txBody>
      </p:sp>
      <p:sp>
        <p:nvSpPr>
          <p:cNvPr id="34823" name="Text Box 4"/>
          <p:cNvSpPr txBox="1">
            <a:spLocks noChangeArrowheads="1"/>
          </p:cNvSpPr>
          <p:nvPr/>
        </p:nvSpPr>
        <p:spPr bwMode="auto">
          <a:xfrm>
            <a:off x="914400" y="2286000"/>
            <a:ext cx="7467600" cy="2554545"/>
          </a:xfrm>
          <a:prstGeom prst="rect">
            <a:avLst/>
          </a:prstGeom>
          <a:noFill/>
          <a:ln w="9525">
            <a:noFill/>
            <a:miter lim="800000"/>
            <a:headEnd/>
            <a:tailEnd/>
          </a:ln>
        </p:spPr>
        <p:txBody>
          <a:bodyPr wrap="square">
            <a:spAutoFit/>
          </a:bodyPr>
          <a:lstStyle/>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kim,holly</a:t>
            </a:r>
            <a:r>
              <a:rPr lang="en-US" sz="2000" dirty="0">
                <a:solidFill>
                  <a:srgbClr val="000000"/>
                </a:solidFill>
                <a:latin typeface="Courier New" pitchFamily="49" charset="0"/>
                <a:cs typeface="Courier New" pitchFamily="49" charset="0"/>
              </a:rPr>
              <a:t>).</a:t>
            </a:r>
            <a:r>
              <a:rPr lang="en-US" sz="2000" dirty="0">
                <a:solidFill>
                  <a:srgbClr val="000000"/>
                </a:solidFill>
                <a:latin typeface="Courier New" pitchFamily="49" charset="0"/>
                <a:ea typeface="Arial Unicode MS" pitchFamily="34" charset="-128"/>
                <a:cs typeface="Arial Unicode MS" pitchFamily="34" charset="-128"/>
              </a:rPr>
              <a:t/>
            </a:r>
            <a:br>
              <a:rPr lang="en-US" sz="2000" dirty="0">
                <a:solidFill>
                  <a:srgbClr val="000000"/>
                </a:solidFill>
                <a:latin typeface="Courier New" pitchFamily="49" charset="0"/>
                <a:ea typeface="Arial Unicode MS" pitchFamily="34" charset="-128"/>
                <a:cs typeface="Arial Unicode MS" pitchFamily="34" charset="-128"/>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margaret,kim</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margaret,kent</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esther,margaret</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herbert,margaret</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parent(</a:t>
            </a:r>
            <a:r>
              <a:rPr lang="en-US" sz="2000" dirty="0" err="1">
                <a:solidFill>
                  <a:srgbClr val="000000"/>
                </a:solidFill>
                <a:latin typeface="Courier New" pitchFamily="49" charset="0"/>
                <a:cs typeface="Courier New" pitchFamily="49" charset="0"/>
              </a:rPr>
              <a:t>herbert,jean</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err="1">
                <a:solidFill>
                  <a:srgbClr val="000000"/>
                </a:solidFill>
                <a:latin typeface="Courier New" pitchFamily="49" charset="0"/>
                <a:cs typeface="Courier New" pitchFamily="49" charset="0"/>
              </a:rPr>
              <a:t>greatgrandparent</a:t>
            </a:r>
            <a:r>
              <a:rPr lang="en-US" sz="2000" dirty="0">
                <a:solidFill>
                  <a:srgbClr val="000000"/>
                </a:solidFill>
                <a:latin typeface="Courier New" pitchFamily="49" charset="0"/>
                <a:cs typeface="Courier New" pitchFamily="49" charset="0"/>
              </a:rPr>
              <a:t>(GGP,GGC) :-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parent(GGP,GP), parent(GP,P), parent(P,GGC).</a:t>
            </a:r>
            <a:endParaRPr lang="en-US" sz="2000" b="0" dirty="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t>Example</a:t>
            </a:r>
          </a:p>
        </p:txBody>
      </p:sp>
      <p:sp>
        <p:nvSpPr>
          <p:cNvPr id="35846" name="Rectangle 3"/>
          <p:cNvSpPr>
            <a:spLocks noGrp="1" noChangeArrowheads="1"/>
          </p:cNvSpPr>
          <p:nvPr>
            <p:ph idx="1"/>
          </p:nvPr>
        </p:nvSpPr>
        <p:spPr>
          <a:xfrm>
            <a:off x="685800" y="4038600"/>
            <a:ext cx="7772400" cy="2362200"/>
          </a:xfrm>
        </p:spPr>
        <p:txBody>
          <a:bodyPr>
            <a:normAutofit lnSpcReduction="10000"/>
          </a:bodyPr>
          <a:lstStyle/>
          <a:p>
            <a:pPr eaLnBrk="1" hangingPunct="1">
              <a:lnSpc>
                <a:spcPct val="90000"/>
              </a:lnSpc>
            </a:pPr>
            <a:r>
              <a:rPr lang="en-US" sz="2400" dirty="0"/>
              <a:t>This shows the initial query and final result</a:t>
            </a:r>
          </a:p>
          <a:p>
            <a:pPr eaLnBrk="1" hangingPunct="1">
              <a:lnSpc>
                <a:spcPct val="90000"/>
              </a:lnSpc>
            </a:pPr>
            <a:r>
              <a:rPr lang="en-US" sz="2400" dirty="0"/>
              <a:t>Internally, there are intermediate </a:t>
            </a:r>
            <a:r>
              <a:rPr lang="en-US" sz="2400" i="1" dirty="0"/>
              <a:t>goals:</a:t>
            </a:r>
          </a:p>
          <a:p>
            <a:pPr lvl="1" eaLnBrk="1" hangingPunct="1">
              <a:lnSpc>
                <a:spcPct val="90000"/>
              </a:lnSpc>
            </a:pPr>
            <a:r>
              <a:rPr lang="en-US" sz="2000" dirty="0"/>
              <a:t>The first goal is the initial query</a:t>
            </a:r>
          </a:p>
          <a:p>
            <a:pPr lvl="1" eaLnBrk="1" hangingPunct="1">
              <a:lnSpc>
                <a:spcPct val="90000"/>
              </a:lnSpc>
            </a:pPr>
            <a:r>
              <a:rPr lang="en-US" sz="2000" dirty="0"/>
              <a:t>The next is what remains to be proved after transforming the first goal using one of the clauses (in this case, the </a:t>
            </a:r>
            <a:r>
              <a:rPr lang="en-US" sz="2000" dirty="0" err="1"/>
              <a:t>greatgrandparent</a:t>
            </a:r>
            <a:r>
              <a:rPr lang="en-US" sz="2000" dirty="0"/>
              <a:t> rule)</a:t>
            </a:r>
          </a:p>
          <a:p>
            <a:pPr lvl="1" eaLnBrk="1" hangingPunct="1">
              <a:lnSpc>
                <a:spcPct val="90000"/>
              </a:lnSpc>
            </a:pPr>
            <a:r>
              <a:rPr lang="en-US" sz="2000" dirty="0"/>
              <a:t>And so on, until nothing remains to be proved</a:t>
            </a:r>
          </a:p>
        </p:txBody>
      </p:sp>
      <p:sp>
        <p:nvSpPr>
          <p:cNvPr id="35844" name="Slide Number Placeholder 5"/>
          <p:cNvSpPr>
            <a:spLocks noGrp="1"/>
          </p:cNvSpPr>
          <p:nvPr>
            <p:ph type="sldNum" sz="quarter" idx="12"/>
          </p:nvPr>
        </p:nvSpPr>
        <p:spPr>
          <a:noFill/>
        </p:spPr>
        <p:txBody>
          <a:bodyPr/>
          <a:lstStyle/>
          <a:p>
            <a:fld id="{D8B1ACC7-176C-4B81-9C2A-73D484CA3531}" type="slidenum">
              <a:rPr lang="en-US" smtClean="0"/>
              <a:pPr/>
              <a:t>24</a:t>
            </a:fld>
            <a:endParaRPr lang="en-US"/>
          </a:p>
        </p:txBody>
      </p:sp>
      <p:sp>
        <p:nvSpPr>
          <p:cNvPr id="35847" name="Text Box 4"/>
          <p:cNvSpPr txBox="1">
            <a:spLocks noChangeArrowheads="1"/>
          </p:cNvSpPr>
          <p:nvPr/>
        </p:nvSpPr>
        <p:spPr bwMode="auto">
          <a:xfrm>
            <a:off x="914400" y="2362200"/>
            <a:ext cx="7010400" cy="16256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greatgrandparent</a:t>
            </a:r>
            <a:r>
              <a:rPr lang="en-US" sz="2000" dirty="0">
                <a:solidFill>
                  <a:srgbClr val="000000"/>
                </a:solidFill>
                <a:latin typeface="Courier New" pitchFamily="49" charset="0"/>
                <a:cs typeface="Courier New" pitchFamily="49" charset="0"/>
              </a:rPr>
              <a:t>(</a:t>
            </a:r>
            <a:r>
              <a:rPr lang="en-US" sz="2000" dirty="0" err="1">
                <a:solidFill>
                  <a:srgbClr val="000000"/>
                </a:solidFill>
                <a:latin typeface="Courier New" pitchFamily="49" charset="0"/>
                <a:cs typeface="Courier New" pitchFamily="49" charset="0"/>
              </a:rPr>
              <a:t>esther,GreatGrandchild</a:t>
            </a:r>
            <a:r>
              <a:rPr lang="en-US" sz="2000" dirty="0">
                <a:solidFill>
                  <a:srgbClr val="000000"/>
                </a:solidFill>
                <a:latin typeface="Courier New" pitchFamily="49" charset="0"/>
                <a:cs typeface="Courier New" pitchFamily="49" charset="0"/>
              </a:rPr>
              <a:t>).</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err="1">
                <a:solidFill>
                  <a:srgbClr val="000000"/>
                </a:solidFill>
                <a:latin typeface="Courier New" pitchFamily="49" charset="0"/>
                <a:cs typeface="Courier New" pitchFamily="49" charset="0"/>
              </a:rPr>
              <a:t>GreatGrandchild</a:t>
            </a:r>
            <a:r>
              <a:rPr lang="en-US" sz="2000" b="0" dirty="0">
                <a:solidFill>
                  <a:srgbClr val="000000"/>
                </a:solidFill>
                <a:latin typeface="Courier New" pitchFamily="49" charset="0"/>
                <a:cs typeface="Courier New" pitchFamily="49" charset="0"/>
              </a:rPr>
              <a:t> = holly</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endParaRPr lang="en-US" sz="2000" b="0" dirty="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dirty="0"/>
              <a:t>How to write rules using other rules</a:t>
            </a:r>
          </a:p>
        </p:txBody>
      </p:sp>
      <p:sp>
        <p:nvSpPr>
          <p:cNvPr id="36870" name="Rectangle 3"/>
          <p:cNvSpPr>
            <a:spLocks noGrp="1" noChangeArrowheads="1"/>
          </p:cNvSpPr>
          <p:nvPr>
            <p:ph idx="1"/>
          </p:nvPr>
        </p:nvSpPr>
        <p:spPr>
          <a:xfrm>
            <a:off x="762000" y="4191000"/>
            <a:ext cx="7924800" cy="1939925"/>
          </a:xfrm>
        </p:spPr>
        <p:txBody>
          <a:bodyPr/>
          <a:lstStyle/>
          <a:p>
            <a:pPr eaLnBrk="1" hangingPunct="1"/>
            <a:r>
              <a:rPr lang="en-US" dirty="0"/>
              <a:t>Same relation, defined indirectly</a:t>
            </a:r>
          </a:p>
          <a:p>
            <a:pPr eaLnBrk="1" hangingPunct="1"/>
            <a:r>
              <a:rPr lang="en-US" dirty="0"/>
              <a:t>Note that both clauses use a variable </a:t>
            </a:r>
            <a:r>
              <a:rPr lang="en-US" b="1" dirty="0">
                <a:latin typeface="Courier New" pitchFamily="49" charset="0"/>
              </a:rPr>
              <a:t>P</a:t>
            </a:r>
          </a:p>
          <a:p>
            <a:pPr eaLnBrk="1" hangingPunct="1"/>
            <a:r>
              <a:rPr lang="en-US" dirty="0"/>
              <a:t>The scope of the definition of a variable is the clause that contains it</a:t>
            </a:r>
          </a:p>
        </p:txBody>
      </p:sp>
      <p:sp>
        <p:nvSpPr>
          <p:cNvPr id="36868" name="Slide Number Placeholder 5"/>
          <p:cNvSpPr>
            <a:spLocks noGrp="1"/>
          </p:cNvSpPr>
          <p:nvPr>
            <p:ph type="sldNum" sz="quarter" idx="12"/>
          </p:nvPr>
        </p:nvSpPr>
        <p:spPr>
          <a:noFill/>
        </p:spPr>
        <p:txBody>
          <a:bodyPr/>
          <a:lstStyle/>
          <a:p>
            <a:fld id="{8537564E-25F9-4BE4-825E-1D26347643FF}" type="slidenum">
              <a:rPr lang="en-US" smtClean="0"/>
              <a:pPr/>
              <a:t>25</a:t>
            </a:fld>
            <a:endParaRPr lang="en-US"/>
          </a:p>
        </p:txBody>
      </p:sp>
      <p:sp>
        <p:nvSpPr>
          <p:cNvPr id="36871" name="Text Box 4"/>
          <p:cNvSpPr txBox="1">
            <a:spLocks noChangeArrowheads="1"/>
          </p:cNvSpPr>
          <p:nvPr/>
        </p:nvSpPr>
        <p:spPr bwMode="auto">
          <a:xfrm>
            <a:off x="1219200" y="2362200"/>
            <a:ext cx="6096000" cy="1616075"/>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grandparent(GP,GC)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parent(GP,P), parent(P,GC).</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a:r>
            <a:br>
              <a:rPr lang="en-US" sz="2000" dirty="0">
                <a:solidFill>
                  <a:srgbClr val="000000"/>
                </a:solidFill>
                <a:latin typeface="Courier New" pitchFamily="49" charset="0"/>
                <a:cs typeface="Courier New" pitchFamily="49" charset="0"/>
              </a:rPr>
            </a:br>
            <a:r>
              <a:rPr lang="en-US" sz="2000" dirty="0" err="1">
                <a:solidFill>
                  <a:srgbClr val="000000"/>
                </a:solidFill>
                <a:latin typeface="Courier New" pitchFamily="49" charset="0"/>
                <a:cs typeface="Courier New" pitchFamily="49" charset="0"/>
              </a:rPr>
              <a:t>greatgrandparent</a:t>
            </a:r>
            <a:r>
              <a:rPr lang="en-US" sz="2000" dirty="0">
                <a:solidFill>
                  <a:srgbClr val="000000"/>
                </a:solidFill>
                <a:latin typeface="Courier New" pitchFamily="49" charset="0"/>
                <a:cs typeface="Courier New" pitchFamily="49" charset="0"/>
              </a:rPr>
              <a:t>(GGP,GGC) :-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grandparent(GGP,P), parent(P,GGC).</a:t>
            </a:r>
            <a:endParaRPr lang="en-US" sz="2000" b="0" dirty="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dirty="0"/>
              <a:t>Arithmetic Operators in Prolog</a:t>
            </a:r>
          </a:p>
        </p:txBody>
      </p:sp>
      <p:sp>
        <p:nvSpPr>
          <p:cNvPr id="38918" name="Rectangle 3"/>
          <p:cNvSpPr>
            <a:spLocks noGrp="1" noChangeArrowheads="1"/>
          </p:cNvSpPr>
          <p:nvPr>
            <p:ph idx="1"/>
          </p:nvPr>
        </p:nvSpPr>
        <p:spPr>
          <a:xfrm>
            <a:off x="685800" y="2362200"/>
            <a:ext cx="8229600" cy="990600"/>
          </a:xfrm>
        </p:spPr>
        <p:txBody>
          <a:bodyPr/>
          <a:lstStyle/>
          <a:p>
            <a:pPr eaLnBrk="1" hangingPunct="1"/>
            <a:r>
              <a:rPr lang="en-US" dirty="0"/>
              <a:t>Predicates </a:t>
            </a:r>
            <a:r>
              <a:rPr lang="en-US" b="1" dirty="0">
                <a:latin typeface="Courier New" pitchFamily="49" charset="0"/>
              </a:rPr>
              <a:t>+</a:t>
            </a:r>
            <a:r>
              <a:rPr lang="en-US" dirty="0"/>
              <a:t>, </a:t>
            </a:r>
            <a:r>
              <a:rPr lang="en-US" b="1" dirty="0">
                <a:latin typeface="Courier New" pitchFamily="49" charset="0"/>
              </a:rPr>
              <a:t>-</a:t>
            </a:r>
            <a:r>
              <a:rPr lang="en-US" dirty="0"/>
              <a:t>, </a:t>
            </a:r>
            <a:r>
              <a:rPr lang="en-US" b="1" dirty="0">
                <a:latin typeface="Courier New" pitchFamily="49" charset="0"/>
              </a:rPr>
              <a:t>*</a:t>
            </a:r>
            <a:r>
              <a:rPr lang="en-US" dirty="0"/>
              <a:t> and </a:t>
            </a:r>
            <a:r>
              <a:rPr lang="en-US" b="1" dirty="0">
                <a:latin typeface="Courier New" pitchFamily="49" charset="0"/>
              </a:rPr>
              <a:t>/</a:t>
            </a:r>
            <a:r>
              <a:rPr lang="en-US" dirty="0"/>
              <a:t> are operators too, with the usual precedence and associativity</a:t>
            </a:r>
          </a:p>
        </p:txBody>
      </p:sp>
      <p:sp>
        <p:nvSpPr>
          <p:cNvPr id="38916" name="Slide Number Placeholder 5"/>
          <p:cNvSpPr>
            <a:spLocks noGrp="1"/>
          </p:cNvSpPr>
          <p:nvPr>
            <p:ph type="sldNum" sz="quarter" idx="12"/>
          </p:nvPr>
        </p:nvSpPr>
        <p:spPr>
          <a:noFill/>
        </p:spPr>
        <p:txBody>
          <a:bodyPr/>
          <a:lstStyle/>
          <a:p>
            <a:fld id="{3384FB1B-EC8C-4491-96A9-04F6F8609C7D}" type="slidenum">
              <a:rPr lang="en-US" smtClean="0"/>
              <a:pPr/>
              <a:t>26</a:t>
            </a:fld>
            <a:endParaRPr lang="en-US"/>
          </a:p>
        </p:txBody>
      </p:sp>
      <p:sp>
        <p:nvSpPr>
          <p:cNvPr id="38919" name="Text Box 4"/>
          <p:cNvSpPr txBox="1">
            <a:spLocks noChangeArrowheads="1"/>
          </p:cNvSpPr>
          <p:nvPr/>
        </p:nvSpPr>
        <p:spPr bwMode="auto">
          <a:xfrm>
            <a:off x="1066800" y="3352800"/>
            <a:ext cx="3124200" cy="3170099"/>
          </a:xfrm>
          <a:prstGeom prst="rect">
            <a:avLst/>
          </a:prstGeom>
          <a:noFill/>
          <a:ln w="9525">
            <a:noFill/>
            <a:miter lim="800000"/>
            <a:headEnd/>
            <a:tailEnd/>
          </a:ln>
        </p:spPr>
        <p:txBody>
          <a:bodyPr wrap="square">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X = +(1,*(2,3)).</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1+2*3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X = 1+2*3.</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1+2*3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endParaRPr lang="en-US" sz="2000" b="0" dirty="0">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a:t>Unification in Prolog</a:t>
            </a:r>
          </a:p>
        </p:txBody>
      </p:sp>
      <p:sp>
        <p:nvSpPr>
          <p:cNvPr id="9222" name="Rectangle 3"/>
          <p:cNvSpPr>
            <a:spLocks noGrp="1" noChangeArrowheads="1"/>
          </p:cNvSpPr>
          <p:nvPr>
            <p:ph idx="1"/>
          </p:nvPr>
        </p:nvSpPr>
        <p:spPr/>
        <p:txBody>
          <a:bodyPr/>
          <a:lstStyle/>
          <a:p>
            <a:pPr eaLnBrk="1" hangingPunct="1"/>
            <a:r>
              <a:rPr lang="en-US" dirty="0">
                <a:solidFill>
                  <a:srgbClr val="0000CC"/>
                </a:solidFill>
              </a:rPr>
              <a:t>Unification</a:t>
            </a:r>
            <a:r>
              <a:rPr lang="en-US" dirty="0"/>
              <a:t> is the process of matching to make statement identical.</a:t>
            </a:r>
          </a:p>
          <a:p>
            <a:pPr eaLnBrk="1" hangingPunct="1"/>
            <a:r>
              <a:rPr lang="en-US" dirty="0"/>
              <a:t>Variables that are set equal to patterns are said to be </a:t>
            </a:r>
            <a:r>
              <a:rPr lang="en-US" dirty="0">
                <a:solidFill>
                  <a:srgbClr val="0000CC"/>
                </a:solidFill>
              </a:rPr>
              <a:t>instantiated.</a:t>
            </a:r>
          </a:p>
          <a:p>
            <a:pPr eaLnBrk="1" hangingPunct="1">
              <a:buFont typeface="Wingdings" pitchFamily="2" charset="2"/>
              <a:buNone/>
            </a:pPr>
            <a:endParaRPr lang="en-US" dirty="0">
              <a:solidFill>
                <a:srgbClr val="0000CC"/>
              </a:solidFill>
            </a:endParaRPr>
          </a:p>
        </p:txBody>
      </p:sp>
      <p:sp>
        <p:nvSpPr>
          <p:cNvPr id="9220" name="Slide Number Placeholder 5"/>
          <p:cNvSpPr>
            <a:spLocks noGrp="1"/>
          </p:cNvSpPr>
          <p:nvPr>
            <p:ph type="sldNum" sz="quarter" idx="12"/>
          </p:nvPr>
        </p:nvSpPr>
        <p:spPr>
          <a:noFill/>
        </p:spPr>
        <p:txBody>
          <a:bodyPr/>
          <a:lstStyle/>
          <a:p>
            <a:fld id="{8618EA74-DC20-4976-BB7D-37BE10B40F8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t>Unification in Prolog</a:t>
            </a:r>
          </a:p>
        </p:txBody>
      </p:sp>
      <p:sp>
        <p:nvSpPr>
          <p:cNvPr id="11270" name="Rectangle 3"/>
          <p:cNvSpPr>
            <a:spLocks noGrp="1" noChangeArrowheads="1"/>
          </p:cNvSpPr>
          <p:nvPr>
            <p:ph idx="1"/>
          </p:nvPr>
        </p:nvSpPr>
        <p:spPr/>
        <p:txBody>
          <a:bodyPr/>
          <a:lstStyle/>
          <a:p>
            <a:pPr marL="533400" indent="-533400" eaLnBrk="1" hangingPunct="1">
              <a:buFont typeface="Wingdings" pitchFamily="2" charset="2"/>
              <a:buAutoNum type="arabicPeriod"/>
            </a:pPr>
            <a:r>
              <a:rPr lang="en-US" dirty="0"/>
              <a:t>A constant unifies only with itself.</a:t>
            </a:r>
          </a:p>
          <a:p>
            <a:pPr marL="533400" indent="-533400" eaLnBrk="1" hangingPunct="1">
              <a:buFont typeface="Wingdings" pitchFamily="2" charset="2"/>
              <a:buAutoNum type="arabicPeriod"/>
            </a:pPr>
            <a:r>
              <a:rPr lang="en-US" dirty="0"/>
              <a:t>A variable that is </a:t>
            </a:r>
            <a:r>
              <a:rPr lang="en-US" dirty="0" err="1"/>
              <a:t>uninstantiated</a:t>
            </a:r>
            <a:r>
              <a:rPr lang="en-US" dirty="0"/>
              <a:t> unifies with anything and become instantiated to that thing.</a:t>
            </a:r>
          </a:p>
          <a:p>
            <a:pPr marL="533400" indent="-533400" eaLnBrk="1" hangingPunct="1">
              <a:buFont typeface="Wingdings" pitchFamily="2" charset="2"/>
              <a:buAutoNum type="arabicPeriod"/>
            </a:pPr>
            <a:r>
              <a:rPr lang="en-US" dirty="0"/>
              <a:t>A structured term unifies with another term only if it has the same function/predicate name and same number of arguments, and the arguments can be unified recursively. </a:t>
            </a:r>
          </a:p>
          <a:p>
            <a:pPr marL="533400" indent="-533400" eaLnBrk="1" hangingPunct="1">
              <a:buFont typeface="Wingdings" pitchFamily="2" charset="2"/>
              <a:buAutoNum type="arabicPeriod"/>
            </a:pPr>
            <a:endParaRPr lang="en-US" dirty="0"/>
          </a:p>
        </p:txBody>
      </p:sp>
      <p:sp>
        <p:nvSpPr>
          <p:cNvPr id="11268" name="Slide Number Placeholder 5"/>
          <p:cNvSpPr>
            <a:spLocks noGrp="1"/>
          </p:cNvSpPr>
          <p:nvPr>
            <p:ph type="sldNum" sz="quarter" idx="12"/>
          </p:nvPr>
        </p:nvSpPr>
        <p:spPr>
          <a:noFill/>
        </p:spPr>
        <p:txBody>
          <a:bodyPr/>
          <a:lstStyle/>
          <a:p>
            <a:fld id="{F2176AA0-933B-43F1-92EF-1C1058759E96}"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609600" y="609600"/>
            <a:ext cx="7772400" cy="1104900"/>
          </a:xfrm>
        </p:spPr>
        <p:txBody>
          <a:bodyPr/>
          <a:lstStyle/>
          <a:p>
            <a:pPr eaLnBrk="1" hangingPunct="1"/>
            <a:r>
              <a:rPr lang="en-US" dirty="0"/>
              <a:t>The = Predicate</a:t>
            </a:r>
          </a:p>
        </p:txBody>
      </p:sp>
      <p:sp>
        <p:nvSpPr>
          <p:cNvPr id="10246" name="Rectangle 3"/>
          <p:cNvSpPr>
            <a:spLocks noGrp="1" noChangeArrowheads="1"/>
          </p:cNvSpPr>
          <p:nvPr>
            <p:ph idx="1"/>
          </p:nvPr>
        </p:nvSpPr>
        <p:spPr>
          <a:xfrm>
            <a:off x="762000" y="2286000"/>
            <a:ext cx="7772400" cy="3962400"/>
          </a:xfrm>
        </p:spPr>
        <p:txBody>
          <a:bodyPr/>
          <a:lstStyle/>
          <a:p>
            <a:pPr eaLnBrk="1" hangingPunct="1"/>
            <a:r>
              <a:rPr lang="en-US" sz="2400" dirty="0"/>
              <a:t>The goal </a:t>
            </a:r>
            <a:r>
              <a:rPr lang="en-US" sz="2400" b="1" dirty="0">
                <a:latin typeface="Courier New" pitchFamily="49" charset="0"/>
              </a:rPr>
              <a:t>=(X,Y)</a:t>
            </a:r>
            <a:r>
              <a:rPr lang="en-US" sz="2400" dirty="0"/>
              <a:t> succeeds if and only if </a:t>
            </a:r>
            <a:r>
              <a:rPr lang="en-US" sz="2400" b="1" dirty="0">
                <a:latin typeface="Courier New" pitchFamily="49" charset="0"/>
              </a:rPr>
              <a:t>X </a:t>
            </a:r>
            <a:r>
              <a:rPr lang="en-US" sz="2400" dirty="0"/>
              <a:t>and </a:t>
            </a:r>
            <a:r>
              <a:rPr lang="en-US" sz="2400" b="1" dirty="0">
                <a:latin typeface="Courier New" pitchFamily="49" charset="0"/>
              </a:rPr>
              <a:t>Y</a:t>
            </a:r>
            <a:r>
              <a:rPr lang="en-US" sz="2400" dirty="0"/>
              <a:t> can be unified:</a:t>
            </a:r>
            <a:br>
              <a:rPr lang="en-US" sz="2400" dirty="0"/>
            </a:br>
            <a:r>
              <a:rPr lang="en-US" sz="2400" dirty="0"/>
              <a:t/>
            </a:r>
            <a:br>
              <a:rPr lang="en-US" sz="2400" dirty="0"/>
            </a:br>
            <a:r>
              <a:rPr lang="en-US" sz="2400" dirty="0"/>
              <a:t/>
            </a:r>
            <a:br>
              <a:rPr lang="en-US" sz="2400" dirty="0"/>
            </a:br>
            <a:endParaRPr lang="en-US" sz="2400" dirty="0"/>
          </a:p>
          <a:p>
            <a:pPr eaLnBrk="1" hangingPunct="1"/>
            <a:r>
              <a:rPr lang="en-US" sz="2400" dirty="0"/>
              <a:t>Since = is an operator, it can be and usually is written like this:</a:t>
            </a:r>
          </a:p>
        </p:txBody>
      </p:sp>
      <p:sp>
        <p:nvSpPr>
          <p:cNvPr id="10244" name="Slide Number Placeholder 5"/>
          <p:cNvSpPr>
            <a:spLocks noGrp="1"/>
          </p:cNvSpPr>
          <p:nvPr>
            <p:ph type="sldNum" sz="quarter" idx="12"/>
          </p:nvPr>
        </p:nvSpPr>
        <p:spPr>
          <a:noFill/>
        </p:spPr>
        <p:txBody>
          <a:bodyPr/>
          <a:lstStyle/>
          <a:p>
            <a:fld id="{54FF863C-3119-4D62-99F7-4049AA6DDBCF}" type="slidenum">
              <a:rPr lang="en-US" smtClean="0"/>
              <a:pPr/>
              <a:t>29</a:t>
            </a:fld>
            <a:endParaRPr lang="en-US"/>
          </a:p>
        </p:txBody>
      </p:sp>
      <p:sp>
        <p:nvSpPr>
          <p:cNvPr id="10247" name="Text Box 4"/>
          <p:cNvSpPr txBox="1">
            <a:spLocks noChangeArrowheads="1"/>
          </p:cNvSpPr>
          <p:nvPr/>
        </p:nvSpPr>
        <p:spPr bwMode="auto">
          <a:xfrm>
            <a:off x="1143000" y="3098800"/>
            <a:ext cx="6934200" cy="10160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a:solidFill>
                  <a:srgbClr val="000000"/>
                </a:solidFill>
                <a:latin typeface="Courier New" pitchFamily="49" charset="0"/>
                <a:cs typeface="Courier New" pitchFamily="49" charset="0"/>
              </a:rPr>
              <a:t>?- </a:t>
            </a:r>
            <a:r>
              <a:rPr lang="en-US" sz="2000" b="0" i="1">
                <a:solidFill>
                  <a:srgbClr val="000000"/>
                </a:solidFill>
                <a:latin typeface="Courier New" pitchFamily="49" charset="0"/>
                <a:cs typeface="Courier New" pitchFamily="49" charset="0"/>
              </a:rPr>
              <a:t>=(parent(adam,seth),parent(adam,X)).</a:t>
            </a:r>
            <a:r>
              <a:rPr lang="en-US" sz="2000">
                <a:solidFill>
                  <a:srgbClr val="000000"/>
                </a:solidFill>
                <a:latin typeface="Courier New" pitchFamily="49" charset="0"/>
                <a:cs typeface="Courier New" pitchFamily="49" charset="0"/>
              </a:rPr>
              <a:t/>
            </a:r>
            <a:br>
              <a:rPr lang="en-US" sz="2000">
                <a:solidFill>
                  <a:srgbClr val="000000"/>
                </a:solidFill>
                <a:latin typeface="Courier New" pitchFamily="49" charset="0"/>
                <a:cs typeface="Courier New" pitchFamily="49" charset="0"/>
              </a:rPr>
            </a:br>
            <a:r>
              <a:rPr lang="en-US" sz="2000">
                <a:solidFill>
                  <a:srgbClr val="000000"/>
                </a:solidFill>
                <a:latin typeface="Courier New" pitchFamily="49" charset="0"/>
                <a:cs typeface="Courier New" pitchFamily="49" charset="0"/>
              </a:rPr>
              <a:t>X = seth </a:t>
            </a:r>
            <a:br>
              <a:rPr lang="en-US" sz="2000">
                <a:solidFill>
                  <a:srgbClr val="000000"/>
                </a:solidFill>
                <a:latin typeface="Courier New" pitchFamily="49" charset="0"/>
                <a:cs typeface="Courier New" pitchFamily="49" charset="0"/>
              </a:rPr>
            </a:br>
            <a:r>
              <a:rPr lang="en-US" sz="2000">
                <a:solidFill>
                  <a:srgbClr val="000000"/>
                </a:solidFill>
                <a:latin typeface="Courier New" pitchFamily="49" charset="0"/>
                <a:cs typeface="Courier New" pitchFamily="49" charset="0"/>
              </a:rPr>
              <a:t>Yes</a:t>
            </a:r>
            <a:endParaRPr lang="en-US" sz="2000" b="0">
              <a:latin typeface="Times New Roman" pitchFamily="18" charset="0"/>
            </a:endParaRPr>
          </a:p>
        </p:txBody>
      </p:sp>
      <p:sp>
        <p:nvSpPr>
          <p:cNvPr id="10248" name="Text Box 5"/>
          <p:cNvSpPr txBox="1">
            <a:spLocks noChangeArrowheads="1"/>
          </p:cNvSpPr>
          <p:nvPr/>
        </p:nvSpPr>
        <p:spPr bwMode="auto">
          <a:xfrm>
            <a:off x="1219200" y="5080000"/>
            <a:ext cx="6934200" cy="10160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a:t>
            </a:r>
            <a:r>
              <a:rPr lang="en-US" sz="2000" b="0" i="1" dirty="0">
                <a:solidFill>
                  <a:srgbClr val="000000"/>
                </a:solidFill>
                <a:latin typeface="Courier New" pitchFamily="49" charset="0"/>
                <a:cs typeface="Courier New" pitchFamily="49" charset="0"/>
              </a:rPr>
              <a:t>parent(</a:t>
            </a:r>
            <a:r>
              <a:rPr lang="en-US" sz="2000" b="0" i="1" dirty="0" err="1">
                <a:solidFill>
                  <a:srgbClr val="000000"/>
                </a:solidFill>
                <a:latin typeface="Courier New" pitchFamily="49" charset="0"/>
                <a:cs typeface="Courier New" pitchFamily="49" charset="0"/>
              </a:rPr>
              <a:t>adam,seth</a:t>
            </a:r>
            <a:r>
              <a:rPr lang="en-US" sz="2000" b="0" i="1" dirty="0">
                <a:solidFill>
                  <a:srgbClr val="000000"/>
                </a:solidFill>
                <a:latin typeface="Courier New" pitchFamily="49" charset="0"/>
                <a:cs typeface="Courier New" pitchFamily="49" charset="0"/>
              </a:rPr>
              <a:t>)=parent(</a:t>
            </a:r>
            <a:r>
              <a:rPr lang="en-US" sz="2000" b="0" i="1" dirty="0" err="1">
                <a:solidFill>
                  <a:srgbClr val="000000"/>
                </a:solidFill>
                <a:latin typeface="Courier New" pitchFamily="49" charset="0"/>
                <a:cs typeface="Courier New" pitchFamily="49" charset="0"/>
              </a:rPr>
              <a:t>adam,X</a:t>
            </a:r>
            <a:r>
              <a:rPr lang="en-US" sz="2000" b="0" i="1" dirty="0">
                <a:solidFill>
                  <a:srgbClr val="000000"/>
                </a:solidFill>
                <a:latin typeface="Courier New" pitchFamily="49" charset="0"/>
                <a:cs typeface="Courier New" pitchFamily="49" charset="0"/>
              </a:rPr>
              <a:t>).</a:t>
            </a:r>
            <a:br>
              <a:rPr lang="en-US" sz="2000" b="0" i="1"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X = </a:t>
            </a:r>
            <a:r>
              <a:rPr lang="en-US" sz="2000" dirty="0" err="1">
                <a:solidFill>
                  <a:srgbClr val="000000"/>
                </a:solidFill>
                <a:latin typeface="Courier New" pitchFamily="49" charset="0"/>
                <a:cs typeface="Courier New" pitchFamily="49" charset="0"/>
              </a:rPr>
              <a:t>seth</a:t>
            </a:r>
            <a:r>
              <a:rPr lang="en-US" sz="2000" dirty="0">
                <a:solidFill>
                  <a:srgbClr val="000000"/>
                </a:solidFill>
                <a:latin typeface="Courier New" pitchFamily="49" charset="0"/>
                <a:cs typeface="Courier New" pitchFamily="49" charset="0"/>
              </a:rPr>
              <a:t>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Yes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Huh?</a:t>
            </a:r>
            <a:endParaRPr lang="en-US" dirty="0"/>
          </a:p>
        </p:txBody>
      </p:sp>
      <p:sp>
        <p:nvSpPr>
          <p:cNvPr id="3" name="Content Placeholder 2"/>
          <p:cNvSpPr>
            <a:spLocks noGrp="1"/>
          </p:cNvSpPr>
          <p:nvPr>
            <p:ph idx="1"/>
          </p:nvPr>
        </p:nvSpPr>
        <p:spPr/>
        <p:txBody>
          <a:bodyPr/>
          <a:lstStyle/>
          <a:p>
            <a:pPr marL="0" indent="0">
              <a:buNone/>
            </a:pPr>
            <a:r>
              <a:rPr lang="en-US" dirty="0" smtClean="0"/>
              <a:t>The idea is that we can prove things are true or false based solely on logic. We express the problem in terms of logical statements and the programming language can deduce other (unstated) facts based on the facts and relationships that it knows.</a:t>
            </a:r>
          </a:p>
          <a:p>
            <a:pPr marL="0" indent="0">
              <a:buNone/>
            </a:pPr>
            <a:endParaRPr lang="en-US" dirty="0"/>
          </a:p>
          <a:p>
            <a:pPr marL="0" indent="0">
              <a:buNone/>
            </a:pPr>
            <a:r>
              <a:rPr lang="en-US" dirty="0" smtClean="0"/>
              <a:t>For example – </a:t>
            </a:r>
          </a:p>
          <a:p>
            <a:pPr marL="0" indent="0">
              <a:buNone/>
            </a:pPr>
            <a:r>
              <a:rPr lang="en-US" dirty="0" smtClean="0"/>
              <a:t>Planes can fly</a:t>
            </a:r>
          </a:p>
          <a:p>
            <a:pPr marL="0" indent="0">
              <a:buNone/>
            </a:pPr>
            <a:r>
              <a:rPr lang="en-US" dirty="0" smtClean="0"/>
              <a:t>A 747 is a plane</a:t>
            </a:r>
          </a:p>
          <a:p>
            <a:pPr marL="0" indent="0">
              <a:buNone/>
            </a:pPr>
            <a:r>
              <a:rPr lang="en-US" dirty="0" smtClean="0"/>
              <a:t>Therefore, a 747 can fly</a:t>
            </a:r>
          </a:p>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1B2485E-9F6F-449A-BE8D-07453296A4C7}" type="slidenum">
              <a:rPr lang="en-US" smtClean="0"/>
              <a:pPr>
                <a:defRPr/>
              </a:pPr>
              <a:t>3</a:t>
            </a:fld>
            <a:endParaRPr lang="en-US"/>
          </a:p>
        </p:txBody>
      </p:sp>
    </p:spTree>
    <p:extLst>
      <p:ext uri="{BB962C8B-B14F-4D97-AF65-F5344CB8AC3E}">
        <p14:creationId xmlns:p14="http://schemas.microsoft.com/office/powerpoint/2010/main" val="1245255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t>Examples</a:t>
            </a:r>
          </a:p>
        </p:txBody>
      </p:sp>
      <p:sp>
        <p:nvSpPr>
          <p:cNvPr id="12292" name="Slide Number Placeholder 5"/>
          <p:cNvSpPr>
            <a:spLocks noGrp="1"/>
          </p:cNvSpPr>
          <p:nvPr>
            <p:ph type="sldNum" sz="quarter" idx="12"/>
          </p:nvPr>
        </p:nvSpPr>
        <p:spPr>
          <a:noFill/>
        </p:spPr>
        <p:txBody>
          <a:bodyPr/>
          <a:lstStyle/>
          <a:p>
            <a:fld id="{B7E8C3D4-9C9C-44CF-A4CC-55D5DA12EFA0}" type="slidenum">
              <a:rPr lang="en-US" smtClean="0"/>
              <a:pPr/>
              <a:t>30</a:t>
            </a:fld>
            <a:endParaRPr lang="en-US"/>
          </a:p>
        </p:txBody>
      </p:sp>
      <p:sp>
        <p:nvSpPr>
          <p:cNvPr id="12294" name="Text Box 4"/>
          <p:cNvSpPr txBox="1">
            <a:spLocks noChangeArrowheads="1"/>
          </p:cNvSpPr>
          <p:nvPr/>
        </p:nvSpPr>
        <p:spPr bwMode="auto">
          <a:xfrm>
            <a:off x="1066800" y="2438400"/>
            <a:ext cx="6934200" cy="36068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me = me.</a:t>
            </a:r>
          </a:p>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me = you.</a:t>
            </a:r>
          </a:p>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me = X.</a:t>
            </a:r>
          </a:p>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you = Y.</a:t>
            </a:r>
          </a:p>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X = Y.</a:t>
            </a:r>
          </a:p>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f(X) = g(X).</a:t>
            </a:r>
          </a:p>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f(</a:t>
            </a:r>
            <a:r>
              <a:rPr lang="en-US" sz="2000" dirty="0" err="1">
                <a:solidFill>
                  <a:srgbClr val="000000"/>
                </a:solidFill>
                <a:latin typeface="Courier New" pitchFamily="49" charset="0"/>
                <a:cs typeface="Courier New" pitchFamily="49" charset="0"/>
              </a:rPr>
              <a:t>a,g</a:t>
            </a:r>
            <a:r>
              <a:rPr lang="en-US" sz="2000" dirty="0">
                <a:solidFill>
                  <a:srgbClr val="000000"/>
                </a:solidFill>
                <a:latin typeface="Courier New" pitchFamily="49" charset="0"/>
                <a:cs typeface="Courier New" pitchFamily="49" charset="0"/>
              </a:rPr>
              <a:t>(x)) = f(Y,X).</a:t>
            </a:r>
          </a:p>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f(</a:t>
            </a:r>
            <a:r>
              <a:rPr lang="en-US" sz="2000" dirty="0" err="1">
                <a:solidFill>
                  <a:srgbClr val="000000"/>
                </a:solidFill>
                <a:latin typeface="Courier New" pitchFamily="49" charset="0"/>
                <a:cs typeface="Courier New" pitchFamily="49" charset="0"/>
              </a:rPr>
              <a:t>a,g</a:t>
            </a:r>
            <a:r>
              <a:rPr lang="en-US" sz="2000" dirty="0">
                <a:solidFill>
                  <a:srgbClr val="000000"/>
                </a:solidFill>
                <a:latin typeface="Courier New" pitchFamily="49" charset="0"/>
                <a:cs typeface="Courier New" pitchFamily="49" charset="0"/>
              </a:rPr>
              <a:t>(X)) = f(</a:t>
            </a:r>
            <a:r>
              <a:rPr lang="en-US" sz="2000" dirty="0" err="1">
                <a:solidFill>
                  <a:srgbClr val="000000"/>
                </a:solidFill>
                <a:latin typeface="Courier New" pitchFamily="49" charset="0"/>
                <a:cs typeface="Courier New" pitchFamily="49" charset="0"/>
              </a:rPr>
              <a:t>Y,g</a:t>
            </a:r>
            <a:r>
              <a:rPr lang="en-US" sz="2000" dirty="0">
                <a:solidFill>
                  <a:srgbClr val="000000"/>
                </a:solidFill>
                <a:latin typeface="Courier New" pitchFamily="49" charset="0"/>
                <a:cs typeface="Courier New" pitchFamily="49" charset="0"/>
              </a:rPr>
              <a:t>(b)).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658430" y="637559"/>
            <a:ext cx="7886700" cy="1325563"/>
          </a:xfrm>
        </p:spPr>
        <p:txBody>
          <a:bodyPr/>
          <a:lstStyle/>
          <a:p>
            <a:pPr eaLnBrk="1" hangingPunct="1"/>
            <a:r>
              <a:rPr lang="en-US" dirty="0"/>
              <a:t>Lists in Prolog</a:t>
            </a:r>
          </a:p>
        </p:txBody>
      </p:sp>
      <p:sp>
        <p:nvSpPr>
          <p:cNvPr id="14342" name="Rectangle 3"/>
          <p:cNvSpPr>
            <a:spLocks noGrp="1" noChangeArrowheads="1"/>
          </p:cNvSpPr>
          <p:nvPr>
            <p:ph idx="1"/>
          </p:nvPr>
        </p:nvSpPr>
        <p:spPr>
          <a:xfrm>
            <a:off x="762000" y="4495800"/>
            <a:ext cx="7924800" cy="1635125"/>
          </a:xfrm>
        </p:spPr>
        <p:txBody>
          <a:bodyPr/>
          <a:lstStyle/>
          <a:p>
            <a:pPr eaLnBrk="1" hangingPunct="1">
              <a:lnSpc>
                <a:spcPct val="90000"/>
              </a:lnSpc>
            </a:pPr>
            <a:r>
              <a:rPr lang="en-US" dirty="0"/>
              <a:t>These are just abbreviations for the underlying term using the </a:t>
            </a:r>
            <a:r>
              <a:rPr lang="en-US" b="1" dirty="0">
                <a:latin typeface="Courier New" pitchFamily="49" charset="0"/>
              </a:rPr>
              <a:t>.</a:t>
            </a:r>
            <a:r>
              <a:rPr lang="en-US" dirty="0"/>
              <a:t> predicate</a:t>
            </a:r>
          </a:p>
          <a:p>
            <a:pPr eaLnBrk="1" hangingPunct="1">
              <a:lnSpc>
                <a:spcPct val="90000"/>
              </a:lnSpc>
            </a:pPr>
            <a:r>
              <a:rPr lang="en-US" dirty="0"/>
              <a:t>Prolog usually displays lists in the list notation</a:t>
            </a:r>
          </a:p>
        </p:txBody>
      </p:sp>
      <p:sp>
        <p:nvSpPr>
          <p:cNvPr id="14340" name="Slide Number Placeholder 5"/>
          <p:cNvSpPr>
            <a:spLocks noGrp="1"/>
          </p:cNvSpPr>
          <p:nvPr>
            <p:ph type="sldNum" sz="quarter" idx="12"/>
          </p:nvPr>
        </p:nvSpPr>
        <p:spPr>
          <a:noFill/>
        </p:spPr>
        <p:txBody>
          <a:bodyPr/>
          <a:lstStyle/>
          <a:p>
            <a:fld id="{84FA5C4C-48DB-4FBA-8BA9-574DDFECC1D0}" type="slidenum">
              <a:rPr lang="en-US" smtClean="0"/>
              <a:pPr/>
              <a:t>31</a:t>
            </a:fld>
            <a:endParaRPr lang="en-US"/>
          </a:p>
        </p:txBody>
      </p:sp>
      <p:grpSp>
        <p:nvGrpSpPr>
          <p:cNvPr id="2" name="Group 4"/>
          <p:cNvGrpSpPr>
            <a:grpSpLocks/>
          </p:cNvGrpSpPr>
          <p:nvPr/>
        </p:nvGrpSpPr>
        <p:grpSpPr bwMode="auto">
          <a:xfrm>
            <a:off x="533400" y="1932429"/>
            <a:ext cx="7848600" cy="1828800"/>
            <a:chOff x="-2" y="-2"/>
            <a:chExt cx="3545" cy="2019"/>
          </a:xfrm>
        </p:grpSpPr>
        <p:grpSp>
          <p:nvGrpSpPr>
            <p:cNvPr id="3" name="Group 5"/>
            <p:cNvGrpSpPr>
              <a:grpSpLocks/>
            </p:cNvGrpSpPr>
            <p:nvPr/>
          </p:nvGrpSpPr>
          <p:grpSpPr bwMode="auto">
            <a:xfrm>
              <a:off x="0" y="0"/>
              <a:ext cx="3541" cy="2015"/>
              <a:chOff x="0" y="0"/>
              <a:chExt cx="3541" cy="2015"/>
            </a:xfrm>
          </p:grpSpPr>
          <p:grpSp>
            <p:nvGrpSpPr>
              <p:cNvPr id="4" name="Group 6"/>
              <p:cNvGrpSpPr>
                <a:grpSpLocks/>
              </p:cNvGrpSpPr>
              <p:nvPr/>
            </p:nvGrpSpPr>
            <p:grpSpPr bwMode="auto">
              <a:xfrm>
                <a:off x="0" y="0"/>
                <a:ext cx="1776" cy="403"/>
                <a:chOff x="0" y="0"/>
                <a:chExt cx="1776" cy="403"/>
              </a:xfrm>
            </p:grpSpPr>
            <p:sp>
              <p:nvSpPr>
                <p:cNvPr id="14374" name="Rectangle 7"/>
                <p:cNvSpPr>
                  <a:spLocks noChangeArrowheads="1"/>
                </p:cNvSpPr>
                <p:nvPr/>
              </p:nvSpPr>
              <p:spPr bwMode="auto">
                <a:xfrm>
                  <a:off x="43" y="0"/>
                  <a:ext cx="1690" cy="403"/>
                </a:xfrm>
                <a:prstGeom prst="rect">
                  <a:avLst/>
                </a:prstGeom>
                <a:noFill/>
                <a:ln w="9525">
                  <a:noFill/>
                  <a:miter lim="800000"/>
                  <a:headEnd/>
                  <a:tailEnd/>
                </a:ln>
              </p:spPr>
              <p:txBody>
                <a:bodyPr/>
                <a:lstStyle/>
                <a:p>
                  <a:pPr algn="ctr" eaLnBrk="0" hangingPunct="0">
                    <a:spcBef>
                      <a:spcPct val="0"/>
                    </a:spcBef>
                    <a:buClrTx/>
                    <a:buSzTx/>
                    <a:buFontTx/>
                    <a:buNone/>
                  </a:pPr>
                  <a:r>
                    <a:rPr lang="en-US" sz="2000" b="0" dirty="0">
                      <a:latin typeface="Times New Roman" pitchFamily="18" charset="0"/>
                      <a:cs typeface="Times New Roman" pitchFamily="18" charset="0"/>
                    </a:rPr>
                    <a:t>List notation</a:t>
                  </a:r>
                </a:p>
                <a:p>
                  <a:pPr algn="ctr" eaLnBrk="0" hangingPunct="0">
                    <a:spcBef>
                      <a:spcPct val="0"/>
                    </a:spcBef>
                    <a:buClrTx/>
                    <a:buSzTx/>
                    <a:buFontTx/>
                    <a:buNone/>
                  </a:pPr>
                  <a:endParaRPr lang="en-US" sz="2000" b="0" dirty="0">
                    <a:latin typeface="Times New Roman" pitchFamily="18" charset="0"/>
                  </a:endParaRPr>
                </a:p>
              </p:txBody>
            </p:sp>
            <p:sp>
              <p:nvSpPr>
                <p:cNvPr id="14375" name="Rectangle 8"/>
                <p:cNvSpPr>
                  <a:spLocks noChangeArrowheads="1"/>
                </p:cNvSpPr>
                <p:nvPr/>
              </p:nvSpPr>
              <p:spPr bwMode="auto">
                <a:xfrm>
                  <a:off x="0" y="0"/>
                  <a:ext cx="1776" cy="403"/>
                </a:xfrm>
                <a:prstGeom prst="rect">
                  <a:avLst/>
                </a:prstGeom>
                <a:noFill/>
                <a:ln w="7">
                  <a:solidFill>
                    <a:srgbClr val="A0A0A0"/>
                  </a:solidFill>
                  <a:miter lim="800000"/>
                  <a:headEnd/>
                  <a:tailEnd/>
                </a:ln>
              </p:spPr>
              <p:txBody>
                <a:bodyPr/>
                <a:lstStyle/>
                <a:p>
                  <a:endParaRPr lang="en-US"/>
                </a:p>
              </p:txBody>
            </p:sp>
          </p:grpSp>
          <p:grpSp>
            <p:nvGrpSpPr>
              <p:cNvPr id="5" name="Group 9"/>
              <p:cNvGrpSpPr>
                <a:grpSpLocks/>
              </p:cNvGrpSpPr>
              <p:nvPr/>
            </p:nvGrpSpPr>
            <p:grpSpPr bwMode="auto">
              <a:xfrm>
                <a:off x="1776" y="0"/>
                <a:ext cx="1765" cy="403"/>
                <a:chOff x="1776" y="0"/>
                <a:chExt cx="1765" cy="403"/>
              </a:xfrm>
            </p:grpSpPr>
            <p:sp>
              <p:nvSpPr>
                <p:cNvPr id="14372" name="Rectangle 10"/>
                <p:cNvSpPr>
                  <a:spLocks noChangeArrowheads="1"/>
                </p:cNvSpPr>
                <p:nvPr/>
              </p:nvSpPr>
              <p:spPr bwMode="auto">
                <a:xfrm>
                  <a:off x="1819" y="0"/>
                  <a:ext cx="1679" cy="403"/>
                </a:xfrm>
                <a:prstGeom prst="rect">
                  <a:avLst/>
                </a:prstGeom>
                <a:noFill/>
                <a:ln w="9525">
                  <a:noFill/>
                  <a:miter lim="800000"/>
                  <a:headEnd/>
                  <a:tailEnd/>
                </a:ln>
              </p:spPr>
              <p:txBody>
                <a:bodyPr/>
                <a:lstStyle/>
                <a:p>
                  <a:pPr algn="ctr" eaLnBrk="0" hangingPunct="0">
                    <a:spcBef>
                      <a:spcPct val="0"/>
                    </a:spcBef>
                    <a:buClrTx/>
                    <a:buSzTx/>
                    <a:buFontTx/>
                    <a:buNone/>
                  </a:pPr>
                  <a:r>
                    <a:rPr lang="en-US" sz="2000" b="0" dirty="0">
                      <a:latin typeface="Times New Roman" pitchFamily="18" charset="0"/>
                      <a:cs typeface="Times New Roman" pitchFamily="18" charset="0"/>
                    </a:rPr>
                    <a:t>Term denoted</a:t>
                  </a:r>
                </a:p>
                <a:p>
                  <a:pPr algn="ctr" eaLnBrk="0" hangingPunct="0">
                    <a:spcBef>
                      <a:spcPct val="0"/>
                    </a:spcBef>
                    <a:buClrTx/>
                    <a:buSzTx/>
                    <a:buFontTx/>
                    <a:buNone/>
                  </a:pPr>
                  <a:endParaRPr lang="en-US" sz="2000" b="0" dirty="0">
                    <a:latin typeface="Times New Roman" pitchFamily="18" charset="0"/>
                  </a:endParaRPr>
                </a:p>
              </p:txBody>
            </p:sp>
            <p:sp>
              <p:nvSpPr>
                <p:cNvPr id="14373" name="Rectangle 11"/>
                <p:cNvSpPr>
                  <a:spLocks noChangeArrowheads="1"/>
                </p:cNvSpPr>
                <p:nvPr/>
              </p:nvSpPr>
              <p:spPr bwMode="auto">
                <a:xfrm>
                  <a:off x="1776" y="0"/>
                  <a:ext cx="1765" cy="403"/>
                </a:xfrm>
                <a:prstGeom prst="rect">
                  <a:avLst/>
                </a:prstGeom>
                <a:noFill/>
                <a:ln w="7">
                  <a:solidFill>
                    <a:srgbClr val="A0A0A0"/>
                  </a:solidFill>
                  <a:miter lim="800000"/>
                  <a:headEnd/>
                  <a:tailEnd/>
                </a:ln>
              </p:spPr>
              <p:txBody>
                <a:bodyPr/>
                <a:lstStyle/>
                <a:p>
                  <a:endParaRPr lang="en-US"/>
                </a:p>
              </p:txBody>
            </p:sp>
          </p:grpSp>
          <p:grpSp>
            <p:nvGrpSpPr>
              <p:cNvPr id="6" name="Group 12"/>
              <p:cNvGrpSpPr>
                <a:grpSpLocks/>
              </p:cNvGrpSpPr>
              <p:nvPr/>
            </p:nvGrpSpPr>
            <p:grpSpPr bwMode="auto">
              <a:xfrm>
                <a:off x="0" y="403"/>
                <a:ext cx="1776" cy="403"/>
                <a:chOff x="0" y="403"/>
                <a:chExt cx="1776" cy="403"/>
              </a:xfrm>
            </p:grpSpPr>
            <p:sp>
              <p:nvSpPr>
                <p:cNvPr id="14370" name="Rectangle 13"/>
                <p:cNvSpPr>
                  <a:spLocks noChangeArrowheads="1"/>
                </p:cNvSpPr>
                <p:nvPr/>
              </p:nvSpPr>
              <p:spPr bwMode="auto">
                <a:xfrm>
                  <a:off x="43" y="403"/>
                  <a:ext cx="1690"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4371" name="Rectangle 14"/>
                <p:cNvSpPr>
                  <a:spLocks noChangeArrowheads="1"/>
                </p:cNvSpPr>
                <p:nvPr/>
              </p:nvSpPr>
              <p:spPr bwMode="auto">
                <a:xfrm>
                  <a:off x="0" y="403"/>
                  <a:ext cx="1776" cy="403"/>
                </a:xfrm>
                <a:prstGeom prst="rect">
                  <a:avLst/>
                </a:prstGeom>
                <a:noFill/>
                <a:ln w="7">
                  <a:solidFill>
                    <a:srgbClr val="A0A0A0"/>
                  </a:solidFill>
                  <a:miter lim="800000"/>
                  <a:headEnd/>
                  <a:tailEnd/>
                </a:ln>
              </p:spPr>
              <p:txBody>
                <a:bodyPr/>
                <a:lstStyle/>
                <a:p>
                  <a:endParaRPr lang="en-US"/>
                </a:p>
              </p:txBody>
            </p:sp>
          </p:grpSp>
          <p:grpSp>
            <p:nvGrpSpPr>
              <p:cNvPr id="7" name="Group 15"/>
              <p:cNvGrpSpPr>
                <a:grpSpLocks/>
              </p:cNvGrpSpPr>
              <p:nvPr/>
            </p:nvGrpSpPr>
            <p:grpSpPr bwMode="auto">
              <a:xfrm>
                <a:off x="1776" y="403"/>
                <a:ext cx="1765" cy="403"/>
                <a:chOff x="1776" y="403"/>
                <a:chExt cx="1765" cy="403"/>
              </a:xfrm>
            </p:grpSpPr>
            <p:sp>
              <p:nvSpPr>
                <p:cNvPr id="14368" name="Rectangle 16"/>
                <p:cNvSpPr>
                  <a:spLocks noChangeArrowheads="1"/>
                </p:cNvSpPr>
                <p:nvPr/>
              </p:nvSpPr>
              <p:spPr bwMode="auto">
                <a:xfrm>
                  <a:off x="1819" y="403"/>
                  <a:ext cx="1679"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4369" name="Rectangle 17"/>
                <p:cNvSpPr>
                  <a:spLocks noChangeArrowheads="1"/>
                </p:cNvSpPr>
                <p:nvPr/>
              </p:nvSpPr>
              <p:spPr bwMode="auto">
                <a:xfrm>
                  <a:off x="1776" y="403"/>
                  <a:ext cx="1765" cy="403"/>
                </a:xfrm>
                <a:prstGeom prst="rect">
                  <a:avLst/>
                </a:prstGeom>
                <a:noFill/>
                <a:ln w="7">
                  <a:solidFill>
                    <a:srgbClr val="A0A0A0"/>
                  </a:solidFill>
                  <a:miter lim="800000"/>
                  <a:headEnd/>
                  <a:tailEnd/>
                </a:ln>
              </p:spPr>
              <p:txBody>
                <a:bodyPr/>
                <a:lstStyle/>
                <a:p>
                  <a:endParaRPr lang="en-US"/>
                </a:p>
              </p:txBody>
            </p:sp>
          </p:grpSp>
          <p:grpSp>
            <p:nvGrpSpPr>
              <p:cNvPr id="8" name="Group 18"/>
              <p:cNvGrpSpPr>
                <a:grpSpLocks/>
              </p:cNvGrpSpPr>
              <p:nvPr/>
            </p:nvGrpSpPr>
            <p:grpSpPr bwMode="auto">
              <a:xfrm>
                <a:off x="0" y="806"/>
                <a:ext cx="1776" cy="403"/>
                <a:chOff x="0" y="806"/>
                <a:chExt cx="1776" cy="403"/>
              </a:xfrm>
            </p:grpSpPr>
            <p:sp>
              <p:nvSpPr>
                <p:cNvPr id="14366" name="Rectangle 19"/>
                <p:cNvSpPr>
                  <a:spLocks noChangeArrowheads="1"/>
                </p:cNvSpPr>
                <p:nvPr/>
              </p:nvSpPr>
              <p:spPr bwMode="auto">
                <a:xfrm>
                  <a:off x="43" y="806"/>
                  <a:ext cx="1690"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4367" name="Rectangle 20"/>
                <p:cNvSpPr>
                  <a:spLocks noChangeArrowheads="1"/>
                </p:cNvSpPr>
                <p:nvPr/>
              </p:nvSpPr>
              <p:spPr bwMode="auto">
                <a:xfrm>
                  <a:off x="0" y="806"/>
                  <a:ext cx="1776" cy="403"/>
                </a:xfrm>
                <a:prstGeom prst="rect">
                  <a:avLst/>
                </a:prstGeom>
                <a:noFill/>
                <a:ln w="7">
                  <a:solidFill>
                    <a:srgbClr val="A0A0A0"/>
                  </a:solidFill>
                  <a:miter lim="800000"/>
                  <a:headEnd/>
                  <a:tailEnd/>
                </a:ln>
              </p:spPr>
              <p:txBody>
                <a:bodyPr/>
                <a:lstStyle/>
                <a:p>
                  <a:endParaRPr lang="en-US"/>
                </a:p>
              </p:txBody>
            </p:sp>
          </p:grpSp>
          <p:grpSp>
            <p:nvGrpSpPr>
              <p:cNvPr id="9" name="Group 21"/>
              <p:cNvGrpSpPr>
                <a:grpSpLocks/>
              </p:cNvGrpSpPr>
              <p:nvPr/>
            </p:nvGrpSpPr>
            <p:grpSpPr bwMode="auto">
              <a:xfrm>
                <a:off x="1776" y="806"/>
                <a:ext cx="1765" cy="403"/>
                <a:chOff x="1776" y="806"/>
                <a:chExt cx="1765" cy="403"/>
              </a:xfrm>
            </p:grpSpPr>
            <p:sp>
              <p:nvSpPr>
                <p:cNvPr id="14364" name="Rectangle 22"/>
                <p:cNvSpPr>
                  <a:spLocks noChangeArrowheads="1"/>
                </p:cNvSpPr>
                <p:nvPr/>
              </p:nvSpPr>
              <p:spPr bwMode="auto">
                <a:xfrm>
                  <a:off x="1819" y="806"/>
                  <a:ext cx="1679"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4365" name="Rectangle 23"/>
                <p:cNvSpPr>
                  <a:spLocks noChangeArrowheads="1"/>
                </p:cNvSpPr>
                <p:nvPr/>
              </p:nvSpPr>
              <p:spPr bwMode="auto">
                <a:xfrm>
                  <a:off x="1776" y="806"/>
                  <a:ext cx="1765" cy="403"/>
                </a:xfrm>
                <a:prstGeom prst="rect">
                  <a:avLst/>
                </a:prstGeom>
                <a:noFill/>
                <a:ln w="7">
                  <a:solidFill>
                    <a:srgbClr val="A0A0A0"/>
                  </a:solidFill>
                  <a:miter lim="800000"/>
                  <a:headEnd/>
                  <a:tailEnd/>
                </a:ln>
              </p:spPr>
              <p:txBody>
                <a:bodyPr/>
                <a:lstStyle/>
                <a:p>
                  <a:endParaRPr lang="en-US"/>
                </a:p>
              </p:txBody>
            </p:sp>
          </p:grpSp>
          <p:grpSp>
            <p:nvGrpSpPr>
              <p:cNvPr id="10" name="Group 24"/>
              <p:cNvGrpSpPr>
                <a:grpSpLocks/>
              </p:cNvGrpSpPr>
              <p:nvPr/>
            </p:nvGrpSpPr>
            <p:grpSpPr bwMode="auto">
              <a:xfrm>
                <a:off x="0" y="1209"/>
                <a:ext cx="1776" cy="403"/>
                <a:chOff x="0" y="1209"/>
                <a:chExt cx="1776" cy="403"/>
              </a:xfrm>
            </p:grpSpPr>
            <p:sp>
              <p:nvSpPr>
                <p:cNvPr id="14362" name="Rectangle 25"/>
                <p:cNvSpPr>
                  <a:spLocks noChangeArrowheads="1"/>
                </p:cNvSpPr>
                <p:nvPr/>
              </p:nvSpPr>
              <p:spPr bwMode="auto">
                <a:xfrm>
                  <a:off x="43" y="1209"/>
                  <a:ext cx="1690"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[1,2,3]</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4363" name="Rectangle 26"/>
                <p:cNvSpPr>
                  <a:spLocks noChangeArrowheads="1"/>
                </p:cNvSpPr>
                <p:nvPr/>
              </p:nvSpPr>
              <p:spPr bwMode="auto">
                <a:xfrm>
                  <a:off x="0" y="1209"/>
                  <a:ext cx="1776" cy="403"/>
                </a:xfrm>
                <a:prstGeom prst="rect">
                  <a:avLst/>
                </a:prstGeom>
                <a:noFill/>
                <a:ln w="7">
                  <a:solidFill>
                    <a:srgbClr val="A0A0A0"/>
                  </a:solidFill>
                  <a:miter lim="800000"/>
                  <a:headEnd/>
                  <a:tailEnd/>
                </a:ln>
              </p:spPr>
              <p:txBody>
                <a:bodyPr/>
                <a:lstStyle/>
                <a:p>
                  <a:endParaRPr lang="en-US"/>
                </a:p>
              </p:txBody>
            </p:sp>
          </p:grpSp>
          <p:grpSp>
            <p:nvGrpSpPr>
              <p:cNvPr id="11" name="Group 27"/>
              <p:cNvGrpSpPr>
                <a:grpSpLocks/>
              </p:cNvGrpSpPr>
              <p:nvPr/>
            </p:nvGrpSpPr>
            <p:grpSpPr bwMode="auto">
              <a:xfrm>
                <a:off x="1776" y="1209"/>
                <a:ext cx="1765" cy="403"/>
                <a:chOff x="1776" y="1209"/>
                <a:chExt cx="1765" cy="403"/>
              </a:xfrm>
            </p:grpSpPr>
            <p:sp>
              <p:nvSpPr>
                <p:cNvPr id="14360" name="Rectangle 28"/>
                <p:cNvSpPr>
                  <a:spLocks noChangeArrowheads="1"/>
                </p:cNvSpPr>
                <p:nvPr/>
              </p:nvSpPr>
              <p:spPr bwMode="auto">
                <a:xfrm>
                  <a:off x="1819" y="1209"/>
                  <a:ext cx="1679"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.(1,.(2,.(3,[])))</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4361" name="Rectangle 29"/>
                <p:cNvSpPr>
                  <a:spLocks noChangeArrowheads="1"/>
                </p:cNvSpPr>
                <p:nvPr/>
              </p:nvSpPr>
              <p:spPr bwMode="auto">
                <a:xfrm>
                  <a:off x="1776" y="1209"/>
                  <a:ext cx="1765" cy="403"/>
                </a:xfrm>
                <a:prstGeom prst="rect">
                  <a:avLst/>
                </a:prstGeom>
                <a:noFill/>
                <a:ln w="7">
                  <a:solidFill>
                    <a:srgbClr val="A0A0A0"/>
                  </a:solidFill>
                  <a:miter lim="800000"/>
                  <a:headEnd/>
                  <a:tailEnd/>
                </a:ln>
              </p:spPr>
              <p:txBody>
                <a:bodyPr/>
                <a:lstStyle/>
                <a:p>
                  <a:endParaRPr lang="en-US"/>
                </a:p>
              </p:txBody>
            </p:sp>
          </p:grpSp>
          <p:grpSp>
            <p:nvGrpSpPr>
              <p:cNvPr id="12" name="Group 30"/>
              <p:cNvGrpSpPr>
                <a:grpSpLocks/>
              </p:cNvGrpSpPr>
              <p:nvPr/>
            </p:nvGrpSpPr>
            <p:grpSpPr bwMode="auto">
              <a:xfrm>
                <a:off x="0" y="1612"/>
                <a:ext cx="1776" cy="403"/>
                <a:chOff x="0" y="1612"/>
                <a:chExt cx="1776" cy="403"/>
              </a:xfrm>
            </p:grpSpPr>
            <p:sp>
              <p:nvSpPr>
                <p:cNvPr id="14358" name="Rectangle 31"/>
                <p:cNvSpPr>
                  <a:spLocks noChangeArrowheads="1"/>
                </p:cNvSpPr>
                <p:nvPr/>
              </p:nvSpPr>
              <p:spPr bwMode="auto">
                <a:xfrm>
                  <a:off x="43" y="1612"/>
                  <a:ext cx="1690"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[1,parent(X,Y)]</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4359" name="Rectangle 32"/>
                <p:cNvSpPr>
                  <a:spLocks noChangeArrowheads="1"/>
                </p:cNvSpPr>
                <p:nvPr/>
              </p:nvSpPr>
              <p:spPr bwMode="auto">
                <a:xfrm>
                  <a:off x="0" y="1612"/>
                  <a:ext cx="1776" cy="403"/>
                </a:xfrm>
                <a:prstGeom prst="rect">
                  <a:avLst/>
                </a:prstGeom>
                <a:noFill/>
                <a:ln w="7">
                  <a:solidFill>
                    <a:srgbClr val="A0A0A0"/>
                  </a:solidFill>
                  <a:miter lim="800000"/>
                  <a:headEnd/>
                  <a:tailEnd/>
                </a:ln>
              </p:spPr>
              <p:txBody>
                <a:bodyPr/>
                <a:lstStyle/>
                <a:p>
                  <a:endParaRPr lang="en-US"/>
                </a:p>
              </p:txBody>
            </p:sp>
          </p:grpSp>
          <p:grpSp>
            <p:nvGrpSpPr>
              <p:cNvPr id="13" name="Group 33"/>
              <p:cNvGrpSpPr>
                <a:grpSpLocks/>
              </p:cNvGrpSpPr>
              <p:nvPr/>
            </p:nvGrpSpPr>
            <p:grpSpPr bwMode="auto">
              <a:xfrm>
                <a:off x="1776" y="1612"/>
                <a:ext cx="1765" cy="403"/>
                <a:chOff x="1776" y="1612"/>
                <a:chExt cx="1765" cy="403"/>
              </a:xfrm>
            </p:grpSpPr>
            <p:sp>
              <p:nvSpPr>
                <p:cNvPr id="14356" name="Rectangle 34"/>
                <p:cNvSpPr>
                  <a:spLocks noChangeArrowheads="1"/>
                </p:cNvSpPr>
                <p:nvPr/>
              </p:nvSpPr>
              <p:spPr bwMode="auto">
                <a:xfrm>
                  <a:off x="1819" y="1612"/>
                  <a:ext cx="1679" cy="403"/>
                </a:xfrm>
                <a:prstGeom prst="rect">
                  <a:avLst/>
                </a:prstGeom>
                <a:noFill/>
                <a:ln w="9525">
                  <a:noFill/>
                  <a:miter lim="800000"/>
                  <a:headEnd/>
                  <a:tailEnd/>
                </a:ln>
              </p:spPr>
              <p:txBody>
                <a:bodyPr/>
                <a:lstStyle/>
                <a:p>
                  <a:pPr algn="l" eaLnBrk="0" hangingPunct="0">
                    <a:spcBef>
                      <a:spcPct val="0"/>
                    </a:spcBef>
                    <a:buClrTx/>
                    <a:buSzTx/>
                    <a:buFontTx/>
                    <a:buNone/>
                  </a:pPr>
                  <a:r>
                    <a:rPr lang="en-US" sz="2000" dirty="0">
                      <a:latin typeface="Courier New" pitchFamily="49" charset="0"/>
                      <a:cs typeface="Times New Roman" pitchFamily="18" charset="0"/>
                    </a:rPr>
                    <a:t>.(1,.(parent(X,Y),[]))</a:t>
                  </a:r>
                  <a:endParaRPr lang="en-US" sz="2000" b="0" dirty="0">
                    <a:latin typeface="Times New Roman" pitchFamily="18" charset="0"/>
                    <a:cs typeface="Times New Roman" pitchFamily="18" charset="0"/>
                  </a:endParaRPr>
                </a:p>
                <a:p>
                  <a:pPr algn="l" eaLnBrk="0" hangingPunct="0">
                    <a:spcBef>
                      <a:spcPct val="0"/>
                    </a:spcBef>
                    <a:buClrTx/>
                    <a:buSzTx/>
                    <a:buFontTx/>
                    <a:buNone/>
                  </a:pPr>
                  <a:endParaRPr lang="en-US" sz="2000" b="0" dirty="0">
                    <a:latin typeface="Times New Roman" pitchFamily="18" charset="0"/>
                  </a:endParaRPr>
                </a:p>
              </p:txBody>
            </p:sp>
            <p:sp>
              <p:nvSpPr>
                <p:cNvPr id="14357" name="Rectangle 35"/>
                <p:cNvSpPr>
                  <a:spLocks noChangeArrowheads="1"/>
                </p:cNvSpPr>
                <p:nvPr/>
              </p:nvSpPr>
              <p:spPr bwMode="auto">
                <a:xfrm>
                  <a:off x="1776" y="1612"/>
                  <a:ext cx="1765" cy="403"/>
                </a:xfrm>
                <a:prstGeom prst="rect">
                  <a:avLst/>
                </a:prstGeom>
                <a:noFill/>
                <a:ln w="7">
                  <a:solidFill>
                    <a:srgbClr val="A0A0A0"/>
                  </a:solidFill>
                  <a:miter lim="800000"/>
                  <a:headEnd/>
                  <a:tailEnd/>
                </a:ln>
              </p:spPr>
              <p:txBody>
                <a:bodyPr/>
                <a:lstStyle/>
                <a:p>
                  <a:endParaRPr lang="en-US"/>
                </a:p>
              </p:txBody>
            </p:sp>
          </p:grpSp>
        </p:grpSp>
        <p:sp>
          <p:nvSpPr>
            <p:cNvPr id="14345" name="Rectangle 36"/>
            <p:cNvSpPr>
              <a:spLocks noChangeArrowheads="1"/>
            </p:cNvSpPr>
            <p:nvPr/>
          </p:nvSpPr>
          <p:spPr bwMode="auto">
            <a:xfrm>
              <a:off x="-2" y="-2"/>
              <a:ext cx="3545" cy="2019"/>
            </a:xfrm>
            <a:prstGeom prst="rect">
              <a:avLst/>
            </a:prstGeom>
            <a:noFill/>
            <a:ln w="6350">
              <a:solidFill>
                <a:srgbClr val="A0A0A0"/>
              </a:solidFill>
              <a:miter lim="800000"/>
              <a:headEnd/>
              <a:tailEnd/>
            </a:ln>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t>Example</a:t>
            </a:r>
          </a:p>
        </p:txBody>
      </p:sp>
      <p:sp>
        <p:nvSpPr>
          <p:cNvPr id="15364" name="Slide Number Placeholder 5"/>
          <p:cNvSpPr>
            <a:spLocks noGrp="1"/>
          </p:cNvSpPr>
          <p:nvPr>
            <p:ph type="sldNum" sz="quarter" idx="12"/>
          </p:nvPr>
        </p:nvSpPr>
        <p:spPr>
          <a:noFill/>
        </p:spPr>
        <p:txBody>
          <a:bodyPr/>
          <a:lstStyle/>
          <a:p>
            <a:fld id="{D33E0196-CE22-4E2D-8640-3C8CAAF172E7}" type="slidenum">
              <a:rPr lang="en-US" smtClean="0"/>
              <a:pPr/>
              <a:t>32</a:t>
            </a:fld>
            <a:endParaRPr lang="en-US"/>
          </a:p>
        </p:txBody>
      </p:sp>
      <p:sp>
        <p:nvSpPr>
          <p:cNvPr id="15366" name="Text Box 3"/>
          <p:cNvSpPr txBox="1">
            <a:spLocks noChangeArrowheads="1"/>
          </p:cNvSpPr>
          <p:nvPr/>
        </p:nvSpPr>
        <p:spPr bwMode="auto">
          <a:xfrm>
            <a:off x="914400" y="2438400"/>
            <a:ext cx="6400800" cy="3444875"/>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X = .(1,.(2,.(3,[]))).</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 2, 3]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.(X,Y) = [1,2,3].</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 = [2, 3]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endParaRPr lang="en-US" sz="2000" b="0" dirty="0">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742950" y="381000"/>
            <a:ext cx="7772400" cy="1104900"/>
          </a:xfrm>
        </p:spPr>
        <p:txBody>
          <a:bodyPr/>
          <a:lstStyle/>
          <a:p>
            <a:pPr eaLnBrk="1" hangingPunct="1"/>
            <a:r>
              <a:rPr lang="en-US" dirty="0"/>
              <a:t>List notation with head and tail</a:t>
            </a:r>
          </a:p>
        </p:txBody>
      </p:sp>
      <p:sp>
        <p:nvSpPr>
          <p:cNvPr id="16390" name="Rectangle 3"/>
          <p:cNvSpPr>
            <a:spLocks noGrp="1" noChangeArrowheads="1"/>
          </p:cNvSpPr>
          <p:nvPr>
            <p:ph idx="1"/>
          </p:nvPr>
        </p:nvSpPr>
        <p:spPr>
          <a:xfrm>
            <a:off x="838200" y="3061547"/>
            <a:ext cx="7924800" cy="2196253"/>
          </a:xfrm>
        </p:spPr>
        <p:txBody>
          <a:bodyPr/>
          <a:lstStyle/>
          <a:p>
            <a:pPr eaLnBrk="1" hangingPunct="1">
              <a:lnSpc>
                <a:spcPct val="90000"/>
              </a:lnSpc>
            </a:pPr>
            <a:r>
              <a:rPr lang="en-US" sz="2400" dirty="0"/>
              <a:t>Last in a list can be the symbol </a:t>
            </a:r>
            <a:r>
              <a:rPr lang="en-US" sz="2400" b="1" dirty="0">
                <a:latin typeface="Courier New" pitchFamily="49" charset="0"/>
              </a:rPr>
              <a:t>|</a:t>
            </a:r>
            <a:r>
              <a:rPr lang="en-US" sz="2400" dirty="0"/>
              <a:t> followed by a final term for the tail of the list</a:t>
            </a:r>
          </a:p>
          <a:p>
            <a:pPr eaLnBrk="1" hangingPunct="1">
              <a:lnSpc>
                <a:spcPct val="90000"/>
              </a:lnSpc>
            </a:pPr>
            <a:r>
              <a:rPr lang="en-US" sz="2400" dirty="0"/>
              <a:t>Useful in patterns: </a:t>
            </a:r>
            <a:r>
              <a:rPr lang="en-US" sz="2400" b="1" dirty="0">
                <a:latin typeface="Courier New" pitchFamily="49" charset="0"/>
              </a:rPr>
              <a:t>[1,2|X]</a:t>
            </a:r>
            <a:r>
              <a:rPr lang="en-US" sz="2400" dirty="0"/>
              <a:t> unifies with any list that starts with </a:t>
            </a:r>
            <a:r>
              <a:rPr lang="en-US" sz="2400" b="1" dirty="0">
                <a:latin typeface="Courier New" pitchFamily="49" charset="0"/>
              </a:rPr>
              <a:t>1,2</a:t>
            </a:r>
            <a:r>
              <a:rPr lang="en-US" sz="2400" dirty="0"/>
              <a:t> and binds </a:t>
            </a:r>
            <a:r>
              <a:rPr lang="en-US" sz="2400" b="1" dirty="0">
                <a:latin typeface="Courier New" pitchFamily="49" charset="0"/>
              </a:rPr>
              <a:t>X</a:t>
            </a:r>
            <a:r>
              <a:rPr lang="en-US" sz="2400" dirty="0"/>
              <a:t> to the tail</a:t>
            </a:r>
          </a:p>
          <a:p>
            <a:pPr eaLnBrk="1" hangingPunct="1">
              <a:lnSpc>
                <a:spcPct val="90000"/>
              </a:lnSpc>
            </a:pPr>
            <a:r>
              <a:rPr lang="en-US" sz="2400" dirty="0"/>
              <a:t>Same pattern as we saw with Scheme, but more flexible…</a:t>
            </a:r>
          </a:p>
        </p:txBody>
      </p:sp>
      <p:sp>
        <p:nvSpPr>
          <p:cNvPr id="16388" name="Slide Number Placeholder 5"/>
          <p:cNvSpPr>
            <a:spLocks noGrp="1"/>
          </p:cNvSpPr>
          <p:nvPr>
            <p:ph type="sldNum" sz="quarter" idx="12"/>
          </p:nvPr>
        </p:nvSpPr>
        <p:spPr>
          <a:noFill/>
        </p:spPr>
        <p:txBody>
          <a:bodyPr/>
          <a:lstStyle/>
          <a:p>
            <a:fld id="{C9E8056B-A3BA-45DD-9CF6-EF07004FCEA7}" type="slidenum">
              <a:rPr lang="en-US" smtClean="0"/>
              <a:pPr/>
              <a:t>33</a:t>
            </a:fld>
            <a:endParaRPr lang="en-US"/>
          </a:p>
        </p:txBody>
      </p:sp>
      <p:grpSp>
        <p:nvGrpSpPr>
          <p:cNvPr id="2" name="Group 4"/>
          <p:cNvGrpSpPr>
            <a:grpSpLocks/>
          </p:cNvGrpSpPr>
          <p:nvPr/>
        </p:nvGrpSpPr>
        <p:grpSpPr bwMode="auto">
          <a:xfrm>
            <a:off x="1431395" y="1416049"/>
            <a:ext cx="5627688" cy="1371600"/>
            <a:chOff x="-2" y="-2"/>
            <a:chExt cx="3545" cy="1616"/>
          </a:xfrm>
        </p:grpSpPr>
        <p:grpSp>
          <p:nvGrpSpPr>
            <p:cNvPr id="3" name="Group 5"/>
            <p:cNvGrpSpPr>
              <a:grpSpLocks/>
            </p:cNvGrpSpPr>
            <p:nvPr/>
          </p:nvGrpSpPr>
          <p:grpSpPr bwMode="auto">
            <a:xfrm>
              <a:off x="0" y="0"/>
              <a:ext cx="3541" cy="1612"/>
              <a:chOff x="0" y="0"/>
              <a:chExt cx="3541" cy="1612"/>
            </a:xfrm>
          </p:grpSpPr>
          <p:grpSp>
            <p:nvGrpSpPr>
              <p:cNvPr id="4" name="Group 6"/>
              <p:cNvGrpSpPr>
                <a:grpSpLocks/>
              </p:cNvGrpSpPr>
              <p:nvPr/>
            </p:nvGrpSpPr>
            <p:grpSpPr bwMode="auto">
              <a:xfrm>
                <a:off x="0" y="0"/>
                <a:ext cx="1776" cy="403"/>
                <a:chOff x="0" y="0"/>
                <a:chExt cx="1776" cy="403"/>
              </a:xfrm>
            </p:grpSpPr>
            <p:sp>
              <p:nvSpPr>
                <p:cNvPr id="16417" name="Rectangle 7"/>
                <p:cNvSpPr>
                  <a:spLocks noChangeArrowheads="1"/>
                </p:cNvSpPr>
                <p:nvPr/>
              </p:nvSpPr>
              <p:spPr bwMode="auto">
                <a:xfrm>
                  <a:off x="43" y="0"/>
                  <a:ext cx="1690" cy="403"/>
                </a:xfrm>
                <a:prstGeom prst="rect">
                  <a:avLst/>
                </a:prstGeom>
                <a:noFill/>
                <a:ln w="9525">
                  <a:noFill/>
                  <a:miter lim="800000"/>
                  <a:headEnd/>
                  <a:tailEnd/>
                </a:ln>
              </p:spPr>
              <p:txBody>
                <a:bodyPr/>
                <a:lstStyle/>
                <a:p>
                  <a:pPr algn="ctr" eaLnBrk="0" hangingPunct="0">
                    <a:spcBef>
                      <a:spcPct val="0"/>
                    </a:spcBef>
                    <a:buClrTx/>
                    <a:buSzTx/>
                    <a:buFontTx/>
                    <a:buNone/>
                  </a:pPr>
                  <a:r>
                    <a:rPr lang="en-US" sz="2000" b="0" dirty="0">
                      <a:latin typeface="Times New Roman" pitchFamily="18" charset="0"/>
                      <a:cs typeface="Times New Roman" pitchFamily="18" charset="0"/>
                    </a:rPr>
                    <a:t>List notation</a:t>
                  </a:r>
                </a:p>
                <a:p>
                  <a:pPr algn="ctr" eaLnBrk="0" hangingPunct="0">
                    <a:spcBef>
                      <a:spcPct val="0"/>
                    </a:spcBef>
                    <a:buClrTx/>
                    <a:buSzTx/>
                    <a:buFontTx/>
                    <a:buNone/>
                  </a:pPr>
                  <a:endParaRPr lang="en-US" sz="2000" b="0" dirty="0">
                    <a:latin typeface="Times New Roman" pitchFamily="18" charset="0"/>
                  </a:endParaRPr>
                </a:p>
              </p:txBody>
            </p:sp>
            <p:sp>
              <p:nvSpPr>
                <p:cNvPr id="16418" name="Rectangle 8"/>
                <p:cNvSpPr>
                  <a:spLocks noChangeArrowheads="1"/>
                </p:cNvSpPr>
                <p:nvPr/>
              </p:nvSpPr>
              <p:spPr bwMode="auto">
                <a:xfrm>
                  <a:off x="0" y="0"/>
                  <a:ext cx="1776" cy="403"/>
                </a:xfrm>
                <a:prstGeom prst="rect">
                  <a:avLst/>
                </a:prstGeom>
                <a:noFill/>
                <a:ln w="7">
                  <a:solidFill>
                    <a:srgbClr val="A0A0A0"/>
                  </a:solidFill>
                  <a:miter lim="800000"/>
                  <a:headEnd/>
                  <a:tailEnd/>
                </a:ln>
              </p:spPr>
              <p:txBody>
                <a:bodyPr/>
                <a:lstStyle/>
                <a:p>
                  <a:endParaRPr lang="en-US"/>
                </a:p>
              </p:txBody>
            </p:sp>
          </p:grpSp>
          <p:grpSp>
            <p:nvGrpSpPr>
              <p:cNvPr id="5" name="Group 9"/>
              <p:cNvGrpSpPr>
                <a:grpSpLocks/>
              </p:cNvGrpSpPr>
              <p:nvPr/>
            </p:nvGrpSpPr>
            <p:grpSpPr bwMode="auto">
              <a:xfrm>
                <a:off x="1776" y="0"/>
                <a:ext cx="1765" cy="403"/>
                <a:chOff x="1776" y="0"/>
                <a:chExt cx="1765" cy="403"/>
              </a:xfrm>
            </p:grpSpPr>
            <p:sp>
              <p:nvSpPr>
                <p:cNvPr id="16415" name="Rectangle 10"/>
                <p:cNvSpPr>
                  <a:spLocks noChangeArrowheads="1"/>
                </p:cNvSpPr>
                <p:nvPr/>
              </p:nvSpPr>
              <p:spPr bwMode="auto">
                <a:xfrm>
                  <a:off x="1819" y="0"/>
                  <a:ext cx="1679" cy="403"/>
                </a:xfrm>
                <a:prstGeom prst="rect">
                  <a:avLst/>
                </a:prstGeom>
                <a:noFill/>
                <a:ln w="9525">
                  <a:noFill/>
                  <a:miter lim="800000"/>
                  <a:headEnd/>
                  <a:tailEnd/>
                </a:ln>
              </p:spPr>
              <p:txBody>
                <a:bodyPr/>
                <a:lstStyle/>
                <a:p>
                  <a:pPr algn="ctr" eaLnBrk="0" hangingPunct="0">
                    <a:spcBef>
                      <a:spcPct val="0"/>
                    </a:spcBef>
                    <a:buClrTx/>
                    <a:buSzTx/>
                    <a:buFontTx/>
                    <a:buNone/>
                  </a:pPr>
                  <a:r>
                    <a:rPr lang="en-US" sz="2000" b="0">
                      <a:latin typeface="Times New Roman" pitchFamily="18" charset="0"/>
                      <a:cs typeface="Times New Roman" pitchFamily="18" charset="0"/>
                    </a:rPr>
                    <a:t>Term denoted</a:t>
                  </a:r>
                </a:p>
                <a:p>
                  <a:pPr algn="ctr" eaLnBrk="0" hangingPunct="0">
                    <a:spcBef>
                      <a:spcPct val="0"/>
                    </a:spcBef>
                    <a:buClrTx/>
                    <a:buSzTx/>
                    <a:buFontTx/>
                    <a:buNone/>
                  </a:pPr>
                  <a:endParaRPr lang="en-US" sz="2000" b="0">
                    <a:latin typeface="Times New Roman" pitchFamily="18" charset="0"/>
                  </a:endParaRPr>
                </a:p>
              </p:txBody>
            </p:sp>
            <p:sp>
              <p:nvSpPr>
                <p:cNvPr id="16416" name="Rectangle 11"/>
                <p:cNvSpPr>
                  <a:spLocks noChangeArrowheads="1"/>
                </p:cNvSpPr>
                <p:nvPr/>
              </p:nvSpPr>
              <p:spPr bwMode="auto">
                <a:xfrm>
                  <a:off x="1776" y="0"/>
                  <a:ext cx="1765" cy="403"/>
                </a:xfrm>
                <a:prstGeom prst="rect">
                  <a:avLst/>
                </a:prstGeom>
                <a:noFill/>
                <a:ln w="7">
                  <a:solidFill>
                    <a:srgbClr val="A0A0A0"/>
                  </a:solidFill>
                  <a:miter lim="800000"/>
                  <a:headEnd/>
                  <a:tailEnd/>
                </a:ln>
              </p:spPr>
              <p:txBody>
                <a:bodyPr/>
                <a:lstStyle/>
                <a:p>
                  <a:endParaRPr lang="en-US"/>
                </a:p>
              </p:txBody>
            </p:sp>
          </p:grpSp>
          <p:grpSp>
            <p:nvGrpSpPr>
              <p:cNvPr id="6" name="Group 12"/>
              <p:cNvGrpSpPr>
                <a:grpSpLocks/>
              </p:cNvGrpSpPr>
              <p:nvPr/>
            </p:nvGrpSpPr>
            <p:grpSpPr bwMode="auto">
              <a:xfrm>
                <a:off x="0" y="403"/>
                <a:ext cx="1776" cy="403"/>
                <a:chOff x="0" y="403"/>
                <a:chExt cx="1776" cy="403"/>
              </a:xfrm>
            </p:grpSpPr>
            <p:sp>
              <p:nvSpPr>
                <p:cNvPr id="16413" name="Rectangle 13"/>
                <p:cNvSpPr>
                  <a:spLocks noChangeArrowheads="1"/>
                </p:cNvSpPr>
                <p:nvPr/>
              </p:nvSpPr>
              <p:spPr bwMode="auto">
                <a:xfrm>
                  <a:off x="43" y="403"/>
                  <a:ext cx="1690"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[1|X]</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6414" name="Rectangle 14"/>
                <p:cNvSpPr>
                  <a:spLocks noChangeArrowheads="1"/>
                </p:cNvSpPr>
                <p:nvPr/>
              </p:nvSpPr>
              <p:spPr bwMode="auto">
                <a:xfrm>
                  <a:off x="0" y="403"/>
                  <a:ext cx="1776" cy="403"/>
                </a:xfrm>
                <a:prstGeom prst="rect">
                  <a:avLst/>
                </a:prstGeom>
                <a:noFill/>
                <a:ln w="7">
                  <a:solidFill>
                    <a:srgbClr val="A0A0A0"/>
                  </a:solidFill>
                  <a:miter lim="800000"/>
                  <a:headEnd/>
                  <a:tailEnd/>
                </a:ln>
              </p:spPr>
              <p:txBody>
                <a:bodyPr/>
                <a:lstStyle/>
                <a:p>
                  <a:endParaRPr lang="en-US"/>
                </a:p>
              </p:txBody>
            </p:sp>
          </p:grpSp>
          <p:grpSp>
            <p:nvGrpSpPr>
              <p:cNvPr id="7" name="Group 15"/>
              <p:cNvGrpSpPr>
                <a:grpSpLocks/>
              </p:cNvGrpSpPr>
              <p:nvPr/>
            </p:nvGrpSpPr>
            <p:grpSpPr bwMode="auto">
              <a:xfrm>
                <a:off x="1776" y="403"/>
                <a:ext cx="1765" cy="403"/>
                <a:chOff x="1776" y="403"/>
                <a:chExt cx="1765" cy="403"/>
              </a:xfrm>
            </p:grpSpPr>
            <p:sp>
              <p:nvSpPr>
                <p:cNvPr id="16411" name="Rectangle 16"/>
                <p:cNvSpPr>
                  <a:spLocks noChangeArrowheads="1"/>
                </p:cNvSpPr>
                <p:nvPr/>
              </p:nvSpPr>
              <p:spPr bwMode="auto">
                <a:xfrm>
                  <a:off x="1819" y="403"/>
                  <a:ext cx="1679"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.(1,X)</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6412" name="Rectangle 17"/>
                <p:cNvSpPr>
                  <a:spLocks noChangeArrowheads="1"/>
                </p:cNvSpPr>
                <p:nvPr/>
              </p:nvSpPr>
              <p:spPr bwMode="auto">
                <a:xfrm>
                  <a:off x="1776" y="403"/>
                  <a:ext cx="1765" cy="403"/>
                </a:xfrm>
                <a:prstGeom prst="rect">
                  <a:avLst/>
                </a:prstGeom>
                <a:noFill/>
                <a:ln w="7">
                  <a:solidFill>
                    <a:srgbClr val="A0A0A0"/>
                  </a:solidFill>
                  <a:miter lim="800000"/>
                  <a:headEnd/>
                  <a:tailEnd/>
                </a:ln>
              </p:spPr>
              <p:txBody>
                <a:bodyPr/>
                <a:lstStyle/>
                <a:p>
                  <a:endParaRPr lang="en-US"/>
                </a:p>
              </p:txBody>
            </p:sp>
          </p:grpSp>
          <p:grpSp>
            <p:nvGrpSpPr>
              <p:cNvPr id="8" name="Group 18"/>
              <p:cNvGrpSpPr>
                <a:grpSpLocks/>
              </p:cNvGrpSpPr>
              <p:nvPr/>
            </p:nvGrpSpPr>
            <p:grpSpPr bwMode="auto">
              <a:xfrm>
                <a:off x="0" y="806"/>
                <a:ext cx="1776" cy="403"/>
                <a:chOff x="0" y="806"/>
                <a:chExt cx="1776" cy="403"/>
              </a:xfrm>
            </p:grpSpPr>
            <p:sp>
              <p:nvSpPr>
                <p:cNvPr id="16409" name="Rectangle 19"/>
                <p:cNvSpPr>
                  <a:spLocks noChangeArrowheads="1"/>
                </p:cNvSpPr>
                <p:nvPr/>
              </p:nvSpPr>
              <p:spPr bwMode="auto">
                <a:xfrm>
                  <a:off x="43" y="806"/>
                  <a:ext cx="1690"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[1,2|X]</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6410" name="Rectangle 20"/>
                <p:cNvSpPr>
                  <a:spLocks noChangeArrowheads="1"/>
                </p:cNvSpPr>
                <p:nvPr/>
              </p:nvSpPr>
              <p:spPr bwMode="auto">
                <a:xfrm>
                  <a:off x="0" y="806"/>
                  <a:ext cx="1776" cy="403"/>
                </a:xfrm>
                <a:prstGeom prst="rect">
                  <a:avLst/>
                </a:prstGeom>
                <a:noFill/>
                <a:ln w="7">
                  <a:solidFill>
                    <a:srgbClr val="A0A0A0"/>
                  </a:solidFill>
                  <a:miter lim="800000"/>
                  <a:headEnd/>
                  <a:tailEnd/>
                </a:ln>
              </p:spPr>
              <p:txBody>
                <a:bodyPr/>
                <a:lstStyle/>
                <a:p>
                  <a:endParaRPr lang="en-US"/>
                </a:p>
              </p:txBody>
            </p:sp>
          </p:grpSp>
          <p:grpSp>
            <p:nvGrpSpPr>
              <p:cNvPr id="9" name="Group 21"/>
              <p:cNvGrpSpPr>
                <a:grpSpLocks/>
              </p:cNvGrpSpPr>
              <p:nvPr/>
            </p:nvGrpSpPr>
            <p:grpSpPr bwMode="auto">
              <a:xfrm>
                <a:off x="1776" y="806"/>
                <a:ext cx="1765" cy="403"/>
                <a:chOff x="1776" y="806"/>
                <a:chExt cx="1765" cy="403"/>
              </a:xfrm>
            </p:grpSpPr>
            <p:sp>
              <p:nvSpPr>
                <p:cNvPr id="16407" name="Rectangle 22"/>
                <p:cNvSpPr>
                  <a:spLocks noChangeArrowheads="1"/>
                </p:cNvSpPr>
                <p:nvPr/>
              </p:nvSpPr>
              <p:spPr bwMode="auto">
                <a:xfrm>
                  <a:off x="1819" y="806"/>
                  <a:ext cx="1679"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.(1,.(2,X)))</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6408" name="Rectangle 23"/>
                <p:cNvSpPr>
                  <a:spLocks noChangeArrowheads="1"/>
                </p:cNvSpPr>
                <p:nvPr/>
              </p:nvSpPr>
              <p:spPr bwMode="auto">
                <a:xfrm>
                  <a:off x="1776" y="806"/>
                  <a:ext cx="1765" cy="403"/>
                </a:xfrm>
                <a:prstGeom prst="rect">
                  <a:avLst/>
                </a:prstGeom>
                <a:noFill/>
                <a:ln w="7">
                  <a:solidFill>
                    <a:srgbClr val="A0A0A0"/>
                  </a:solidFill>
                  <a:miter lim="800000"/>
                  <a:headEnd/>
                  <a:tailEnd/>
                </a:ln>
              </p:spPr>
              <p:txBody>
                <a:bodyPr/>
                <a:lstStyle/>
                <a:p>
                  <a:endParaRPr lang="en-US"/>
                </a:p>
              </p:txBody>
            </p:sp>
          </p:grpSp>
          <p:grpSp>
            <p:nvGrpSpPr>
              <p:cNvPr id="10" name="Group 24"/>
              <p:cNvGrpSpPr>
                <a:grpSpLocks/>
              </p:cNvGrpSpPr>
              <p:nvPr/>
            </p:nvGrpSpPr>
            <p:grpSpPr bwMode="auto">
              <a:xfrm>
                <a:off x="0" y="1209"/>
                <a:ext cx="1776" cy="403"/>
                <a:chOff x="0" y="1209"/>
                <a:chExt cx="1776" cy="403"/>
              </a:xfrm>
            </p:grpSpPr>
            <p:sp>
              <p:nvSpPr>
                <p:cNvPr id="16405" name="Rectangle 25"/>
                <p:cNvSpPr>
                  <a:spLocks noChangeArrowheads="1"/>
                </p:cNvSpPr>
                <p:nvPr/>
              </p:nvSpPr>
              <p:spPr bwMode="auto">
                <a:xfrm>
                  <a:off x="43" y="1209"/>
                  <a:ext cx="1690"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[1,2|[3,4]]</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6406" name="Rectangle 26"/>
                <p:cNvSpPr>
                  <a:spLocks noChangeArrowheads="1"/>
                </p:cNvSpPr>
                <p:nvPr/>
              </p:nvSpPr>
              <p:spPr bwMode="auto">
                <a:xfrm>
                  <a:off x="0" y="1209"/>
                  <a:ext cx="1776" cy="403"/>
                </a:xfrm>
                <a:prstGeom prst="rect">
                  <a:avLst/>
                </a:prstGeom>
                <a:noFill/>
                <a:ln w="7">
                  <a:solidFill>
                    <a:srgbClr val="A0A0A0"/>
                  </a:solidFill>
                  <a:miter lim="800000"/>
                  <a:headEnd/>
                  <a:tailEnd/>
                </a:ln>
              </p:spPr>
              <p:txBody>
                <a:bodyPr/>
                <a:lstStyle/>
                <a:p>
                  <a:endParaRPr lang="en-US"/>
                </a:p>
              </p:txBody>
            </p:sp>
          </p:grpSp>
          <p:grpSp>
            <p:nvGrpSpPr>
              <p:cNvPr id="11" name="Group 27"/>
              <p:cNvGrpSpPr>
                <a:grpSpLocks/>
              </p:cNvGrpSpPr>
              <p:nvPr/>
            </p:nvGrpSpPr>
            <p:grpSpPr bwMode="auto">
              <a:xfrm>
                <a:off x="1776" y="1209"/>
                <a:ext cx="1765" cy="403"/>
                <a:chOff x="1776" y="1209"/>
                <a:chExt cx="1765" cy="403"/>
              </a:xfrm>
            </p:grpSpPr>
            <p:sp>
              <p:nvSpPr>
                <p:cNvPr id="16403" name="Rectangle 28"/>
                <p:cNvSpPr>
                  <a:spLocks noChangeArrowheads="1"/>
                </p:cNvSpPr>
                <p:nvPr/>
              </p:nvSpPr>
              <p:spPr bwMode="auto">
                <a:xfrm>
                  <a:off x="1819" y="1209"/>
                  <a:ext cx="1679" cy="403"/>
                </a:xfrm>
                <a:prstGeom prst="rect">
                  <a:avLst/>
                </a:prstGeom>
                <a:noFill/>
                <a:ln w="9525">
                  <a:noFill/>
                  <a:miter lim="800000"/>
                  <a:headEnd/>
                  <a:tailEnd/>
                </a:ln>
              </p:spPr>
              <p:txBody>
                <a:bodyPr/>
                <a:lstStyle/>
                <a:p>
                  <a:pPr algn="l" eaLnBrk="0" hangingPunct="0">
                    <a:spcBef>
                      <a:spcPct val="0"/>
                    </a:spcBef>
                    <a:buClrTx/>
                    <a:buSzTx/>
                    <a:buFontTx/>
                    <a:buNone/>
                  </a:pPr>
                  <a:r>
                    <a:rPr lang="en-US" sz="2000" b="0">
                      <a:latin typeface="Times New Roman" pitchFamily="18" charset="0"/>
                      <a:cs typeface="Times New Roman" pitchFamily="18" charset="0"/>
                    </a:rPr>
                    <a:t>same as</a:t>
                  </a:r>
                  <a:r>
                    <a:rPr lang="en-US" sz="2000">
                      <a:latin typeface="Courier New" pitchFamily="49" charset="0"/>
                      <a:cs typeface="Times New Roman" pitchFamily="18" charset="0"/>
                    </a:rPr>
                    <a:t> [1,2,3,4]</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16404" name="Rectangle 29"/>
                <p:cNvSpPr>
                  <a:spLocks noChangeArrowheads="1"/>
                </p:cNvSpPr>
                <p:nvPr/>
              </p:nvSpPr>
              <p:spPr bwMode="auto">
                <a:xfrm>
                  <a:off x="1776" y="1209"/>
                  <a:ext cx="1765" cy="403"/>
                </a:xfrm>
                <a:prstGeom prst="rect">
                  <a:avLst/>
                </a:prstGeom>
                <a:noFill/>
                <a:ln w="7">
                  <a:solidFill>
                    <a:srgbClr val="A0A0A0"/>
                  </a:solidFill>
                  <a:miter lim="800000"/>
                  <a:headEnd/>
                  <a:tailEnd/>
                </a:ln>
              </p:spPr>
              <p:txBody>
                <a:bodyPr/>
                <a:lstStyle/>
                <a:p>
                  <a:endParaRPr lang="en-US"/>
                </a:p>
              </p:txBody>
            </p:sp>
          </p:grpSp>
        </p:grpSp>
        <p:sp>
          <p:nvSpPr>
            <p:cNvPr id="16394" name="Rectangle 30"/>
            <p:cNvSpPr>
              <a:spLocks noChangeArrowheads="1"/>
            </p:cNvSpPr>
            <p:nvPr/>
          </p:nvSpPr>
          <p:spPr bwMode="auto">
            <a:xfrm>
              <a:off x="-2" y="-2"/>
              <a:ext cx="3545" cy="1616"/>
            </a:xfrm>
            <a:prstGeom prst="rect">
              <a:avLst/>
            </a:prstGeom>
            <a:noFill/>
            <a:ln w="6350">
              <a:solidFill>
                <a:srgbClr val="A0A0A0"/>
              </a:solidFill>
              <a:miter lim="800000"/>
              <a:headEnd/>
              <a:tailEnd/>
            </a:ln>
          </p:spPr>
          <p:txBody>
            <a:bodyPr/>
            <a:lstStyle/>
            <a:p>
              <a:endParaRPr lang="en-US"/>
            </a:p>
          </p:txBody>
        </p:sp>
      </p:grpSp>
      <p:sp>
        <p:nvSpPr>
          <p:cNvPr id="16392" name="Rectangle 31"/>
          <p:cNvSpPr>
            <a:spLocks noChangeArrowheads="1"/>
          </p:cNvSpPr>
          <p:nvPr/>
        </p:nvSpPr>
        <p:spPr bwMode="auto">
          <a:xfrm>
            <a:off x="1752600" y="5334000"/>
            <a:ext cx="5334000" cy="1015663"/>
          </a:xfrm>
          <a:prstGeom prst="rect">
            <a:avLst/>
          </a:prstGeom>
          <a:noFill/>
          <a:ln w="9525">
            <a:solidFill>
              <a:schemeClr val="tx1"/>
            </a:solidFill>
            <a:miter lim="800000"/>
            <a:headEnd/>
            <a:tailEnd/>
          </a:ln>
        </p:spPr>
        <p:txBody>
          <a:bodyPr>
            <a:spAutoFit/>
          </a:bodyPr>
          <a:lstStyle/>
          <a:p>
            <a:pPr algn="l" eaLnBrk="0" hangingPunct="0">
              <a:spcBef>
                <a:spcPct val="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[1,2|X] = [1,2,3,4,5].</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[3, 4, 5]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endParaRPr lang="en-US" sz="2000" b="0" dirty="0">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762000" y="914400"/>
            <a:ext cx="7772400" cy="952500"/>
          </a:xfrm>
        </p:spPr>
        <p:txBody>
          <a:bodyPr/>
          <a:lstStyle/>
          <a:p>
            <a:pPr eaLnBrk="1" hangingPunct="1"/>
            <a:r>
              <a:rPr lang="en-US" dirty="0"/>
              <a:t>Predefined List Predicates</a:t>
            </a:r>
          </a:p>
        </p:txBody>
      </p:sp>
      <p:sp>
        <p:nvSpPr>
          <p:cNvPr id="21508" name="Slide Number Placeholder 5"/>
          <p:cNvSpPr>
            <a:spLocks noGrp="1"/>
          </p:cNvSpPr>
          <p:nvPr>
            <p:ph type="sldNum" sz="quarter" idx="12"/>
          </p:nvPr>
        </p:nvSpPr>
        <p:spPr>
          <a:noFill/>
        </p:spPr>
        <p:txBody>
          <a:bodyPr/>
          <a:lstStyle/>
          <a:p>
            <a:fld id="{5DABDAD4-F023-4D5C-81C7-7DB02C4D69F8}" type="slidenum">
              <a:rPr lang="en-US" smtClean="0"/>
              <a:pPr/>
              <a:t>34</a:t>
            </a:fld>
            <a:endParaRPr lang="en-US"/>
          </a:p>
        </p:txBody>
      </p:sp>
      <p:grpSp>
        <p:nvGrpSpPr>
          <p:cNvPr id="2" name="Group 4"/>
          <p:cNvGrpSpPr>
            <a:grpSpLocks/>
          </p:cNvGrpSpPr>
          <p:nvPr/>
        </p:nvGrpSpPr>
        <p:grpSpPr bwMode="auto">
          <a:xfrm>
            <a:off x="762000" y="2057400"/>
            <a:ext cx="8229600" cy="4343400"/>
            <a:chOff x="-2" y="-137"/>
            <a:chExt cx="3545" cy="2382"/>
          </a:xfrm>
        </p:grpSpPr>
        <p:grpSp>
          <p:nvGrpSpPr>
            <p:cNvPr id="3" name="Group 5"/>
            <p:cNvGrpSpPr>
              <a:grpSpLocks/>
            </p:cNvGrpSpPr>
            <p:nvPr/>
          </p:nvGrpSpPr>
          <p:grpSpPr bwMode="auto">
            <a:xfrm>
              <a:off x="0" y="0"/>
              <a:ext cx="3541" cy="2245"/>
              <a:chOff x="0" y="0"/>
              <a:chExt cx="3541" cy="2245"/>
            </a:xfrm>
          </p:grpSpPr>
          <p:grpSp>
            <p:nvGrpSpPr>
              <p:cNvPr id="4" name="Group 6"/>
              <p:cNvGrpSpPr>
                <a:grpSpLocks/>
              </p:cNvGrpSpPr>
              <p:nvPr/>
            </p:nvGrpSpPr>
            <p:grpSpPr bwMode="auto">
              <a:xfrm>
                <a:off x="0" y="0"/>
                <a:ext cx="1108" cy="403"/>
                <a:chOff x="0" y="0"/>
                <a:chExt cx="1108" cy="403"/>
              </a:xfrm>
            </p:grpSpPr>
            <p:sp>
              <p:nvSpPr>
                <p:cNvPr id="21542" name="Rectangle 7"/>
                <p:cNvSpPr>
                  <a:spLocks noChangeArrowheads="1"/>
                </p:cNvSpPr>
                <p:nvPr/>
              </p:nvSpPr>
              <p:spPr bwMode="auto">
                <a:xfrm>
                  <a:off x="43" y="0"/>
                  <a:ext cx="1022" cy="403"/>
                </a:xfrm>
                <a:prstGeom prst="rect">
                  <a:avLst/>
                </a:prstGeom>
                <a:noFill/>
                <a:ln w="9525">
                  <a:noFill/>
                  <a:miter lim="800000"/>
                  <a:headEnd/>
                  <a:tailEnd/>
                </a:ln>
              </p:spPr>
              <p:txBody>
                <a:bodyPr/>
                <a:lstStyle/>
                <a:p>
                  <a:pPr algn="ctr" eaLnBrk="0" hangingPunct="0">
                    <a:spcBef>
                      <a:spcPct val="0"/>
                    </a:spcBef>
                    <a:buClrTx/>
                    <a:buSzTx/>
                    <a:buFontTx/>
                    <a:buNone/>
                  </a:pPr>
                  <a:r>
                    <a:rPr lang="en-US" sz="2000" b="0">
                      <a:latin typeface="Times New Roman" pitchFamily="18" charset="0"/>
                      <a:cs typeface="Times New Roman" pitchFamily="18" charset="0"/>
                    </a:rPr>
                    <a:t>Predicate</a:t>
                  </a:r>
                </a:p>
                <a:p>
                  <a:pPr algn="ctr" eaLnBrk="0" hangingPunct="0">
                    <a:spcBef>
                      <a:spcPct val="0"/>
                    </a:spcBef>
                    <a:buClrTx/>
                    <a:buSzTx/>
                    <a:buFontTx/>
                    <a:buNone/>
                  </a:pPr>
                  <a:endParaRPr lang="en-US" sz="2000" b="0">
                    <a:latin typeface="Times New Roman" pitchFamily="18" charset="0"/>
                  </a:endParaRPr>
                </a:p>
              </p:txBody>
            </p:sp>
            <p:sp>
              <p:nvSpPr>
                <p:cNvPr id="21543" name="Rectangle 8"/>
                <p:cNvSpPr>
                  <a:spLocks noChangeArrowheads="1"/>
                </p:cNvSpPr>
                <p:nvPr/>
              </p:nvSpPr>
              <p:spPr bwMode="auto">
                <a:xfrm>
                  <a:off x="0" y="0"/>
                  <a:ext cx="1108" cy="403"/>
                </a:xfrm>
                <a:prstGeom prst="rect">
                  <a:avLst/>
                </a:prstGeom>
                <a:noFill/>
                <a:ln w="7">
                  <a:solidFill>
                    <a:srgbClr val="A0A0A0"/>
                  </a:solidFill>
                  <a:miter lim="800000"/>
                  <a:headEnd/>
                  <a:tailEnd/>
                </a:ln>
              </p:spPr>
              <p:txBody>
                <a:bodyPr/>
                <a:lstStyle/>
                <a:p>
                  <a:endParaRPr lang="en-US"/>
                </a:p>
              </p:txBody>
            </p:sp>
          </p:grpSp>
          <p:grpSp>
            <p:nvGrpSpPr>
              <p:cNvPr id="5" name="Group 9"/>
              <p:cNvGrpSpPr>
                <a:grpSpLocks/>
              </p:cNvGrpSpPr>
              <p:nvPr/>
            </p:nvGrpSpPr>
            <p:grpSpPr bwMode="auto">
              <a:xfrm>
                <a:off x="1108" y="0"/>
                <a:ext cx="2433" cy="403"/>
                <a:chOff x="1108" y="0"/>
                <a:chExt cx="2433" cy="403"/>
              </a:xfrm>
            </p:grpSpPr>
            <p:sp>
              <p:nvSpPr>
                <p:cNvPr id="21540" name="Rectangle 10"/>
                <p:cNvSpPr>
                  <a:spLocks noChangeArrowheads="1"/>
                </p:cNvSpPr>
                <p:nvPr/>
              </p:nvSpPr>
              <p:spPr bwMode="auto">
                <a:xfrm>
                  <a:off x="1151" y="0"/>
                  <a:ext cx="2347" cy="403"/>
                </a:xfrm>
                <a:prstGeom prst="rect">
                  <a:avLst/>
                </a:prstGeom>
                <a:noFill/>
                <a:ln w="9525">
                  <a:noFill/>
                  <a:miter lim="800000"/>
                  <a:headEnd/>
                  <a:tailEnd/>
                </a:ln>
              </p:spPr>
              <p:txBody>
                <a:bodyPr/>
                <a:lstStyle/>
                <a:p>
                  <a:pPr algn="ctr" eaLnBrk="0" hangingPunct="0">
                    <a:spcBef>
                      <a:spcPct val="0"/>
                    </a:spcBef>
                    <a:buClrTx/>
                    <a:buSzTx/>
                    <a:buFontTx/>
                    <a:buNone/>
                  </a:pPr>
                  <a:r>
                    <a:rPr lang="en-US" sz="2000" b="0">
                      <a:latin typeface="Times New Roman" pitchFamily="18" charset="0"/>
                      <a:cs typeface="Times New Roman" pitchFamily="18" charset="0"/>
                    </a:rPr>
                    <a:t>Description</a:t>
                  </a:r>
                </a:p>
                <a:p>
                  <a:pPr algn="ctr" eaLnBrk="0" hangingPunct="0">
                    <a:spcBef>
                      <a:spcPct val="0"/>
                    </a:spcBef>
                    <a:buClrTx/>
                    <a:buSzTx/>
                    <a:buFontTx/>
                    <a:buNone/>
                  </a:pPr>
                  <a:endParaRPr lang="en-US" sz="2000" b="0">
                    <a:latin typeface="Times New Roman" pitchFamily="18" charset="0"/>
                  </a:endParaRPr>
                </a:p>
              </p:txBody>
            </p:sp>
            <p:sp>
              <p:nvSpPr>
                <p:cNvPr id="21541" name="Rectangle 11"/>
                <p:cNvSpPr>
                  <a:spLocks noChangeArrowheads="1"/>
                </p:cNvSpPr>
                <p:nvPr/>
              </p:nvSpPr>
              <p:spPr bwMode="auto">
                <a:xfrm>
                  <a:off x="1108" y="0"/>
                  <a:ext cx="2433" cy="403"/>
                </a:xfrm>
                <a:prstGeom prst="rect">
                  <a:avLst/>
                </a:prstGeom>
                <a:noFill/>
                <a:ln w="7">
                  <a:solidFill>
                    <a:srgbClr val="A0A0A0"/>
                  </a:solidFill>
                  <a:miter lim="800000"/>
                  <a:headEnd/>
                  <a:tailEnd/>
                </a:ln>
              </p:spPr>
              <p:txBody>
                <a:bodyPr/>
                <a:lstStyle/>
                <a:p>
                  <a:endParaRPr lang="en-US"/>
                </a:p>
              </p:txBody>
            </p:sp>
          </p:grpSp>
          <p:grpSp>
            <p:nvGrpSpPr>
              <p:cNvPr id="6" name="Group 12"/>
              <p:cNvGrpSpPr>
                <a:grpSpLocks/>
              </p:cNvGrpSpPr>
              <p:nvPr/>
            </p:nvGrpSpPr>
            <p:grpSpPr bwMode="auto">
              <a:xfrm>
                <a:off x="0" y="403"/>
                <a:ext cx="1108" cy="403"/>
                <a:chOff x="0" y="403"/>
                <a:chExt cx="1108" cy="403"/>
              </a:xfrm>
            </p:grpSpPr>
            <p:sp>
              <p:nvSpPr>
                <p:cNvPr id="21538" name="Rectangle 13"/>
                <p:cNvSpPr>
                  <a:spLocks noChangeArrowheads="1"/>
                </p:cNvSpPr>
                <p:nvPr/>
              </p:nvSpPr>
              <p:spPr bwMode="auto">
                <a:xfrm>
                  <a:off x="43" y="403"/>
                  <a:ext cx="1022"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member(X,Y)</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21539" name="Rectangle 14"/>
                <p:cNvSpPr>
                  <a:spLocks noChangeArrowheads="1"/>
                </p:cNvSpPr>
                <p:nvPr/>
              </p:nvSpPr>
              <p:spPr bwMode="auto">
                <a:xfrm>
                  <a:off x="0" y="403"/>
                  <a:ext cx="1108" cy="403"/>
                </a:xfrm>
                <a:prstGeom prst="rect">
                  <a:avLst/>
                </a:prstGeom>
                <a:noFill/>
                <a:ln w="7">
                  <a:solidFill>
                    <a:srgbClr val="A0A0A0"/>
                  </a:solidFill>
                  <a:miter lim="800000"/>
                  <a:headEnd/>
                  <a:tailEnd/>
                </a:ln>
              </p:spPr>
              <p:txBody>
                <a:bodyPr/>
                <a:lstStyle/>
                <a:p>
                  <a:endParaRPr lang="en-US"/>
                </a:p>
              </p:txBody>
            </p:sp>
          </p:grpSp>
          <p:grpSp>
            <p:nvGrpSpPr>
              <p:cNvPr id="7" name="Group 15"/>
              <p:cNvGrpSpPr>
                <a:grpSpLocks/>
              </p:cNvGrpSpPr>
              <p:nvPr/>
            </p:nvGrpSpPr>
            <p:grpSpPr bwMode="auto">
              <a:xfrm>
                <a:off x="1108" y="403"/>
                <a:ext cx="2433" cy="403"/>
                <a:chOff x="1108" y="403"/>
                <a:chExt cx="2433" cy="403"/>
              </a:xfrm>
            </p:grpSpPr>
            <p:sp>
              <p:nvSpPr>
                <p:cNvPr id="21536" name="Rectangle 16"/>
                <p:cNvSpPr>
                  <a:spLocks noChangeArrowheads="1"/>
                </p:cNvSpPr>
                <p:nvPr/>
              </p:nvSpPr>
              <p:spPr bwMode="auto">
                <a:xfrm>
                  <a:off x="1151" y="403"/>
                  <a:ext cx="2347" cy="403"/>
                </a:xfrm>
                <a:prstGeom prst="rect">
                  <a:avLst/>
                </a:prstGeom>
                <a:noFill/>
                <a:ln w="9525">
                  <a:noFill/>
                  <a:miter lim="800000"/>
                  <a:headEnd/>
                  <a:tailEnd/>
                </a:ln>
              </p:spPr>
              <p:txBody>
                <a:bodyPr/>
                <a:lstStyle/>
                <a:p>
                  <a:pPr algn="l" eaLnBrk="0" hangingPunct="0">
                    <a:spcBef>
                      <a:spcPct val="0"/>
                    </a:spcBef>
                    <a:buClrTx/>
                    <a:buSzTx/>
                    <a:buFontTx/>
                    <a:buNone/>
                  </a:pPr>
                  <a:r>
                    <a:rPr lang="en-US" sz="2000" b="0">
                      <a:latin typeface="Times New Roman" pitchFamily="18" charset="0"/>
                      <a:cs typeface="Times New Roman" pitchFamily="18" charset="0"/>
                    </a:rPr>
                    <a:t>Provable if the list </a:t>
                  </a:r>
                  <a:r>
                    <a:rPr lang="en-US" sz="2000">
                      <a:latin typeface="Courier New" pitchFamily="49" charset="0"/>
                      <a:cs typeface="Times New Roman" pitchFamily="18" charset="0"/>
                    </a:rPr>
                    <a:t>Y</a:t>
                  </a:r>
                  <a:r>
                    <a:rPr lang="en-US" sz="2000" b="0">
                      <a:latin typeface="Times New Roman" pitchFamily="18" charset="0"/>
                      <a:cs typeface="Times New Roman" pitchFamily="18" charset="0"/>
                    </a:rPr>
                    <a:t> contains the element </a:t>
                  </a:r>
                  <a:r>
                    <a:rPr lang="en-US" sz="2000">
                      <a:latin typeface="Courier New" pitchFamily="49" charset="0"/>
                      <a:cs typeface="Times New Roman" pitchFamily="18" charset="0"/>
                    </a:rPr>
                    <a:t>X</a:t>
                  </a:r>
                  <a:r>
                    <a:rPr lang="en-US" sz="2000" b="0">
                      <a:latin typeface="Times New Roman" pitchFamily="18" charset="0"/>
                      <a:cs typeface="Times New Roman" pitchFamily="18" charset="0"/>
                    </a:rPr>
                    <a:t>.</a:t>
                  </a:r>
                </a:p>
                <a:p>
                  <a:pPr algn="l" eaLnBrk="0" hangingPunct="0">
                    <a:spcBef>
                      <a:spcPct val="0"/>
                    </a:spcBef>
                    <a:buClrTx/>
                    <a:buSzTx/>
                    <a:buFontTx/>
                    <a:buNone/>
                  </a:pPr>
                  <a:endParaRPr lang="en-US" sz="2000" b="0">
                    <a:latin typeface="Times New Roman" pitchFamily="18" charset="0"/>
                  </a:endParaRPr>
                </a:p>
              </p:txBody>
            </p:sp>
            <p:sp>
              <p:nvSpPr>
                <p:cNvPr id="21537" name="Rectangle 17"/>
                <p:cNvSpPr>
                  <a:spLocks noChangeArrowheads="1"/>
                </p:cNvSpPr>
                <p:nvPr/>
              </p:nvSpPr>
              <p:spPr bwMode="auto">
                <a:xfrm>
                  <a:off x="1108" y="403"/>
                  <a:ext cx="2433" cy="403"/>
                </a:xfrm>
                <a:prstGeom prst="rect">
                  <a:avLst/>
                </a:prstGeom>
                <a:noFill/>
                <a:ln w="7">
                  <a:solidFill>
                    <a:srgbClr val="A0A0A0"/>
                  </a:solidFill>
                  <a:miter lim="800000"/>
                  <a:headEnd/>
                  <a:tailEnd/>
                </a:ln>
              </p:spPr>
              <p:txBody>
                <a:bodyPr/>
                <a:lstStyle/>
                <a:p>
                  <a:endParaRPr lang="en-US"/>
                </a:p>
              </p:txBody>
            </p:sp>
          </p:grpSp>
          <p:grpSp>
            <p:nvGrpSpPr>
              <p:cNvPr id="8" name="Group 18"/>
              <p:cNvGrpSpPr>
                <a:grpSpLocks/>
              </p:cNvGrpSpPr>
              <p:nvPr/>
            </p:nvGrpSpPr>
            <p:grpSpPr bwMode="auto">
              <a:xfrm>
                <a:off x="0" y="806"/>
                <a:ext cx="1108" cy="518"/>
                <a:chOff x="0" y="806"/>
                <a:chExt cx="1108" cy="518"/>
              </a:xfrm>
            </p:grpSpPr>
            <p:sp>
              <p:nvSpPr>
                <p:cNvPr id="21534" name="Rectangle 19"/>
                <p:cNvSpPr>
                  <a:spLocks noChangeArrowheads="1"/>
                </p:cNvSpPr>
                <p:nvPr/>
              </p:nvSpPr>
              <p:spPr bwMode="auto">
                <a:xfrm>
                  <a:off x="43" y="806"/>
                  <a:ext cx="1022" cy="518"/>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select(X,Y,Z)</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21535" name="Rectangle 20"/>
                <p:cNvSpPr>
                  <a:spLocks noChangeArrowheads="1"/>
                </p:cNvSpPr>
                <p:nvPr/>
              </p:nvSpPr>
              <p:spPr bwMode="auto">
                <a:xfrm>
                  <a:off x="0" y="806"/>
                  <a:ext cx="1108" cy="518"/>
                </a:xfrm>
                <a:prstGeom prst="rect">
                  <a:avLst/>
                </a:prstGeom>
                <a:noFill/>
                <a:ln w="7">
                  <a:solidFill>
                    <a:srgbClr val="A0A0A0"/>
                  </a:solidFill>
                  <a:miter lim="800000"/>
                  <a:headEnd/>
                  <a:tailEnd/>
                </a:ln>
              </p:spPr>
              <p:txBody>
                <a:bodyPr/>
                <a:lstStyle/>
                <a:p>
                  <a:endParaRPr lang="en-US"/>
                </a:p>
              </p:txBody>
            </p:sp>
          </p:grpSp>
          <p:grpSp>
            <p:nvGrpSpPr>
              <p:cNvPr id="9" name="Group 21"/>
              <p:cNvGrpSpPr>
                <a:grpSpLocks/>
              </p:cNvGrpSpPr>
              <p:nvPr/>
            </p:nvGrpSpPr>
            <p:grpSpPr bwMode="auto">
              <a:xfrm>
                <a:off x="1108" y="806"/>
                <a:ext cx="2433" cy="518"/>
                <a:chOff x="1108" y="806"/>
                <a:chExt cx="2433" cy="518"/>
              </a:xfrm>
            </p:grpSpPr>
            <p:sp>
              <p:nvSpPr>
                <p:cNvPr id="21532" name="Rectangle 22"/>
                <p:cNvSpPr>
                  <a:spLocks noChangeArrowheads="1"/>
                </p:cNvSpPr>
                <p:nvPr/>
              </p:nvSpPr>
              <p:spPr bwMode="auto">
                <a:xfrm>
                  <a:off x="1151" y="806"/>
                  <a:ext cx="2347" cy="518"/>
                </a:xfrm>
                <a:prstGeom prst="rect">
                  <a:avLst/>
                </a:prstGeom>
                <a:noFill/>
                <a:ln w="9525">
                  <a:noFill/>
                  <a:miter lim="800000"/>
                  <a:headEnd/>
                  <a:tailEnd/>
                </a:ln>
              </p:spPr>
              <p:txBody>
                <a:bodyPr/>
                <a:lstStyle/>
                <a:p>
                  <a:pPr algn="l" eaLnBrk="0" hangingPunct="0">
                    <a:spcBef>
                      <a:spcPct val="0"/>
                    </a:spcBef>
                    <a:buClrTx/>
                    <a:buSzTx/>
                    <a:buFontTx/>
                    <a:buNone/>
                  </a:pPr>
                  <a:r>
                    <a:rPr lang="en-US" sz="2000" b="0" dirty="0">
                      <a:latin typeface="Times New Roman" pitchFamily="18" charset="0"/>
                      <a:cs typeface="Times New Roman" pitchFamily="18" charset="0"/>
                    </a:rPr>
                    <a:t>Provable if the list </a:t>
                  </a:r>
                  <a:r>
                    <a:rPr lang="en-US" sz="2000" dirty="0">
                      <a:latin typeface="Courier New" pitchFamily="49" charset="0"/>
                      <a:cs typeface="Times New Roman" pitchFamily="18" charset="0"/>
                    </a:rPr>
                    <a:t>Y</a:t>
                  </a:r>
                  <a:r>
                    <a:rPr lang="en-US" sz="2000" b="0" dirty="0">
                      <a:latin typeface="Times New Roman" pitchFamily="18" charset="0"/>
                      <a:cs typeface="Times New Roman" pitchFamily="18" charset="0"/>
                    </a:rPr>
                    <a:t> contains the element </a:t>
                  </a:r>
                  <a:r>
                    <a:rPr lang="en-US" sz="2000" dirty="0">
                      <a:latin typeface="Courier New" pitchFamily="49" charset="0"/>
                      <a:cs typeface="Times New Roman" pitchFamily="18" charset="0"/>
                    </a:rPr>
                    <a:t>X</a:t>
                  </a:r>
                  <a:r>
                    <a:rPr lang="en-US" sz="2000" b="0" dirty="0">
                      <a:latin typeface="Times New Roman" pitchFamily="18" charset="0"/>
                      <a:cs typeface="Times New Roman" pitchFamily="18" charset="0"/>
                    </a:rPr>
                    <a:t>, and </a:t>
                  </a:r>
                  <a:r>
                    <a:rPr lang="en-US" sz="2000" dirty="0">
                      <a:latin typeface="Courier New" pitchFamily="49" charset="0"/>
                      <a:cs typeface="Times New Roman" pitchFamily="18" charset="0"/>
                    </a:rPr>
                    <a:t>Z</a:t>
                  </a:r>
                  <a:r>
                    <a:rPr lang="en-US" sz="2000" b="0" dirty="0">
                      <a:latin typeface="Times New Roman" pitchFamily="18" charset="0"/>
                      <a:cs typeface="Times New Roman" pitchFamily="18" charset="0"/>
                    </a:rPr>
                    <a:t> is the same as </a:t>
                  </a:r>
                  <a:r>
                    <a:rPr lang="en-US" sz="2000" dirty="0">
                      <a:latin typeface="Courier New" pitchFamily="49" charset="0"/>
                      <a:cs typeface="Times New Roman" pitchFamily="18" charset="0"/>
                    </a:rPr>
                    <a:t>Y</a:t>
                  </a:r>
                  <a:r>
                    <a:rPr lang="en-US" sz="2000" b="0" dirty="0">
                      <a:latin typeface="Times New Roman" pitchFamily="18" charset="0"/>
                      <a:cs typeface="Times New Roman" pitchFamily="18" charset="0"/>
                    </a:rPr>
                    <a:t> but with one instance of </a:t>
                  </a:r>
                  <a:r>
                    <a:rPr lang="en-US" sz="2000" dirty="0">
                      <a:latin typeface="Courier New" pitchFamily="49" charset="0"/>
                      <a:cs typeface="Times New Roman" pitchFamily="18" charset="0"/>
                    </a:rPr>
                    <a:t>X</a:t>
                  </a:r>
                  <a:r>
                    <a:rPr lang="en-US" sz="2000" b="0" dirty="0">
                      <a:latin typeface="Times New Roman" pitchFamily="18" charset="0"/>
                      <a:cs typeface="Times New Roman" pitchFamily="18" charset="0"/>
                    </a:rPr>
                    <a:t> removed.</a:t>
                  </a:r>
                </a:p>
                <a:p>
                  <a:pPr algn="l" eaLnBrk="0" hangingPunct="0">
                    <a:spcBef>
                      <a:spcPct val="0"/>
                    </a:spcBef>
                    <a:buClrTx/>
                    <a:buSzTx/>
                    <a:buFontTx/>
                    <a:buNone/>
                  </a:pPr>
                  <a:endParaRPr lang="en-US" sz="2000" b="0" dirty="0">
                    <a:latin typeface="Times New Roman" pitchFamily="18" charset="0"/>
                  </a:endParaRPr>
                </a:p>
              </p:txBody>
            </p:sp>
            <p:sp>
              <p:nvSpPr>
                <p:cNvPr id="21533" name="Rectangle 23"/>
                <p:cNvSpPr>
                  <a:spLocks noChangeArrowheads="1"/>
                </p:cNvSpPr>
                <p:nvPr/>
              </p:nvSpPr>
              <p:spPr bwMode="auto">
                <a:xfrm>
                  <a:off x="1108" y="806"/>
                  <a:ext cx="2433" cy="518"/>
                </a:xfrm>
                <a:prstGeom prst="rect">
                  <a:avLst/>
                </a:prstGeom>
                <a:noFill/>
                <a:ln w="7">
                  <a:solidFill>
                    <a:srgbClr val="A0A0A0"/>
                  </a:solidFill>
                  <a:miter lim="800000"/>
                  <a:headEnd/>
                  <a:tailEnd/>
                </a:ln>
              </p:spPr>
              <p:txBody>
                <a:bodyPr/>
                <a:lstStyle/>
                <a:p>
                  <a:endParaRPr lang="en-US"/>
                </a:p>
              </p:txBody>
            </p:sp>
          </p:grpSp>
          <p:grpSp>
            <p:nvGrpSpPr>
              <p:cNvPr id="10" name="Group 24"/>
              <p:cNvGrpSpPr>
                <a:grpSpLocks/>
              </p:cNvGrpSpPr>
              <p:nvPr/>
            </p:nvGrpSpPr>
            <p:grpSpPr bwMode="auto">
              <a:xfrm>
                <a:off x="0" y="1324"/>
                <a:ext cx="1108" cy="518"/>
                <a:chOff x="0" y="1324"/>
                <a:chExt cx="1108" cy="518"/>
              </a:xfrm>
            </p:grpSpPr>
            <p:sp>
              <p:nvSpPr>
                <p:cNvPr id="21530" name="Rectangle 25"/>
                <p:cNvSpPr>
                  <a:spLocks noChangeArrowheads="1"/>
                </p:cNvSpPr>
                <p:nvPr/>
              </p:nvSpPr>
              <p:spPr bwMode="auto">
                <a:xfrm>
                  <a:off x="43" y="1324"/>
                  <a:ext cx="1022" cy="518"/>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nth0(X,Y,Z)</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21531" name="Rectangle 26"/>
                <p:cNvSpPr>
                  <a:spLocks noChangeArrowheads="1"/>
                </p:cNvSpPr>
                <p:nvPr/>
              </p:nvSpPr>
              <p:spPr bwMode="auto">
                <a:xfrm>
                  <a:off x="0" y="1324"/>
                  <a:ext cx="1108" cy="518"/>
                </a:xfrm>
                <a:prstGeom prst="rect">
                  <a:avLst/>
                </a:prstGeom>
                <a:noFill/>
                <a:ln w="7">
                  <a:solidFill>
                    <a:srgbClr val="A0A0A0"/>
                  </a:solidFill>
                  <a:miter lim="800000"/>
                  <a:headEnd/>
                  <a:tailEnd/>
                </a:ln>
              </p:spPr>
              <p:txBody>
                <a:bodyPr/>
                <a:lstStyle/>
                <a:p>
                  <a:endParaRPr lang="en-US"/>
                </a:p>
              </p:txBody>
            </p:sp>
          </p:grpSp>
          <p:grpSp>
            <p:nvGrpSpPr>
              <p:cNvPr id="11" name="Group 27"/>
              <p:cNvGrpSpPr>
                <a:grpSpLocks/>
              </p:cNvGrpSpPr>
              <p:nvPr/>
            </p:nvGrpSpPr>
            <p:grpSpPr bwMode="auto">
              <a:xfrm>
                <a:off x="1108" y="1324"/>
                <a:ext cx="2433" cy="518"/>
                <a:chOff x="1108" y="1324"/>
                <a:chExt cx="2433" cy="518"/>
              </a:xfrm>
            </p:grpSpPr>
            <p:sp>
              <p:nvSpPr>
                <p:cNvPr id="21528" name="Rectangle 28"/>
                <p:cNvSpPr>
                  <a:spLocks noChangeArrowheads="1"/>
                </p:cNvSpPr>
                <p:nvPr/>
              </p:nvSpPr>
              <p:spPr bwMode="auto">
                <a:xfrm>
                  <a:off x="1151" y="1324"/>
                  <a:ext cx="2347" cy="518"/>
                </a:xfrm>
                <a:prstGeom prst="rect">
                  <a:avLst/>
                </a:prstGeom>
                <a:noFill/>
                <a:ln w="9525">
                  <a:noFill/>
                  <a:miter lim="800000"/>
                  <a:headEnd/>
                  <a:tailEnd/>
                </a:ln>
              </p:spPr>
              <p:txBody>
                <a:bodyPr/>
                <a:lstStyle/>
                <a:p>
                  <a:pPr algn="l" eaLnBrk="0" hangingPunct="0">
                    <a:spcBef>
                      <a:spcPct val="0"/>
                    </a:spcBef>
                    <a:buClrTx/>
                    <a:buSzTx/>
                    <a:buFontTx/>
                    <a:buNone/>
                  </a:pPr>
                  <a:r>
                    <a:rPr lang="en-US" sz="2000" b="0" dirty="0">
                      <a:latin typeface="Times New Roman" pitchFamily="18" charset="0"/>
                      <a:cs typeface="Times New Roman" pitchFamily="18" charset="0"/>
                    </a:rPr>
                    <a:t>Provable if </a:t>
                  </a:r>
                  <a:r>
                    <a:rPr lang="en-US" sz="2000" dirty="0">
                      <a:latin typeface="Courier New" pitchFamily="49" charset="0"/>
                      <a:cs typeface="Times New Roman" pitchFamily="18" charset="0"/>
                    </a:rPr>
                    <a:t>X</a:t>
                  </a:r>
                  <a:r>
                    <a:rPr lang="en-US" sz="2000" b="0" dirty="0">
                      <a:latin typeface="Times New Roman" pitchFamily="18" charset="0"/>
                      <a:cs typeface="Times New Roman" pitchFamily="18" charset="0"/>
                    </a:rPr>
                    <a:t> is an integer, </a:t>
                  </a:r>
                  <a:r>
                    <a:rPr lang="en-US" sz="2000" dirty="0">
                      <a:latin typeface="Courier New" pitchFamily="49" charset="0"/>
                      <a:cs typeface="Times New Roman" pitchFamily="18" charset="0"/>
                    </a:rPr>
                    <a:t>Y</a:t>
                  </a:r>
                  <a:r>
                    <a:rPr lang="en-US" sz="2000" b="0" dirty="0">
                      <a:latin typeface="Times New Roman" pitchFamily="18" charset="0"/>
                      <a:cs typeface="Times New Roman" pitchFamily="18" charset="0"/>
                    </a:rPr>
                    <a:t> is a list, and </a:t>
                  </a:r>
                  <a:r>
                    <a:rPr lang="en-US" sz="2000" dirty="0">
                      <a:latin typeface="Courier New" pitchFamily="49" charset="0"/>
                      <a:cs typeface="Times New Roman" pitchFamily="18" charset="0"/>
                    </a:rPr>
                    <a:t>Z</a:t>
                  </a:r>
                  <a:r>
                    <a:rPr lang="en-US" sz="2000" b="0" dirty="0">
                      <a:latin typeface="Times New Roman" pitchFamily="18" charset="0"/>
                      <a:cs typeface="Times New Roman" pitchFamily="18" charset="0"/>
                    </a:rPr>
                    <a:t> is the </a:t>
                  </a:r>
                  <a:r>
                    <a:rPr lang="en-US" sz="2000" dirty="0" err="1">
                      <a:latin typeface="Courier New" pitchFamily="49" charset="0"/>
                      <a:cs typeface="Times New Roman" pitchFamily="18" charset="0"/>
                    </a:rPr>
                    <a:t>X</a:t>
                  </a:r>
                  <a:r>
                    <a:rPr lang="en-US" sz="2000" b="0" dirty="0" err="1">
                      <a:latin typeface="Times New Roman" pitchFamily="18" charset="0"/>
                      <a:cs typeface="Times New Roman" pitchFamily="18" charset="0"/>
                    </a:rPr>
                    <a:t>th</a:t>
                  </a:r>
                  <a:r>
                    <a:rPr lang="en-US" sz="2000" b="0" dirty="0">
                      <a:latin typeface="Times New Roman" pitchFamily="18" charset="0"/>
                      <a:cs typeface="Times New Roman" pitchFamily="18" charset="0"/>
                    </a:rPr>
                    <a:t> element of </a:t>
                  </a:r>
                  <a:r>
                    <a:rPr lang="en-US" sz="2000" dirty="0">
                      <a:latin typeface="Courier New" pitchFamily="49" charset="0"/>
                      <a:cs typeface="Times New Roman" pitchFamily="18" charset="0"/>
                    </a:rPr>
                    <a:t>Y</a:t>
                  </a:r>
                  <a:r>
                    <a:rPr lang="en-US" sz="2000" b="0" dirty="0">
                      <a:latin typeface="Times New Roman" pitchFamily="18" charset="0"/>
                      <a:cs typeface="Times New Roman" pitchFamily="18" charset="0"/>
                    </a:rPr>
                    <a:t>, counting from 0.</a:t>
                  </a:r>
                </a:p>
                <a:p>
                  <a:pPr algn="l" eaLnBrk="0" hangingPunct="0">
                    <a:spcBef>
                      <a:spcPct val="0"/>
                    </a:spcBef>
                    <a:buClrTx/>
                    <a:buSzTx/>
                    <a:buFontTx/>
                    <a:buNone/>
                  </a:pPr>
                  <a:endParaRPr lang="en-US" sz="2000" b="0" dirty="0">
                    <a:latin typeface="Times New Roman" pitchFamily="18" charset="0"/>
                  </a:endParaRPr>
                </a:p>
              </p:txBody>
            </p:sp>
            <p:sp>
              <p:nvSpPr>
                <p:cNvPr id="21529" name="Rectangle 29"/>
                <p:cNvSpPr>
                  <a:spLocks noChangeArrowheads="1"/>
                </p:cNvSpPr>
                <p:nvPr/>
              </p:nvSpPr>
              <p:spPr bwMode="auto">
                <a:xfrm>
                  <a:off x="1108" y="1324"/>
                  <a:ext cx="2433" cy="518"/>
                </a:xfrm>
                <a:prstGeom prst="rect">
                  <a:avLst/>
                </a:prstGeom>
                <a:noFill/>
                <a:ln w="7">
                  <a:solidFill>
                    <a:srgbClr val="A0A0A0"/>
                  </a:solidFill>
                  <a:miter lim="800000"/>
                  <a:headEnd/>
                  <a:tailEnd/>
                </a:ln>
              </p:spPr>
              <p:txBody>
                <a:bodyPr/>
                <a:lstStyle/>
                <a:p>
                  <a:endParaRPr lang="en-US"/>
                </a:p>
              </p:txBody>
            </p:sp>
          </p:grpSp>
          <p:grpSp>
            <p:nvGrpSpPr>
              <p:cNvPr id="12" name="Group 30"/>
              <p:cNvGrpSpPr>
                <a:grpSpLocks/>
              </p:cNvGrpSpPr>
              <p:nvPr/>
            </p:nvGrpSpPr>
            <p:grpSpPr bwMode="auto">
              <a:xfrm>
                <a:off x="0" y="1842"/>
                <a:ext cx="1108" cy="403"/>
                <a:chOff x="0" y="1842"/>
                <a:chExt cx="1108" cy="403"/>
              </a:xfrm>
            </p:grpSpPr>
            <p:sp>
              <p:nvSpPr>
                <p:cNvPr id="21526" name="Rectangle 31"/>
                <p:cNvSpPr>
                  <a:spLocks noChangeArrowheads="1"/>
                </p:cNvSpPr>
                <p:nvPr/>
              </p:nvSpPr>
              <p:spPr bwMode="auto">
                <a:xfrm>
                  <a:off x="43" y="1842"/>
                  <a:ext cx="1022" cy="403"/>
                </a:xfrm>
                <a:prstGeom prst="rect">
                  <a:avLst/>
                </a:prstGeom>
                <a:noFill/>
                <a:ln w="9525">
                  <a:noFill/>
                  <a:miter lim="800000"/>
                  <a:headEnd/>
                  <a:tailEnd/>
                </a:ln>
              </p:spPr>
              <p:txBody>
                <a:bodyPr/>
                <a:lstStyle/>
                <a:p>
                  <a:pPr algn="l" eaLnBrk="0" hangingPunct="0">
                    <a:spcBef>
                      <a:spcPct val="0"/>
                    </a:spcBef>
                    <a:buClrTx/>
                    <a:buSzTx/>
                    <a:buFontTx/>
                    <a:buNone/>
                  </a:pPr>
                  <a:r>
                    <a:rPr lang="en-US" sz="2000">
                      <a:latin typeface="Courier New" pitchFamily="49" charset="0"/>
                      <a:cs typeface="Times New Roman" pitchFamily="18" charset="0"/>
                    </a:rPr>
                    <a:t>length(X,Y)</a:t>
                  </a:r>
                  <a:endParaRPr lang="en-US" sz="2000" b="0">
                    <a:latin typeface="Times New Roman" pitchFamily="18" charset="0"/>
                    <a:cs typeface="Times New Roman" pitchFamily="18" charset="0"/>
                  </a:endParaRPr>
                </a:p>
                <a:p>
                  <a:pPr algn="l" eaLnBrk="0" hangingPunct="0">
                    <a:spcBef>
                      <a:spcPct val="0"/>
                    </a:spcBef>
                    <a:buClrTx/>
                    <a:buSzTx/>
                    <a:buFontTx/>
                    <a:buNone/>
                  </a:pPr>
                  <a:endParaRPr lang="en-US" sz="2000" b="0">
                    <a:latin typeface="Times New Roman" pitchFamily="18" charset="0"/>
                  </a:endParaRPr>
                </a:p>
              </p:txBody>
            </p:sp>
            <p:sp>
              <p:nvSpPr>
                <p:cNvPr id="21527" name="Rectangle 32"/>
                <p:cNvSpPr>
                  <a:spLocks noChangeArrowheads="1"/>
                </p:cNvSpPr>
                <p:nvPr/>
              </p:nvSpPr>
              <p:spPr bwMode="auto">
                <a:xfrm>
                  <a:off x="0" y="1842"/>
                  <a:ext cx="1108" cy="403"/>
                </a:xfrm>
                <a:prstGeom prst="rect">
                  <a:avLst/>
                </a:prstGeom>
                <a:noFill/>
                <a:ln w="7">
                  <a:solidFill>
                    <a:srgbClr val="A0A0A0"/>
                  </a:solidFill>
                  <a:miter lim="800000"/>
                  <a:headEnd/>
                  <a:tailEnd/>
                </a:ln>
              </p:spPr>
              <p:txBody>
                <a:bodyPr/>
                <a:lstStyle/>
                <a:p>
                  <a:endParaRPr lang="en-US"/>
                </a:p>
              </p:txBody>
            </p:sp>
          </p:grpSp>
          <p:grpSp>
            <p:nvGrpSpPr>
              <p:cNvPr id="13" name="Group 33"/>
              <p:cNvGrpSpPr>
                <a:grpSpLocks/>
              </p:cNvGrpSpPr>
              <p:nvPr/>
            </p:nvGrpSpPr>
            <p:grpSpPr bwMode="auto">
              <a:xfrm>
                <a:off x="1108" y="1842"/>
                <a:ext cx="2433" cy="403"/>
                <a:chOff x="1108" y="1842"/>
                <a:chExt cx="2433" cy="403"/>
              </a:xfrm>
            </p:grpSpPr>
            <p:sp>
              <p:nvSpPr>
                <p:cNvPr id="21524" name="Rectangle 34"/>
                <p:cNvSpPr>
                  <a:spLocks noChangeArrowheads="1"/>
                </p:cNvSpPr>
                <p:nvPr/>
              </p:nvSpPr>
              <p:spPr bwMode="auto">
                <a:xfrm>
                  <a:off x="1151" y="1842"/>
                  <a:ext cx="2347" cy="403"/>
                </a:xfrm>
                <a:prstGeom prst="rect">
                  <a:avLst/>
                </a:prstGeom>
                <a:noFill/>
                <a:ln w="9525">
                  <a:noFill/>
                  <a:miter lim="800000"/>
                  <a:headEnd/>
                  <a:tailEnd/>
                </a:ln>
              </p:spPr>
              <p:txBody>
                <a:bodyPr/>
                <a:lstStyle/>
                <a:p>
                  <a:pPr algn="l" eaLnBrk="0" hangingPunct="0">
                    <a:spcBef>
                      <a:spcPct val="0"/>
                    </a:spcBef>
                    <a:buClrTx/>
                    <a:buSzTx/>
                    <a:buFontTx/>
                    <a:buNone/>
                  </a:pPr>
                  <a:r>
                    <a:rPr lang="en-US" sz="2000" b="0">
                      <a:latin typeface="Times New Roman" pitchFamily="18" charset="0"/>
                      <a:cs typeface="Times New Roman" pitchFamily="18" charset="0"/>
                    </a:rPr>
                    <a:t>Provable if </a:t>
                  </a:r>
                  <a:r>
                    <a:rPr lang="en-US" sz="2000">
                      <a:latin typeface="Courier New" pitchFamily="49" charset="0"/>
                      <a:cs typeface="Times New Roman" pitchFamily="18" charset="0"/>
                    </a:rPr>
                    <a:t>X</a:t>
                  </a:r>
                  <a:r>
                    <a:rPr lang="en-US" sz="2000" b="0">
                      <a:latin typeface="Times New Roman" pitchFamily="18" charset="0"/>
                      <a:cs typeface="Times New Roman" pitchFamily="18" charset="0"/>
                    </a:rPr>
                    <a:t> is a list of length </a:t>
                  </a:r>
                  <a:r>
                    <a:rPr lang="en-US" sz="2000">
                      <a:latin typeface="Courier New" pitchFamily="49" charset="0"/>
                      <a:cs typeface="Times New Roman" pitchFamily="18" charset="0"/>
                    </a:rPr>
                    <a:t>Y</a:t>
                  </a:r>
                  <a:r>
                    <a:rPr lang="en-US" sz="2000" b="0">
                      <a:latin typeface="Times New Roman" pitchFamily="18" charset="0"/>
                      <a:cs typeface="Times New Roman" pitchFamily="18" charset="0"/>
                    </a:rPr>
                    <a:t>.</a:t>
                  </a:r>
                </a:p>
                <a:p>
                  <a:pPr algn="l" eaLnBrk="0" hangingPunct="0">
                    <a:spcBef>
                      <a:spcPct val="0"/>
                    </a:spcBef>
                    <a:buClrTx/>
                    <a:buSzTx/>
                    <a:buFontTx/>
                    <a:buNone/>
                  </a:pPr>
                  <a:endParaRPr lang="en-US" sz="2000" b="0">
                    <a:latin typeface="Times New Roman" pitchFamily="18" charset="0"/>
                  </a:endParaRPr>
                </a:p>
              </p:txBody>
            </p:sp>
            <p:sp>
              <p:nvSpPr>
                <p:cNvPr id="21525" name="Rectangle 35"/>
                <p:cNvSpPr>
                  <a:spLocks noChangeArrowheads="1"/>
                </p:cNvSpPr>
                <p:nvPr/>
              </p:nvSpPr>
              <p:spPr bwMode="auto">
                <a:xfrm>
                  <a:off x="1108" y="1842"/>
                  <a:ext cx="2433" cy="403"/>
                </a:xfrm>
                <a:prstGeom prst="rect">
                  <a:avLst/>
                </a:prstGeom>
                <a:noFill/>
                <a:ln w="7">
                  <a:solidFill>
                    <a:srgbClr val="A0A0A0"/>
                  </a:solidFill>
                  <a:miter lim="800000"/>
                  <a:headEnd/>
                  <a:tailEnd/>
                </a:ln>
              </p:spPr>
              <p:txBody>
                <a:bodyPr/>
                <a:lstStyle/>
                <a:p>
                  <a:endParaRPr lang="en-US"/>
                </a:p>
              </p:txBody>
            </p:sp>
          </p:grpSp>
        </p:grpSp>
        <p:sp>
          <p:nvSpPr>
            <p:cNvPr id="21513" name="Rectangle 36"/>
            <p:cNvSpPr>
              <a:spLocks noChangeArrowheads="1"/>
            </p:cNvSpPr>
            <p:nvPr/>
          </p:nvSpPr>
          <p:spPr bwMode="auto">
            <a:xfrm>
              <a:off x="-2" y="-137"/>
              <a:ext cx="3545" cy="2249"/>
            </a:xfrm>
            <a:prstGeom prst="rect">
              <a:avLst/>
            </a:prstGeom>
            <a:noFill/>
            <a:ln w="6350">
              <a:solidFill>
                <a:srgbClr val="A0A0A0"/>
              </a:solidFill>
              <a:miter lim="800000"/>
              <a:headEnd/>
              <a:tailEnd/>
            </a:ln>
          </p:spPr>
          <p:txBody>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dirty="0"/>
              <a:t>Examples of using </a:t>
            </a:r>
            <a:r>
              <a:rPr lang="en-US" b="1" dirty="0">
                <a:latin typeface="Courier New" pitchFamily="49" charset="0"/>
              </a:rPr>
              <a:t>select</a:t>
            </a:r>
            <a:endParaRPr lang="en-US" dirty="0"/>
          </a:p>
        </p:txBody>
      </p:sp>
      <p:sp>
        <p:nvSpPr>
          <p:cNvPr id="22532" name="Slide Number Placeholder 5"/>
          <p:cNvSpPr>
            <a:spLocks noGrp="1"/>
          </p:cNvSpPr>
          <p:nvPr>
            <p:ph type="sldNum" sz="quarter" idx="12"/>
          </p:nvPr>
        </p:nvSpPr>
        <p:spPr>
          <a:noFill/>
        </p:spPr>
        <p:txBody>
          <a:bodyPr/>
          <a:lstStyle/>
          <a:p>
            <a:fld id="{700ED70F-E991-4873-B69C-0119CF950A75}" type="slidenum">
              <a:rPr lang="en-US" smtClean="0"/>
              <a:pPr/>
              <a:t>35</a:t>
            </a:fld>
            <a:endParaRPr lang="en-US"/>
          </a:p>
        </p:txBody>
      </p:sp>
      <p:sp>
        <p:nvSpPr>
          <p:cNvPr id="22534" name="Text Box 3"/>
          <p:cNvSpPr txBox="1">
            <a:spLocks noChangeArrowheads="1"/>
          </p:cNvSpPr>
          <p:nvPr/>
        </p:nvSpPr>
        <p:spPr bwMode="auto">
          <a:xfrm>
            <a:off x="990600" y="2286000"/>
            <a:ext cx="6781800" cy="4401205"/>
          </a:xfrm>
          <a:prstGeom prst="rect">
            <a:avLst/>
          </a:prstGeom>
          <a:noFill/>
          <a:ln w="9525">
            <a:noFill/>
            <a:miter lim="800000"/>
            <a:headEnd/>
            <a:tailEnd/>
          </a:ln>
        </p:spPr>
        <p:txBody>
          <a:bodyPr wrap="square">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select(2,[1,2,3],Z).</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Z = [1, 3] </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No</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select(2,Y,[1,3]).</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 = [2, 1, 3] </a:t>
            </a:r>
            <a:r>
              <a:rPr lang="en-US" sz="2000" dirty="0">
                <a:solidFill>
                  <a:srgbClr val="000000"/>
                </a:solidFill>
                <a:latin typeface="Courier New" pitchFamily="49" charset="0"/>
                <a:cs typeface="Courier New" pitchFamily="49" charset="0"/>
              </a:rPr>
              <a:t>;</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 = [1, 2, 3] </a:t>
            </a:r>
            <a:r>
              <a:rPr lang="en-US" sz="2000" dirty="0">
                <a:solidFill>
                  <a:srgbClr val="000000"/>
                </a:solidFill>
                <a:latin typeface="Courier New" pitchFamily="49" charset="0"/>
                <a:cs typeface="Courier New" pitchFamily="49" charset="0"/>
              </a:rPr>
              <a:t>;</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 = [1, 3, 2] </a:t>
            </a:r>
            <a:r>
              <a:rPr lang="en-US" sz="2000" dirty="0">
                <a:solidFill>
                  <a:srgbClr val="000000"/>
                </a:solidFill>
                <a:latin typeface="Courier New" pitchFamily="49" charset="0"/>
                <a:cs typeface="Courier New" pitchFamily="49" charset="0"/>
              </a:rPr>
              <a:t>;</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No</a:t>
            </a:r>
            <a:endParaRPr lang="en-US" sz="2000" b="0" dirty="0">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t>The Anonymous Variable</a:t>
            </a:r>
          </a:p>
        </p:txBody>
      </p:sp>
      <p:sp>
        <p:nvSpPr>
          <p:cNvPr id="25606" name="Rectangle 3"/>
          <p:cNvSpPr>
            <a:spLocks noGrp="1" noChangeArrowheads="1"/>
          </p:cNvSpPr>
          <p:nvPr>
            <p:ph idx="1"/>
          </p:nvPr>
        </p:nvSpPr>
        <p:spPr/>
        <p:txBody>
          <a:bodyPr/>
          <a:lstStyle/>
          <a:p>
            <a:pPr eaLnBrk="1" hangingPunct="1"/>
            <a:r>
              <a:rPr lang="en-US" dirty="0"/>
              <a:t>The variable </a:t>
            </a:r>
            <a:r>
              <a:rPr lang="en-US" b="1" dirty="0">
                <a:latin typeface="Courier New" pitchFamily="49" charset="0"/>
              </a:rPr>
              <a:t>_</a:t>
            </a:r>
            <a:r>
              <a:rPr lang="en-US" dirty="0"/>
              <a:t> is an anonymous variable</a:t>
            </a:r>
          </a:p>
          <a:p>
            <a:pPr eaLnBrk="1" hangingPunct="1"/>
            <a:r>
              <a:rPr lang="en-US" dirty="0"/>
              <a:t>Every occurrence is bound independently of every other occurrence</a:t>
            </a:r>
          </a:p>
          <a:p>
            <a:pPr eaLnBrk="1" hangingPunct="1"/>
            <a:r>
              <a:rPr lang="en-US" dirty="0"/>
              <a:t>It matches any term without introducing bindings</a:t>
            </a:r>
          </a:p>
        </p:txBody>
      </p:sp>
      <p:sp>
        <p:nvSpPr>
          <p:cNvPr id="25604" name="Slide Number Placeholder 5"/>
          <p:cNvSpPr>
            <a:spLocks noGrp="1"/>
          </p:cNvSpPr>
          <p:nvPr>
            <p:ph type="sldNum" sz="quarter" idx="12"/>
          </p:nvPr>
        </p:nvSpPr>
        <p:spPr>
          <a:noFill/>
        </p:spPr>
        <p:txBody>
          <a:bodyPr/>
          <a:lstStyle/>
          <a:p>
            <a:fld id="{367453B6-0391-45F1-92CF-8577AFDDE0B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t>Example</a:t>
            </a:r>
          </a:p>
        </p:txBody>
      </p:sp>
      <p:sp>
        <p:nvSpPr>
          <p:cNvPr id="26630" name="Rectangle 3"/>
          <p:cNvSpPr>
            <a:spLocks noGrp="1" noChangeArrowheads="1"/>
          </p:cNvSpPr>
          <p:nvPr>
            <p:ph idx="1"/>
          </p:nvPr>
        </p:nvSpPr>
        <p:spPr>
          <a:xfrm>
            <a:off x="762000" y="4267200"/>
            <a:ext cx="7772400" cy="1771650"/>
          </a:xfrm>
        </p:spPr>
        <p:txBody>
          <a:bodyPr/>
          <a:lstStyle/>
          <a:p>
            <a:pPr eaLnBrk="1" hangingPunct="1"/>
            <a:r>
              <a:rPr lang="en-US" dirty="0"/>
              <a:t>This </a:t>
            </a:r>
            <a:r>
              <a:rPr lang="en-US" b="1" dirty="0" err="1">
                <a:latin typeface="Courier New" pitchFamily="49" charset="0"/>
              </a:rPr>
              <a:t>tailof</a:t>
            </a:r>
            <a:r>
              <a:rPr lang="en-US" b="1" dirty="0">
                <a:latin typeface="Courier New" pitchFamily="49" charset="0"/>
              </a:rPr>
              <a:t>(X,Y)</a:t>
            </a:r>
            <a:r>
              <a:rPr lang="en-US" dirty="0"/>
              <a:t> succeeds when </a:t>
            </a:r>
            <a:r>
              <a:rPr lang="en-US" b="1" dirty="0">
                <a:latin typeface="Courier New" pitchFamily="49" charset="0"/>
              </a:rPr>
              <a:t>X</a:t>
            </a:r>
            <a:r>
              <a:rPr lang="en-US" dirty="0"/>
              <a:t> is a non-empty list and </a:t>
            </a:r>
            <a:r>
              <a:rPr lang="en-US" b="1" dirty="0">
                <a:latin typeface="Courier New" pitchFamily="49" charset="0"/>
              </a:rPr>
              <a:t>Y</a:t>
            </a:r>
            <a:r>
              <a:rPr lang="en-US" dirty="0"/>
              <a:t> is the tail of that list</a:t>
            </a:r>
          </a:p>
        </p:txBody>
      </p:sp>
      <p:sp>
        <p:nvSpPr>
          <p:cNvPr id="26628" name="Slide Number Placeholder 5"/>
          <p:cNvSpPr>
            <a:spLocks noGrp="1"/>
          </p:cNvSpPr>
          <p:nvPr>
            <p:ph type="sldNum" sz="quarter" idx="12"/>
          </p:nvPr>
        </p:nvSpPr>
        <p:spPr>
          <a:noFill/>
        </p:spPr>
        <p:txBody>
          <a:bodyPr/>
          <a:lstStyle/>
          <a:p>
            <a:fld id="{09470152-263D-402A-B4AE-A4ED8523A299}" type="slidenum">
              <a:rPr lang="en-US" smtClean="0"/>
              <a:pPr/>
              <a:t>37</a:t>
            </a:fld>
            <a:endParaRPr lang="en-US"/>
          </a:p>
        </p:txBody>
      </p:sp>
      <p:sp>
        <p:nvSpPr>
          <p:cNvPr id="26631" name="Text Box 4"/>
          <p:cNvSpPr txBox="1">
            <a:spLocks noChangeArrowheads="1"/>
          </p:cNvSpPr>
          <p:nvPr/>
        </p:nvSpPr>
        <p:spPr bwMode="auto">
          <a:xfrm>
            <a:off x="1295400" y="3352800"/>
            <a:ext cx="6248400" cy="457200"/>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400" dirty="0" err="1">
                <a:solidFill>
                  <a:srgbClr val="000000"/>
                </a:solidFill>
                <a:latin typeface="Courier New" pitchFamily="49" charset="0"/>
                <a:cs typeface="Courier New" pitchFamily="49" charset="0"/>
              </a:rPr>
              <a:t>tailof</a:t>
            </a:r>
            <a:r>
              <a:rPr lang="en-US" sz="2400" dirty="0">
                <a:solidFill>
                  <a:srgbClr val="000000"/>
                </a:solidFill>
                <a:latin typeface="Courier New" pitchFamily="49" charset="0"/>
                <a:cs typeface="Courier New" pitchFamily="49" charset="0"/>
              </a:rPr>
              <a:t>(.(_,A),A).</a:t>
            </a:r>
            <a:endParaRPr lang="en-US" sz="2400" b="0" dirty="0">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dirty="0"/>
              <a:t>The </a:t>
            </a:r>
            <a:r>
              <a:rPr lang="en-US" b="1" dirty="0">
                <a:latin typeface="Courier New" pitchFamily="49" charset="0"/>
              </a:rPr>
              <a:t>not</a:t>
            </a:r>
            <a:r>
              <a:rPr lang="en-US" dirty="0"/>
              <a:t> Predicate</a:t>
            </a:r>
          </a:p>
        </p:txBody>
      </p:sp>
      <p:sp>
        <p:nvSpPr>
          <p:cNvPr id="27652" name="Slide Number Placeholder 5"/>
          <p:cNvSpPr>
            <a:spLocks noGrp="1"/>
          </p:cNvSpPr>
          <p:nvPr>
            <p:ph type="sldNum" sz="quarter" idx="12"/>
          </p:nvPr>
        </p:nvSpPr>
        <p:spPr>
          <a:noFill/>
        </p:spPr>
        <p:txBody>
          <a:bodyPr/>
          <a:lstStyle/>
          <a:p>
            <a:fld id="{E30E45B7-68F9-421C-B77B-5513D57B0B87}" type="slidenum">
              <a:rPr lang="en-US" smtClean="0"/>
              <a:pPr/>
              <a:t>38</a:t>
            </a:fld>
            <a:endParaRPr lang="en-US"/>
          </a:p>
        </p:txBody>
      </p:sp>
      <p:sp>
        <p:nvSpPr>
          <p:cNvPr id="27654" name="Text Box 4"/>
          <p:cNvSpPr txBox="1">
            <a:spLocks noChangeArrowheads="1"/>
          </p:cNvSpPr>
          <p:nvPr/>
        </p:nvSpPr>
        <p:spPr bwMode="auto">
          <a:xfrm>
            <a:off x="1143000" y="2667000"/>
            <a:ext cx="6477000" cy="19304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a:solidFill>
                  <a:srgbClr val="000000"/>
                </a:solidFill>
                <a:latin typeface="Courier New" pitchFamily="49" charset="0"/>
                <a:cs typeface="Courier New" pitchFamily="49" charset="0"/>
              </a:rPr>
              <a:t>?- </a:t>
            </a:r>
            <a:r>
              <a:rPr lang="en-US" sz="2000">
                <a:solidFill>
                  <a:srgbClr val="000000"/>
                </a:solidFill>
                <a:latin typeface="Courier New" pitchFamily="49" charset="0"/>
                <a:cs typeface="Courier New" pitchFamily="49" charset="0"/>
              </a:rPr>
              <a:t>member(1,[1,2,3]).</a:t>
            </a:r>
            <a:br>
              <a:rPr lang="en-US" sz="2000">
                <a:solidFill>
                  <a:srgbClr val="000000"/>
                </a:solidFill>
                <a:latin typeface="Courier New" pitchFamily="49" charset="0"/>
                <a:cs typeface="Courier New" pitchFamily="49" charset="0"/>
              </a:rPr>
            </a:br>
            <a:r>
              <a:rPr lang="en-US" sz="2000" b="0">
                <a:solidFill>
                  <a:srgbClr val="000000"/>
                </a:solidFill>
                <a:latin typeface="Courier New" pitchFamily="49" charset="0"/>
                <a:cs typeface="Courier New" pitchFamily="49" charset="0"/>
              </a:rPr>
              <a:t/>
            </a:r>
            <a:br>
              <a:rPr lang="en-US" sz="2000" b="0">
                <a:solidFill>
                  <a:srgbClr val="000000"/>
                </a:solidFill>
                <a:latin typeface="Courier New" pitchFamily="49" charset="0"/>
                <a:cs typeface="Courier New" pitchFamily="49" charset="0"/>
              </a:rPr>
            </a:br>
            <a:r>
              <a:rPr lang="en-US" sz="2000" b="0">
                <a:solidFill>
                  <a:srgbClr val="000000"/>
                </a:solidFill>
                <a:latin typeface="Courier New" pitchFamily="49" charset="0"/>
                <a:cs typeface="Courier New" pitchFamily="49" charset="0"/>
              </a:rPr>
              <a:t>Yes</a:t>
            </a:r>
            <a:br>
              <a:rPr lang="en-US" sz="2000" b="0">
                <a:solidFill>
                  <a:srgbClr val="000000"/>
                </a:solidFill>
                <a:latin typeface="Courier New" pitchFamily="49" charset="0"/>
                <a:cs typeface="Courier New" pitchFamily="49" charset="0"/>
              </a:rPr>
            </a:br>
            <a:r>
              <a:rPr lang="en-US" sz="2000" b="0">
                <a:solidFill>
                  <a:srgbClr val="000000"/>
                </a:solidFill>
                <a:latin typeface="Courier New" pitchFamily="49" charset="0"/>
                <a:cs typeface="Courier New" pitchFamily="49" charset="0"/>
              </a:rPr>
              <a:t>?- </a:t>
            </a:r>
            <a:r>
              <a:rPr lang="en-US" sz="2000">
                <a:solidFill>
                  <a:srgbClr val="000000"/>
                </a:solidFill>
                <a:latin typeface="Courier New" pitchFamily="49" charset="0"/>
                <a:cs typeface="Courier New" pitchFamily="49" charset="0"/>
              </a:rPr>
              <a:t>not(member(4,[1,2,3])).</a:t>
            </a:r>
            <a:br>
              <a:rPr lang="en-US" sz="2000">
                <a:solidFill>
                  <a:srgbClr val="000000"/>
                </a:solidFill>
                <a:latin typeface="Courier New" pitchFamily="49" charset="0"/>
                <a:cs typeface="Courier New" pitchFamily="49" charset="0"/>
              </a:rPr>
            </a:br>
            <a:r>
              <a:rPr lang="en-US" sz="2000" b="0">
                <a:solidFill>
                  <a:srgbClr val="000000"/>
                </a:solidFill>
                <a:latin typeface="Courier New" pitchFamily="49" charset="0"/>
                <a:cs typeface="Courier New" pitchFamily="49" charset="0"/>
              </a:rPr>
              <a:t/>
            </a:r>
            <a:br>
              <a:rPr lang="en-US" sz="2000" b="0">
                <a:solidFill>
                  <a:srgbClr val="000000"/>
                </a:solidFill>
                <a:latin typeface="Courier New" pitchFamily="49" charset="0"/>
                <a:cs typeface="Courier New" pitchFamily="49" charset="0"/>
              </a:rPr>
            </a:br>
            <a:r>
              <a:rPr lang="en-US" sz="2000" b="0">
                <a:solidFill>
                  <a:srgbClr val="000000"/>
                </a:solidFill>
                <a:latin typeface="Courier New" pitchFamily="49" charset="0"/>
                <a:cs typeface="Courier New" pitchFamily="49" charset="0"/>
              </a:rPr>
              <a:t>Yes</a:t>
            </a:r>
            <a:endParaRPr lang="en-US" sz="2000" b="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t>Real Values And Integers</a:t>
            </a:r>
          </a:p>
        </p:txBody>
      </p:sp>
      <p:sp>
        <p:nvSpPr>
          <p:cNvPr id="29700" name="Slide Number Placeholder 5"/>
          <p:cNvSpPr>
            <a:spLocks noGrp="1"/>
          </p:cNvSpPr>
          <p:nvPr>
            <p:ph type="sldNum" sz="quarter" idx="12"/>
          </p:nvPr>
        </p:nvSpPr>
        <p:spPr>
          <a:noFill/>
        </p:spPr>
        <p:txBody>
          <a:bodyPr/>
          <a:lstStyle/>
          <a:p>
            <a:fld id="{ED70DBE6-C865-42BA-AEE8-1E43A198BBCF}" type="slidenum">
              <a:rPr lang="en-US" smtClean="0"/>
              <a:pPr/>
              <a:t>39</a:t>
            </a:fld>
            <a:endParaRPr lang="en-US"/>
          </a:p>
        </p:txBody>
      </p:sp>
      <p:sp>
        <p:nvSpPr>
          <p:cNvPr id="29702" name="Text Box 3"/>
          <p:cNvSpPr txBox="1">
            <a:spLocks noChangeArrowheads="1"/>
          </p:cNvSpPr>
          <p:nvPr/>
        </p:nvSpPr>
        <p:spPr bwMode="auto">
          <a:xfrm>
            <a:off x="838200" y="2362200"/>
            <a:ext cx="2895600" cy="3759200"/>
          </a:xfrm>
          <a:prstGeom prst="rect">
            <a:avLst/>
          </a:prstGeom>
          <a:noFill/>
          <a:ln w="9525">
            <a:solidFill>
              <a:schemeClr val="tx1"/>
            </a:solidFill>
            <a:miter lim="800000"/>
            <a:headEnd/>
            <a:tailEnd/>
          </a:ln>
        </p:spPr>
        <p:txBody>
          <a:bodyPr wrap="square">
            <a:spAutoFit/>
          </a:bodyPr>
          <a:lstStyle/>
          <a:p>
            <a:pPr algn="l" eaLnBrk="0" hangingPunct="0">
              <a:spcBef>
                <a:spcPct val="50000"/>
              </a:spcBef>
              <a:buClrTx/>
              <a:buSzTx/>
              <a:buFontTx/>
              <a:buNone/>
            </a:pPr>
            <a:r>
              <a:rPr lang="en-US" sz="2000" b="0" dirty="0">
                <a:latin typeface="Courier New" pitchFamily="49" charset="0"/>
                <a:cs typeface="Times New Roman" pitchFamily="18" charset="0"/>
              </a:rPr>
              <a:t>?- </a:t>
            </a:r>
            <a:r>
              <a:rPr lang="en-US" sz="2000" dirty="0">
                <a:latin typeface="Courier New" pitchFamily="49" charset="0"/>
                <a:cs typeface="Times New Roman" pitchFamily="18" charset="0"/>
              </a:rPr>
              <a:t>X is 1/2.</a:t>
            </a:r>
            <a:br>
              <a:rPr lang="en-US" sz="2000" dirty="0">
                <a:latin typeface="Courier New" pitchFamily="49" charset="0"/>
                <a:cs typeface="Times New Roman" pitchFamily="18" charset="0"/>
              </a:rPr>
            </a:br>
            <a:r>
              <a:rPr lang="en-US" sz="2000" b="0" dirty="0">
                <a:latin typeface="Courier New" pitchFamily="49" charset="0"/>
                <a:cs typeface="Times New Roman" pitchFamily="18" charset="0"/>
              </a:rPr>
              <a:t>X = 0.5 </a:t>
            </a:r>
            <a:br>
              <a:rPr lang="en-US" sz="2000" b="0" dirty="0">
                <a:latin typeface="Courier New" pitchFamily="49" charset="0"/>
                <a:cs typeface="Times New Roman" pitchFamily="18" charset="0"/>
              </a:rPr>
            </a:br>
            <a:r>
              <a:rPr lang="en-US" sz="2000" b="0" dirty="0">
                <a:latin typeface="Courier New" pitchFamily="49" charset="0"/>
                <a:cs typeface="Times New Roman" pitchFamily="18" charset="0"/>
              </a:rPr>
              <a:t>Yes</a:t>
            </a:r>
            <a:br>
              <a:rPr lang="en-US" sz="2000" b="0" dirty="0">
                <a:latin typeface="Courier New" pitchFamily="49" charset="0"/>
                <a:cs typeface="Times New Roman" pitchFamily="18" charset="0"/>
              </a:rPr>
            </a:br>
            <a:r>
              <a:rPr lang="en-US" sz="2000" b="0" dirty="0">
                <a:latin typeface="Courier New" pitchFamily="49" charset="0"/>
                <a:cs typeface="Times New Roman" pitchFamily="18" charset="0"/>
              </a:rPr>
              <a:t>?- </a:t>
            </a:r>
            <a:r>
              <a:rPr lang="en-US" sz="2000" dirty="0">
                <a:latin typeface="Courier New" pitchFamily="49" charset="0"/>
                <a:cs typeface="Times New Roman" pitchFamily="18" charset="0"/>
              </a:rPr>
              <a:t>X is 1.0/2.0.</a:t>
            </a:r>
            <a:br>
              <a:rPr lang="en-US" sz="2000" dirty="0">
                <a:latin typeface="Courier New" pitchFamily="49" charset="0"/>
                <a:cs typeface="Times New Roman" pitchFamily="18" charset="0"/>
              </a:rPr>
            </a:br>
            <a:r>
              <a:rPr lang="en-US" sz="2000" b="0" dirty="0">
                <a:latin typeface="Courier New" pitchFamily="49" charset="0"/>
                <a:cs typeface="Times New Roman" pitchFamily="18" charset="0"/>
              </a:rPr>
              <a:t>X = 0.5 </a:t>
            </a:r>
            <a:br>
              <a:rPr lang="en-US" sz="2000" b="0" dirty="0">
                <a:latin typeface="Courier New" pitchFamily="49" charset="0"/>
                <a:cs typeface="Times New Roman" pitchFamily="18" charset="0"/>
              </a:rPr>
            </a:br>
            <a:r>
              <a:rPr lang="en-US" sz="2000" b="0" dirty="0">
                <a:latin typeface="Courier New" pitchFamily="49" charset="0"/>
                <a:cs typeface="Times New Roman" pitchFamily="18" charset="0"/>
              </a:rPr>
              <a:t>Yes</a:t>
            </a:r>
            <a:br>
              <a:rPr lang="en-US" sz="2000" b="0" dirty="0">
                <a:latin typeface="Courier New" pitchFamily="49" charset="0"/>
                <a:cs typeface="Times New Roman" pitchFamily="18" charset="0"/>
              </a:rPr>
            </a:br>
            <a:r>
              <a:rPr lang="en-US" sz="2000" b="0" dirty="0">
                <a:latin typeface="Courier New" pitchFamily="49" charset="0"/>
                <a:cs typeface="Times New Roman" pitchFamily="18" charset="0"/>
              </a:rPr>
              <a:t>?- </a:t>
            </a:r>
            <a:r>
              <a:rPr lang="en-US" sz="2000" dirty="0">
                <a:latin typeface="Courier New" pitchFamily="49" charset="0"/>
                <a:cs typeface="Times New Roman" pitchFamily="18" charset="0"/>
              </a:rPr>
              <a:t>X is 2/1.</a:t>
            </a:r>
            <a:br>
              <a:rPr lang="en-US" sz="2000" dirty="0">
                <a:latin typeface="Courier New" pitchFamily="49" charset="0"/>
                <a:cs typeface="Times New Roman" pitchFamily="18" charset="0"/>
              </a:rPr>
            </a:br>
            <a:r>
              <a:rPr lang="en-US" sz="2000" b="0" dirty="0">
                <a:latin typeface="Courier New" pitchFamily="49" charset="0"/>
                <a:cs typeface="Times New Roman" pitchFamily="18" charset="0"/>
              </a:rPr>
              <a:t>X = 2 </a:t>
            </a:r>
            <a:br>
              <a:rPr lang="en-US" sz="2000" b="0" dirty="0">
                <a:latin typeface="Courier New" pitchFamily="49" charset="0"/>
                <a:cs typeface="Times New Roman" pitchFamily="18" charset="0"/>
              </a:rPr>
            </a:br>
            <a:r>
              <a:rPr lang="en-US" sz="2000" b="0" dirty="0">
                <a:latin typeface="Courier New" pitchFamily="49" charset="0"/>
                <a:cs typeface="Times New Roman" pitchFamily="18" charset="0"/>
              </a:rPr>
              <a:t>Yes</a:t>
            </a:r>
            <a:br>
              <a:rPr lang="en-US" sz="2000" b="0" dirty="0">
                <a:latin typeface="Courier New" pitchFamily="49" charset="0"/>
                <a:cs typeface="Times New Roman" pitchFamily="18" charset="0"/>
              </a:rPr>
            </a:br>
            <a:r>
              <a:rPr lang="en-US" sz="2000" b="0" dirty="0">
                <a:latin typeface="Courier New" pitchFamily="49" charset="0"/>
                <a:cs typeface="Times New Roman" pitchFamily="18" charset="0"/>
              </a:rPr>
              <a:t>?- </a:t>
            </a:r>
            <a:r>
              <a:rPr lang="en-US" sz="2000" dirty="0">
                <a:latin typeface="Courier New" pitchFamily="49" charset="0"/>
                <a:cs typeface="Times New Roman" pitchFamily="18" charset="0"/>
              </a:rPr>
              <a:t>X is 2.0/1.0.</a:t>
            </a:r>
            <a:br>
              <a:rPr lang="en-US" sz="2000" dirty="0">
                <a:latin typeface="Courier New" pitchFamily="49" charset="0"/>
                <a:cs typeface="Times New Roman" pitchFamily="18" charset="0"/>
              </a:rPr>
            </a:br>
            <a:r>
              <a:rPr lang="en-US" sz="2000" b="0" dirty="0">
                <a:latin typeface="Courier New" pitchFamily="49" charset="0"/>
                <a:cs typeface="Times New Roman" pitchFamily="18" charset="0"/>
              </a:rPr>
              <a:t>X = 2</a:t>
            </a:r>
            <a:br>
              <a:rPr lang="en-US" sz="2000" b="0" dirty="0">
                <a:latin typeface="Courier New" pitchFamily="49" charset="0"/>
                <a:cs typeface="Times New Roman" pitchFamily="18" charset="0"/>
              </a:rPr>
            </a:br>
            <a:r>
              <a:rPr lang="en-US" sz="2000" b="0" dirty="0">
                <a:latin typeface="Courier New" pitchFamily="49" charset="0"/>
                <a:cs typeface="Times New Roman" pitchFamily="18" charset="0"/>
              </a:rPr>
              <a:t>Yes</a:t>
            </a:r>
            <a:r>
              <a:rPr lang="en-US" sz="2000" b="0" dirty="0">
                <a:latin typeface="Courier New" pitchFamily="49" charset="0"/>
              </a:rPr>
              <a:t> </a:t>
            </a:r>
          </a:p>
        </p:txBody>
      </p:sp>
      <p:sp>
        <p:nvSpPr>
          <p:cNvPr id="29703" name="Text Box 4"/>
          <p:cNvSpPr txBox="1">
            <a:spLocks noChangeArrowheads="1"/>
          </p:cNvSpPr>
          <p:nvPr/>
        </p:nvSpPr>
        <p:spPr bwMode="auto">
          <a:xfrm>
            <a:off x="3886200" y="2362200"/>
            <a:ext cx="4876800" cy="3970318"/>
          </a:xfrm>
          <a:prstGeom prst="rect">
            <a:avLst/>
          </a:prstGeom>
          <a:noFill/>
          <a:ln w="9525">
            <a:noFill/>
            <a:miter lim="800000"/>
            <a:headEnd/>
            <a:tailEnd/>
          </a:ln>
        </p:spPr>
        <p:txBody>
          <a:bodyPr wrap="square">
            <a:spAutoFit/>
          </a:bodyPr>
          <a:lstStyle/>
          <a:p>
            <a:pPr algn="l" eaLnBrk="0" hangingPunct="0">
              <a:spcBef>
                <a:spcPct val="50000"/>
              </a:spcBef>
              <a:buClrTx/>
              <a:buSzTx/>
              <a:buFontTx/>
              <a:buNone/>
            </a:pPr>
            <a:r>
              <a:rPr lang="en-US" sz="2400" b="0" dirty="0">
                <a:latin typeface="Times New Roman" pitchFamily="18" charset="0"/>
              </a:rPr>
              <a:t>There are two numeric types: integer and real.</a:t>
            </a:r>
          </a:p>
          <a:p>
            <a:pPr algn="l" eaLnBrk="0" hangingPunct="0">
              <a:spcBef>
                <a:spcPct val="50000"/>
              </a:spcBef>
              <a:buClrTx/>
              <a:buSzTx/>
              <a:buFontTx/>
              <a:buNone/>
            </a:pPr>
            <a:r>
              <a:rPr lang="en-US" sz="2400" b="0" dirty="0">
                <a:latin typeface="Times New Roman" pitchFamily="18" charset="0"/>
              </a:rPr>
              <a:t>Most of the evaluable predicates are overloaded for all combinations.</a:t>
            </a:r>
          </a:p>
          <a:p>
            <a:pPr algn="l" eaLnBrk="0" hangingPunct="0">
              <a:spcBef>
                <a:spcPct val="50000"/>
              </a:spcBef>
              <a:buClrTx/>
              <a:buSzTx/>
              <a:buFontTx/>
              <a:buNone/>
            </a:pPr>
            <a:r>
              <a:rPr lang="en-US" sz="2400" b="0" dirty="0">
                <a:latin typeface="Times New Roman" pitchFamily="18" charset="0"/>
              </a:rPr>
              <a:t>Prolog is dynamically typed; the types are used at runtime to resolve the overloading.</a:t>
            </a:r>
          </a:p>
          <a:p>
            <a:pPr algn="l" eaLnBrk="0" hangingPunct="0">
              <a:spcBef>
                <a:spcPct val="50000"/>
              </a:spcBef>
              <a:buClrTx/>
              <a:buSzTx/>
              <a:buFontTx/>
              <a:buNone/>
            </a:pPr>
            <a:r>
              <a:rPr lang="en-US" sz="2400" b="0" dirty="0">
                <a:latin typeface="Times New Roman" pitchFamily="18" charset="0"/>
              </a:rPr>
              <a:t>But note that the goal </a:t>
            </a:r>
            <a:r>
              <a:rPr lang="en-US" sz="2400" dirty="0">
                <a:latin typeface="Courier New" pitchFamily="49" charset="0"/>
              </a:rPr>
              <a:t>2=2.0</a:t>
            </a:r>
            <a:r>
              <a:rPr lang="en-US" sz="2400" b="0" dirty="0">
                <a:latin typeface="Times New Roman" pitchFamily="18" charset="0"/>
              </a:rPr>
              <a:t> would fail.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85800" y="685800"/>
            <a:ext cx="7772400" cy="1143000"/>
          </a:xfrm>
        </p:spPr>
        <p:txBody>
          <a:bodyPr/>
          <a:lstStyle/>
          <a:p>
            <a:pPr eaLnBrk="1" hangingPunct="1"/>
            <a:r>
              <a:rPr lang="en-US" dirty="0"/>
              <a:t>Logic Programming</a:t>
            </a:r>
          </a:p>
        </p:txBody>
      </p:sp>
      <p:sp>
        <p:nvSpPr>
          <p:cNvPr id="919555" name="Rectangle 3"/>
          <p:cNvSpPr>
            <a:spLocks noGrp="1" noChangeArrowheads="1"/>
          </p:cNvSpPr>
          <p:nvPr>
            <p:ph idx="1"/>
          </p:nvPr>
        </p:nvSpPr>
        <p:spPr>
          <a:xfrm>
            <a:off x="685800" y="2362200"/>
            <a:ext cx="7772400" cy="3733800"/>
          </a:xfrm>
        </p:spPr>
        <p:txBody>
          <a:bodyPr/>
          <a:lstStyle/>
          <a:p>
            <a:pPr eaLnBrk="1" hangingPunct="1"/>
            <a:r>
              <a:rPr lang="en-US" sz="2400" dirty="0"/>
              <a:t>Uses a set of logical assertions (</a:t>
            </a:r>
            <a:r>
              <a:rPr lang="en-US" sz="2400" i="1" dirty="0">
                <a:solidFill>
                  <a:srgbClr val="0000CC"/>
                </a:solidFill>
              </a:rPr>
              <a:t>rule base</a:t>
            </a:r>
            <a:r>
              <a:rPr lang="en-US" sz="2400" dirty="0"/>
              <a:t>), as a program.</a:t>
            </a:r>
          </a:p>
          <a:p>
            <a:pPr eaLnBrk="1" hangingPunct="1"/>
            <a:r>
              <a:rPr lang="en-US" sz="2400" dirty="0"/>
              <a:t>Execution is initiated by a </a:t>
            </a:r>
            <a:r>
              <a:rPr lang="en-US" sz="2400" i="1" dirty="0">
                <a:solidFill>
                  <a:srgbClr val="0000CC"/>
                </a:solidFill>
              </a:rPr>
              <a:t>query</a:t>
            </a:r>
            <a:r>
              <a:rPr lang="en-US" sz="2400" dirty="0">
                <a:solidFill>
                  <a:srgbClr val="0000CC"/>
                </a:solidFill>
              </a:rPr>
              <a:t> </a:t>
            </a:r>
            <a:r>
              <a:rPr lang="en-US" sz="2400" dirty="0"/>
              <a:t>or </a:t>
            </a:r>
            <a:r>
              <a:rPr lang="en-US" sz="2400" i="1" dirty="0">
                <a:solidFill>
                  <a:srgbClr val="0000CC"/>
                </a:solidFill>
              </a:rPr>
              <a:t>goal</a:t>
            </a:r>
            <a:r>
              <a:rPr lang="en-US" sz="2400" dirty="0"/>
              <a:t>, which the system attempts to prove true or false, based on the existing set of assertions.</a:t>
            </a:r>
          </a:p>
        </p:txBody>
      </p:sp>
      <p:sp>
        <p:nvSpPr>
          <p:cNvPr id="5124" name="Slide Number Placeholder 5"/>
          <p:cNvSpPr>
            <a:spLocks noGrp="1"/>
          </p:cNvSpPr>
          <p:nvPr>
            <p:ph type="sldNum" sz="quarter" idx="12"/>
          </p:nvPr>
        </p:nvSpPr>
        <p:spPr>
          <a:noFill/>
        </p:spPr>
        <p:txBody>
          <a:bodyPr/>
          <a:lstStyle/>
          <a:p>
            <a:fld id="{2FB43127-E106-4E0E-82F4-823D222B4E51}"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9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9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t>Comparisons</a:t>
            </a:r>
          </a:p>
        </p:txBody>
      </p:sp>
      <p:sp>
        <p:nvSpPr>
          <p:cNvPr id="30726" name="Rectangle 3"/>
          <p:cNvSpPr>
            <a:spLocks noGrp="1" noChangeArrowheads="1"/>
          </p:cNvSpPr>
          <p:nvPr>
            <p:ph idx="1"/>
          </p:nvPr>
        </p:nvSpPr>
        <p:spPr/>
        <p:txBody>
          <a:bodyPr/>
          <a:lstStyle/>
          <a:p>
            <a:pPr eaLnBrk="1" hangingPunct="1"/>
            <a:r>
              <a:rPr lang="en-US"/>
              <a:t>Numeric comparison operators: </a:t>
            </a:r>
            <a:br>
              <a:rPr lang="en-US"/>
            </a:br>
            <a:r>
              <a:rPr lang="en-US"/>
              <a:t>	</a:t>
            </a:r>
            <a:r>
              <a:rPr lang="en-US" b="1">
                <a:latin typeface="Courier New" pitchFamily="49" charset="0"/>
              </a:rPr>
              <a:t>&lt;</a:t>
            </a:r>
            <a:r>
              <a:rPr lang="en-US"/>
              <a:t>, </a:t>
            </a:r>
            <a:r>
              <a:rPr lang="en-US" b="1">
                <a:latin typeface="Courier New" pitchFamily="49" charset="0"/>
              </a:rPr>
              <a:t>&gt;</a:t>
            </a:r>
            <a:r>
              <a:rPr lang="en-US"/>
              <a:t>, </a:t>
            </a:r>
            <a:r>
              <a:rPr lang="en-US" b="1">
                <a:latin typeface="Courier New" pitchFamily="49" charset="0"/>
              </a:rPr>
              <a:t>=&lt;</a:t>
            </a:r>
            <a:r>
              <a:rPr lang="en-US"/>
              <a:t>, </a:t>
            </a:r>
            <a:r>
              <a:rPr lang="en-US" b="1">
                <a:latin typeface="Courier New" pitchFamily="49" charset="0"/>
              </a:rPr>
              <a:t>&gt;=</a:t>
            </a:r>
            <a:r>
              <a:rPr lang="en-US"/>
              <a:t>, </a:t>
            </a:r>
            <a:r>
              <a:rPr lang="en-US" b="1">
                <a:latin typeface="Courier New" pitchFamily="49" charset="0"/>
              </a:rPr>
              <a:t>=:=</a:t>
            </a:r>
            <a:r>
              <a:rPr lang="en-US"/>
              <a:t>, </a:t>
            </a:r>
            <a:r>
              <a:rPr lang="en-US" b="1">
                <a:latin typeface="Courier New" pitchFamily="49" charset="0"/>
              </a:rPr>
              <a:t>=\=</a:t>
            </a:r>
          </a:p>
          <a:p>
            <a:pPr eaLnBrk="1" hangingPunct="1"/>
            <a:r>
              <a:rPr lang="en-US"/>
              <a:t>To solve a numeric comparison goal, Prolog evaluates both sides and compares the results numerically</a:t>
            </a:r>
          </a:p>
          <a:p>
            <a:pPr eaLnBrk="1" hangingPunct="1"/>
            <a:r>
              <a:rPr lang="en-US"/>
              <a:t>So both sides must be fully instantiated</a:t>
            </a:r>
          </a:p>
        </p:txBody>
      </p:sp>
      <p:sp>
        <p:nvSpPr>
          <p:cNvPr id="30724" name="Slide Number Placeholder 5"/>
          <p:cNvSpPr>
            <a:spLocks noGrp="1"/>
          </p:cNvSpPr>
          <p:nvPr>
            <p:ph type="sldNum" sz="quarter" idx="12"/>
          </p:nvPr>
        </p:nvSpPr>
        <p:spPr>
          <a:noFill/>
        </p:spPr>
        <p:txBody>
          <a:bodyPr/>
          <a:lstStyle/>
          <a:p>
            <a:fld id="{A226D80F-39E7-4705-A873-0E51211180D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t>Equalities In Prolog</a:t>
            </a:r>
          </a:p>
        </p:txBody>
      </p:sp>
      <p:sp>
        <p:nvSpPr>
          <p:cNvPr id="32774" name="Rectangle 3"/>
          <p:cNvSpPr>
            <a:spLocks noGrp="1" noChangeArrowheads="1"/>
          </p:cNvSpPr>
          <p:nvPr>
            <p:ph idx="1"/>
          </p:nvPr>
        </p:nvSpPr>
        <p:spPr>
          <a:xfrm>
            <a:off x="685800" y="2362200"/>
            <a:ext cx="8153400" cy="3886200"/>
          </a:xfrm>
        </p:spPr>
        <p:txBody>
          <a:bodyPr/>
          <a:lstStyle/>
          <a:p>
            <a:pPr eaLnBrk="1" hangingPunct="1"/>
            <a:r>
              <a:rPr lang="en-US" dirty="0"/>
              <a:t>We have used three different but related equality operators:</a:t>
            </a:r>
          </a:p>
          <a:p>
            <a:pPr lvl="1" eaLnBrk="1" hangingPunct="1"/>
            <a:r>
              <a:rPr lang="en-US" b="1" dirty="0">
                <a:latin typeface="Courier New" pitchFamily="49" charset="0"/>
              </a:rPr>
              <a:t>X is Y</a:t>
            </a:r>
            <a:r>
              <a:rPr lang="en-US" dirty="0"/>
              <a:t> evaluates </a:t>
            </a:r>
            <a:r>
              <a:rPr lang="en-US" b="1" dirty="0">
                <a:latin typeface="Courier New" pitchFamily="49" charset="0"/>
              </a:rPr>
              <a:t>Y</a:t>
            </a:r>
            <a:r>
              <a:rPr lang="en-US" dirty="0"/>
              <a:t> and unifies the result with </a:t>
            </a:r>
            <a:r>
              <a:rPr lang="en-US" b="1" dirty="0">
                <a:latin typeface="Courier New" pitchFamily="49" charset="0"/>
              </a:rPr>
              <a:t>X</a:t>
            </a:r>
            <a:r>
              <a:rPr lang="en-US" dirty="0"/>
              <a:t>:   </a:t>
            </a:r>
            <a:r>
              <a:rPr lang="en-US" b="1" dirty="0">
                <a:latin typeface="Courier New" pitchFamily="49" charset="0"/>
              </a:rPr>
              <a:t>3 is 1+2</a:t>
            </a:r>
            <a:r>
              <a:rPr lang="en-US" dirty="0"/>
              <a:t> succeeds, but </a:t>
            </a:r>
            <a:r>
              <a:rPr lang="en-US" b="1" dirty="0">
                <a:latin typeface="Courier New" pitchFamily="49" charset="0"/>
              </a:rPr>
              <a:t>1+2 is 3</a:t>
            </a:r>
            <a:r>
              <a:rPr lang="en-US" dirty="0"/>
              <a:t> fails</a:t>
            </a:r>
          </a:p>
          <a:p>
            <a:pPr lvl="1" eaLnBrk="1" hangingPunct="1"/>
            <a:r>
              <a:rPr lang="en-US" b="1" dirty="0">
                <a:latin typeface="Courier New" pitchFamily="49" charset="0"/>
              </a:rPr>
              <a:t>X = Y </a:t>
            </a:r>
            <a:r>
              <a:rPr lang="en-US" dirty="0"/>
              <a:t>unifies </a:t>
            </a:r>
            <a:r>
              <a:rPr lang="en-US" b="1" dirty="0">
                <a:latin typeface="Courier New" pitchFamily="49" charset="0"/>
              </a:rPr>
              <a:t>X</a:t>
            </a:r>
            <a:r>
              <a:rPr lang="en-US" dirty="0"/>
              <a:t> and </a:t>
            </a:r>
            <a:r>
              <a:rPr lang="en-US" b="1" dirty="0">
                <a:latin typeface="Courier New" pitchFamily="49" charset="0"/>
              </a:rPr>
              <a:t>Y</a:t>
            </a:r>
            <a:r>
              <a:rPr lang="en-US" dirty="0"/>
              <a:t>, with no evaluation: both </a:t>
            </a:r>
            <a:r>
              <a:rPr lang="en-US" b="1" dirty="0">
                <a:latin typeface="Courier New" pitchFamily="49" charset="0"/>
              </a:rPr>
              <a:t>3 = 1+2</a:t>
            </a:r>
            <a:r>
              <a:rPr lang="en-US" dirty="0"/>
              <a:t> and </a:t>
            </a:r>
            <a:r>
              <a:rPr lang="en-US" b="1" dirty="0">
                <a:latin typeface="Courier New" pitchFamily="49" charset="0"/>
              </a:rPr>
              <a:t>1+2 = 3</a:t>
            </a:r>
            <a:r>
              <a:rPr lang="en-US" dirty="0"/>
              <a:t> fail</a:t>
            </a:r>
          </a:p>
          <a:p>
            <a:pPr lvl="1" eaLnBrk="1" hangingPunct="1"/>
            <a:r>
              <a:rPr lang="en-US" b="1" dirty="0">
                <a:latin typeface="Courier New" pitchFamily="49" charset="0"/>
              </a:rPr>
              <a:t>X =:= Y </a:t>
            </a:r>
            <a:r>
              <a:rPr lang="en-US" dirty="0"/>
              <a:t>evaluates both and compares: both </a:t>
            </a:r>
            <a:br>
              <a:rPr lang="en-US" dirty="0"/>
            </a:br>
            <a:r>
              <a:rPr lang="en-US" b="1" dirty="0">
                <a:latin typeface="Courier New" pitchFamily="49" charset="0"/>
              </a:rPr>
              <a:t>3 =:= 1+2</a:t>
            </a:r>
            <a:r>
              <a:rPr lang="en-US" dirty="0"/>
              <a:t> and </a:t>
            </a:r>
            <a:r>
              <a:rPr lang="en-US" b="1" dirty="0">
                <a:latin typeface="Courier New" pitchFamily="49" charset="0"/>
              </a:rPr>
              <a:t>1+2 =:= 3</a:t>
            </a:r>
            <a:r>
              <a:rPr lang="en-US" dirty="0"/>
              <a:t> succeed</a:t>
            </a:r>
          </a:p>
          <a:p>
            <a:pPr eaLnBrk="1" hangingPunct="1"/>
            <a:r>
              <a:rPr lang="en-US" dirty="0"/>
              <a:t>Any evaluated term must be fully instantiated</a:t>
            </a:r>
          </a:p>
        </p:txBody>
      </p:sp>
      <p:sp>
        <p:nvSpPr>
          <p:cNvPr id="32772" name="Slide Number Placeholder 5"/>
          <p:cNvSpPr>
            <a:spLocks noGrp="1"/>
          </p:cNvSpPr>
          <p:nvPr>
            <p:ph type="sldNum" sz="quarter" idx="12"/>
          </p:nvPr>
        </p:nvSpPr>
        <p:spPr>
          <a:noFill/>
        </p:spPr>
        <p:txBody>
          <a:bodyPr/>
          <a:lstStyle/>
          <a:p>
            <a:fld id="{125C3BB9-3F01-4E27-9A0B-F1D019C012D4}"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a:t>Example: </a:t>
            </a:r>
            <a:r>
              <a:rPr lang="en-US" b="1">
                <a:latin typeface="Courier New" pitchFamily="49" charset="0"/>
              </a:rPr>
              <a:t>mylength</a:t>
            </a:r>
          </a:p>
        </p:txBody>
      </p:sp>
      <p:sp>
        <p:nvSpPr>
          <p:cNvPr id="33796" name="Slide Number Placeholder 5"/>
          <p:cNvSpPr>
            <a:spLocks noGrp="1"/>
          </p:cNvSpPr>
          <p:nvPr>
            <p:ph type="sldNum" sz="quarter" idx="12"/>
          </p:nvPr>
        </p:nvSpPr>
        <p:spPr>
          <a:noFill/>
        </p:spPr>
        <p:txBody>
          <a:bodyPr/>
          <a:lstStyle/>
          <a:p>
            <a:fld id="{32C71FE0-4DD6-489C-B8B5-DA77E8837953}" type="slidenum">
              <a:rPr lang="en-US" smtClean="0"/>
              <a:pPr/>
              <a:t>42</a:t>
            </a:fld>
            <a:endParaRPr lang="en-US"/>
          </a:p>
        </p:txBody>
      </p:sp>
      <p:sp>
        <p:nvSpPr>
          <p:cNvPr id="33798" name="Text Box 3"/>
          <p:cNvSpPr txBox="1">
            <a:spLocks noChangeArrowheads="1"/>
          </p:cNvSpPr>
          <p:nvPr/>
        </p:nvSpPr>
        <p:spPr bwMode="auto">
          <a:xfrm>
            <a:off x="1066800" y="2514600"/>
            <a:ext cx="4343400" cy="1311275"/>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([],0).</a:t>
            </a:r>
            <a:br>
              <a:rPr lang="en-US" sz="2000" dirty="0">
                <a:solidFill>
                  <a:srgbClr val="000000"/>
                </a:solidFill>
                <a:latin typeface="Courier New" pitchFamily="49" charset="0"/>
                <a:cs typeface="Courier New" pitchFamily="49" charset="0"/>
              </a:rPr>
            </a:b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([_|Tail], Len)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(Tail, </a:t>
            </a:r>
            <a:r>
              <a:rPr lang="en-US" sz="2000" dirty="0" err="1">
                <a:solidFill>
                  <a:srgbClr val="000000"/>
                </a:solidFill>
                <a:latin typeface="Courier New" pitchFamily="49" charset="0"/>
                <a:cs typeface="Courier New" pitchFamily="49" charset="0"/>
              </a:rPr>
              <a:t>TailLen</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Len is </a:t>
            </a:r>
            <a:r>
              <a:rPr lang="en-US" sz="2000" dirty="0" err="1">
                <a:solidFill>
                  <a:srgbClr val="000000"/>
                </a:solidFill>
                <a:latin typeface="Courier New" pitchFamily="49" charset="0"/>
                <a:cs typeface="Courier New" pitchFamily="49" charset="0"/>
              </a:rPr>
              <a:t>TailLen</a:t>
            </a:r>
            <a:r>
              <a:rPr lang="en-US" sz="2000" dirty="0">
                <a:solidFill>
                  <a:srgbClr val="000000"/>
                </a:solidFill>
                <a:latin typeface="Courier New" pitchFamily="49" charset="0"/>
                <a:cs typeface="Courier New" pitchFamily="49" charset="0"/>
              </a:rPr>
              <a:t> + 1.</a:t>
            </a:r>
            <a:endParaRPr lang="en-US" sz="2000" b="0" dirty="0">
              <a:latin typeface="Times New Roman" pitchFamily="18" charset="0"/>
            </a:endParaRPr>
          </a:p>
        </p:txBody>
      </p:sp>
      <p:sp>
        <p:nvSpPr>
          <p:cNvPr id="33799" name="Text Box 4"/>
          <p:cNvSpPr txBox="1">
            <a:spLocks noChangeArrowheads="1"/>
          </p:cNvSpPr>
          <p:nvPr/>
        </p:nvSpPr>
        <p:spPr bwMode="auto">
          <a:xfrm>
            <a:off x="914400" y="4343400"/>
            <a:ext cx="5181600" cy="1938992"/>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a:t>
            </a:r>
            <a:r>
              <a:rPr lang="en-US" sz="2000" dirty="0" err="1">
                <a:solidFill>
                  <a:srgbClr val="000000"/>
                </a:solidFill>
                <a:latin typeface="Courier New" pitchFamily="49" charset="0"/>
                <a:cs typeface="Courier New" pitchFamily="49" charset="0"/>
              </a:rPr>
              <a:t>a,b,c</a:t>
            </a:r>
            <a:r>
              <a:rPr lang="en-US" sz="2000" dirty="0">
                <a:solidFill>
                  <a:srgbClr val="000000"/>
                </a:solidFill>
                <a:latin typeface="Courier New" pitchFamily="49" charset="0"/>
                <a:cs typeface="Courier New" pitchFamily="49" charset="0"/>
              </a:rPr>
              <a:t>],X).</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3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(X,3).</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[_G266, _G269, _G272]</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endParaRPr lang="en-US" sz="2000" b="0" dirty="0">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t>Counterexample: </a:t>
            </a:r>
            <a:r>
              <a:rPr lang="en-US" b="1">
                <a:latin typeface="Courier New" pitchFamily="49" charset="0"/>
              </a:rPr>
              <a:t>mylength</a:t>
            </a:r>
          </a:p>
        </p:txBody>
      </p:sp>
      <p:sp>
        <p:nvSpPr>
          <p:cNvPr id="34820" name="Slide Number Placeholder 5"/>
          <p:cNvSpPr>
            <a:spLocks noGrp="1"/>
          </p:cNvSpPr>
          <p:nvPr>
            <p:ph type="sldNum" sz="quarter" idx="12"/>
          </p:nvPr>
        </p:nvSpPr>
        <p:spPr>
          <a:noFill/>
        </p:spPr>
        <p:txBody>
          <a:bodyPr/>
          <a:lstStyle/>
          <a:p>
            <a:fld id="{998B3886-C3B1-4B05-B380-D1764C839F54}" type="slidenum">
              <a:rPr lang="en-US" smtClean="0"/>
              <a:pPr/>
              <a:t>43</a:t>
            </a:fld>
            <a:endParaRPr lang="en-US"/>
          </a:p>
        </p:txBody>
      </p:sp>
      <p:sp>
        <p:nvSpPr>
          <p:cNvPr id="34822" name="Text Box 3"/>
          <p:cNvSpPr txBox="1">
            <a:spLocks noChangeArrowheads="1"/>
          </p:cNvSpPr>
          <p:nvPr/>
        </p:nvSpPr>
        <p:spPr bwMode="auto">
          <a:xfrm>
            <a:off x="1371600" y="2667000"/>
            <a:ext cx="4343400" cy="1311275"/>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([],0).</a:t>
            </a:r>
            <a:br>
              <a:rPr lang="en-US" sz="2000" dirty="0">
                <a:solidFill>
                  <a:srgbClr val="000000"/>
                </a:solidFill>
                <a:latin typeface="Courier New" pitchFamily="49" charset="0"/>
                <a:cs typeface="Courier New" pitchFamily="49" charset="0"/>
              </a:rPr>
            </a:b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([_|Tail], Len)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(Tail, </a:t>
            </a:r>
            <a:r>
              <a:rPr lang="en-US" sz="2000" dirty="0" err="1">
                <a:solidFill>
                  <a:srgbClr val="000000"/>
                </a:solidFill>
                <a:latin typeface="Courier New" pitchFamily="49" charset="0"/>
                <a:cs typeface="Courier New" pitchFamily="49" charset="0"/>
              </a:rPr>
              <a:t>TailLen</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Len = </a:t>
            </a:r>
            <a:r>
              <a:rPr lang="en-US" sz="2000" dirty="0" err="1">
                <a:solidFill>
                  <a:srgbClr val="000000"/>
                </a:solidFill>
                <a:latin typeface="Courier New" pitchFamily="49" charset="0"/>
                <a:cs typeface="Courier New" pitchFamily="49" charset="0"/>
              </a:rPr>
              <a:t>TailLen</a:t>
            </a:r>
            <a:r>
              <a:rPr lang="en-US" sz="2000" dirty="0">
                <a:solidFill>
                  <a:srgbClr val="000000"/>
                </a:solidFill>
                <a:latin typeface="Courier New" pitchFamily="49" charset="0"/>
                <a:cs typeface="Courier New" pitchFamily="49" charset="0"/>
              </a:rPr>
              <a:t> + 1.</a:t>
            </a:r>
            <a:endParaRPr lang="en-US" sz="2000" b="0" dirty="0">
              <a:latin typeface="Times New Roman" pitchFamily="18" charset="0"/>
            </a:endParaRPr>
          </a:p>
        </p:txBody>
      </p:sp>
      <p:sp>
        <p:nvSpPr>
          <p:cNvPr id="34823" name="Text Box 4"/>
          <p:cNvSpPr txBox="1">
            <a:spLocks noChangeArrowheads="1"/>
          </p:cNvSpPr>
          <p:nvPr/>
        </p:nvSpPr>
        <p:spPr bwMode="auto">
          <a:xfrm>
            <a:off x="1219200" y="4495800"/>
            <a:ext cx="5181600" cy="16256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mylength</a:t>
            </a:r>
            <a:r>
              <a:rPr lang="en-US" sz="2000" dirty="0">
                <a:solidFill>
                  <a:srgbClr val="000000"/>
                </a:solidFill>
                <a:latin typeface="Courier New" pitchFamily="49" charset="0"/>
                <a:cs typeface="Courier New" pitchFamily="49" charset="0"/>
              </a:rPr>
              <a:t>([1,2,3,4,5],X).</a:t>
            </a: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0+1+1+1+1+1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t>Example: </a:t>
            </a:r>
            <a:r>
              <a:rPr lang="en-US" b="1">
                <a:latin typeface="Courier New" pitchFamily="49" charset="0"/>
              </a:rPr>
              <a:t>sum</a:t>
            </a:r>
          </a:p>
        </p:txBody>
      </p:sp>
      <p:sp>
        <p:nvSpPr>
          <p:cNvPr id="35844" name="Slide Number Placeholder 5"/>
          <p:cNvSpPr>
            <a:spLocks noGrp="1"/>
          </p:cNvSpPr>
          <p:nvPr>
            <p:ph type="sldNum" sz="quarter" idx="12"/>
          </p:nvPr>
        </p:nvSpPr>
        <p:spPr>
          <a:noFill/>
        </p:spPr>
        <p:txBody>
          <a:bodyPr/>
          <a:lstStyle/>
          <a:p>
            <a:fld id="{8B889179-3EC6-41CD-B895-235FAA63516C}" type="slidenum">
              <a:rPr lang="en-US" smtClean="0"/>
              <a:pPr/>
              <a:t>44</a:t>
            </a:fld>
            <a:endParaRPr lang="en-US"/>
          </a:p>
        </p:txBody>
      </p:sp>
      <p:sp>
        <p:nvSpPr>
          <p:cNvPr id="35846" name="Text Box 3"/>
          <p:cNvSpPr txBox="1">
            <a:spLocks noChangeArrowheads="1"/>
          </p:cNvSpPr>
          <p:nvPr/>
        </p:nvSpPr>
        <p:spPr bwMode="auto">
          <a:xfrm>
            <a:off x="1143000" y="2514600"/>
            <a:ext cx="4343400" cy="1311275"/>
          </a:xfrm>
          <a:prstGeom prst="rect">
            <a:avLst/>
          </a:prstGeom>
          <a:noFill/>
          <a:ln w="9525">
            <a:noFill/>
            <a:miter lim="800000"/>
            <a:headEnd/>
            <a:tailEnd/>
          </a:ln>
        </p:spPr>
        <p:txBody>
          <a:bodyPr>
            <a:spAutoFit/>
          </a:bodyPr>
          <a:lstStyle/>
          <a:p>
            <a:pPr algn="l" eaLnBrk="0" hangingPunct="0">
              <a:spcBef>
                <a:spcPct val="50000"/>
              </a:spcBef>
              <a:buClrTx/>
              <a:buSzTx/>
              <a:buFontTx/>
              <a:buNone/>
            </a:pPr>
            <a:r>
              <a:rPr lang="en-US" sz="2000" dirty="0">
                <a:solidFill>
                  <a:srgbClr val="000000"/>
                </a:solidFill>
                <a:latin typeface="Courier New" pitchFamily="49" charset="0"/>
                <a:cs typeface="Courier New" pitchFamily="49" charset="0"/>
              </a:rPr>
              <a:t>sum([],0).</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sum([</a:t>
            </a:r>
            <a:r>
              <a:rPr lang="en-US" sz="2000" dirty="0" err="1">
                <a:solidFill>
                  <a:srgbClr val="000000"/>
                </a:solidFill>
                <a:latin typeface="Courier New" pitchFamily="49" charset="0"/>
                <a:cs typeface="Courier New" pitchFamily="49" charset="0"/>
              </a:rPr>
              <a:t>Head|Tail</a:t>
            </a:r>
            <a:r>
              <a:rPr lang="en-US" sz="2000" dirty="0">
                <a:solidFill>
                  <a:srgbClr val="000000"/>
                </a:solidFill>
                <a:latin typeface="Courier New" pitchFamily="49" charset="0"/>
                <a:cs typeface="Courier New" pitchFamily="49" charset="0"/>
              </a:rPr>
              <a:t>],X) :-</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sum(</a:t>
            </a:r>
            <a:r>
              <a:rPr lang="en-US" sz="2000" dirty="0" err="1">
                <a:solidFill>
                  <a:srgbClr val="000000"/>
                </a:solidFill>
                <a:latin typeface="Courier New" pitchFamily="49" charset="0"/>
                <a:cs typeface="Courier New" pitchFamily="49" charset="0"/>
              </a:rPr>
              <a:t>Tail,TailSum</a:t>
            </a:r>
            <a:r>
              <a:rPr lang="en-US" sz="2000" dirty="0">
                <a:solidFill>
                  <a:srgbClr val="000000"/>
                </a:solidFill>
                <a:latin typeface="Courier New" pitchFamily="49" charset="0"/>
                <a:cs typeface="Courier New" pitchFamily="49" charset="0"/>
              </a:rPr>
              <a:t>),</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  X is Head + </a:t>
            </a:r>
            <a:r>
              <a:rPr lang="en-US" sz="2000" dirty="0" err="1">
                <a:solidFill>
                  <a:srgbClr val="000000"/>
                </a:solidFill>
                <a:latin typeface="Courier New" pitchFamily="49" charset="0"/>
                <a:cs typeface="Courier New" pitchFamily="49" charset="0"/>
              </a:rPr>
              <a:t>TailSum</a:t>
            </a:r>
            <a:r>
              <a:rPr lang="en-US" sz="2000" dirty="0">
                <a:solidFill>
                  <a:srgbClr val="000000"/>
                </a:solidFill>
                <a:latin typeface="Courier New" pitchFamily="49" charset="0"/>
                <a:cs typeface="Courier New" pitchFamily="49" charset="0"/>
              </a:rPr>
              <a:t>.</a:t>
            </a:r>
          </a:p>
        </p:txBody>
      </p:sp>
      <p:sp>
        <p:nvSpPr>
          <p:cNvPr id="35847" name="Text Box 4"/>
          <p:cNvSpPr txBox="1">
            <a:spLocks noChangeArrowheads="1"/>
          </p:cNvSpPr>
          <p:nvPr/>
        </p:nvSpPr>
        <p:spPr bwMode="auto">
          <a:xfrm>
            <a:off x="1066800" y="4343400"/>
            <a:ext cx="5791200" cy="1938992"/>
          </a:xfrm>
          <a:prstGeom prst="rect">
            <a:avLst/>
          </a:prstGeom>
          <a:noFill/>
          <a:ln w="9525">
            <a:solidFill>
              <a:schemeClr val="tx1"/>
            </a:solidFill>
            <a:miter lim="800000"/>
            <a:headEnd/>
            <a:tailEnd/>
          </a:ln>
        </p:spPr>
        <p:txBody>
          <a:bodyPr wrap="square">
            <a:spAutoFit/>
          </a:bodyPr>
          <a:lstStyle/>
          <a:p>
            <a:pPr algn="l" eaLnBrk="0" hangingPunct="0">
              <a:spcBef>
                <a:spcPct val="50000"/>
              </a:spcBef>
              <a:buClrTx/>
              <a:buSzTx/>
              <a:buFontTx/>
              <a:buNone/>
            </a:pPr>
            <a:r>
              <a:rPr lang="en-US" sz="2000" b="0" dirty="0">
                <a:solidFill>
                  <a:srgbClr val="000000"/>
                </a:solidFill>
                <a:latin typeface="Courier New" pitchFamily="49" charset="0"/>
                <a:cs typeface="Times New Roman" pitchFamily="18" charset="0"/>
              </a:rPr>
              <a:t>?- </a:t>
            </a:r>
            <a:r>
              <a:rPr lang="en-US" sz="2000" dirty="0">
                <a:solidFill>
                  <a:srgbClr val="000000"/>
                </a:solidFill>
                <a:latin typeface="Courier New" pitchFamily="49" charset="0"/>
                <a:cs typeface="Times New Roman" pitchFamily="18" charset="0"/>
              </a:rPr>
              <a:t>sum([1,2,3],X).</a:t>
            </a:r>
            <a:r>
              <a:rPr lang="en-US" sz="2000" b="0" dirty="0">
                <a:solidFill>
                  <a:srgbClr val="000000"/>
                </a:solidFill>
                <a:latin typeface="Courier New" pitchFamily="49" charset="0"/>
                <a:cs typeface="Times New Roman" pitchFamily="18" charset="0"/>
              </a:rPr>
              <a:t/>
            </a:r>
            <a:br>
              <a:rPr lang="en-US" sz="2000" b="0" dirty="0">
                <a:solidFill>
                  <a:srgbClr val="000000"/>
                </a:solidFill>
                <a:latin typeface="Courier New" pitchFamily="49" charset="0"/>
                <a:cs typeface="Times New Roman" pitchFamily="18" charset="0"/>
              </a:rPr>
            </a:br>
            <a:r>
              <a:rPr lang="en-US" sz="2000" b="0" dirty="0">
                <a:solidFill>
                  <a:srgbClr val="000000"/>
                </a:solidFill>
                <a:latin typeface="Courier New" pitchFamily="49" charset="0"/>
                <a:cs typeface="Times New Roman" pitchFamily="18" charset="0"/>
              </a:rPr>
              <a:t>X = 6 </a:t>
            </a:r>
            <a:br>
              <a:rPr lang="en-US" sz="2000" b="0" dirty="0">
                <a:solidFill>
                  <a:srgbClr val="000000"/>
                </a:solidFill>
                <a:latin typeface="Courier New" pitchFamily="49" charset="0"/>
                <a:cs typeface="Times New Roman" pitchFamily="18" charset="0"/>
              </a:rPr>
            </a:br>
            <a:r>
              <a:rPr lang="en-US" sz="2000" b="0" dirty="0">
                <a:solidFill>
                  <a:srgbClr val="000000"/>
                </a:solidFill>
                <a:latin typeface="Courier New" pitchFamily="49" charset="0"/>
                <a:cs typeface="Times New Roman" pitchFamily="18" charset="0"/>
              </a:rPr>
              <a:t>Yes</a:t>
            </a:r>
            <a:br>
              <a:rPr lang="en-US" sz="2000" b="0" dirty="0">
                <a:solidFill>
                  <a:srgbClr val="000000"/>
                </a:solidFill>
                <a:latin typeface="Courier New" pitchFamily="49" charset="0"/>
                <a:cs typeface="Times New Roman" pitchFamily="18" charset="0"/>
              </a:rPr>
            </a:br>
            <a:r>
              <a:rPr lang="en-US" sz="2000" b="0" dirty="0">
                <a:solidFill>
                  <a:srgbClr val="000000"/>
                </a:solidFill>
                <a:latin typeface="Courier New" pitchFamily="49" charset="0"/>
                <a:cs typeface="Times New Roman" pitchFamily="18" charset="0"/>
              </a:rPr>
              <a:t>?- </a:t>
            </a:r>
            <a:r>
              <a:rPr lang="en-US" sz="2000" dirty="0">
                <a:solidFill>
                  <a:srgbClr val="000000"/>
                </a:solidFill>
                <a:latin typeface="Courier New" pitchFamily="49" charset="0"/>
                <a:cs typeface="Times New Roman" pitchFamily="18" charset="0"/>
              </a:rPr>
              <a:t>sum([1,2.5,3],X).</a:t>
            </a:r>
            <a:r>
              <a:rPr lang="en-US" sz="2000" b="0" dirty="0">
                <a:solidFill>
                  <a:srgbClr val="000000"/>
                </a:solidFill>
                <a:latin typeface="Courier New" pitchFamily="49" charset="0"/>
                <a:cs typeface="Times New Roman" pitchFamily="18" charset="0"/>
              </a:rPr>
              <a:t/>
            </a:r>
            <a:br>
              <a:rPr lang="en-US" sz="2000" b="0" dirty="0">
                <a:solidFill>
                  <a:srgbClr val="000000"/>
                </a:solidFill>
                <a:latin typeface="Courier New" pitchFamily="49" charset="0"/>
                <a:cs typeface="Times New Roman" pitchFamily="18" charset="0"/>
              </a:rPr>
            </a:br>
            <a:r>
              <a:rPr lang="en-US" sz="2000" b="0" dirty="0">
                <a:solidFill>
                  <a:srgbClr val="000000"/>
                </a:solidFill>
                <a:latin typeface="Courier New" pitchFamily="49" charset="0"/>
                <a:cs typeface="Times New Roman" pitchFamily="18" charset="0"/>
              </a:rPr>
              <a:t>X = 6.5</a:t>
            </a:r>
            <a:br>
              <a:rPr lang="en-US" sz="2000" b="0" dirty="0">
                <a:solidFill>
                  <a:srgbClr val="000000"/>
                </a:solidFill>
                <a:latin typeface="Courier New" pitchFamily="49" charset="0"/>
                <a:cs typeface="Times New Roman" pitchFamily="18" charset="0"/>
              </a:rPr>
            </a:br>
            <a:r>
              <a:rPr lang="en-US" sz="2000" b="0" dirty="0">
                <a:solidFill>
                  <a:srgbClr val="000000"/>
                </a:solidFill>
                <a:latin typeface="Courier New" pitchFamily="49" charset="0"/>
                <a:cs typeface="Times New Roman" pitchFamily="18" charset="0"/>
              </a:rPr>
              <a:t>Yes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n-US" dirty="0"/>
              <a:t>The 8-Queens Problem</a:t>
            </a:r>
          </a:p>
        </p:txBody>
      </p:sp>
      <p:sp>
        <p:nvSpPr>
          <p:cNvPr id="37894" name="Rectangle 3"/>
          <p:cNvSpPr>
            <a:spLocks noGrp="1" noChangeArrowheads="1"/>
          </p:cNvSpPr>
          <p:nvPr>
            <p:ph idx="1"/>
          </p:nvPr>
        </p:nvSpPr>
        <p:spPr>
          <a:xfrm>
            <a:off x="838200" y="2362200"/>
            <a:ext cx="7772400" cy="3505200"/>
          </a:xfrm>
        </p:spPr>
        <p:txBody>
          <a:bodyPr/>
          <a:lstStyle/>
          <a:p>
            <a:pPr eaLnBrk="1" hangingPunct="1">
              <a:lnSpc>
                <a:spcPct val="90000"/>
              </a:lnSpc>
            </a:pPr>
            <a:r>
              <a:rPr lang="en-US" dirty="0"/>
              <a:t>Chess background:</a:t>
            </a:r>
          </a:p>
          <a:p>
            <a:pPr lvl="1" eaLnBrk="1" hangingPunct="1">
              <a:lnSpc>
                <a:spcPct val="90000"/>
              </a:lnSpc>
            </a:pPr>
            <a:r>
              <a:rPr lang="en-US" dirty="0"/>
              <a:t>Played on an 8-by-8 grid</a:t>
            </a:r>
          </a:p>
          <a:p>
            <a:pPr lvl="1" eaLnBrk="1" hangingPunct="1">
              <a:lnSpc>
                <a:spcPct val="90000"/>
              </a:lnSpc>
            </a:pPr>
            <a:r>
              <a:rPr lang="en-US" dirty="0"/>
              <a:t>Queen can move any number of spaces vertically, horizontally or diagonally</a:t>
            </a:r>
          </a:p>
          <a:p>
            <a:pPr lvl="1" eaLnBrk="1" hangingPunct="1">
              <a:lnSpc>
                <a:spcPct val="90000"/>
              </a:lnSpc>
            </a:pPr>
            <a:r>
              <a:rPr lang="en-US" dirty="0"/>
              <a:t>Two queens are </a:t>
            </a:r>
            <a:r>
              <a:rPr lang="en-US" i="1" dirty="0"/>
              <a:t>in check</a:t>
            </a:r>
            <a:r>
              <a:rPr lang="en-US" dirty="0"/>
              <a:t> if they are in the same row, column or diagonal, so that one could move to the other’s square</a:t>
            </a:r>
          </a:p>
          <a:p>
            <a:pPr eaLnBrk="1" hangingPunct="1">
              <a:lnSpc>
                <a:spcPct val="90000"/>
              </a:lnSpc>
            </a:pPr>
            <a:r>
              <a:rPr lang="en-US" dirty="0"/>
              <a:t>The problem: place 8 queens on an empty chess board so that no queen is in check</a:t>
            </a:r>
          </a:p>
        </p:txBody>
      </p:sp>
      <p:sp>
        <p:nvSpPr>
          <p:cNvPr id="37892" name="Slide Number Placeholder 5"/>
          <p:cNvSpPr>
            <a:spLocks noGrp="1"/>
          </p:cNvSpPr>
          <p:nvPr>
            <p:ph type="sldNum" sz="quarter" idx="12"/>
          </p:nvPr>
        </p:nvSpPr>
        <p:spPr>
          <a:noFill/>
        </p:spPr>
        <p:txBody>
          <a:bodyPr/>
          <a:lstStyle/>
          <a:p>
            <a:fld id="{53770150-4B36-4436-8986-C1FC068FDD9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a:t>Representation</a:t>
            </a:r>
          </a:p>
        </p:txBody>
      </p:sp>
      <p:sp>
        <p:nvSpPr>
          <p:cNvPr id="38918" name="Rectangle 3"/>
          <p:cNvSpPr>
            <a:spLocks noGrp="1" noChangeArrowheads="1"/>
          </p:cNvSpPr>
          <p:nvPr>
            <p:ph idx="1"/>
          </p:nvPr>
        </p:nvSpPr>
        <p:spPr/>
        <p:txBody>
          <a:bodyPr/>
          <a:lstStyle/>
          <a:p>
            <a:pPr eaLnBrk="1" hangingPunct="1">
              <a:lnSpc>
                <a:spcPct val="90000"/>
              </a:lnSpc>
            </a:pPr>
            <a:r>
              <a:rPr lang="en-US">
                <a:cs typeface="Times New Roman" pitchFamily="18" charset="0"/>
              </a:rPr>
              <a:t>We could represent a queen in column 2, row 5 with the term </a:t>
            </a:r>
            <a:r>
              <a:rPr lang="en-US" b="1">
                <a:latin typeface="Courier New" pitchFamily="49" charset="0"/>
                <a:cs typeface="Times New Roman" pitchFamily="18" charset="0"/>
              </a:rPr>
              <a:t>queen(2,5)</a:t>
            </a:r>
          </a:p>
          <a:p>
            <a:pPr eaLnBrk="1" hangingPunct="1">
              <a:lnSpc>
                <a:spcPct val="90000"/>
              </a:lnSpc>
            </a:pPr>
            <a:r>
              <a:rPr lang="en-US">
                <a:cs typeface="Times New Roman" pitchFamily="18" charset="0"/>
              </a:rPr>
              <a:t>But it will be more readable if we use something more compact</a:t>
            </a:r>
          </a:p>
          <a:p>
            <a:pPr eaLnBrk="1" hangingPunct="1">
              <a:lnSpc>
                <a:spcPct val="90000"/>
              </a:lnSpc>
            </a:pPr>
            <a:r>
              <a:rPr lang="en-US">
                <a:cs typeface="Times New Roman" pitchFamily="18" charset="0"/>
              </a:rPr>
              <a:t>Since there will be no other pieces—no </a:t>
            </a:r>
            <a:r>
              <a:rPr lang="en-US" b="1">
                <a:latin typeface="Courier New" pitchFamily="49" charset="0"/>
                <a:cs typeface="Times New Roman" pitchFamily="18" charset="0"/>
              </a:rPr>
              <a:t>pawn(X,Y)</a:t>
            </a:r>
            <a:r>
              <a:rPr lang="en-US">
                <a:cs typeface="Times New Roman" pitchFamily="18" charset="0"/>
              </a:rPr>
              <a:t> or </a:t>
            </a:r>
            <a:r>
              <a:rPr lang="en-US" b="1">
                <a:latin typeface="Courier New" pitchFamily="49" charset="0"/>
                <a:cs typeface="Times New Roman" pitchFamily="18" charset="0"/>
              </a:rPr>
              <a:t>king(X,Y)</a:t>
            </a:r>
            <a:r>
              <a:rPr lang="en-US">
                <a:cs typeface="Times New Roman" pitchFamily="18" charset="0"/>
              </a:rPr>
              <a:t>—we will just use a term of the form </a:t>
            </a:r>
            <a:r>
              <a:rPr lang="en-US" b="1">
                <a:latin typeface="Courier New" pitchFamily="49" charset="0"/>
                <a:cs typeface="Times New Roman" pitchFamily="18" charset="0"/>
              </a:rPr>
              <a:t>X/Y</a:t>
            </a:r>
          </a:p>
          <a:p>
            <a:pPr eaLnBrk="1" hangingPunct="1">
              <a:lnSpc>
                <a:spcPct val="90000"/>
              </a:lnSpc>
            </a:pPr>
            <a:r>
              <a:rPr lang="en-US">
                <a:cs typeface="Times New Roman" pitchFamily="18" charset="0"/>
              </a:rPr>
              <a:t>(We won’t evaluate it as a quotient)</a:t>
            </a:r>
          </a:p>
        </p:txBody>
      </p:sp>
      <p:sp>
        <p:nvSpPr>
          <p:cNvPr id="38916" name="Slide Number Placeholder 5"/>
          <p:cNvSpPr>
            <a:spLocks noGrp="1"/>
          </p:cNvSpPr>
          <p:nvPr>
            <p:ph type="sldNum" sz="quarter" idx="12"/>
          </p:nvPr>
        </p:nvSpPr>
        <p:spPr>
          <a:noFill/>
        </p:spPr>
        <p:txBody>
          <a:bodyPr/>
          <a:lstStyle/>
          <a:p>
            <a:fld id="{D266AD33-C997-4550-B00D-D30922EB638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pPr eaLnBrk="1" hangingPunct="1"/>
            <a:r>
              <a:rPr lang="en-US">
                <a:cs typeface="Times New Roman" pitchFamily="18" charset="0"/>
              </a:rPr>
              <a:t>Example</a:t>
            </a:r>
          </a:p>
        </p:txBody>
      </p:sp>
      <p:sp>
        <p:nvSpPr>
          <p:cNvPr id="1031" name="Rectangle 3"/>
          <p:cNvSpPr>
            <a:spLocks noGrp="1" noChangeArrowheads="1"/>
          </p:cNvSpPr>
          <p:nvPr>
            <p:ph idx="1"/>
          </p:nvPr>
        </p:nvSpPr>
        <p:spPr>
          <a:xfrm>
            <a:off x="762000" y="4368800"/>
            <a:ext cx="7924800" cy="1762125"/>
          </a:xfrm>
        </p:spPr>
        <p:txBody>
          <a:bodyPr/>
          <a:lstStyle/>
          <a:p>
            <a:pPr eaLnBrk="1" hangingPunct="1">
              <a:lnSpc>
                <a:spcPct val="90000"/>
              </a:lnSpc>
            </a:pPr>
            <a:r>
              <a:rPr lang="en-US" dirty="0"/>
              <a:t>A chessboard configuration is just a list of queens</a:t>
            </a:r>
          </a:p>
          <a:p>
            <a:pPr eaLnBrk="1" hangingPunct="1">
              <a:lnSpc>
                <a:spcPct val="90000"/>
              </a:lnSpc>
            </a:pPr>
            <a:r>
              <a:rPr lang="en-US" dirty="0"/>
              <a:t>This one can be represented with</a:t>
            </a:r>
            <a:br>
              <a:rPr lang="en-US" dirty="0"/>
            </a:br>
            <a:r>
              <a:rPr lang="en-US" b="1" dirty="0">
                <a:latin typeface="Courier New" pitchFamily="49" charset="0"/>
                <a:cs typeface="Times New Roman" pitchFamily="18" charset="0"/>
              </a:rPr>
              <a:t>[2/5,3/7,6/1]</a:t>
            </a:r>
            <a:r>
              <a:rPr lang="en-US" dirty="0">
                <a:cs typeface="Times New Roman" pitchFamily="18" charset="0"/>
              </a:rPr>
              <a:t> </a:t>
            </a:r>
          </a:p>
        </p:txBody>
      </p:sp>
      <p:sp>
        <p:nvSpPr>
          <p:cNvPr id="1029" name="Slide Number Placeholder 5"/>
          <p:cNvSpPr>
            <a:spLocks noGrp="1"/>
          </p:cNvSpPr>
          <p:nvPr>
            <p:ph type="sldNum" sz="quarter" idx="12"/>
          </p:nvPr>
        </p:nvSpPr>
        <p:spPr>
          <a:noFill/>
        </p:spPr>
        <p:txBody>
          <a:bodyPr/>
          <a:lstStyle/>
          <a:p>
            <a:fld id="{FD31FC61-3603-4E66-AF32-BD60CF20723C}" type="slidenum">
              <a:rPr lang="en-US" smtClean="0"/>
              <a:pPr/>
              <a:t>47</a:t>
            </a:fld>
            <a:endParaRPr lang="en-US"/>
          </a:p>
        </p:txBody>
      </p:sp>
      <p:sp>
        <p:nvSpPr>
          <p:cNvPr id="1032" name="Rectangle 4"/>
          <p:cNvSpPr>
            <a:spLocks noChangeArrowheads="1"/>
          </p:cNvSpPr>
          <p:nvPr/>
        </p:nvSpPr>
        <p:spPr bwMode="auto">
          <a:xfrm>
            <a:off x="2871788" y="2009775"/>
            <a:ext cx="9144000" cy="0"/>
          </a:xfrm>
          <a:prstGeom prst="rect">
            <a:avLst/>
          </a:prstGeom>
          <a:noFill/>
          <a:ln w="9525">
            <a:noFill/>
            <a:miter lim="800000"/>
            <a:headEnd/>
            <a:tailEnd/>
          </a:ln>
        </p:spPr>
        <p:txBody>
          <a:bodyPr>
            <a:spAutoFit/>
          </a:bodyPr>
          <a:lstStyle/>
          <a:p>
            <a:endParaRPr lang="en-US"/>
          </a:p>
        </p:txBody>
      </p:sp>
      <p:graphicFrame>
        <p:nvGraphicFramePr>
          <p:cNvPr id="1026" name="Object 5"/>
          <p:cNvGraphicFramePr>
            <a:graphicFrameLocks noChangeAspect="1"/>
          </p:cNvGraphicFramePr>
          <p:nvPr/>
        </p:nvGraphicFramePr>
        <p:xfrm>
          <a:off x="4267200" y="381000"/>
          <a:ext cx="4497388" cy="3752850"/>
        </p:xfrm>
        <a:graphic>
          <a:graphicData uri="http://schemas.openxmlformats.org/presentationml/2006/ole">
            <mc:AlternateContent xmlns:mc="http://schemas.openxmlformats.org/markup-compatibility/2006">
              <mc:Choice xmlns:v="urn:schemas-microsoft-com:vml" Requires="v">
                <p:oleObj spid="_x0000_s2056" r:id="rId3" imgW="3390900" imgH="2838450" progId="">
                  <p:embed/>
                </p:oleObj>
              </mc:Choice>
              <mc:Fallback>
                <p:oleObj r:id="rId3" imgW="3390900" imgH="283845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81000"/>
                        <a:ext cx="4497388" cy="375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fld id="{7A0D27BC-4EF4-448A-B176-4E66DEC066F9}" type="slidenum">
              <a:rPr lang="en-US" smtClean="0"/>
              <a:pPr/>
              <a:t>48</a:t>
            </a:fld>
            <a:endParaRPr lang="en-US"/>
          </a:p>
        </p:txBody>
      </p:sp>
      <p:sp>
        <p:nvSpPr>
          <p:cNvPr id="39941" name="Text Box 2"/>
          <p:cNvSpPr txBox="1">
            <a:spLocks noChangeArrowheads="1"/>
          </p:cNvSpPr>
          <p:nvPr/>
        </p:nvSpPr>
        <p:spPr bwMode="auto">
          <a:xfrm>
            <a:off x="762000" y="2362200"/>
            <a:ext cx="7848600" cy="3477875"/>
          </a:xfrm>
          <a:prstGeom prst="rect">
            <a:avLst/>
          </a:prstGeom>
          <a:noFill/>
          <a:ln w="9525">
            <a:noFill/>
            <a:miter lim="800000"/>
            <a:headEnd/>
            <a:tailEnd/>
          </a:ln>
        </p:spPr>
        <p:txBody>
          <a:bodyPr wrap="square">
            <a:spAutoFit/>
          </a:bodyPr>
          <a:lstStyle/>
          <a:p>
            <a:pPr algn="l" eaLnBrk="0" hangingPunct="0">
              <a:spcBef>
                <a:spcPct val="50000"/>
              </a:spcBef>
              <a:buClrTx/>
              <a:buSzTx/>
              <a:buFontTx/>
              <a:buNone/>
            </a:pPr>
            <a:r>
              <a:rPr lang="en-US" sz="2000" dirty="0">
                <a:solidFill>
                  <a:srgbClr val="000000"/>
                </a:solidFill>
                <a:latin typeface="Courier New" pitchFamily="49" charset="0"/>
                <a:cs typeface="Times New Roman" pitchFamily="18" charset="0"/>
              </a:rPr>
              <a:t>/*</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a:t>
            </a:r>
            <a:r>
              <a:rPr lang="en-US" sz="2000" dirty="0" err="1">
                <a:solidFill>
                  <a:srgbClr val="000000"/>
                </a:solidFill>
                <a:latin typeface="Courier New" pitchFamily="49" charset="0"/>
                <a:cs typeface="Times New Roman" pitchFamily="18" charset="0"/>
              </a:rPr>
              <a:t>nocheck</a:t>
            </a:r>
            <a:r>
              <a:rPr lang="en-US" sz="2000" dirty="0">
                <a:solidFill>
                  <a:srgbClr val="000000"/>
                </a:solidFill>
                <a:latin typeface="Courier New" pitchFamily="49" charset="0"/>
                <a:cs typeface="Times New Roman" pitchFamily="18" charset="0"/>
              </a:rPr>
              <a:t>(X/Y,L) takes a queen X/Y and a list</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of queens.  We succeed if and only if the X/Y</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queen holds none of the others in check.</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a:t>
            </a:r>
            <a:br>
              <a:rPr lang="en-US" sz="2000" dirty="0">
                <a:solidFill>
                  <a:srgbClr val="000000"/>
                </a:solidFill>
                <a:latin typeface="Courier New" pitchFamily="49" charset="0"/>
                <a:cs typeface="Times New Roman" pitchFamily="18" charset="0"/>
              </a:rPr>
            </a:br>
            <a:r>
              <a:rPr lang="en-US" sz="2000" dirty="0" err="1">
                <a:solidFill>
                  <a:srgbClr val="000000"/>
                </a:solidFill>
                <a:latin typeface="Courier New" pitchFamily="49" charset="0"/>
                <a:cs typeface="Times New Roman" pitchFamily="18" charset="0"/>
              </a:rPr>
              <a:t>nocheck</a:t>
            </a:r>
            <a:r>
              <a:rPr lang="en-US" sz="2000" dirty="0">
                <a:solidFill>
                  <a:srgbClr val="000000"/>
                </a:solidFill>
                <a:latin typeface="Courier New" pitchFamily="49" charset="0"/>
                <a:cs typeface="Times New Roman" pitchFamily="18" charset="0"/>
              </a:rPr>
              <a:t>(_, []).</a:t>
            </a:r>
            <a:br>
              <a:rPr lang="en-US" sz="2000" dirty="0">
                <a:solidFill>
                  <a:srgbClr val="000000"/>
                </a:solidFill>
                <a:latin typeface="Courier New" pitchFamily="49" charset="0"/>
                <a:cs typeface="Times New Roman" pitchFamily="18" charset="0"/>
              </a:rPr>
            </a:br>
            <a:r>
              <a:rPr lang="en-US" sz="2000" dirty="0" err="1">
                <a:solidFill>
                  <a:srgbClr val="000000"/>
                </a:solidFill>
                <a:latin typeface="Courier New" pitchFamily="49" charset="0"/>
                <a:cs typeface="Times New Roman" pitchFamily="18" charset="0"/>
              </a:rPr>
              <a:t>nocheck</a:t>
            </a:r>
            <a:r>
              <a:rPr lang="en-US" sz="2000" dirty="0">
                <a:solidFill>
                  <a:srgbClr val="000000"/>
                </a:solidFill>
                <a:latin typeface="Courier New" pitchFamily="49" charset="0"/>
                <a:cs typeface="Times New Roman" pitchFamily="18" charset="0"/>
              </a:rPr>
              <a:t>(X/Y, [X1/Y1 | Rest]) :-</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X =\= X1,</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Y =\= Y1,</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abs(Y1-Y) =\= abs(X1-X),</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a:t>
            </a:r>
            <a:r>
              <a:rPr lang="en-US" sz="2000" dirty="0" err="1">
                <a:solidFill>
                  <a:srgbClr val="000000"/>
                </a:solidFill>
                <a:latin typeface="Courier New" pitchFamily="49" charset="0"/>
                <a:cs typeface="Times New Roman" pitchFamily="18" charset="0"/>
              </a:rPr>
              <a:t>nocheck</a:t>
            </a:r>
            <a:r>
              <a:rPr lang="en-US" sz="2000" dirty="0">
                <a:solidFill>
                  <a:srgbClr val="000000"/>
                </a:solidFill>
                <a:latin typeface="Courier New" pitchFamily="49" charset="0"/>
                <a:cs typeface="Times New Roman" pitchFamily="18" charset="0"/>
              </a:rPr>
              <a:t>(X/Y, Rest).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fld id="{C387A4A8-A7B8-4CBD-BB3D-FFD869CF4C98}" type="slidenum">
              <a:rPr lang="en-US" smtClean="0"/>
              <a:pPr/>
              <a:t>49</a:t>
            </a:fld>
            <a:endParaRPr lang="en-US"/>
          </a:p>
        </p:txBody>
      </p:sp>
      <p:sp>
        <p:nvSpPr>
          <p:cNvPr id="40965" name="Text Box 2"/>
          <p:cNvSpPr txBox="1">
            <a:spLocks noChangeArrowheads="1"/>
          </p:cNvSpPr>
          <p:nvPr/>
        </p:nvSpPr>
        <p:spPr bwMode="auto">
          <a:xfrm>
            <a:off x="762000" y="2286000"/>
            <a:ext cx="7924800" cy="3477875"/>
          </a:xfrm>
          <a:prstGeom prst="rect">
            <a:avLst/>
          </a:prstGeom>
          <a:noFill/>
          <a:ln w="9525">
            <a:noFill/>
            <a:miter lim="800000"/>
            <a:headEnd/>
            <a:tailEnd/>
          </a:ln>
        </p:spPr>
        <p:txBody>
          <a:bodyPr wrap="square">
            <a:spAutoFit/>
          </a:bodyPr>
          <a:lstStyle/>
          <a:p>
            <a:pPr algn="l" eaLnBrk="0" hangingPunct="0">
              <a:spcBef>
                <a:spcPct val="50000"/>
              </a:spcBef>
              <a:buClrTx/>
              <a:buSzTx/>
              <a:buFontTx/>
              <a:buNone/>
            </a:pPr>
            <a:r>
              <a:rPr lang="en-US" sz="2000" dirty="0">
                <a:solidFill>
                  <a:srgbClr val="000000"/>
                </a:solidFill>
                <a:latin typeface="Courier New" pitchFamily="49" charset="0"/>
                <a:cs typeface="Times New Roman" pitchFamily="18" charset="0"/>
              </a:rPr>
              <a:t>/*</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legal(L) succeeds if L is a legal placement of</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queens: all coordinates in range and no queen</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in check.</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legal([]).</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legal([X/Y | Rest]) :-</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legal(Rest),</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member(X,[1,2,3,4,5,6,7,8]),</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member(Y,[1,2,3,4,5,6,7,8]),</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a:t>
            </a:r>
            <a:r>
              <a:rPr lang="en-US" sz="2000" dirty="0" err="1">
                <a:solidFill>
                  <a:srgbClr val="000000"/>
                </a:solidFill>
                <a:latin typeface="Courier New" pitchFamily="49" charset="0"/>
                <a:cs typeface="Times New Roman" pitchFamily="18" charset="0"/>
              </a:rPr>
              <a:t>nocheck</a:t>
            </a:r>
            <a:r>
              <a:rPr lang="en-US" sz="2000" dirty="0">
                <a:solidFill>
                  <a:srgbClr val="000000"/>
                </a:solidFill>
                <a:latin typeface="Courier New" pitchFamily="49" charset="0"/>
                <a:cs typeface="Times New Roman" pitchFamily="18" charset="0"/>
              </a:rPr>
              <a:t>(X/Y, Rest).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t>Prolog</a:t>
            </a:r>
          </a:p>
        </p:txBody>
      </p:sp>
      <p:sp>
        <p:nvSpPr>
          <p:cNvPr id="14342" name="Rectangle 3"/>
          <p:cNvSpPr>
            <a:spLocks noGrp="1" noChangeArrowheads="1"/>
          </p:cNvSpPr>
          <p:nvPr>
            <p:ph idx="1"/>
          </p:nvPr>
        </p:nvSpPr>
        <p:spPr/>
        <p:txBody>
          <a:bodyPr/>
          <a:lstStyle/>
          <a:p>
            <a:pPr eaLnBrk="1" hangingPunct="1"/>
            <a:r>
              <a:rPr lang="en-US" b="1" dirty="0">
                <a:solidFill>
                  <a:srgbClr val="FF0000"/>
                </a:solidFill>
              </a:rPr>
              <a:t>Prolog</a:t>
            </a:r>
            <a:r>
              <a:rPr lang="en-US" dirty="0"/>
              <a:t> is a logic programming language.</a:t>
            </a:r>
          </a:p>
          <a:p>
            <a:pPr eaLnBrk="1" hangingPunct="1"/>
            <a:r>
              <a:rPr lang="en-US" dirty="0"/>
              <a:t>Prolog consists of a series of rules and facts.</a:t>
            </a:r>
          </a:p>
          <a:p>
            <a:pPr eaLnBrk="1" hangingPunct="1"/>
            <a:r>
              <a:rPr lang="en-US" dirty="0"/>
              <a:t>A program is run by presenting some query and seeing if this can be proved against these known rules and facts.</a:t>
            </a:r>
          </a:p>
          <a:p>
            <a:pPr eaLnBrk="1" hangingPunct="1"/>
            <a:r>
              <a:rPr lang="en-US" dirty="0"/>
              <a:t>Free prolog compiler: SWI-Prolog (</a:t>
            </a:r>
            <a:r>
              <a:rPr lang="en-US" dirty="0">
                <a:hlinkClick r:id="rId2"/>
              </a:rPr>
              <a:t>http://www.swi-prolog.org/</a:t>
            </a:r>
            <a:r>
              <a:rPr lang="en-US" dirty="0"/>
              <a:t>)</a:t>
            </a:r>
          </a:p>
          <a:p>
            <a:pPr eaLnBrk="1" hangingPunct="1"/>
            <a:endParaRPr lang="en-US" dirty="0"/>
          </a:p>
          <a:p>
            <a:pPr eaLnBrk="1" hangingPunct="1"/>
            <a:endParaRPr lang="en-US" dirty="0"/>
          </a:p>
        </p:txBody>
      </p:sp>
      <p:sp>
        <p:nvSpPr>
          <p:cNvPr id="14340" name="Slide Number Placeholder 5"/>
          <p:cNvSpPr>
            <a:spLocks noGrp="1"/>
          </p:cNvSpPr>
          <p:nvPr>
            <p:ph type="sldNum" sz="quarter" idx="12"/>
          </p:nvPr>
        </p:nvSpPr>
        <p:spPr>
          <a:noFill/>
        </p:spPr>
        <p:txBody>
          <a:bodyPr/>
          <a:lstStyle/>
          <a:p>
            <a:fld id="{5D898531-2384-4091-BA4A-10BA3C70855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en-US" dirty="0"/>
              <a:t>Adequate to solve the problem</a:t>
            </a:r>
          </a:p>
        </p:txBody>
      </p:sp>
      <p:sp>
        <p:nvSpPr>
          <p:cNvPr id="41990" name="Rectangle 3"/>
          <p:cNvSpPr>
            <a:spLocks noGrp="1" noChangeArrowheads="1"/>
          </p:cNvSpPr>
          <p:nvPr>
            <p:ph idx="1"/>
          </p:nvPr>
        </p:nvSpPr>
        <p:spPr>
          <a:xfrm>
            <a:off x="762000" y="2362200"/>
            <a:ext cx="7924800" cy="831850"/>
          </a:xfrm>
        </p:spPr>
        <p:txBody>
          <a:bodyPr/>
          <a:lstStyle/>
          <a:p>
            <a:pPr eaLnBrk="1" hangingPunct="1">
              <a:lnSpc>
                <a:spcPct val="90000"/>
              </a:lnSpc>
            </a:pPr>
            <a:r>
              <a:rPr lang="en-US" dirty="0"/>
              <a:t>This is already enough to solve the problem: the query </a:t>
            </a:r>
            <a:r>
              <a:rPr lang="en-US" b="1" dirty="0">
                <a:latin typeface="Courier New" pitchFamily="49" charset="0"/>
              </a:rPr>
              <a:t>legal(X)</a:t>
            </a:r>
            <a:r>
              <a:rPr lang="en-US" dirty="0"/>
              <a:t> will find all legal configurations:</a:t>
            </a:r>
          </a:p>
        </p:txBody>
      </p:sp>
      <p:sp>
        <p:nvSpPr>
          <p:cNvPr id="41988" name="Slide Number Placeholder 5"/>
          <p:cNvSpPr>
            <a:spLocks noGrp="1"/>
          </p:cNvSpPr>
          <p:nvPr>
            <p:ph type="sldNum" sz="quarter" idx="12"/>
          </p:nvPr>
        </p:nvSpPr>
        <p:spPr>
          <a:noFill/>
        </p:spPr>
        <p:txBody>
          <a:bodyPr/>
          <a:lstStyle/>
          <a:p>
            <a:fld id="{B3121BE0-045C-42B5-AFE9-FB796238C779}" type="slidenum">
              <a:rPr lang="en-US" smtClean="0"/>
              <a:pPr/>
              <a:t>50</a:t>
            </a:fld>
            <a:endParaRPr lang="en-US"/>
          </a:p>
        </p:txBody>
      </p:sp>
      <p:sp>
        <p:nvSpPr>
          <p:cNvPr id="41991" name="Text Box 4"/>
          <p:cNvSpPr txBox="1">
            <a:spLocks noChangeArrowheads="1"/>
          </p:cNvSpPr>
          <p:nvPr/>
        </p:nvSpPr>
        <p:spPr bwMode="auto">
          <a:xfrm>
            <a:off x="3810000" y="3352800"/>
            <a:ext cx="4572000" cy="2862322"/>
          </a:xfrm>
          <a:prstGeom prst="rect">
            <a:avLst/>
          </a:prstGeom>
          <a:noFill/>
          <a:ln w="9525">
            <a:solidFill>
              <a:schemeClr val="tx1"/>
            </a:solidFill>
            <a:miter lim="800000"/>
            <a:headEnd/>
            <a:tailEnd/>
          </a:ln>
        </p:spPr>
        <p:txBody>
          <a:bodyPr wrap="square">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legal(X).</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[1/1]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[1/2]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[1/3]</a:t>
            </a:r>
            <a:endParaRPr lang="en-US" sz="2000" b="0" dirty="0">
              <a:latin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en-US"/>
              <a:t>8-Queens Solution</a:t>
            </a:r>
          </a:p>
        </p:txBody>
      </p:sp>
      <p:sp>
        <p:nvSpPr>
          <p:cNvPr id="43014" name="Rectangle 3"/>
          <p:cNvSpPr>
            <a:spLocks noGrp="1" noChangeArrowheads="1"/>
          </p:cNvSpPr>
          <p:nvPr>
            <p:ph idx="1"/>
          </p:nvPr>
        </p:nvSpPr>
        <p:spPr/>
        <p:txBody>
          <a:bodyPr/>
          <a:lstStyle/>
          <a:p>
            <a:pPr eaLnBrk="1" hangingPunct="1"/>
            <a:r>
              <a:rPr lang="en-US" dirty="0"/>
              <a:t>Of course that will take too long: it finds all 64 solutions with one queen, then starts on those with two, and so on</a:t>
            </a:r>
          </a:p>
          <a:p>
            <a:pPr eaLnBrk="1" hangingPunct="1"/>
            <a:r>
              <a:rPr lang="en-US" dirty="0"/>
              <a:t>To make it concentrate right away on </a:t>
            </a:r>
            <a:br>
              <a:rPr lang="en-US" dirty="0"/>
            </a:br>
            <a:r>
              <a:rPr lang="en-US" dirty="0"/>
              <a:t>eight queens, we can give a different query:</a:t>
            </a:r>
          </a:p>
        </p:txBody>
      </p:sp>
      <p:sp>
        <p:nvSpPr>
          <p:cNvPr id="43012" name="Slide Number Placeholder 5"/>
          <p:cNvSpPr>
            <a:spLocks noGrp="1"/>
          </p:cNvSpPr>
          <p:nvPr>
            <p:ph type="sldNum" sz="quarter" idx="12"/>
          </p:nvPr>
        </p:nvSpPr>
        <p:spPr>
          <a:noFill/>
        </p:spPr>
        <p:txBody>
          <a:bodyPr/>
          <a:lstStyle/>
          <a:p>
            <a:fld id="{0AD801BB-5983-481A-8BBC-3D9EB9F68BC9}" type="slidenum">
              <a:rPr lang="en-US" smtClean="0"/>
              <a:pPr/>
              <a:t>51</a:t>
            </a:fld>
            <a:endParaRPr lang="en-US"/>
          </a:p>
        </p:txBody>
      </p:sp>
      <p:sp>
        <p:nvSpPr>
          <p:cNvPr id="43015" name="Text Box 4"/>
          <p:cNvSpPr txBox="1">
            <a:spLocks noChangeArrowheads="1"/>
          </p:cNvSpPr>
          <p:nvPr/>
        </p:nvSpPr>
        <p:spPr bwMode="auto">
          <a:xfrm>
            <a:off x="914400" y="4724400"/>
            <a:ext cx="7467600" cy="16256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X = [_,_,_,_,_,_,_,_], legal(X).</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[8/4, 7/2, 6/7, 5/3, 4/6, 3/8, 2/5, 1/1]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Yes</a:t>
            </a:r>
            <a:endParaRPr lang="en-US" sz="2000" b="0" dirty="0">
              <a:latin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eaLnBrk="1" hangingPunct="1"/>
            <a:r>
              <a:rPr lang="en-US">
                <a:cs typeface="Times New Roman" pitchFamily="18" charset="0"/>
              </a:rPr>
              <a:t>Example</a:t>
            </a:r>
          </a:p>
        </p:txBody>
      </p:sp>
      <p:sp>
        <p:nvSpPr>
          <p:cNvPr id="2055" name="Rectangle 3"/>
          <p:cNvSpPr>
            <a:spLocks noGrp="1" noChangeArrowheads="1"/>
          </p:cNvSpPr>
          <p:nvPr>
            <p:ph idx="1"/>
          </p:nvPr>
        </p:nvSpPr>
        <p:spPr>
          <a:xfrm>
            <a:off x="914400" y="4572000"/>
            <a:ext cx="8229600" cy="1295400"/>
          </a:xfrm>
        </p:spPr>
        <p:txBody>
          <a:bodyPr/>
          <a:lstStyle/>
          <a:p>
            <a:pPr eaLnBrk="1" hangingPunct="1">
              <a:lnSpc>
                <a:spcPct val="90000"/>
              </a:lnSpc>
            </a:pPr>
            <a:r>
              <a:rPr lang="en-US"/>
              <a:t>Our 8-queens solution</a:t>
            </a:r>
          </a:p>
          <a:p>
            <a:pPr eaLnBrk="1" hangingPunct="1">
              <a:lnSpc>
                <a:spcPct val="90000"/>
              </a:lnSpc>
            </a:pPr>
            <a:r>
              <a:rPr lang="en-US" b="1">
                <a:latin typeface="Courier New" pitchFamily="49" charset="0"/>
                <a:cs typeface="Times New Roman" pitchFamily="18" charset="0"/>
              </a:rPr>
              <a:t>[8/4, 7/2, 6/7, 5/3, </a:t>
            </a:r>
            <a:br>
              <a:rPr lang="en-US" b="1">
                <a:latin typeface="Courier New" pitchFamily="49" charset="0"/>
                <a:cs typeface="Times New Roman" pitchFamily="18" charset="0"/>
              </a:rPr>
            </a:br>
            <a:r>
              <a:rPr lang="en-US" b="1">
                <a:latin typeface="Courier New" pitchFamily="49" charset="0"/>
                <a:cs typeface="Times New Roman" pitchFamily="18" charset="0"/>
              </a:rPr>
              <a:t> 4/6, 3/8, 2/5, 1/1] </a:t>
            </a:r>
          </a:p>
        </p:txBody>
      </p:sp>
      <p:sp>
        <p:nvSpPr>
          <p:cNvPr id="2053" name="Slide Number Placeholder 5"/>
          <p:cNvSpPr>
            <a:spLocks noGrp="1"/>
          </p:cNvSpPr>
          <p:nvPr>
            <p:ph type="sldNum" sz="quarter" idx="12"/>
          </p:nvPr>
        </p:nvSpPr>
        <p:spPr>
          <a:noFill/>
        </p:spPr>
        <p:txBody>
          <a:bodyPr/>
          <a:lstStyle/>
          <a:p>
            <a:fld id="{D23000D2-C6F3-4224-9782-6F71ED404153}" type="slidenum">
              <a:rPr lang="en-US" smtClean="0"/>
              <a:pPr/>
              <a:t>52</a:t>
            </a:fld>
            <a:endParaRPr lang="en-US"/>
          </a:p>
        </p:txBody>
      </p:sp>
      <p:sp>
        <p:nvSpPr>
          <p:cNvPr id="2056" name="Rectangle 4"/>
          <p:cNvSpPr>
            <a:spLocks noChangeArrowheads="1"/>
          </p:cNvSpPr>
          <p:nvPr/>
        </p:nvSpPr>
        <p:spPr bwMode="auto">
          <a:xfrm>
            <a:off x="2871788" y="2009775"/>
            <a:ext cx="9144000" cy="0"/>
          </a:xfrm>
          <a:prstGeom prst="rect">
            <a:avLst/>
          </a:prstGeom>
          <a:noFill/>
          <a:ln w="9525">
            <a:noFill/>
            <a:miter lim="800000"/>
            <a:headEnd/>
            <a:tailEnd/>
          </a:ln>
        </p:spPr>
        <p:txBody>
          <a:bodyPr>
            <a:spAutoFit/>
          </a:bodyPr>
          <a:lstStyle/>
          <a:p>
            <a:endParaRPr lang="en-US"/>
          </a:p>
        </p:txBody>
      </p:sp>
      <p:sp>
        <p:nvSpPr>
          <p:cNvPr id="2057" name="Rectangle 5"/>
          <p:cNvSpPr>
            <a:spLocks noChangeArrowheads="1"/>
          </p:cNvSpPr>
          <p:nvPr/>
        </p:nvSpPr>
        <p:spPr bwMode="auto">
          <a:xfrm>
            <a:off x="2871788" y="2009775"/>
            <a:ext cx="9144000" cy="0"/>
          </a:xfrm>
          <a:prstGeom prst="rect">
            <a:avLst/>
          </a:prstGeom>
          <a:noFill/>
          <a:ln w="9525">
            <a:noFill/>
            <a:miter lim="800000"/>
            <a:headEnd/>
            <a:tailEnd/>
          </a:ln>
        </p:spPr>
        <p:txBody>
          <a:bodyPr>
            <a:spAutoFit/>
          </a:bodyPr>
          <a:lstStyle/>
          <a:p>
            <a:endParaRPr lang="en-US"/>
          </a:p>
        </p:txBody>
      </p:sp>
      <p:graphicFrame>
        <p:nvGraphicFramePr>
          <p:cNvPr id="2050" name="Object 6"/>
          <p:cNvGraphicFramePr>
            <a:graphicFrameLocks noChangeAspect="1"/>
          </p:cNvGraphicFramePr>
          <p:nvPr/>
        </p:nvGraphicFramePr>
        <p:xfrm>
          <a:off x="4267200" y="685800"/>
          <a:ext cx="4497388" cy="3752850"/>
        </p:xfrm>
        <a:graphic>
          <a:graphicData uri="http://schemas.openxmlformats.org/presentationml/2006/ole">
            <mc:AlternateContent xmlns:mc="http://schemas.openxmlformats.org/markup-compatibility/2006">
              <mc:Choice xmlns:v="urn:schemas-microsoft-com:vml" Requires="v">
                <p:oleObj spid="_x0000_s3080" r:id="rId3" imgW="3390900" imgH="2838450" progId="">
                  <p:embed/>
                </p:oleObj>
              </mc:Choice>
              <mc:Fallback>
                <p:oleObj r:id="rId3" imgW="3390900" imgH="283845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685800"/>
                        <a:ext cx="4497388" cy="375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n-US"/>
              <a:t>Room For Improvement</a:t>
            </a:r>
          </a:p>
        </p:txBody>
      </p:sp>
      <p:sp>
        <p:nvSpPr>
          <p:cNvPr id="44038" name="Rectangle 3"/>
          <p:cNvSpPr>
            <a:spLocks noGrp="1" noChangeArrowheads="1"/>
          </p:cNvSpPr>
          <p:nvPr>
            <p:ph idx="1"/>
          </p:nvPr>
        </p:nvSpPr>
        <p:spPr>
          <a:xfrm>
            <a:off x="685800" y="2286000"/>
            <a:ext cx="8229600" cy="1106488"/>
          </a:xfrm>
        </p:spPr>
        <p:txBody>
          <a:bodyPr/>
          <a:lstStyle/>
          <a:p>
            <a:pPr eaLnBrk="1" hangingPunct="1">
              <a:lnSpc>
                <a:spcPct val="90000"/>
              </a:lnSpc>
            </a:pPr>
            <a:r>
              <a:rPr lang="en-US" dirty="0"/>
              <a:t>Slow</a:t>
            </a:r>
          </a:p>
          <a:p>
            <a:pPr eaLnBrk="1" hangingPunct="1">
              <a:lnSpc>
                <a:spcPct val="90000"/>
              </a:lnSpc>
            </a:pPr>
            <a:r>
              <a:rPr lang="en-US" dirty="0"/>
              <a:t>Finds trivial permutations after the first:</a:t>
            </a:r>
          </a:p>
        </p:txBody>
      </p:sp>
      <p:sp>
        <p:nvSpPr>
          <p:cNvPr id="44036" name="Slide Number Placeholder 5"/>
          <p:cNvSpPr>
            <a:spLocks noGrp="1"/>
          </p:cNvSpPr>
          <p:nvPr>
            <p:ph type="sldNum" sz="quarter" idx="12"/>
          </p:nvPr>
        </p:nvSpPr>
        <p:spPr>
          <a:noFill/>
        </p:spPr>
        <p:txBody>
          <a:bodyPr/>
          <a:lstStyle/>
          <a:p>
            <a:fld id="{AEC00857-E156-466D-98D2-7055C99D882B}" type="slidenum">
              <a:rPr lang="en-US" smtClean="0"/>
              <a:pPr/>
              <a:t>53</a:t>
            </a:fld>
            <a:endParaRPr lang="en-US"/>
          </a:p>
        </p:txBody>
      </p:sp>
      <p:sp>
        <p:nvSpPr>
          <p:cNvPr id="44039" name="Text Box 4"/>
          <p:cNvSpPr txBox="1">
            <a:spLocks noChangeArrowheads="1"/>
          </p:cNvSpPr>
          <p:nvPr/>
        </p:nvSpPr>
        <p:spPr bwMode="auto">
          <a:xfrm>
            <a:off x="914400" y="3429000"/>
            <a:ext cx="7239000" cy="28448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X = [_,_,_,_,_,_,_,_], legal(X).</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[8/4, 7/2, 6/7, 5/3, 4/6, 3/8, 2/5, 1/1]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[7/2, 8/4, 6/7, 5/3, 4/6, 3/8, 2/5, 1/1]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[8/4, 6/7, 7/2, 5/3, 4/6, 3/8, 2/5, 1/1]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[6/7, 8/4, 7/2, 5/3, 4/6, 3/8, 2/5, 1/1]</a:t>
            </a:r>
            <a:endParaRPr lang="en-US" sz="2000" b="0" dirty="0">
              <a:latin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a:t>An Improvement</a:t>
            </a:r>
          </a:p>
        </p:txBody>
      </p:sp>
      <p:sp>
        <p:nvSpPr>
          <p:cNvPr id="45062" name="Rectangle 3"/>
          <p:cNvSpPr>
            <a:spLocks noGrp="1" noChangeArrowheads="1"/>
          </p:cNvSpPr>
          <p:nvPr>
            <p:ph idx="1"/>
          </p:nvPr>
        </p:nvSpPr>
        <p:spPr/>
        <p:txBody>
          <a:bodyPr/>
          <a:lstStyle/>
          <a:p>
            <a:pPr eaLnBrk="1" hangingPunct="1">
              <a:lnSpc>
                <a:spcPct val="90000"/>
              </a:lnSpc>
            </a:pPr>
            <a:r>
              <a:rPr lang="en-US"/>
              <a:t>Clearly every solution has 1 queen in each column</a:t>
            </a:r>
          </a:p>
          <a:p>
            <a:pPr eaLnBrk="1" hangingPunct="1">
              <a:lnSpc>
                <a:spcPct val="90000"/>
              </a:lnSpc>
            </a:pPr>
            <a:r>
              <a:rPr lang="en-US"/>
              <a:t>So every solution can be written in a fixed order, like this:</a:t>
            </a:r>
            <a:br>
              <a:rPr lang="en-US"/>
            </a:br>
            <a:r>
              <a:rPr lang="en-US"/>
              <a:t>	</a:t>
            </a:r>
            <a:r>
              <a:rPr lang="en-US" sz="2000" b="1">
                <a:latin typeface="Courier New" pitchFamily="49" charset="0"/>
                <a:cs typeface="Times New Roman" pitchFamily="18" charset="0"/>
              </a:rPr>
              <a:t>X=[1/_,2/_,3/_,4/_,5/_,6/_,7/_,8/_]</a:t>
            </a:r>
            <a:r>
              <a:rPr lang="en-US" b="1">
                <a:latin typeface="Courier New" pitchFamily="49" charset="0"/>
              </a:rPr>
              <a:t> </a:t>
            </a:r>
          </a:p>
          <a:p>
            <a:pPr eaLnBrk="1" hangingPunct="1">
              <a:lnSpc>
                <a:spcPct val="90000"/>
              </a:lnSpc>
            </a:pPr>
            <a:r>
              <a:rPr lang="en-US"/>
              <a:t>Starting with a goal term of that form will restrict the search (speeding it up) and avoid those trivial permutations</a:t>
            </a:r>
          </a:p>
        </p:txBody>
      </p:sp>
      <p:sp>
        <p:nvSpPr>
          <p:cNvPr id="45060" name="Slide Number Placeholder 5"/>
          <p:cNvSpPr>
            <a:spLocks noGrp="1"/>
          </p:cNvSpPr>
          <p:nvPr>
            <p:ph type="sldNum" sz="quarter" idx="12"/>
          </p:nvPr>
        </p:nvSpPr>
        <p:spPr>
          <a:noFill/>
        </p:spPr>
        <p:txBody>
          <a:bodyPr/>
          <a:lstStyle/>
          <a:p>
            <a:fld id="{AAD8FBBC-5D86-419A-B4E8-DC54067052F7}"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fld id="{C823DFBE-A0DF-4835-B086-7E8C4711EAC7}" type="slidenum">
              <a:rPr lang="en-US" smtClean="0"/>
              <a:pPr/>
              <a:t>55</a:t>
            </a:fld>
            <a:endParaRPr lang="en-US"/>
          </a:p>
        </p:txBody>
      </p:sp>
      <p:sp>
        <p:nvSpPr>
          <p:cNvPr id="46085" name="Text Box 2"/>
          <p:cNvSpPr txBox="1">
            <a:spLocks noChangeArrowheads="1"/>
          </p:cNvSpPr>
          <p:nvPr/>
        </p:nvSpPr>
        <p:spPr bwMode="auto">
          <a:xfrm>
            <a:off x="762000" y="2362200"/>
            <a:ext cx="7772400" cy="2530475"/>
          </a:xfrm>
          <a:prstGeom prst="rect">
            <a:avLst/>
          </a:prstGeom>
          <a:noFill/>
          <a:ln w="9525">
            <a:noFill/>
            <a:miter lim="800000"/>
            <a:headEnd/>
            <a:tailEnd/>
          </a:ln>
        </p:spPr>
        <p:txBody>
          <a:bodyPr wrap="square">
            <a:spAutoFit/>
          </a:bodyPr>
          <a:lstStyle/>
          <a:p>
            <a:pPr algn="l" eaLnBrk="0" hangingPunct="0">
              <a:spcBef>
                <a:spcPct val="50000"/>
              </a:spcBef>
              <a:buClrTx/>
              <a:buSzTx/>
              <a:buFontTx/>
              <a:buNone/>
            </a:pPr>
            <a:r>
              <a:rPr lang="en-US" sz="2000" dirty="0">
                <a:solidFill>
                  <a:srgbClr val="000000"/>
                </a:solidFill>
                <a:latin typeface="Courier New" pitchFamily="49" charset="0"/>
                <a:cs typeface="Times New Roman" pitchFamily="18" charset="0"/>
              </a:rPr>
              <a:t>/*</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a:t>
            </a:r>
            <a:r>
              <a:rPr lang="en-US" sz="2000" dirty="0" err="1">
                <a:solidFill>
                  <a:srgbClr val="000000"/>
                </a:solidFill>
                <a:latin typeface="Courier New" pitchFamily="49" charset="0"/>
                <a:cs typeface="Times New Roman" pitchFamily="18" charset="0"/>
              </a:rPr>
              <a:t>eightqueens</a:t>
            </a:r>
            <a:r>
              <a:rPr lang="en-US" sz="2000" dirty="0">
                <a:solidFill>
                  <a:srgbClr val="000000"/>
                </a:solidFill>
                <a:latin typeface="Courier New" pitchFamily="49" charset="0"/>
                <a:cs typeface="Times New Roman" pitchFamily="18" charset="0"/>
              </a:rPr>
              <a:t>(X) succeeds if X is a legal</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placement of eight queens, listed in order</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of their X coordinates.</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a:t>
            </a:r>
            <a:br>
              <a:rPr lang="en-US" sz="2000" dirty="0">
                <a:solidFill>
                  <a:srgbClr val="000000"/>
                </a:solidFill>
                <a:latin typeface="Courier New" pitchFamily="49" charset="0"/>
                <a:cs typeface="Times New Roman" pitchFamily="18" charset="0"/>
              </a:rPr>
            </a:br>
            <a:r>
              <a:rPr lang="en-US" sz="2000" dirty="0" err="1">
                <a:solidFill>
                  <a:srgbClr val="000000"/>
                </a:solidFill>
                <a:latin typeface="Courier New" pitchFamily="49" charset="0"/>
                <a:cs typeface="Times New Roman" pitchFamily="18" charset="0"/>
              </a:rPr>
              <a:t>eightqueens</a:t>
            </a:r>
            <a:r>
              <a:rPr lang="en-US" sz="2000" dirty="0">
                <a:solidFill>
                  <a:srgbClr val="000000"/>
                </a:solidFill>
                <a:latin typeface="Courier New" pitchFamily="49" charset="0"/>
                <a:cs typeface="Times New Roman" pitchFamily="18" charset="0"/>
              </a:rPr>
              <a:t>(X) :-</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X = [1/_,2/_,3/_,4/_,5/_,6/_,7/_,8/_],</a:t>
            </a:r>
            <a:br>
              <a:rPr lang="en-US" sz="2000" dirty="0">
                <a:solidFill>
                  <a:srgbClr val="000000"/>
                </a:solidFill>
                <a:latin typeface="Courier New" pitchFamily="49" charset="0"/>
                <a:cs typeface="Times New Roman" pitchFamily="18" charset="0"/>
              </a:rPr>
            </a:br>
            <a:r>
              <a:rPr lang="en-US" sz="2000" dirty="0">
                <a:solidFill>
                  <a:srgbClr val="000000"/>
                </a:solidFill>
                <a:latin typeface="Courier New" pitchFamily="49" charset="0"/>
                <a:cs typeface="Times New Roman" pitchFamily="18" charset="0"/>
              </a:rPr>
              <a:t>  legal(X).</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pPr eaLnBrk="1" hangingPunct="1"/>
            <a:r>
              <a:rPr lang="en-US"/>
              <a:t>Improved 8-Queens Solution</a:t>
            </a:r>
          </a:p>
        </p:txBody>
      </p:sp>
      <p:sp>
        <p:nvSpPr>
          <p:cNvPr id="47110" name="Rectangle 3"/>
          <p:cNvSpPr>
            <a:spLocks noGrp="1" noChangeArrowheads="1"/>
          </p:cNvSpPr>
          <p:nvPr>
            <p:ph idx="1"/>
          </p:nvPr>
        </p:nvSpPr>
        <p:spPr/>
        <p:txBody>
          <a:bodyPr/>
          <a:lstStyle/>
          <a:p>
            <a:pPr eaLnBrk="1" hangingPunct="1"/>
            <a:r>
              <a:rPr lang="en-US" dirty="0"/>
              <a:t>Now much faster</a:t>
            </a:r>
          </a:p>
          <a:p>
            <a:pPr eaLnBrk="1" hangingPunct="1"/>
            <a:r>
              <a:rPr lang="en-US" dirty="0"/>
              <a:t>Does not bother with permutations</a:t>
            </a:r>
          </a:p>
        </p:txBody>
      </p:sp>
      <p:sp>
        <p:nvSpPr>
          <p:cNvPr id="47108" name="Slide Number Placeholder 5"/>
          <p:cNvSpPr>
            <a:spLocks noGrp="1"/>
          </p:cNvSpPr>
          <p:nvPr>
            <p:ph type="sldNum" sz="quarter" idx="12"/>
          </p:nvPr>
        </p:nvSpPr>
        <p:spPr>
          <a:noFill/>
        </p:spPr>
        <p:txBody>
          <a:bodyPr/>
          <a:lstStyle/>
          <a:p>
            <a:fld id="{8E8DF341-6F96-43EF-B3D9-25CA9A54D815}" type="slidenum">
              <a:rPr lang="en-US" smtClean="0"/>
              <a:pPr/>
              <a:t>56</a:t>
            </a:fld>
            <a:endParaRPr lang="en-US"/>
          </a:p>
        </p:txBody>
      </p:sp>
      <p:sp>
        <p:nvSpPr>
          <p:cNvPr id="47111" name="Text Box 4"/>
          <p:cNvSpPr txBox="1">
            <a:spLocks noChangeArrowheads="1"/>
          </p:cNvSpPr>
          <p:nvPr/>
        </p:nvSpPr>
        <p:spPr bwMode="auto">
          <a:xfrm>
            <a:off x="838200" y="3733800"/>
            <a:ext cx="7467600" cy="1625600"/>
          </a:xfrm>
          <a:prstGeom prst="rect">
            <a:avLst/>
          </a:prstGeom>
          <a:noFill/>
          <a:ln w="9525">
            <a:solidFill>
              <a:schemeClr val="tx1"/>
            </a:solidFill>
            <a:miter lim="800000"/>
            <a:headEnd/>
            <a:tailEnd/>
          </a:ln>
        </p:spPr>
        <p:txBody>
          <a:bodyPr>
            <a:spAutoFit/>
          </a:bodyPr>
          <a:lstStyle/>
          <a:p>
            <a:pPr algn="l" eaLnBrk="0" hangingPunct="0">
              <a:spcBef>
                <a:spcPct val="50000"/>
              </a:spcBef>
              <a:buClrTx/>
              <a:buSzTx/>
              <a:buFontTx/>
              <a:buNone/>
            </a:pPr>
            <a:r>
              <a:rPr lang="en-US" sz="2000" b="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eightqueens</a:t>
            </a:r>
            <a:r>
              <a:rPr lang="en-US" sz="2000" dirty="0">
                <a:solidFill>
                  <a:srgbClr val="000000"/>
                </a:solidFill>
                <a:latin typeface="Courier New" pitchFamily="49" charset="0"/>
                <a:cs typeface="Courier New" pitchFamily="49" charset="0"/>
              </a:rPr>
              <a:t>(X).</a:t>
            </a:r>
            <a:br>
              <a:rPr lang="en-US" sz="200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[1/4, 2/2, 3/7, 4/3, 5/6, 6/8, 7/5, 8/1]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
            </a:r>
            <a:br>
              <a:rPr lang="en-US" sz="2000" b="0" dirty="0">
                <a:solidFill>
                  <a:srgbClr val="000000"/>
                </a:solidFill>
                <a:latin typeface="Courier New" pitchFamily="49" charset="0"/>
                <a:cs typeface="Courier New" pitchFamily="49" charset="0"/>
              </a:rPr>
            </a:br>
            <a:r>
              <a:rPr lang="en-US" sz="2000" b="0" dirty="0">
                <a:solidFill>
                  <a:srgbClr val="000000"/>
                </a:solidFill>
                <a:latin typeface="Courier New" pitchFamily="49" charset="0"/>
                <a:cs typeface="Courier New" pitchFamily="49" charset="0"/>
              </a:rPr>
              <a:t>X = [1/5, 2/2, 3/4, 4/7, 5/3, 6/8, 7/6, 8/1]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Logic Puzzles</a:t>
            </a:r>
          </a:p>
        </p:txBody>
      </p:sp>
      <p:sp>
        <p:nvSpPr>
          <p:cNvPr id="6" name="Slide Number Placeholder 5"/>
          <p:cNvSpPr>
            <a:spLocks noGrp="1"/>
          </p:cNvSpPr>
          <p:nvPr>
            <p:ph type="sldNum" sz="quarter" idx="12"/>
          </p:nvPr>
        </p:nvSpPr>
        <p:spPr/>
        <p:txBody>
          <a:bodyPr/>
          <a:lstStyle/>
          <a:p>
            <a:pPr>
              <a:defRPr/>
            </a:pPr>
            <a:fld id="{71B2485E-9F6F-449A-BE8D-07453296A4C7}" type="slidenum">
              <a:rPr lang="en-US" smtClean="0"/>
              <a:pPr>
                <a:defRPr/>
              </a:pPr>
              <a:t>57</a:t>
            </a:fld>
            <a:endParaRPr lang="en-US"/>
          </a:p>
        </p:txBody>
      </p:sp>
      <p:pic>
        <p:nvPicPr>
          <p:cNvPr id="4098" name="Picture 2" descr="logic puzzles"/>
          <p:cNvPicPr>
            <a:picLocks noChangeAspect="1" noChangeArrowheads="1"/>
          </p:cNvPicPr>
          <p:nvPr/>
        </p:nvPicPr>
        <p:blipFill rotWithShape="1">
          <a:blip r:embed="rId2">
            <a:extLst>
              <a:ext uri="{28A0092B-C50C-407E-A947-70E740481C1C}">
                <a14:useLocalDpi xmlns:a14="http://schemas.microsoft.com/office/drawing/2010/main" val="0"/>
              </a:ext>
            </a:extLst>
          </a:blip>
          <a:srcRect b="49677"/>
          <a:stretch/>
        </p:blipFill>
        <p:spPr bwMode="auto">
          <a:xfrm>
            <a:off x="2057400" y="1981200"/>
            <a:ext cx="5324475" cy="370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572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Sections</a:t>
            </a:r>
          </a:p>
        </p:txBody>
      </p:sp>
      <p:sp>
        <p:nvSpPr>
          <p:cNvPr id="3" name="Content Placeholder 2"/>
          <p:cNvSpPr>
            <a:spLocks noGrp="1"/>
          </p:cNvSpPr>
          <p:nvPr>
            <p:ph idx="1"/>
          </p:nvPr>
        </p:nvSpPr>
        <p:spPr>
          <a:xfrm>
            <a:off x="628650" y="1825625"/>
            <a:ext cx="7886700" cy="2060575"/>
          </a:xfrm>
        </p:spPr>
        <p:txBody>
          <a:bodyPr>
            <a:normAutofit/>
          </a:bodyPr>
          <a:lstStyle/>
          <a:p>
            <a:pPr marL="0" indent="0">
              <a:buNone/>
            </a:pPr>
            <a:r>
              <a:rPr lang="en-US" dirty="0"/>
              <a:t>Generally, you want to have three “sections”.</a:t>
            </a:r>
          </a:p>
          <a:p>
            <a:pPr marL="0" indent="0">
              <a:buNone/>
            </a:pPr>
            <a:endParaRPr lang="en-US" dirty="0"/>
          </a:p>
          <a:p>
            <a:pPr marL="0" indent="0">
              <a:buNone/>
            </a:pPr>
            <a:r>
              <a:rPr lang="en-US" dirty="0"/>
              <a:t>These aren’t part of the language (like Cobol’s sections), but they are the general pattern that you will find yourself doing. </a:t>
            </a:r>
          </a:p>
        </p:txBody>
      </p:sp>
      <p:sp>
        <p:nvSpPr>
          <p:cNvPr id="4" name="Slide Number Placeholder 3"/>
          <p:cNvSpPr>
            <a:spLocks noGrp="1"/>
          </p:cNvSpPr>
          <p:nvPr>
            <p:ph type="sldNum" sz="quarter" idx="12"/>
          </p:nvPr>
        </p:nvSpPr>
        <p:spPr/>
        <p:txBody>
          <a:bodyPr/>
          <a:lstStyle/>
          <a:p>
            <a:pPr>
              <a:defRPr/>
            </a:pPr>
            <a:fld id="{71B2485E-9F6F-449A-BE8D-07453296A4C7}" type="slidenum">
              <a:rPr lang="en-US" smtClean="0"/>
              <a:pPr>
                <a:defRPr/>
              </a:pPr>
              <a:t>58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59438206"/>
              </p:ext>
            </p:extLst>
          </p:nvPr>
        </p:nvGraphicFramePr>
        <p:xfrm>
          <a:off x="1676400" y="4419600"/>
          <a:ext cx="406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18626902"/>
                    </a:ext>
                  </a:extLst>
                </a:gridCol>
                <a:gridCol w="2032000">
                  <a:extLst>
                    <a:ext uri="{9D8B030D-6E8A-4147-A177-3AD203B41FA5}">
                      <a16:colId xmlns:a16="http://schemas.microsoft.com/office/drawing/2014/main" val="191859040"/>
                    </a:ext>
                  </a:extLst>
                </a:gridCol>
              </a:tblGrid>
              <a:tr h="370840">
                <a:tc>
                  <a:txBody>
                    <a:bodyPr/>
                    <a:lstStyle/>
                    <a:p>
                      <a:r>
                        <a:rPr lang="en-US" dirty="0"/>
                        <a:t>Traditional</a:t>
                      </a:r>
                    </a:p>
                  </a:txBody>
                  <a:tcPr/>
                </a:tc>
                <a:tc>
                  <a:txBody>
                    <a:bodyPr/>
                    <a:lstStyle/>
                    <a:p>
                      <a:r>
                        <a:rPr lang="en-US" dirty="0"/>
                        <a:t>Prolog</a:t>
                      </a:r>
                    </a:p>
                  </a:txBody>
                  <a:tcPr/>
                </a:tc>
                <a:extLst>
                  <a:ext uri="{0D108BD9-81ED-4DB2-BD59-A6C34878D82A}">
                    <a16:rowId xmlns:a16="http://schemas.microsoft.com/office/drawing/2014/main" val="4065735212"/>
                  </a:ext>
                </a:extLst>
              </a:tr>
              <a:tr h="370840">
                <a:tc>
                  <a:txBody>
                    <a:bodyPr/>
                    <a:lstStyle/>
                    <a:p>
                      <a:r>
                        <a:rPr lang="en-US" dirty="0"/>
                        <a:t>Input</a:t>
                      </a:r>
                    </a:p>
                  </a:txBody>
                  <a:tcPr/>
                </a:tc>
                <a:tc>
                  <a:txBody>
                    <a:bodyPr/>
                    <a:lstStyle/>
                    <a:p>
                      <a:r>
                        <a:rPr lang="en-US" dirty="0"/>
                        <a:t>Setup</a:t>
                      </a:r>
                    </a:p>
                  </a:txBody>
                  <a:tcPr/>
                </a:tc>
                <a:extLst>
                  <a:ext uri="{0D108BD9-81ED-4DB2-BD59-A6C34878D82A}">
                    <a16:rowId xmlns:a16="http://schemas.microsoft.com/office/drawing/2014/main" val="3845254281"/>
                  </a:ext>
                </a:extLst>
              </a:tr>
              <a:tr h="370840">
                <a:tc>
                  <a:txBody>
                    <a:bodyPr/>
                    <a:lstStyle/>
                    <a:p>
                      <a:r>
                        <a:rPr lang="en-US" dirty="0"/>
                        <a:t>Processing</a:t>
                      </a:r>
                    </a:p>
                  </a:txBody>
                  <a:tcPr/>
                </a:tc>
                <a:tc>
                  <a:txBody>
                    <a:bodyPr/>
                    <a:lstStyle/>
                    <a:p>
                      <a:r>
                        <a:rPr lang="en-US" dirty="0"/>
                        <a:t>Rules</a:t>
                      </a:r>
                    </a:p>
                  </a:txBody>
                  <a:tcPr/>
                </a:tc>
                <a:extLst>
                  <a:ext uri="{0D108BD9-81ED-4DB2-BD59-A6C34878D82A}">
                    <a16:rowId xmlns:a16="http://schemas.microsoft.com/office/drawing/2014/main" val="1928652359"/>
                  </a:ext>
                </a:extLst>
              </a:tr>
              <a:tr h="370840">
                <a:tc>
                  <a:txBody>
                    <a:bodyPr/>
                    <a:lstStyle/>
                    <a:p>
                      <a:r>
                        <a:rPr lang="en-US" dirty="0"/>
                        <a:t>Output</a:t>
                      </a:r>
                    </a:p>
                  </a:txBody>
                  <a:tcPr/>
                </a:tc>
                <a:tc>
                  <a:txBody>
                    <a:bodyPr/>
                    <a:lstStyle/>
                    <a:p>
                      <a:r>
                        <a:rPr lang="en-US" dirty="0"/>
                        <a:t>Output</a:t>
                      </a:r>
                    </a:p>
                  </a:txBody>
                  <a:tcPr/>
                </a:tc>
                <a:extLst>
                  <a:ext uri="{0D108BD9-81ED-4DB2-BD59-A6C34878D82A}">
                    <a16:rowId xmlns:a16="http://schemas.microsoft.com/office/drawing/2014/main" val="1404675033"/>
                  </a:ext>
                </a:extLst>
              </a:tr>
            </a:tbl>
          </a:graphicData>
        </a:graphic>
      </p:graphicFrame>
    </p:spTree>
    <p:extLst>
      <p:ext uri="{BB962C8B-B14F-4D97-AF65-F5344CB8AC3E}">
        <p14:creationId xmlns:p14="http://schemas.microsoft.com/office/powerpoint/2010/main" val="1135028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2650" y="3429000"/>
            <a:ext cx="3181350" cy="3048000"/>
          </a:xfrm>
          <a:solidFill>
            <a:srgbClr val="FFFF00"/>
          </a:solidFill>
        </p:spPr>
        <p:txBody>
          <a:bodyPr>
            <a:normAutofit fontScale="92500" lnSpcReduction="10000"/>
          </a:bodyPr>
          <a:lstStyle/>
          <a:p>
            <a:pPr marL="0" indent="0">
              <a:buNone/>
            </a:pPr>
            <a:r>
              <a:rPr lang="en-US" dirty="0"/>
              <a:t>Choose one “category” to be the “anchor” – the one solid element that we will talk about.</a:t>
            </a:r>
          </a:p>
          <a:p>
            <a:pPr marL="0" indent="0">
              <a:buNone/>
            </a:pPr>
            <a:r>
              <a:rPr lang="en-US" dirty="0"/>
              <a:t>All of the rest we need to define a rule for (tie, relative)</a:t>
            </a:r>
          </a:p>
          <a:p>
            <a:pPr marL="0" indent="0">
              <a:buNone/>
            </a:pPr>
            <a:r>
              <a:rPr lang="en-US" dirty="0"/>
              <a:t>We make a variable for each anchor/category combination</a:t>
            </a:r>
          </a:p>
          <a:p>
            <a:pPr marL="0" indent="0">
              <a:buNone/>
            </a:pPr>
            <a:r>
              <a:rPr lang="en-US" dirty="0"/>
              <a:t>Then we make a list of lists of the “answers” with the anchors and the variables.</a:t>
            </a:r>
          </a:p>
        </p:txBody>
      </p:sp>
      <p:sp>
        <p:nvSpPr>
          <p:cNvPr id="4" name="Slide Number Placeholder 3"/>
          <p:cNvSpPr>
            <a:spLocks noGrp="1"/>
          </p:cNvSpPr>
          <p:nvPr>
            <p:ph type="sldNum" sz="quarter" idx="12"/>
          </p:nvPr>
        </p:nvSpPr>
        <p:spPr/>
        <p:txBody>
          <a:bodyPr/>
          <a:lstStyle/>
          <a:p>
            <a:pPr>
              <a:defRPr/>
            </a:pPr>
            <a:fld id="{71B2485E-9F6F-449A-BE8D-07453296A4C7}" type="slidenum">
              <a:rPr lang="en-US" smtClean="0"/>
              <a:pPr>
                <a:defRPr/>
              </a:pPr>
              <a:t>59</a:t>
            </a:fld>
            <a:endParaRPr lang="en-US"/>
          </a:p>
        </p:txBody>
      </p:sp>
      <p:pic>
        <p:nvPicPr>
          <p:cNvPr id="5" name="Picture 2" descr="logic puzzles"/>
          <p:cNvPicPr>
            <a:picLocks noChangeAspect="1" noChangeArrowheads="1"/>
          </p:cNvPicPr>
          <p:nvPr/>
        </p:nvPicPr>
        <p:blipFill rotWithShape="1">
          <a:blip r:embed="rId2">
            <a:extLst>
              <a:ext uri="{28A0092B-C50C-407E-A947-70E740481C1C}">
                <a14:useLocalDpi xmlns:a14="http://schemas.microsoft.com/office/drawing/2010/main" val="0"/>
              </a:ext>
            </a:extLst>
          </a:blip>
          <a:srcRect b="49677"/>
          <a:stretch/>
        </p:blipFill>
        <p:spPr bwMode="auto">
          <a:xfrm>
            <a:off x="4191000" y="8467"/>
            <a:ext cx="4929187" cy="34345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9538" y="385744"/>
            <a:ext cx="5881418" cy="6463308"/>
          </a:xfrm>
          <a:prstGeom prst="rect">
            <a:avLst/>
          </a:prstGeom>
          <a:noFill/>
        </p:spPr>
        <p:txBody>
          <a:bodyPr wrap="none" rtlCol="0">
            <a:spAutoFit/>
          </a:bodyPr>
          <a:lstStyle/>
          <a:p>
            <a:r>
              <a:rPr lang="en-US" dirty="0"/>
              <a:t>tie(cupids).</a:t>
            </a:r>
          </a:p>
          <a:p>
            <a:r>
              <a:rPr lang="en-US" dirty="0"/>
              <a:t>tie(</a:t>
            </a:r>
            <a:r>
              <a:rPr lang="en-US" dirty="0" err="1"/>
              <a:t>happy_faces</a:t>
            </a:r>
            <a:r>
              <a:rPr lang="en-US" dirty="0"/>
              <a:t>).</a:t>
            </a:r>
          </a:p>
          <a:p>
            <a:r>
              <a:rPr lang="en-US" dirty="0"/>
              <a:t>tie(leprechauns).</a:t>
            </a:r>
          </a:p>
          <a:p>
            <a:r>
              <a:rPr lang="en-US" dirty="0"/>
              <a:t>tie(reindeer).</a:t>
            </a:r>
          </a:p>
          <a:p>
            <a:endParaRPr lang="en-US" dirty="0"/>
          </a:p>
          <a:p>
            <a:r>
              <a:rPr lang="en-US" dirty="0"/>
              <a:t>relative(daughter).</a:t>
            </a:r>
          </a:p>
          <a:p>
            <a:r>
              <a:rPr lang="en-US" dirty="0"/>
              <a:t>relative(</a:t>
            </a:r>
            <a:r>
              <a:rPr lang="en-US" dirty="0" err="1"/>
              <a:t>father_in_law</a:t>
            </a:r>
            <a:r>
              <a:rPr lang="en-US" dirty="0"/>
              <a:t>).</a:t>
            </a:r>
          </a:p>
          <a:p>
            <a:r>
              <a:rPr lang="en-US" dirty="0"/>
              <a:t>relative(sister).</a:t>
            </a:r>
          </a:p>
          <a:p>
            <a:r>
              <a:rPr lang="en-US" dirty="0"/>
              <a:t>relative(uncle).</a:t>
            </a:r>
          </a:p>
          <a:p>
            <a:endParaRPr lang="en-US" dirty="0"/>
          </a:p>
          <a:p>
            <a:r>
              <a:rPr lang="en-US" dirty="0"/>
              <a:t>solve :-</a:t>
            </a:r>
          </a:p>
          <a:p>
            <a:r>
              <a:rPr lang="en-US" dirty="0"/>
              <a:t>    tie(</a:t>
            </a:r>
            <a:r>
              <a:rPr lang="en-US" dirty="0" err="1"/>
              <a:t>CrowTie</a:t>
            </a:r>
            <a:r>
              <a:rPr lang="en-US" dirty="0"/>
              <a:t>), tie(</a:t>
            </a:r>
            <a:r>
              <a:rPr lang="en-US" dirty="0" err="1"/>
              <a:t>EvansTie</a:t>
            </a:r>
            <a:r>
              <a:rPr lang="en-US" dirty="0"/>
              <a:t>), tie(</a:t>
            </a:r>
            <a:r>
              <a:rPr lang="en-US" dirty="0" err="1"/>
              <a:t>HurleyTie</a:t>
            </a:r>
            <a:r>
              <a:rPr lang="en-US" dirty="0"/>
              <a:t>), tie(</a:t>
            </a:r>
            <a:r>
              <a:rPr lang="en-US" dirty="0" err="1"/>
              <a:t>SpeiglerTie</a:t>
            </a:r>
            <a:r>
              <a:rPr lang="en-US" dirty="0"/>
              <a:t>),</a:t>
            </a:r>
          </a:p>
          <a:p>
            <a:r>
              <a:rPr lang="en-US" dirty="0"/>
              <a:t>    </a:t>
            </a:r>
            <a:r>
              <a:rPr lang="en-US" dirty="0" err="1"/>
              <a:t>all_different</a:t>
            </a:r>
            <a:r>
              <a:rPr lang="en-US" dirty="0"/>
              <a:t>([</a:t>
            </a:r>
            <a:r>
              <a:rPr lang="en-US" dirty="0" err="1"/>
              <a:t>CrowTie</a:t>
            </a:r>
            <a:r>
              <a:rPr lang="en-US" dirty="0"/>
              <a:t>, </a:t>
            </a:r>
            <a:r>
              <a:rPr lang="en-US" dirty="0" err="1"/>
              <a:t>EvansTie</a:t>
            </a:r>
            <a:r>
              <a:rPr lang="en-US" dirty="0"/>
              <a:t>, </a:t>
            </a:r>
            <a:r>
              <a:rPr lang="en-US" dirty="0" err="1"/>
              <a:t>HurleyTie</a:t>
            </a:r>
            <a:r>
              <a:rPr lang="en-US" dirty="0"/>
              <a:t>, </a:t>
            </a:r>
            <a:r>
              <a:rPr lang="en-US" dirty="0" err="1"/>
              <a:t>SpeiglerTie</a:t>
            </a:r>
            <a:r>
              <a:rPr lang="en-US" dirty="0"/>
              <a:t>]),</a:t>
            </a:r>
          </a:p>
          <a:p>
            <a:r>
              <a:rPr lang="en-US" dirty="0"/>
              <a:t>    </a:t>
            </a:r>
          </a:p>
          <a:p>
            <a:r>
              <a:rPr lang="en-US" dirty="0"/>
              <a:t>    relative(</a:t>
            </a:r>
            <a:r>
              <a:rPr lang="en-US" dirty="0" err="1"/>
              <a:t>CrowRelative</a:t>
            </a:r>
            <a:r>
              <a:rPr lang="en-US" dirty="0"/>
              <a:t>), relative(</a:t>
            </a:r>
            <a:r>
              <a:rPr lang="en-US" dirty="0" err="1"/>
              <a:t>EvansRelative</a:t>
            </a:r>
            <a:r>
              <a:rPr lang="en-US" dirty="0"/>
              <a:t>),</a:t>
            </a:r>
          </a:p>
          <a:p>
            <a:r>
              <a:rPr lang="en-US" dirty="0"/>
              <a:t>    relative(</a:t>
            </a:r>
            <a:r>
              <a:rPr lang="en-US" dirty="0" err="1"/>
              <a:t>HurleyRelative</a:t>
            </a:r>
            <a:r>
              <a:rPr lang="en-US" dirty="0"/>
              <a:t>), relative(</a:t>
            </a:r>
            <a:r>
              <a:rPr lang="en-US" dirty="0" err="1"/>
              <a:t>SpeiglerRelative</a:t>
            </a:r>
            <a:r>
              <a:rPr lang="en-US" dirty="0"/>
              <a:t>),</a:t>
            </a:r>
          </a:p>
          <a:p>
            <a:r>
              <a:rPr lang="en-US" dirty="0"/>
              <a:t>    </a:t>
            </a:r>
            <a:r>
              <a:rPr lang="en-US" dirty="0" err="1"/>
              <a:t>all_different</a:t>
            </a:r>
            <a:r>
              <a:rPr lang="en-US" dirty="0"/>
              <a:t>([</a:t>
            </a:r>
            <a:r>
              <a:rPr lang="en-US" dirty="0" err="1"/>
              <a:t>CrowRelative</a:t>
            </a:r>
            <a:r>
              <a:rPr lang="en-US" dirty="0"/>
              <a:t>, </a:t>
            </a:r>
            <a:r>
              <a:rPr lang="en-US" dirty="0" err="1"/>
              <a:t>EvansRelative</a:t>
            </a:r>
            <a:r>
              <a:rPr lang="en-US" dirty="0"/>
              <a:t>, </a:t>
            </a:r>
            <a:r>
              <a:rPr lang="en-US" dirty="0" err="1"/>
              <a:t>HurleyRelative</a:t>
            </a:r>
            <a:r>
              <a:rPr lang="en-US" dirty="0"/>
              <a:t>, </a:t>
            </a:r>
          </a:p>
          <a:p>
            <a:r>
              <a:rPr lang="en-US" dirty="0"/>
              <a:t>                           </a:t>
            </a:r>
            <a:r>
              <a:rPr lang="en-US" dirty="0" err="1"/>
              <a:t>SpeiglerRelative</a:t>
            </a:r>
            <a:r>
              <a:rPr lang="en-US" dirty="0"/>
              <a:t>]),</a:t>
            </a:r>
          </a:p>
          <a:p>
            <a:r>
              <a:rPr lang="en-US" dirty="0"/>
              <a:t>    Triples = [ [crow, </a:t>
            </a:r>
            <a:r>
              <a:rPr lang="en-US" dirty="0" err="1"/>
              <a:t>CrowTie</a:t>
            </a:r>
            <a:r>
              <a:rPr lang="en-US" dirty="0"/>
              <a:t>, </a:t>
            </a:r>
            <a:r>
              <a:rPr lang="en-US" dirty="0" err="1"/>
              <a:t>CrowRelative</a:t>
            </a:r>
            <a:r>
              <a:rPr lang="en-US" dirty="0"/>
              <a:t>],</a:t>
            </a:r>
          </a:p>
          <a:p>
            <a:r>
              <a:rPr lang="en-US" dirty="0"/>
              <a:t>                [</a:t>
            </a:r>
            <a:r>
              <a:rPr lang="en-US" dirty="0" err="1"/>
              <a:t>evans</a:t>
            </a:r>
            <a:r>
              <a:rPr lang="en-US" dirty="0"/>
              <a:t>, </a:t>
            </a:r>
            <a:r>
              <a:rPr lang="en-US" dirty="0" err="1"/>
              <a:t>EvansTie</a:t>
            </a:r>
            <a:r>
              <a:rPr lang="en-US" dirty="0"/>
              <a:t>, </a:t>
            </a:r>
            <a:r>
              <a:rPr lang="en-US" dirty="0" err="1"/>
              <a:t>EvansRelative</a:t>
            </a:r>
            <a:r>
              <a:rPr lang="en-US" dirty="0"/>
              <a:t>],</a:t>
            </a:r>
          </a:p>
          <a:p>
            <a:r>
              <a:rPr lang="en-US" dirty="0"/>
              <a:t>                [</a:t>
            </a:r>
            <a:r>
              <a:rPr lang="en-US" dirty="0" err="1"/>
              <a:t>hurley</a:t>
            </a:r>
            <a:r>
              <a:rPr lang="en-US" dirty="0"/>
              <a:t>, </a:t>
            </a:r>
            <a:r>
              <a:rPr lang="en-US" dirty="0" err="1"/>
              <a:t>HurleyTie</a:t>
            </a:r>
            <a:r>
              <a:rPr lang="en-US" dirty="0"/>
              <a:t>, </a:t>
            </a:r>
            <a:r>
              <a:rPr lang="en-US" dirty="0" err="1"/>
              <a:t>HurleyRelative</a:t>
            </a:r>
            <a:r>
              <a:rPr lang="en-US" dirty="0"/>
              <a:t>],</a:t>
            </a:r>
          </a:p>
          <a:p>
            <a:r>
              <a:rPr lang="en-US" dirty="0"/>
              <a:t>                [</a:t>
            </a:r>
            <a:r>
              <a:rPr lang="en-US" dirty="0" err="1"/>
              <a:t>speigler</a:t>
            </a:r>
            <a:r>
              <a:rPr lang="en-US" dirty="0"/>
              <a:t>, </a:t>
            </a:r>
            <a:r>
              <a:rPr lang="en-US" dirty="0" err="1"/>
              <a:t>SpeiglerTie</a:t>
            </a:r>
            <a:r>
              <a:rPr lang="en-US" dirty="0"/>
              <a:t>, </a:t>
            </a:r>
            <a:r>
              <a:rPr lang="en-US" dirty="0" err="1"/>
              <a:t>SpeiglerRelative</a:t>
            </a:r>
            <a:r>
              <a:rPr lang="en-US" dirty="0"/>
              <a:t>] ],</a:t>
            </a:r>
          </a:p>
          <a:p>
            <a:endParaRPr lang="en-US" dirty="0"/>
          </a:p>
        </p:txBody>
      </p:sp>
    </p:spTree>
    <p:extLst>
      <p:ext uri="{BB962C8B-B14F-4D97-AF65-F5344CB8AC3E}">
        <p14:creationId xmlns:p14="http://schemas.microsoft.com/office/powerpoint/2010/main" val="211281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t>Elements of Prolog: Terms</a:t>
            </a:r>
          </a:p>
        </p:txBody>
      </p:sp>
      <p:sp>
        <p:nvSpPr>
          <p:cNvPr id="16390" name="Rectangle 3"/>
          <p:cNvSpPr>
            <a:spLocks noGrp="1" noChangeArrowheads="1"/>
          </p:cNvSpPr>
          <p:nvPr>
            <p:ph idx="1"/>
          </p:nvPr>
        </p:nvSpPr>
        <p:spPr/>
        <p:txBody>
          <a:bodyPr/>
          <a:lstStyle/>
          <a:p>
            <a:pPr eaLnBrk="1" hangingPunct="1"/>
            <a:r>
              <a:rPr lang="en-US"/>
              <a:t>Everything in Prolog is built from </a:t>
            </a:r>
            <a:r>
              <a:rPr lang="en-US" i="1">
                <a:solidFill>
                  <a:srgbClr val="0000CC"/>
                </a:solidFill>
              </a:rPr>
              <a:t>terms</a:t>
            </a:r>
            <a:r>
              <a:rPr lang="en-US" i="1"/>
              <a:t>.</a:t>
            </a:r>
            <a:endParaRPr lang="en-US"/>
          </a:p>
          <a:p>
            <a:pPr lvl="1" eaLnBrk="1" hangingPunct="1">
              <a:buFont typeface="Wingdings" pitchFamily="2" charset="2"/>
              <a:buNone/>
            </a:pPr>
            <a:endParaRPr lang="en-US"/>
          </a:p>
          <a:p>
            <a:pPr eaLnBrk="1" hangingPunct="1"/>
            <a:r>
              <a:rPr lang="en-US"/>
              <a:t>Three kinds of terms:</a:t>
            </a:r>
          </a:p>
          <a:p>
            <a:pPr lvl="1" eaLnBrk="1" hangingPunct="1"/>
            <a:r>
              <a:rPr lang="en-US"/>
              <a:t>Constants: integers, real numbers, atoms</a:t>
            </a:r>
          </a:p>
          <a:p>
            <a:pPr lvl="1" eaLnBrk="1" hangingPunct="1"/>
            <a:r>
              <a:rPr lang="en-US"/>
              <a:t>Variables</a:t>
            </a:r>
          </a:p>
          <a:p>
            <a:pPr lvl="1" eaLnBrk="1" hangingPunct="1"/>
            <a:r>
              <a:rPr lang="en-US"/>
              <a:t>Compound terms</a:t>
            </a:r>
          </a:p>
        </p:txBody>
      </p:sp>
      <p:sp>
        <p:nvSpPr>
          <p:cNvPr id="16388" name="Slide Number Placeholder 5"/>
          <p:cNvSpPr>
            <a:spLocks noGrp="1"/>
          </p:cNvSpPr>
          <p:nvPr>
            <p:ph type="sldNum" sz="quarter" idx="12"/>
          </p:nvPr>
        </p:nvSpPr>
        <p:spPr>
          <a:noFill/>
        </p:spPr>
        <p:txBody>
          <a:bodyPr/>
          <a:lstStyle/>
          <a:p>
            <a:fld id="{A26F055F-1C45-4A1D-85E2-4C6D42BC54ED}"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5975" y="3733799"/>
            <a:ext cx="3181350" cy="2622551"/>
          </a:xfrm>
          <a:solidFill>
            <a:srgbClr val="FFFF00"/>
          </a:solidFill>
        </p:spPr>
        <p:txBody>
          <a:bodyPr>
            <a:normAutofit/>
          </a:bodyPr>
          <a:lstStyle/>
          <a:p>
            <a:pPr marL="0" indent="0">
              <a:buNone/>
            </a:pPr>
            <a:r>
              <a:rPr lang="en-US" dirty="0"/>
              <a:t>Rules focus on defining a list and saying that it either IS or IS NOT a member of the result list.</a:t>
            </a:r>
          </a:p>
          <a:p>
            <a:pPr marL="0" indent="0">
              <a:buNone/>
            </a:pPr>
            <a:r>
              <a:rPr lang="en-US" dirty="0"/>
              <a:t>Use _ for variables not mentioned in the problem.</a:t>
            </a:r>
          </a:p>
        </p:txBody>
      </p:sp>
      <p:sp>
        <p:nvSpPr>
          <p:cNvPr id="4" name="Slide Number Placeholder 3"/>
          <p:cNvSpPr>
            <a:spLocks noGrp="1"/>
          </p:cNvSpPr>
          <p:nvPr>
            <p:ph type="sldNum" sz="quarter" idx="12"/>
          </p:nvPr>
        </p:nvSpPr>
        <p:spPr/>
        <p:txBody>
          <a:bodyPr/>
          <a:lstStyle/>
          <a:p>
            <a:pPr>
              <a:defRPr/>
            </a:pPr>
            <a:fld id="{71B2485E-9F6F-449A-BE8D-07453296A4C7}" type="slidenum">
              <a:rPr lang="en-US" smtClean="0"/>
              <a:pPr>
                <a:defRPr/>
              </a:pPr>
              <a:t>60</a:t>
            </a:fld>
            <a:endParaRPr lang="en-US"/>
          </a:p>
        </p:txBody>
      </p:sp>
      <p:pic>
        <p:nvPicPr>
          <p:cNvPr id="5" name="Picture 2" descr="logic puzzles"/>
          <p:cNvPicPr>
            <a:picLocks noChangeAspect="1" noChangeArrowheads="1"/>
          </p:cNvPicPr>
          <p:nvPr/>
        </p:nvPicPr>
        <p:blipFill rotWithShape="1">
          <a:blip r:embed="rId2">
            <a:extLst>
              <a:ext uri="{28A0092B-C50C-407E-A947-70E740481C1C}">
                <a14:useLocalDpi xmlns:a14="http://schemas.microsoft.com/office/drawing/2010/main" val="0"/>
              </a:ext>
            </a:extLst>
          </a:blip>
          <a:srcRect r="47440" b="49677"/>
          <a:stretch/>
        </p:blipFill>
        <p:spPr bwMode="auto">
          <a:xfrm>
            <a:off x="6324600" y="0"/>
            <a:ext cx="2590800" cy="34345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91369"/>
            <a:ext cx="5962650" cy="6186309"/>
          </a:xfrm>
          <a:prstGeom prst="rect">
            <a:avLst/>
          </a:prstGeom>
        </p:spPr>
        <p:txBody>
          <a:bodyPr wrap="square">
            <a:spAutoFit/>
          </a:bodyPr>
          <a:lstStyle/>
          <a:p>
            <a:r>
              <a:rPr lang="en-US" dirty="0"/>
              <a:t> % 1. The leprechauns  tie wasn't a present from a daughter.</a:t>
            </a:r>
          </a:p>
          <a:p>
            <a:r>
              <a:rPr lang="en-US" dirty="0"/>
              <a:t>    not(member([_, leprechauns, daughter], Triples)),</a:t>
            </a:r>
          </a:p>
          <a:p>
            <a:r>
              <a:rPr lang="en-US" dirty="0"/>
              <a:t>    </a:t>
            </a:r>
          </a:p>
          <a:p>
            <a:r>
              <a:rPr lang="en-US" dirty="0"/>
              <a:t>    % 2. Crow's tie features neither the reindeer nor the faces.</a:t>
            </a:r>
          </a:p>
          <a:p>
            <a:r>
              <a:rPr lang="en-US" dirty="0"/>
              <a:t>    not(member([crow, reindeer, _], Triples)),</a:t>
            </a:r>
          </a:p>
          <a:p>
            <a:r>
              <a:rPr lang="en-US" dirty="0"/>
              <a:t>    not(member([crow, </a:t>
            </a:r>
            <a:r>
              <a:rPr lang="en-US" dirty="0" err="1"/>
              <a:t>happy_faces</a:t>
            </a:r>
            <a:r>
              <a:rPr lang="en-US" dirty="0"/>
              <a:t>, _], Triples)),</a:t>
            </a:r>
          </a:p>
          <a:p>
            <a:r>
              <a:rPr lang="en-US" dirty="0"/>
              <a:t>    </a:t>
            </a:r>
          </a:p>
          <a:p>
            <a:r>
              <a:rPr lang="en-US" dirty="0"/>
              <a:t>    % 3. </a:t>
            </a:r>
            <a:r>
              <a:rPr lang="en-US" dirty="0" err="1"/>
              <a:t>Speigler's</a:t>
            </a:r>
            <a:r>
              <a:rPr lang="en-US" dirty="0"/>
              <a:t> tie wasn't a present from his uncle.</a:t>
            </a:r>
          </a:p>
          <a:p>
            <a:r>
              <a:rPr lang="en-US" dirty="0"/>
              <a:t>    not(member([</a:t>
            </a:r>
            <a:r>
              <a:rPr lang="en-US" dirty="0" err="1"/>
              <a:t>speigler</a:t>
            </a:r>
            <a:r>
              <a:rPr lang="en-US" dirty="0"/>
              <a:t>, _, uncle], Triples)),</a:t>
            </a:r>
          </a:p>
          <a:p>
            <a:r>
              <a:rPr lang="en-US" dirty="0"/>
              <a:t>    </a:t>
            </a:r>
          </a:p>
          <a:p>
            <a:r>
              <a:rPr lang="en-US" dirty="0"/>
              <a:t>    % 4. The tie with the faces wasn't a gift from a sister.</a:t>
            </a:r>
          </a:p>
          <a:p>
            <a:r>
              <a:rPr lang="en-US" dirty="0"/>
              <a:t>    not(member([_, </a:t>
            </a:r>
            <a:r>
              <a:rPr lang="en-US" dirty="0" err="1"/>
              <a:t>happy_faces</a:t>
            </a:r>
            <a:r>
              <a:rPr lang="en-US" dirty="0"/>
              <a:t>, sister], Triples)),</a:t>
            </a:r>
          </a:p>
          <a:p>
            <a:r>
              <a:rPr lang="en-US" dirty="0"/>
              <a:t>    </a:t>
            </a:r>
          </a:p>
          <a:p>
            <a:r>
              <a:rPr lang="en-US" dirty="0"/>
              <a:t>    % 5. Evans and </a:t>
            </a:r>
            <a:r>
              <a:rPr lang="en-US" dirty="0" err="1"/>
              <a:t>Speigler</a:t>
            </a:r>
            <a:r>
              <a:rPr lang="en-US" dirty="0"/>
              <a:t> own the tie with the leprechauns</a:t>
            </a:r>
          </a:p>
          <a:p>
            <a:r>
              <a:rPr lang="en-US" dirty="0"/>
              <a:t>    %    and the tie that was a present from a father-in-law</a:t>
            </a:r>
          </a:p>
          <a:p>
            <a:r>
              <a:rPr lang="en-US" dirty="0"/>
              <a:t>    ( (member([</a:t>
            </a:r>
            <a:r>
              <a:rPr lang="en-US" dirty="0" err="1"/>
              <a:t>evans</a:t>
            </a:r>
            <a:r>
              <a:rPr lang="en-US" dirty="0"/>
              <a:t>, leprechauns, _], Triples),</a:t>
            </a:r>
          </a:p>
          <a:p>
            <a:r>
              <a:rPr lang="en-US" dirty="0"/>
              <a:t>       member([</a:t>
            </a:r>
            <a:r>
              <a:rPr lang="en-US" dirty="0" err="1"/>
              <a:t>speigler</a:t>
            </a:r>
            <a:r>
              <a:rPr lang="en-US" dirty="0"/>
              <a:t>, _, </a:t>
            </a:r>
            <a:r>
              <a:rPr lang="en-US" dirty="0" err="1"/>
              <a:t>father_in_law</a:t>
            </a:r>
            <a:r>
              <a:rPr lang="en-US" dirty="0"/>
              <a:t>], Triples)) ;</a:t>
            </a:r>
          </a:p>
          <a:p>
            <a:r>
              <a:rPr lang="en-US" dirty="0"/>
              <a:t>      (member([</a:t>
            </a:r>
            <a:r>
              <a:rPr lang="en-US" dirty="0" err="1"/>
              <a:t>speigler</a:t>
            </a:r>
            <a:r>
              <a:rPr lang="en-US" dirty="0"/>
              <a:t>, leprechauns, _], Triples),</a:t>
            </a:r>
          </a:p>
          <a:p>
            <a:r>
              <a:rPr lang="en-US" dirty="0"/>
              <a:t>       member([</a:t>
            </a:r>
            <a:r>
              <a:rPr lang="en-US" dirty="0" err="1"/>
              <a:t>evans</a:t>
            </a:r>
            <a:r>
              <a:rPr lang="en-US" dirty="0"/>
              <a:t>, _, </a:t>
            </a:r>
            <a:r>
              <a:rPr lang="en-US" dirty="0" err="1"/>
              <a:t>father_in_law</a:t>
            </a:r>
            <a:r>
              <a:rPr lang="en-US" dirty="0"/>
              <a:t>], Triples)) ),</a:t>
            </a:r>
          </a:p>
          <a:p>
            <a:r>
              <a:rPr lang="en-US" dirty="0"/>
              <a:t>    </a:t>
            </a:r>
          </a:p>
          <a:p>
            <a:r>
              <a:rPr lang="en-US" dirty="0"/>
              <a:t>    % 6. Hurley received his flamboyant tie from his sister.</a:t>
            </a:r>
          </a:p>
          <a:p>
            <a:r>
              <a:rPr lang="en-US" dirty="0"/>
              <a:t>    member([</a:t>
            </a:r>
            <a:r>
              <a:rPr lang="en-US" dirty="0" err="1"/>
              <a:t>hurley</a:t>
            </a:r>
            <a:r>
              <a:rPr lang="en-US" dirty="0"/>
              <a:t>, _, sister], Triples),</a:t>
            </a:r>
          </a:p>
        </p:txBody>
      </p:sp>
    </p:spTree>
    <p:extLst>
      <p:ext uri="{BB962C8B-B14F-4D97-AF65-F5344CB8AC3E}">
        <p14:creationId xmlns:p14="http://schemas.microsoft.com/office/powerpoint/2010/main" val="2888249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Utility</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tell(crow, </a:t>
            </a:r>
            <a:r>
              <a:rPr lang="en-US" dirty="0" err="1"/>
              <a:t>CrowTie</a:t>
            </a:r>
            <a:r>
              <a:rPr lang="en-US" dirty="0"/>
              <a:t>, </a:t>
            </a:r>
            <a:r>
              <a:rPr lang="en-US" dirty="0" err="1"/>
              <a:t>CrowRelative</a:t>
            </a:r>
            <a:r>
              <a:rPr lang="en-US" dirty="0"/>
              <a:t>),</a:t>
            </a:r>
          </a:p>
          <a:p>
            <a:pPr marL="0" indent="0">
              <a:buNone/>
            </a:pPr>
            <a:r>
              <a:rPr lang="en-US" dirty="0"/>
              <a:t>    tell(</a:t>
            </a:r>
            <a:r>
              <a:rPr lang="en-US" dirty="0" err="1"/>
              <a:t>evans</a:t>
            </a:r>
            <a:r>
              <a:rPr lang="en-US" dirty="0"/>
              <a:t>, </a:t>
            </a:r>
            <a:r>
              <a:rPr lang="en-US" dirty="0" err="1"/>
              <a:t>EvansTie</a:t>
            </a:r>
            <a:r>
              <a:rPr lang="en-US" dirty="0"/>
              <a:t>, </a:t>
            </a:r>
            <a:r>
              <a:rPr lang="en-US" dirty="0" err="1"/>
              <a:t>EvansRelative</a:t>
            </a:r>
            <a:r>
              <a:rPr lang="en-US" dirty="0"/>
              <a:t>),</a:t>
            </a:r>
          </a:p>
          <a:p>
            <a:pPr marL="0" indent="0">
              <a:buNone/>
            </a:pPr>
            <a:r>
              <a:rPr lang="en-US" dirty="0"/>
              <a:t>    tell(</a:t>
            </a:r>
            <a:r>
              <a:rPr lang="en-US" dirty="0" err="1"/>
              <a:t>hurley</a:t>
            </a:r>
            <a:r>
              <a:rPr lang="en-US" dirty="0"/>
              <a:t>, </a:t>
            </a:r>
            <a:r>
              <a:rPr lang="en-US" dirty="0" err="1"/>
              <a:t>HurleyTie</a:t>
            </a:r>
            <a:r>
              <a:rPr lang="en-US" dirty="0"/>
              <a:t>, </a:t>
            </a:r>
            <a:r>
              <a:rPr lang="en-US" dirty="0" err="1"/>
              <a:t>HurleyRelative</a:t>
            </a:r>
            <a:r>
              <a:rPr lang="en-US" dirty="0"/>
              <a:t>),</a:t>
            </a:r>
          </a:p>
          <a:p>
            <a:pPr marL="0" indent="0">
              <a:buNone/>
            </a:pPr>
            <a:r>
              <a:rPr lang="en-US" dirty="0"/>
              <a:t>    tell(</a:t>
            </a:r>
            <a:r>
              <a:rPr lang="en-US" dirty="0" err="1"/>
              <a:t>speigler</a:t>
            </a:r>
            <a:r>
              <a:rPr lang="en-US" dirty="0"/>
              <a:t>, </a:t>
            </a:r>
            <a:r>
              <a:rPr lang="en-US" dirty="0" err="1"/>
              <a:t>SpeiglerTie</a:t>
            </a:r>
            <a:r>
              <a:rPr lang="en-US" dirty="0"/>
              <a:t>, </a:t>
            </a:r>
            <a:r>
              <a:rPr lang="en-US" dirty="0" err="1"/>
              <a:t>SpeiglerRelative</a:t>
            </a:r>
            <a:r>
              <a:rPr lang="en-US" dirty="0"/>
              <a:t>).</a:t>
            </a:r>
          </a:p>
          <a:p>
            <a:pPr marL="0" indent="0">
              <a:buNone/>
            </a:pPr>
            <a:endParaRPr lang="en-US" dirty="0"/>
          </a:p>
          <a:p>
            <a:pPr marL="0" indent="0">
              <a:buNone/>
            </a:pPr>
            <a:r>
              <a:rPr lang="en-US" dirty="0"/>
              <a:t>% Succeeds if all elements of the argument list are bound and different.</a:t>
            </a:r>
          </a:p>
          <a:p>
            <a:pPr marL="0" indent="0">
              <a:buNone/>
            </a:pPr>
            <a:r>
              <a:rPr lang="en-US" dirty="0"/>
              <a:t>% Fails if any elements are unbound or equal to some other element.</a:t>
            </a:r>
          </a:p>
          <a:p>
            <a:pPr marL="0" indent="0">
              <a:buNone/>
            </a:pPr>
            <a:r>
              <a:rPr lang="en-US" dirty="0" err="1"/>
              <a:t>all_different</a:t>
            </a:r>
            <a:r>
              <a:rPr lang="en-US" dirty="0"/>
              <a:t>([H | T]) :- member(H, T), !, fail.</a:t>
            </a:r>
          </a:p>
          <a:p>
            <a:pPr marL="0" indent="0">
              <a:buNone/>
            </a:pPr>
            <a:r>
              <a:rPr lang="en-US" dirty="0" err="1"/>
              <a:t>all_different</a:t>
            </a:r>
            <a:r>
              <a:rPr lang="en-US" dirty="0"/>
              <a:t>([_ | T]) :- </a:t>
            </a:r>
            <a:r>
              <a:rPr lang="en-US" dirty="0" err="1"/>
              <a:t>all_different</a:t>
            </a:r>
            <a:r>
              <a:rPr lang="en-US" dirty="0"/>
              <a:t>(T).</a:t>
            </a:r>
          </a:p>
          <a:p>
            <a:pPr marL="0" indent="0">
              <a:buNone/>
            </a:pPr>
            <a:r>
              <a:rPr lang="en-US" dirty="0" err="1"/>
              <a:t>all_different</a:t>
            </a:r>
            <a:r>
              <a:rPr lang="en-US" dirty="0"/>
              <a:t>([_]).</a:t>
            </a:r>
          </a:p>
          <a:p>
            <a:pPr marL="0" indent="0">
              <a:buNone/>
            </a:pPr>
            <a:endParaRPr lang="en-US" dirty="0"/>
          </a:p>
          <a:p>
            <a:pPr marL="0" indent="0">
              <a:buNone/>
            </a:pPr>
            <a:r>
              <a:rPr lang="en-US" dirty="0"/>
              <a:t>tell(X, Y, Z) :-</a:t>
            </a:r>
          </a:p>
          <a:p>
            <a:pPr marL="0" indent="0">
              <a:buNone/>
            </a:pPr>
            <a:r>
              <a:rPr lang="en-US" dirty="0"/>
              <a:t>    write('Mr. '), write(X), write(' got the '), write(Y),</a:t>
            </a:r>
          </a:p>
          <a:p>
            <a:pPr marL="0" indent="0">
              <a:buNone/>
            </a:pPr>
            <a:r>
              <a:rPr lang="en-US" dirty="0"/>
              <a:t>    write(' tie from his '), write(Z), write('.'), </a:t>
            </a:r>
            <a:r>
              <a:rPr lang="en-US" dirty="0" err="1"/>
              <a:t>nl</a:t>
            </a:r>
            <a:r>
              <a:rPr lang="en-US" dirty="0"/>
              <a:t>.</a:t>
            </a:r>
          </a:p>
        </p:txBody>
      </p:sp>
      <p:sp>
        <p:nvSpPr>
          <p:cNvPr id="4" name="Slide Number Placeholder 3"/>
          <p:cNvSpPr>
            <a:spLocks noGrp="1"/>
          </p:cNvSpPr>
          <p:nvPr>
            <p:ph type="sldNum" sz="quarter" idx="12"/>
          </p:nvPr>
        </p:nvSpPr>
        <p:spPr/>
        <p:txBody>
          <a:bodyPr/>
          <a:lstStyle/>
          <a:p>
            <a:pPr>
              <a:defRPr/>
            </a:pPr>
            <a:fld id="{71B2485E-9F6F-449A-BE8D-07453296A4C7}" type="slidenum">
              <a:rPr lang="en-US" smtClean="0"/>
              <a:pPr>
                <a:defRPr/>
              </a:pPr>
              <a:t>61</a:t>
            </a:fld>
            <a:endParaRPr lang="en-US"/>
          </a:p>
        </p:txBody>
      </p:sp>
    </p:spTree>
    <p:extLst>
      <p:ext uri="{BB962C8B-B14F-4D97-AF65-F5344CB8AC3E}">
        <p14:creationId xmlns:p14="http://schemas.microsoft.com/office/powerpoint/2010/main" val="222976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t>Constants</a:t>
            </a:r>
          </a:p>
        </p:txBody>
      </p:sp>
      <p:sp>
        <p:nvSpPr>
          <p:cNvPr id="17414" name="Rectangle 3"/>
          <p:cNvSpPr>
            <a:spLocks noGrp="1" noChangeArrowheads="1"/>
          </p:cNvSpPr>
          <p:nvPr>
            <p:ph idx="1"/>
          </p:nvPr>
        </p:nvSpPr>
        <p:spPr/>
        <p:txBody>
          <a:bodyPr/>
          <a:lstStyle/>
          <a:p>
            <a:pPr eaLnBrk="1" hangingPunct="1">
              <a:lnSpc>
                <a:spcPct val="90000"/>
              </a:lnSpc>
            </a:pPr>
            <a:r>
              <a:rPr lang="en-US"/>
              <a:t>Integer constants: </a:t>
            </a:r>
            <a:r>
              <a:rPr lang="en-US" b="1">
                <a:latin typeface="Courier New" pitchFamily="49" charset="0"/>
              </a:rPr>
              <a:t>123</a:t>
            </a:r>
          </a:p>
          <a:p>
            <a:pPr eaLnBrk="1" hangingPunct="1">
              <a:lnSpc>
                <a:spcPct val="90000"/>
              </a:lnSpc>
            </a:pPr>
            <a:r>
              <a:rPr lang="en-US"/>
              <a:t>Real constants: </a:t>
            </a:r>
            <a:r>
              <a:rPr lang="en-US" b="1">
                <a:latin typeface="Courier New" pitchFamily="49" charset="0"/>
              </a:rPr>
              <a:t>1.23</a:t>
            </a:r>
          </a:p>
          <a:p>
            <a:pPr eaLnBrk="1" hangingPunct="1">
              <a:lnSpc>
                <a:spcPct val="90000"/>
              </a:lnSpc>
            </a:pPr>
            <a:r>
              <a:rPr lang="en-US"/>
              <a:t>Atoms:</a:t>
            </a:r>
          </a:p>
          <a:p>
            <a:pPr lvl="1" eaLnBrk="1" hangingPunct="1">
              <a:lnSpc>
                <a:spcPct val="90000"/>
              </a:lnSpc>
            </a:pPr>
            <a:r>
              <a:rPr lang="en-US"/>
              <a:t>A lowercase letter followed by any number of additional letters, digits or underscores: </a:t>
            </a:r>
            <a:r>
              <a:rPr lang="en-US" b="1">
                <a:latin typeface="Courier New" pitchFamily="49" charset="0"/>
              </a:rPr>
              <a:t>fred</a:t>
            </a:r>
          </a:p>
          <a:p>
            <a:pPr lvl="1" eaLnBrk="1" hangingPunct="1">
              <a:lnSpc>
                <a:spcPct val="90000"/>
              </a:lnSpc>
            </a:pPr>
            <a:r>
              <a:rPr lang="en-US"/>
              <a:t>A sequence of non-alphanumeric characters: </a:t>
            </a:r>
            <a:br>
              <a:rPr lang="en-US"/>
            </a:br>
            <a:r>
              <a:rPr lang="en-US" b="1">
                <a:latin typeface="Courier New" pitchFamily="49" charset="0"/>
              </a:rPr>
              <a:t>*</a:t>
            </a:r>
            <a:r>
              <a:rPr lang="en-US"/>
              <a:t>, </a:t>
            </a:r>
            <a:r>
              <a:rPr lang="en-US" b="1">
                <a:latin typeface="Courier New" pitchFamily="49" charset="0"/>
              </a:rPr>
              <a:t>.</a:t>
            </a:r>
            <a:r>
              <a:rPr lang="en-US"/>
              <a:t>, </a:t>
            </a:r>
            <a:r>
              <a:rPr lang="en-US" b="1">
                <a:latin typeface="Courier New" pitchFamily="49" charset="0"/>
              </a:rPr>
              <a:t>=</a:t>
            </a:r>
            <a:r>
              <a:rPr lang="en-US"/>
              <a:t>, </a:t>
            </a:r>
            <a:r>
              <a:rPr lang="en-US" b="1">
                <a:latin typeface="Courier New" pitchFamily="49" charset="0"/>
              </a:rPr>
              <a:t>@#$</a:t>
            </a:r>
          </a:p>
          <a:p>
            <a:pPr lvl="1" eaLnBrk="1" hangingPunct="1">
              <a:lnSpc>
                <a:spcPct val="90000"/>
              </a:lnSpc>
            </a:pPr>
            <a:r>
              <a:rPr lang="en-US"/>
              <a:t>Plus a few special atoms: </a:t>
            </a:r>
            <a:r>
              <a:rPr lang="en-US" b="1">
                <a:latin typeface="Courier New" pitchFamily="49" charset="0"/>
              </a:rPr>
              <a:t>[]</a:t>
            </a:r>
          </a:p>
        </p:txBody>
      </p:sp>
      <p:sp>
        <p:nvSpPr>
          <p:cNvPr id="17412" name="Slide Number Placeholder 5"/>
          <p:cNvSpPr>
            <a:spLocks noGrp="1"/>
          </p:cNvSpPr>
          <p:nvPr>
            <p:ph type="sldNum" sz="quarter" idx="12"/>
          </p:nvPr>
        </p:nvSpPr>
        <p:spPr>
          <a:noFill/>
        </p:spPr>
        <p:txBody>
          <a:bodyPr/>
          <a:lstStyle/>
          <a:p>
            <a:fld id="{EAC8F976-A3F8-4B36-B6E9-2B2E0A951D2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dirty="0"/>
              <a:t>Atoms Are Not Variables</a:t>
            </a:r>
          </a:p>
        </p:txBody>
      </p:sp>
      <p:sp>
        <p:nvSpPr>
          <p:cNvPr id="18438" name="Rectangle 3"/>
          <p:cNvSpPr>
            <a:spLocks noGrp="1" noChangeArrowheads="1"/>
          </p:cNvSpPr>
          <p:nvPr>
            <p:ph idx="1"/>
          </p:nvPr>
        </p:nvSpPr>
        <p:spPr/>
        <p:txBody>
          <a:bodyPr/>
          <a:lstStyle/>
          <a:p>
            <a:pPr eaLnBrk="1" hangingPunct="1"/>
            <a:r>
              <a:rPr lang="en-US" dirty="0"/>
              <a:t>An atom can look like an Scheme or Java variable:</a:t>
            </a:r>
          </a:p>
          <a:p>
            <a:pPr lvl="1" eaLnBrk="1" hangingPunct="1"/>
            <a:r>
              <a:rPr lang="en-US" b="1" dirty="0" err="1">
                <a:latin typeface="Courier New" pitchFamily="49" charset="0"/>
              </a:rPr>
              <a:t>i</a:t>
            </a:r>
            <a:r>
              <a:rPr lang="en-US" dirty="0"/>
              <a:t>, </a:t>
            </a:r>
            <a:r>
              <a:rPr lang="en-US" b="1" dirty="0">
                <a:latin typeface="Courier New" pitchFamily="49" charset="0"/>
              </a:rPr>
              <a:t>size</a:t>
            </a:r>
            <a:r>
              <a:rPr lang="en-US" dirty="0"/>
              <a:t>, </a:t>
            </a:r>
            <a:r>
              <a:rPr lang="en-US" b="1" dirty="0">
                <a:latin typeface="Courier New" pitchFamily="49" charset="0"/>
              </a:rPr>
              <a:t>length</a:t>
            </a:r>
          </a:p>
          <a:p>
            <a:pPr eaLnBrk="1" hangingPunct="1"/>
            <a:r>
              <a:rPr lang="en-US" dirty="0"/>
              <a:t>But an atom is not a variable; it is not bound to anything, never equal to anything else</a:t>
            </a:r>
          </a:p>
          <a:p>
            <a:pPr eaLnBrk="1" hangingPunct="1"/>
            <a:r>
              <a:rPr lang="en-US" dirty="0"/>
              <a:t>Think of atoms as being more like string constants: </a:t>
            </a:r>
            <a:r>
              <a:rPr lang="en-US" b="1" dirty="0">
                <a:latin typeface="Courier New" pitchFamily="49" charset="0"/>
                <a:cs typeface="Times New Roman" pitchFamily="18" charset="0"/>
              </a:rPr>
              <a:t>"</a:t>
            </a:r>
            <a:r>
              <a:rPr lang="en-US" b="1" dirty="0" err="1">
                <a:latin typeface="Courier New" pitchFamily="49" charset="0"/>
              </a:rPr>
              <a:t>i</a:t>
            </a:r>
            <a:r>
              <a:rPr lang="en-US" b="1" dirty="0">
                <a:latin typeface="Courier New" pitchFamily="49" charset="0"/>
                <a:cs typeface="Times New Roman" pitchFamily="18" charset="0"/>
              </a:rPr>
              <a:t>"</a:t>
            </a:r>
            <a:r>
              <a:rPr lang="en-US" dirty="0"/>
              <a:t>, </a:t>
            </a:r>
            <a:r>
              <a:rPr lang="en-US" b="1" dirty="0">
                <a:latin typeface="Courier New" pitchFamily="49" charset="0"/>
                <a:cs typeface="Times New Roman" pitchFamily="18" charset="0"/>
              </a:rPr>
              <a:t>"</a:t>
            </a:r>
            <a:r>
              <a:rPr lang="en-US" b="1" dirty="0">
                <a:latin typeface="Courier New" pitchFamily="49" charset="0"/>
              </a:rPr>
              <a:t>size</a:t>
            </a:r>
            <a:r>
              <a:rPr lang="en-US" b="1" dirty="0">
                <a:latin typeface="Courier New" pitchFamily="49" charset="0"/>
                <a:cs typeface="Times New Roman" pitchFamily="18" charset="0"/>
              </a:rPr>
              <a:t>"</a:t>
            </a:r>
            <a:r>
              <a:rPr lang="en-US" dirty="0"/>
              <a:t>, </a:t>
            </a:r>
            <a:r>
              <a:rPr lang="en-US" b="1" dirty="0">
                <a:latin typeface="Courier New" pitchFamily="49" charset="0"/>
                <a:cs typeface="Times New Roman" pitchFamily="18" charset="0"/>
              </a:rPr>
              <a:t>"</a:t>
            </a:r>
            <a:r>
              <a:rPr lang="en-US" b="1" dirty="0">
                <a:latin typeface="Courier New" pitchFamily="49" charset="0"/>
              </a:rPr>
              <a:t>length</a:t>
            </a:r>
            <a:r>
              <a:rPr lang="en-US" b="1" dirty="0">
                <a:latin typeface="Courier New" pitchFamily="49" charset="0"/>
                <a:cs typeface="Times New Roman" pitchFamily="18" charset="0"/>
              </a:rPr>
              <a:t>"</a:t>
            </a:r>
          </a:p>
        </p:txBody>
      </p:sp>
      <p:sp>
        <p:nvSpPr>
          <p:cNvPr id="18436" name="Slide Number Placeholder 5"/>
          <p:cNvSpPr>
            <a:spLocks noGrp="1"/>
          </p:cNvSpPr>
          <p:nvPr>
            <p:ph type="sldNum" sz="quarter" idx="12"/>
          </p:nvPr>
        </p:nvSpPr>
        <p:spPr>
          <a:noFill/>
        </p:spPr>
        <p:txBody>
          <a:bodyPr/>
          <a:lstStyle/>
          <a:p>
            <a:fld id="{F8255DC9-A7EC-4815-A28B-3F21F5F37BD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t>Variables</a:t>
            </a:r>
          </a:p>
        </p:txBody>
      </p:sp>
      <p:sp>
        <p:nvSpPr>
          <p:cNvPr id="19462" name="Rectangle 3"/>
          <p:cNvSpPr>
            <a:spLocks noGrp="1" noChangeArrowheads="1"/>
          </p:cNvSpPr>
          <p:nvPr>
            <p:ph idx="1"/>
          </p:nvPr>
        </p:nvSpPr>
        <p:spPr>
          <a:xfrm>
            <a:off x="914400" y="2286000"/>
            <a:ext cx="7391400" cy="3733800"/>
          </a:xfrm>
        </p:spPr>
        <p:txBody>
          <a:bodyPr/>
          <a:lstStyle/>
          <a:p>
            <a:pPr eaLnBrk="1" hangingPunct="1"/>
            <a:r>
              <a:rPr lang="en-US" dirty="0"/>
              <a:t>Any name beginning with an uppercase letter or an underscore, followed by any number of additional letters, digits or underscores: </a:t>
            </a:r>
            <a:r>
              <a:rPr lang="en-US" b="1" dirty="0">
                <a:latin typeface="Courier New" pitchFamily="49" charset="0"/>
              </a:rPr>
              <a:t>X</a:t>
            </a:r>
            <a:r>
              <a:rPr lang="en-US" dirty="0"/>
              <a:t>, </a:t>
            </a:r>
            <a:r>
              <a:rPr lang="en-US" b="1" dirty="0">
                <a:latin typeface="Courier New" pitchFamily="49" charset="0"/>
              </a:rPr>
              <a:t>Child</a:t>
            </a:r>
            <a:r>
              <a:rPr lang="en-US" dirty="0"/>
              <a:t>, </a:t>
            </a:r>
            <a:r>
              <a:rPr lang="en-US" b="1" dirty="0">
                <a:latin typeface="Courier New" pitchFamily="49" charset="0"/>
              </a:rPr>
              <a:t>Fred</a:t>
            </a:r>
            <a:r>
              <a:rPr lang="en-US" dirty="0"/>
              <a:t>, </a:t>
            </a:r>
            <a:r>
              <a:rPr lang="en-US" b="1" dirty="0">
                <a:latin typeface="Courier New" pitchFamily="49" charset="0"/>
              </a:rPr>
              <a:t>_</a:t>
            </a:r>
            <a:r>
              <a:rPr lang="en-US" dirty="0"/>
              <a:t>, </a:t>
            </a:r>
            <a:r>
              <a:rPr lang="en-US" b="1" dirty="0">
                <a:latin typeface="Courier New" pitchFamily="49" charset="0"/>
              </a:rPr>
              <a:t>_123</a:t>
            </a:r>
          </a:p>
          <a:p>
            <a:pPr eaLnBrk="1" hangingPunct="1"/>
            <a:r>
              <a:rPr lang="en-US" dirty="0"/>
              <a:t>Most of the variables you write will start with an uppercase letter</a:t>
            </a:r>
          </a:p>
          <a:p>
            <a:pPr eaLnBrk="1" hangingPunct="1"/>
            <a:r>
              <a:rPr lang="en-US" dirty="0"/>
              <a:t>Those starting with an underscore, including </a:t>
            </a:r>
            <a:r>
              <a:rPr lang="en-US" b="1" dirty="0">
                <a:latin typeface="Courier New" pitchFamily="49" charset="0"/>
              </a:rPr>
              <a:t>_</a:t>
            </a:r>
            <a:r>
              <a:rPr lang="en-US" dirty="0"/>
              <a:t>, get special treatment</a:t>
            </a:r>
          </a:p>
        </p:txBody>
      </p:sp>
      <p:sp>
        <p:nvSpPr>
          <p:cNvPr id="19460" name="Slide Number Placeholder 5"/>
          <p:cNvSpPr>
            <a:spLocks noGrp="1"/>
          </p:cNvSpPr>
          <p:nvPr>
            <p:ph type="sldNum" sz="quarter" idx="12"/>
          </p:nvPr>
        </p:nvSpPr>
        <p:spPr>
          <a:noFill/>
        </p:spPr>
        <p:txBody>
          <a:bodyPr/>
          <a:lstStyle/>
          <a:p>
            <a:fld id="{C75D4533-C630-41DB-A80C-BE82268CE6D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5384</TotalTime>
  <Words>3561</Words>
  <Application>Microsoft Office PowerPoint</Application>
  <PresentationFormat>On-screen Show (4:3)</PresentationFormat>
  <Paragraphs>403</Paragraphs>
  <Slides>61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61</vt:i4>
      </vt:variant>
    </vt:vector>
  </HeadingPairs>
  <TitlesOfParts>
    <vt:vector size="69" baseType="lpstr">
      <vt:lpstr>Arial</vt:lpstr>
      <vt:lpstr>Arial Unicode MS</vt:lpstr>
      <vt:lpstr>Calibri</vt:lpstr>
      <vt:lpstr>Calibri Light</vt:lpstr>
      <vt:lpstr>Courier New</vt:lpstr>
      <vt:lpstr>Times New Roman</vt:lpstr>
      <vt:lpstr>Wingdings</vt:lpstr>
      <vt:lpstr>Office Theme</vt:lpstr>
      <vt:lpstr>Prolog</vt:lpstr>
      <vt:lpstr>A bit of a definition:</vt:lpstr>
      <vt:lpstr>Huh?</vt:lpstr>
      <vt:lpstr>Logic Programming</vt:lpstr>
      <vt:lpstr>Prolog</vt:lpstr>
      <vt:lpstr>Elements of Prolog: Terms</vt:lpstr>
      <vt:lpstr>Constants</vt:lpstr>
      <vt:lpstr>Atoms Are Not Variables</vt:lpstr>
      <vt:lpstr>Variables</vt:lpstr>
      <vt:lpstr>Compound Terms</vt:lpstr>
      <vt:lpstr>The Prolog rule base</vt:lpstr>
      <vt:lpstr>Example rule base</vt:lpstr>
      <vt:lpstr>SWI-Prolog</vt:lpstr>
      <vt:lpstr>The consult Predicate</vt:lpstr>
      <vt:lpstr>Simple Queries</vt:lpstr>
      <vt:lpstr>Final Period</vt:lpstr>
      <vt:lpstr>Queries With Variables</vt:lpstr>
      <vt:lpstr>Flexibility</vt:lpstr>
      <vt:lpstr>Conjunctive query</vt:lpstr>
      <vt:lpstr>Disjunctive query</vt:lpstr>
      <vt:lpstr>Multiple Solutions</vt:lpstr>
      <vt:lpstr>How to write a rule</vt:lpstr>
      <vt:lpstr>Example Prolog program with facts and rules</vt:lpstr>
      <vt:lpstr>Example</vt:lpstr>
      <vt:lpstr>How to write rules using other rules</vt:lpstr>
      <vt:lpstr>Arithmetic Operators in Prolog</vt:lpstr>
      <vt:lpstr>Unification in Prolog</vt:lpstr>
      <vt:lpstr>Unification in Prolog</vt:lpstr>
      <vt:lpstr>The = Predicate</vt:lpstr>
      <vt:lpstr>Examples</vt:lpstr>
      <vt:lpstr>Lists in Prolog</vt:lpstr>
      <vt:lpstr>Example</vt:lpstr>
      <vt:lpstr>List notation with head and tail</vt:lpstr>
      <vt:lpstr>Predefined List Predicates</vt:lpstr>
      <vt:lpstr>Examples of using select</vt:lpstr>
      <vt:lpstr>The Anonymous Variable</vt:lpstr>
      <vt:lpstr>Example</vt:lpstr>
      <vt:lpstr>The not Predicate</vt:lpstr>
      <vt:lpstr>Real Values And Integers</vt:lpstr>
      <vt:lpstr>Comparisons</vt:lpstr>
      <vt:lpstr>Equalities In Prolog</vt:lpstr>
      <vt:lpstr>Example: mylength</vt:lpstr>
      <vt:lpstr>Counterexample: mylength</vt:lpstr>
      <vt:lpstr>Example: sum</vt:lpstr>
      <vt:lpstr>The 8-Queens Problem</vt:lpstr>
      <vt:lpstr>Representation</vt:lpstr>
      <vt:lpstr>Example</vt:lpstr>
      <vt:lpstr>PowerPoint Presentation</vt:lpstr>
      <vt:lpstr>PowerPoint Presentation</vt:lpstr>
      <vt:lpstr>Adequate to solve the problem</vt:lpstr>
      <vt:lpstr>8-Queens Solution</vt:lpstr>
      <vt:lpstr>Example</vt:lpstr>
      <vt:lpstr>Room For Improvement</vt:lpstr>
      <vt:lpstr>An Improvement</vt:lpstr>
      <vt:lpstr>PowerPoint Presentation</vt:lpstr>
      <vt:lpstr>Improved 8-Queens Solution</vt:lpstr>
      <vt:lpstr>Working with Logic Puzzles</vt:lpstr>
      <vt:lpstr>Three Sections</vt:lpstr>
      <vt:lpstr>PowerPoint Presentation</vt:lpstr>
      <vt:lpstr>PowerPoint Presentation</vt:lpstr>
      <vt:lpstr>Output and Utility</vt:lpstr>
    </vt:vector>
  </TitlesOfParts>
  <Company>Cogito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Uninformed Search</dc:title>
  <dc:creator>M. Tim Jones</dc:creator>
  <cp:lastModifiedBy>Phipps, Michael</cp:lastModifiedBy>
  <cp:revision>708</cp:revision>
  <dcterms:created xsi:type="dcterms:W3CDTF">2008-02-25T02:38:56Z</dcterms:created>
  <dcterms:modified xsi:type="dcterms:W3CDTF">2020-11-02T21:53:35Z</dcterms:modified>
</cp:coreProperties>
</file>