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1" autoAdjust="0"/>
    <p:restoredTop sz="94660"/>
  </p:normalViewPr>
  <p:slideViewPr>
    <p:cSldViewPr snapToGrid="0">
      <p:cViewPr varScale="1">
        <p:scale>
          <a:sx n="118" d="100"/>
          <a:sy n="118" d="100"/>
        </p:scale>
        <p:origin x="1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B3C7A0-6F2F-4059-AF88-501FA70E5F06}"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52B685-EF4B-4F73-8DFD-4CD92A8D01EB}" type="slidenum">
              <a:rPr lang="en-US" smtClean="0"/>
              <a:t>‹#›</a:t>
            </a:fld>
            <a:endParaRPr lang="en-US"/>
          </a:p>
        </p:txBody>
      </p:sp>
    </p:spTree>
    <p:extLst>
      <p:ext uri="{BB962C8B-B14F-4D97-AF65-F5344CB8AC3E}">
        <p14:creationId xmlns:p14="http://schemas.microsoft.com/office/powerpoint/2010/main" val="1078605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B3C7A0-6F2F-4059-AF88-501FA70E5F06}"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52B685-EF4B-4F73-8DFD-4CD92A8D01EB}" type="slidenum">
              <a:rPr lang="en-US" smtClean="0"/>
              <a:t>‹#›</a:t>
            </a:fld>
            <a:endParaRPr lang="en-US"/>
          </a:p>
        </p:txBody>
      </p:sp>
    </p:spTree>
    <p:extLst>
      <p:ext uri="{BB962C8B-B14F-4D97-AF65-F5344CB8AC3E}">
        <p14:creationId xmlns:p14="http://schemas.microsoft.com/office/powerpoint/2010/main" val="1067370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B3C7A0-6F2F-4059-AF88-501FA70E5F06}"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52B685-EF4B-4F73-8DFD-4CD92A8D01EB}" type="slidenum">
              <a:rPr lang="en-US" smtClean="0"/>
              <a:t>‹#›</a:t>
            </a:fld>
            <a:endParaRPr lang="en-US"/>
          </a:p>
        </p:txBody>
      </p:sp>
    </p:spTree>
    <p:extLst>
      <p:ext uri="{BB962C8B-B14F-4D97-AF65-F5344CB8AC3E}">
        <p14:creationId xmlns:p14="http://schemas.microsoft.com/office/powerpoint/2010/main" val="3254994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B3C7A0-6F2F-4059-AF88-501FA70E5F06}"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52B685-EF4B-4F73-8DFD-4CD92A8D01EB}" type="slidenum">
              <a:rPr lang="en-US" smtClean="0"/>
              <a:t>‹#›</a:t>
            </a:fld>
            <a:endParaRPr lang="en-US"/>
          </a:p>
        </p:txBody>
      </p:sp>
    </p:spTree>
    <p:extLst>
      <p:ext uri="{BB962C8B-B14F-4D97-AF65-F5344CB8AC3E}">
        <p14:creationId xmlns:p14="http://schemas.microsoft.com/office/powerpoint/2010/main" val="2692092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CB3C7A0-6F2F-4059-AF88-501FA70E5F06}"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52B685-EF4B-4F73-8DFD-4CD92A8D01EB}" type="slidenum">
              <a:rPr lang="en-US" smtClean="0"/>
              <a:t>‹#›</a:t>
            </a:fld>
            <a:endParaRPr lang="en-US"/>
          </a:p>
        </p:txBody>
      </p:sp>
    </p:spTree>
    <p:extLst>
      <p:ext uri="{BB962C8B-B14F-4D97-AF65-F5344CB8AC3E}">
        <p14:creationId xmlns:p14="http://schemas.microsoft.com/office/powerpoint/2010/main" val="1913992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B3C7A0-6F2F-4059-AF88-501FA70E5F06}" type="datetimeFigureOut">
              <a:rPr lang="en-US" smtClean="0"/>
              <a:t>12/30/2020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52B685-EF4B-4F73-8DFD-4CD92A8D01EB}" type="slidenum">
              <a:rPr lang="en-US" smtClean="0"/>
              <a:t>‹#›</a:t>
            </a:fld>
            <a:endParaRPr lang="en-US"/>
          </a:p>
        </p:txBody>
      </p:sp>
    </p:spTree>
    <p:extLst>
      <p:ext uri="{BB962C8B-B14F-4D97-AF65-F5344CB8AC3E}">
        <p14:creationId xmlns:p14="http://schemas.microsoft.com/office/powerpoint/2010/main" val="2385423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B3C7A0-6F2F-4059-AF88-501FA70E5F06}" type="datetimeFigureOut">
              <a:rPr lang="en-US" smtClean="0"/>
              <a:t>12/30/2020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52B685-EF4B-4F73-8DFD-4CD92A8D01EB}" type="slidenum">
              <a:rPr lang="en-US" smtClean="0"/>
              <a:t>‹#›</a:t>
            </a:fld>
            <a:endParaRPr lang="en-US"/>
          </a:p>
        </p:txBody>
      </p:sp>
    </p:spTree>
    <p:extLst>
      <p:ext uri="{BB962C8B-B14F-4D97-AF65-F5344CB8AC3E}">
        <p14:creationId xmlns:p14="http://schemas.microsoft.com/office/powerpoint/2010/main" val="2288198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B3C7A0-6F2F-4059-AF88-501FA70E5F06}" type="datetimeFigureOut">
              <a:rPr lang="en-US" smtClean="0"/>
              <a:t>12/30/2020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52B685-EF4B-4F73-8DFD-4CD92A8D01EB}" type="slidenum">
              <a:rPr lang="en-US" smtClean="0"/>
              <a:t>‹#›</a:t>
            </a:fld>
            <a:endParaRPr lang="en-US"/>
          </a:p>
        </p:txBody>
      </p:sp>
    </p:spTree>
    <p:extLst>
      <p:ext uri="{BB962C8B-B14F-4D97-AF65-F5344CB8AC3E}">
        <p14:creationId xmlns:p14="http://schemas.microsoft.com/office/powerpoint/2010/main" val="3145235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B3C7A0-6F2F-4059-AF88-501FA70E5F06}" type="datetimeFigureOut">
              <a:rPr lang="en-US" smtClean="0"/>
              <a:t>12/30/2020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52B685-EF4B-4F73-8DFD-4CD92A8D01EB}" type="slidenum">
              <a:rPr lang="en-US" smtClean="0"/>
              <a:t>‹#›</a:t>
            </a:fld>
            <a:endParaRPr lang="en-US"/>
          </a:p>
        </p:txBody>
      </p:sp>
    </p:spTree>
    <p:extLst>
      <p:ext uri="{BB962C8B-B14F-4D97-AF65-F5344CB8AC3E}">
        <p14:creationId xmlns:p14="http://schemas.microsoft.com/office/powerpoint/2010/main" val="2542109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CB3C7A0-6F2F-4059-AF88-501FA70E5F06}" type="datetimeFigureOut">
              <a:rPr lang="en-US" smtClean="0"/>
              <a:t>12/30/2020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52B685-EF4B-4F73-8DFD-4CD92A8D01EB}" type="slidenum">
              <a:rPr lang="en-US" smtClean="0"/>
              <a:t>‹#›</a:t>
            </a:fld>
            <a:endParaRPr lang="en-US"/>
          </a:p>
        </p:txBody>
      </p:sp>
    </p:spTree>
    <p:extLst>
      <p:ext uri="{BB962C8B-B14F-4D97-AF65-F5344CB8AC3E}">
        <p14:creationId xmlns:p14="http://schemas.microsoft.com/office/powerpoint/2010/main" val="45786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CB3C7A0-6F2F-4059-AF88-501FA70E5F06}" type="datetimeFigureOut">
              <a:rPr lang="en-US" smtClean="0"/>
              <a:t>12/30/2020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52B685-EF4B-4F73-8DFD-4CD92A8D01EB}" type="slidenum">
              <a:rPr lang="en-US" smtClean="0"/>
              <a:t>‹#›</a:t>
            </a:fld>
            <a:endParaRPr lang="en-US"/>
          </a:p>
        </p:txBody>
      </p:sp>
    </p:spTree>
    <p:extLst>
      <p:ext uri="{BB962C8B-B14F-4D97-AF65-F5344CB8AC3E}">
        <p14:creationId xmlns:p14="http://schemas.microsoft.com/office/powerpoint/2010/main" val="3818942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B3C7A0-6F2F-4059-AF88-501FA70E5F06}" type="datetimeFigureOut">
              <a:rPr lang="en-US" smtClean="0"/>
              <a:t>12/30/2020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52B685-EF4B-4F73-8DFD-4CD92A8D01EB}" type="slidenum">
              <a:rPr lang="en-US" smtClean="0"/>
              <a:t>‹#›</a:t>
            </a:fld>
            <a:endParaRPr lang="en-US"/>
          </a:p>
        </p:txBody>
      </p:sp>
    </p:spTree>
    <p:extLst>
      <p:ext uri="{BB962C8B-B14F-4D97-AF65-F5344CB8AC3E}">
        <p14:creationId xmlns:p14="http://schemas.microsoft.com/office/powerpoint/2010/main" val="1094302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7542" y="1948981"/>
            <a:ext cx="7773619" cy="2387600"/>
          </a:xfrm>
        </p:spPr>
        <p:txBody>
          <a:bodyPr/>
          <a:lstStyle/>
          <a:p>
            <a:r>
              <a:rPr lang="en-US" dirty="0" smtClean="0"/>
              <a:t>Principles of Programming Languages</a:t>
            </a:r>
            <a:endParaRPr lang="en-US" dirty="0"/>
          </a:p>
        </p:txBody>
      </p:sp>
    </p:spTree>
    <p:extLst>
      <p:ext uri="{BB962C8B-B14F-4D97-AF65-F5344CB8AC3E}">
        <p14:creationId xmlns:p14="http://schemas.microsoft.com/office/powerpoint/2010/main" val="280068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Research of Programming Languages</a:t>
            </a:r>
            <a:endParaRPr lang="en-US" dirty="0"/>
          </a:p>
        </p:txBody>
      </p:sp>
      <p:sp>
        <p:nvSpPr>
          <p:cNvPr id="3" name="Content Placeholder 2"/>
          <p:cNvSpPr>
            <a:spLocks noGrp="1"/>
          </p:cNvSpPr>
          <p:nvPr>
            <p:ph idx="1"/>
          </p:nvPr>
        </p:nvSpPr>
        <p:spPr/>
        <p:txBody>
          <a:bodyPr/>
          <a:lstStyle/>
          <a:p>
            <a:pPr marL="0" indent="0">
              <a:buNone/>
            </a:pPr>
            <a:r>
              <a:rPr lang="en-US" dirty="0" smtClean="0"/>
              <a:t>Swift and LLVM at Apple</a:t>
            </a:r>
          </a:p>
          <a:p>
            <a:pPr marL="0" indent="0">
              <a:buNone/>
            </a:pPr>
            <a:r>
              <a:rPr lang="en-US" dirty="0" err="1" smtClean="0"/>
              <a:t>Golang</a:t>
            </a:r>
            <a:r>
              <a:rPr lang="en-US" dirty="0" smtClean="0"/>
              <a:t> and Dart at Google</a:t>
            </a:r>
          </a:p>
          <a:p>
            <a:pPr marL="0" indent="0">
              <a:buNone/>
            </a:pPr>
            <a:r>
              <a:rPr lang="en-US" dirty="0" smtClean="0"/>
              <a:t>PHP (</a:t>
            </a:r>
            <a:r>
              <a:rPr lang="en-US" dirty="0" err="1" smtClean="0"/>
              <a:t>HipHopVM</a:t>
            </a:r>
            <a:r>
              <a:rPr lang="en-US" smtClean="0"/>
              <a:t>) </a:t>
            </a:r>
            <a:r>
              <a:rPr lang="en-US" dirty="0" smtClean="0"/>
              <a:t>at Facebook</a:t>
            </a:r>
          </a:p>
          <a:p>
            <a:pPr marL="0" indent="0">
              <a:buNone/>
            </a:pPr>
            <a:r>
              <a:rPr lang="en-US" dirty="0" smtClean="0"/>
              <a:t>Rust and JavaScript at Mozilla</a:t>
            </a:r>
          </a:p>
          <a:p>
            <a:pPr marL="0" indent="0">
              <a:buNone/>
            </a:pPr>
            <a:r>
              <a:rPr lang="en-US" dirty="0" err="1" smtClean="0"/>
              <a:t>Kotlin</a:t>
            </a:r>
            <a:r>
              <a:rPr lang="en-US" dirty="0" smtClean="0"/>
              <a:t> at JetBrains</a:t>
            </a:r>
          </a:p>
          <a:p>
            <a:pPr marL="0" indent="0">
              <a:buNone/>
            </a:pPr>
            <a:r>
              <a:rPr lang="en-US" dirty="0" smtClean="0"/>
              <a:t>F# and more at Microsoft</a:t>
            </a:r>
          </a:p>
          <a:p>
            <a:pPr marL="0" indent="0">
              <a:buNone/>
            </a:pPr>
            <a:r>
              <a:rPr lang="en-US" dirty="0" smtClean="0"/>
              <a:t>Wolfram at Wolfram Research</a:t>
            </a:r>
          </a:p>
          <a:p>
            <a:pPr marL="0" indent="0">
              <a:buNone/>
            </a:pPr>
            <a:r>
              <a:rPr lang="en-US" dirty="0" smtClean="0"/>
              <a:t>Plus TONS in academic circles</a:t>
            </a:r>
            <a:endParaRPr lang="en-US" dirty="0"/>
          </a:p>
        </p:txBody>
      </p:sp>
    </p:spTree>
    <p:extLst>
      <p:ext uri="{BB962C8B-B14F-4D97-AF65-F5344CB8AC3E}">
        <p14:creationId xmlns:p14="http://schemas.microsoft.com/office/powerpoint/2010/main" val="572111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lstStyle/>
          <a:p>
            <a:pPr marL="0" indent="0">
              <a:buNone/>
            </a:pPr>
            <a:r>
              <a:rPr lang="en-US" dirty="0" smtClean="0"/>
              <a:t>There are several </a:t>
            </a:r>
            <a:r>
              <a:rPr lang="en-US" dirty="0" smtClean="0"/>
              <a:t>groups </a:t>
            </a:r>
            <a:r>
              <a:rPr lang="en-US" dirty="0" smtClean="0"/>
              <a:t>of topics for this course. </a:t>
            </a:r>
          </a:p>
          <a:p>
            <a:pPr marL="0" indent="0">
              <a:buNone/>
            </a:pPr>
            <a:endParaRPr lang="en-US" dirty="0"/>
          </a:p>
          <a:p>
            <a:pPr marL="0" indent="0">
              <a:buNone/>
            </a:pPr>
            <a:r>
              <a:rPr lang="en-US" dirty="0" smtClean="0"/>
              <a:t>The study of programming languages covers a wide variety of material, so grouping makes some sense.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26232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a:t>
            </a:r>
            <a:endParaRPr lang="en-US" dirty="0"/>
          </a:p>
        </p:txBody>
      </p:sp>
      <p:sp>
        <p:nvSpPr>
          <p:cNvPr id="3" name="Content Placeholder 2"/>
          <p:cNvSpPr>
            <a:spLocks noGrp="1"/>
          </p:cNvSpPr>
          <p:nvPr>
            <p:ph idx="1"/>
          </p:nvPr>
        </p:nvSpPr>
        <p:spPr/>
        <p:txBody>
          <a:bodyPr/>
          <a:lstStyle/>
          <a:p>
            <a:pPr marL="0" indent="0">
              <a:buNone/>
            </a:pPr>
            <a:r>
              <a:rPr lang="en-US" dirty="0" smtClean="0"/>
              <a:t>We will expand on the material in Java to generalize the concepts and practice some of the deeper concepts.</a:t>
            </a:r>
          </a:p>
          <a:p>
            <a:pPr marL="0" indent="0">
              <a:buNone/>
            </a:pPr>
            <a:endParaRPr lang="en-US" dirty="0"/>
          </a:p>
          <a:p>
            <a:pPr marL="0" indent="0">
              <a:buNone/>
            </a:pPr>
            <a:r>
              <a:rPr lang="en-US" dirty="0" smtClean="0"/>
              <a:t>We will take brief looks at some popular object oriented languages, including: C#, Python, JavaScript, Objective C and Smalltalk</a:t>
            </a:r>
            <a:endParaRPr lang="en-US" dirty="0"/>
          </a:p>
        </p:txBody>
      </p:sp>
    </p:spTree>
    <p:extLst>
      <p:ext uri="{BB962C8B-B14F-4D97-AF65-F5344CB8AC3E}">
        <p14:creationId xmlns:p14="http://schemas.microsoft.com/office/powerpoint/2010/main" val="3934749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Procedural</a:t>
            </a:r>
            <a:endParaRPr lang="en-US" dirty="0"/>
          </a:p>
        </p:txBody>
      </p:sp>
      <p:sp>
        <p:nvSpPr>
          <p:cNvPr id="3" name="Content Placeholder 2"/>
          <p:cNvSpPr>
            <a:spLocks noGrp="1"/>
          </p:cNvSpPr>
          <p:nvPr>
            <p:ph idx="1"/>
          </p:nvPr>
        </p:nvSpPr>
        <p:spPr/>
        <p:txBody>
          <a:bodyPr/>
          <a:lstStyle/>
          <a:p>
            <a:pPr marL="0" indent="0">
              <a:buNone/>
            </a:pPr>
            <a:r>
              <a:rPr lang="en-US" dirty="0" smtClean="0"/>
              <a:t>Back to the beginning, we will talk about successful programming strategies in procedural programming languages.</a:t>
            </a:r>
          </a:p>
          <a:p>
            <a:pPr marL="0" indent="0">
              <a:buNone/>
            </a:pPr>
            <a:endParaRPr lang="en-US" dirty="0"/>
          </a:p>
          <a:p>
            <a:pPr marL="0" indent="0">
              <a:buNone/>
            </a:pPr>
            <a:r>
              <a:rPr lang="en-US" dirty="0" smtClean="0"/>
              <a:t>Examples include </a:t>
            </a:r>
            <a:r>
              <a:rPr lang="en-US" dirty="0" err="1" smtClean="0"/>
              <a:t>Fortan</a:t>
            </a:r>
            <a:r>
              <a:rPr lang="en-US" dirty="0" smtClean="0"/>
              <a:t>, Cobol and Bash</a:t>
            </a:r>
            <a:endParaRPr lang="en-US" dirty="0"/>
          </a:p>
        </p:txBody>
      </p:sp>
    </p:spTree>
    <p:extLst>
      <p:ext uri="{BB962C8B-B14F-4D97-AF65-F5344CB8AC3E}">
        <p14:creationId xmlns:p14="http://schemas.microsoft.com/office/powerpoint/2010/main" val="197653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a:t>
            </a:r>
            <a:endParaRPr lang="en-US" dirty="0"/>
          </a:p>
        </p:txBody>
      </p:sp>
      <p:sp>
        <p:nvSpPr>
          <p:cNvPr id="3" name="Content Placeholder 2"/>
          <p:cNvSpPr>
            <a:spLocks noGrp="1"/>
          </p:cNvSpPr>
          <p:nvPr>
            <p:ph idx="1"/>
          </p:nvPr>
        </p:nvSpPr>
        <p:spPr/>
        <p:txBody>
          <a:bodyPr/>
          <a:lstStyle/>
          <a:p>
            <a:pPr marL="0" indent="0">
              <a:buNone/>
            </a:pPr>
            <a:r>
              <a:rPr lang="en-US" dirty="0" smtClean="0"/>
              <a:t>Functional programming languages are becoming more popular and their design is influencing mainstream languages.</a:t>
            </a:r>
          </a:p>
          <a:p>
            <a:pPr marL="0" indent="0">
              <a:buNone/>
            </a:pPr>
            <a:endParaRPr lang="en-US" dirty="0"/>
          </a:p>
          <a:p>
            <a:pPr marL="0" indent="0">
              <a:buNone/>
            </a:pPr>
            <a:r>
              <a:rPr lang="en-US" dirty="0" smtClean="0"/>
              <a:t>We will learn Scheme in this course.</a:t>
            </a:r>
            <a:endParaRPr lang="en-US" dirty="0"/>
          </a:p>
        </p:txBody>
      </p:sp>
    </p:spTree>
    <p:extLst>
      <p:ext uri="{BB962C8B-B14F-4D97-AF65-F5344CB8AC3E}">
        <p14:creationId xmlns:p14="http://schemas.microsoft.com/office/powerpoint/2010/main" val="2017424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Compilers</a:t>
            </a:r>
            <a:endParaRPr lang="en-US" dirty="0"/>
          </a:p>
        </p:txBody>
      </p:sp>
      <p:sp>
        <p:nvSpPr>
          <p:cNvPr id="3" name="Content Placeholder 2"/>
          <p:cNvSpPr>
            <a:spLocks noGrp="1"/>
          </p:cNvSpPr>
          <p:nvPr>
            <p:ph idx="1"/>
          </p:nvPr>
        </p:nvSpPr>
        <p:spPr/>
        <p:txBody>
          <a:bodyPr/>
          <a:lstStyle/>
          <a:p>
            <a:pPr marL="0" indent="0">
              <a:buNone/>
            </a:pPr>
            <a:r>
              <a:rPr lang="en-US" dirty="0" smtClean="0"/>
              <a:t>We will learn the different parts of compilers, including lexical analysis, parsing, semantic analysis, optimizations and code generation.</a:t>
            </a:r>
          </a:p>
          <a:p>
            <a:pPr marL="0" indent="0">
              <a:buNone/>
            </a:pPr>
            <a:endParaRPr lang="en-US" dirty="0"/>
          </a:p>
          <a:p>
            <a:pPr marL="0" indent="0">
              <a:buNone/>
            </a:pPr>
            <a:r>
              <a:rPr lang="en-US" dirty="0" smtClean="0"/>
              <a:t>We will build a simple programming language in this module.</a:t>
            </a:r>
            <a:endParaRPr lang="en-US" dirty="0"/>
          </a:p>
        </p:txBody>
      </p:sp>
    </p:spTree>
    <p:extLst>
      <p:ext uri="{BB962C8B-B14F-4D97-AF65-F5344CB8AC3E}">
        <p14:creationId xmlns:p14="http://schemas.microsoft.com/office/powerpoint/2010/main" val="2337552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and Fourth Generation</a:t>
            </a:r>
            <a:endParaRPr lang="en-US" dirty="0"/>
          </a:p>
        </p:txBody>
      </p:sp>
      <p:sp>
        <p:nvSpPr>
          <p:cNvPr id="3" name="Content Placeholder 2"/>
          <p:cNvSpPr>
            <a:spLocks noGrp="1"/>
          </p:cNvSpPr>
          <p:nvPr>
            <p:ph idx="1"/>
          </p:nvPr>
        </p:nvSpPr>
        <p:spPr/>
        <p:txBody>
          <a:bodyPr/>
          <a:lstStyle/>
          <a:p>
            <a:pPr marL="0" indent="0">
              <a:buNone/>
            </a:pPr>
            <a:r>
              <a:rPr lang="en-US" dirty="0" smtClean="0"/>
              <a:t>We will look at logical programming and other languages that try to bridge the gap between the way that humans think and computers compute. </a:t>
            </a:r>
          </a:p>
          <a:p>
            <a:pPr marL="0" indent="0">
              <a:buNone/>
            </a:pPr>
            <a:endParaRPr lang="en-US" dirty="0"/>
          </a:p>
          <a:p>
            <a:pPr marL="0" indent="0">
              <a:buNone/>
            </a:pPr>
            <a:r>
              <a:rPr lang="en-US" dirty="0" smtClean="0"/>
              <a:t>Examples include Prolog and SQL.</a:t>
            </a:r>
            <a:endParaRPr lang="en-US" dirty="0"/>
          </a:p>
        </p:txBody>
      </p:sp>
    </p:spTree>
    <p:extLst>
      <p:ext uri="{BB962C8B-B14F-4D97-AF65-F5344CB8AC3E}">
        <p14:creationId xmlns:p14="http://schemas.microsoft.com/office/powerpoint/2010/main" val="148565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Textbook</a:t>
            </a:r>
            <a:endParaRPr lang="en-US" dirty="0"/>
          </a:p>
        </p:txBody>
      </p:sp>
      <p:sp>
        <p:nvSpPr>
          <p:cNvPr id="3" name="Content Placeholder 2"/>
          <p:cNvSpPr>
            <a:spLocks noGrp="1"/>
          </p:cNvSpPr>
          <p:nvPr>
            <p:ph idx="1"/>
          </p:nvPr>
        </p:nvSpPr>
        <p:spPr>
          <a:xfrm>
            <a:off x="395438" y="1864126"/>
            <a:ext cx="5302718" cy="4351338"/>
          </a:xfrm>
        </p:spPr>
        <p:txBody>
          <a:bodyPr/>
          <a:lstStyle/>
          <a:p>
            <a:pPr marL="0" indent="0">
              <a:buNone/>
            </a:pPr>
            <a:r>
              <a:rPr lang="en-US" b="1" u="sng" dirty="0" smtClean="0"/>
              <a:t>Not required</a:t>
            </a:r>
          </a:p>
          <a:p>
            <a:pPr marL="0" indent="0">
              <a:buNone/>
            </a:pPr>
            <a:endParaRPr lang="en-US" dirty="0"/>
          </a:p>
          <a:p>
            <a:pPr marL="0" indent="0">
              <a:buNone/>
            </a:pPr>
            <a:r>
              <a:rPr lang="en-US" dirty="0" smtClean="0"/>
              <a:t>A very good book, though</a:t>
            </a:r>
          </a:p>
          <a:p>
            <a:pPr marL="0" indent="0">
              <a:buNone/>
            </a:pPr>
            <a:endParaRPr lang="en-US" dirty="0"/>
          </a:p>
          <a:p>
            <a:pPr marL="0" indent="0">
              <a:buNone/>
            </a:pPr>
            <a:r>
              <a:rPr lang="en-US" dirty="0" smtClean="0"/>
              <a:t>We won’t cover every bit, (and some material in this class is not in this book) but a lot of material is in common</a:t>
            </a:r>
            <a:endParaRPr lang="en-US" dirty="0"/>
          </a:p>
        </p:txBody>
      </p:sp>
      <p:pic>
        <p:nvPicPr>
          <p:cNvPr id="4" name="Picture 3"/>
          <p:cNvPicPr>
            <a:picLocks noChangeAspect="1"/>
          </p:cNvPicPr>
          <p:nvPr/>
        </p:nvPicPr>
        <p:blipFill>
          <a:blip r:embed="rId2"/>
          <a:stretch>
            <a:fillRect/>
          </a:stretch>
        </p:blipFill>
        <p:spPr>
          <a:xfrm>
            <a:off x="6044668" y="-19305"/>
            <a:ext cx="6151239" cy="6877305"/>
          </a:xfrm>
          <a:prstGeom prst="rect">
            <a:avLst/>
          </a:prstGeom>
        </p:spPr>
      </p:pic>
    </p:spTree>
    <p:extLst>
      <p:ext uri="{BB962C8B-B14F-4D97-AF65-F5344CB8AC3E}">
        <p14:creationId xmlns:p14="http://schemas.microsoft.com/office/powerpoint/2010/main" val="1454781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1704" b="3158"/>
          <a:stretch/>
        </p:blipFill>
        <p:spPr>
          <a:xfrm>
            <a:off x="2618841" y="0"/>
            <a:ext cx="5808269" cy="6759245"/>
          </a:xfrm>
          <a:prstGeom prst="rect">
            <a:avLst/>
          </a:prstGeom>
        </p:spPr>
      </p:pic>
    </p:spTree>
    <p:extLst>
      <p:ext uri="{BB962C8B-B14F-4D97-AF65-F5344CB8AC3E}">
        <p14:creationId xmlns:p14="http://schemas.microsoft.com/office/powerpoint/2010/main" val="11150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this class about?</a:t>
            </a:r>
            <a:endParaRPr lang="en-US" dirty="0"/>
          </a:p>
        </p:txBody>
      </p:sp>
      <p:sp>
        <p:nvSpPr>
          <p:cNvPr id="3" name="Content Placeholder 2"/>
          <p:cNvSpPr>
            <a:spLocks noGrp="1"/>
          </p:cNvSpPr>
          <p:nvPr>
            <p:ph idx="1"/>
          </p:nvPr>
        </p:nvSpPr>
        <p:spPr/>
        <p:txBody>
          <a:bodyPr/>
          <a:lstStyle/>
          <a:p>
            <a:pPr marL="0" indent="0">
              <a:buNone/>
            </a:pPr>
            <a:r>
              <a:rPr lang="en-US" dirty="0" smtClean="0"/>
              <a:t>“Introduction to the design and implementation of programming languages, including language features, paradigms and design decisions. Briefly covers functional and logical programming paradigms and reinforces object-oriented concepts. Discusses interpreters, compilers, </a:t>
            </a:r>
            <a:r>
              <a:rPr lang="en-US" dirty="0" err="1" smtClean="0"/>
              <a:t>transpilers</a:t>
            </a:r>
            <a:r>
              <a:rPr lang="en-US" dirty="0" smtClean="0"/>
              <a:t> and virtual machines, including lexical analysis, parsing, semantic analysis, optimization, code generation. Introduction to automata and state machines.”</a:t>
            </a:r>
            <a:endParaRPr lang="en-US" dirty="0"/>
          </a:p>
        </p:txBody>
      </p:sp>
    </p:spTree>
    <p:extLst>
      <p:ext uri="{BB962C8B-B14F-4D97-AF65-F5344CB8AC3E}">
        <p14:creationId xmlns:p14="http://schemas.microsoft.com/office/powerpoint/2010/main" val="251222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this class about?</a:t>
            </a:r>
            <a:endParaRPr lang="en-US" dirty="0"/>
          </a:p>
        </p:txBody>
      </p:sp>
      <p:sp>
        <p:nvSpPr>
          <p:cNvPr id="3" name="Content Placeholder 2"/>
          <p:cNvSpPr>
            <a:spLocks noGrp="1"/>
          </p:cNvSpPr>
          <p:nvPr>
            <p:ph idx="1"/>
          </p:nvPr>
        </p:nvSpPr>
        <p:spPr/>
        <p:txBody>
          <a:bodyPr/>
          <a:lstStyle/>
          <a:p>
            <a:pPr marL="0" indent="0">
              <a:buNone/>
            </a:pPr>
            <a:r>
              <a:rPr lang="en-US" dirty="0" smtClean="0"/>
              <a:t>You learned Java already</a:t>
            </a:r>
          </a:p>
          <a:p>
            <a:pPr marL="0" indent="0">
              <a:buNone/>
            </a:pPr>
            <a:r>
              <a:rPr lang="en-US" dirty="0" smtClean="0"/>
              <a:t>Now you are going to learn how programming languages work</a:t>
            </a:r>
          </a:p>
          <a:p>
            <a:pPr marL="0" indent="0">
              <a:buNone/>
            </a:pPr>
            <a:r>
              <a:rPr lang="en-US" dirty="0"/>
              <a:t>	</a:t>
            </a:r>
            <a:r>
              <a:rPr lang="en-US" dirty="0" smtClean="0"/>
              <a:t>How does compiling work</a:t>
            </a:r>
          </a:p>
          <a:p>
            <a:pPr marL="0" indent="0">
              <a:buNone/>
            </a:pPr>
            <a:r>
              <a:rPr lang="en-US" dirty="0"/>
              <a:t>	</a:t>
            </a:r>
            <a:r>
              <a:rPr lang="en-US" dirty="0" smtClean="0"/>
              <a:t>Why are there so many programming languages?</a:t>
            </a:r>
          </a:p>
          <a:p>
            <a:pPr marL="0" indent="0">
              <a:buNone/>
            </a:pPr>
            <a:r>
              <a:rPr lang="en-US" dirty="0"/>
              <a:t>	</a:t>
            </a:r>
            <a:r>
              <a:rPr lang="en-US" dirty="0" smtClean="0"/>
              <a:t>How can I make my own programming language?</a:t>
            </a:r>
          </a:p>
          <a:p>
            <a:pPr marL="0" indent="0">
              <a:buNone/>
            </a:pPr>
            <a:r>
              <a:rPr lang="en-US" dirty="0"/>
              <a:t>	</a:t>
            </a:r>
            <a:r>
              <a:rPr lang="en-US" dirty="0" smtClean="0"/>
              <a:t>Why should I choose Java over Python or JavaScript over Go?</a:t>
            </a:r>
          </a:p>
          <a:p>
            <a:pPr marL="0" indent="0">
              <a:buNone/>
            </a:pPr>
            <a:r>
              <a:rPr lang="en-US" dirty="0"/>
              <a:t>	</a:t>
            </a:r>
            <a:endParaRPr lang="en-US" dirty="0" smtClean="0"/>
          </a:p>
        </p:txBody>
      </p:sp>
    </p:spTree>
    <p:extLst>
      <p:ext uri="{BB962C8B-B14F-4D97-AF65-F5344CB8AC3E}">
        <p14:creationId xmlns:p14="http://schemas.microsoft.com/office/powerpoint/2010/main" val="440370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I pay attention to this class?</a:t>
            </a:r>
            <a:endParaRPr lang="en-US" dirty="0"/>
          </a:p>
        </p:txBody>
      </p:sp>
      <p:sp>
        <p:nvSpPr>
          <p:cNvPr id="3" name="Content Placeholder 2"/>
          <p:cNvSpPr>
            <a:spLocks noGrp="1"/>
          </p:cNvSpPr>
          <p:nvPr>
            <p:ph idx="1"/>
          </p:nvPr>
        </p:nvSpPr>
        <p:spPr/>
        <p:txBody>
          <a:bodyPr/>
          <a:lstStyle/>
          <a:p>
            <a:pPr marL="0" indent="0">
              <a:buNone/>
            </a:pPr>
            <a:r>
              <a:rPr lang="en-US" dirty="0" smtClean="0"/>
              <a:t>“C” requirement for later classes</a:t>
            </a:r>
          </a:p>
          <a:p>
            <a:pPr marL="0" indent="0">
              <a:buNone/>
            </a:pPr>
            <a:r>
              <a:rPr lang="en-US" dirty="0" smtClean="0"/>
              <a:t>You </a:t>
            </a:r>
            <a:r>
              <a:rPr lang="en-US" b="1" dirty="0" smtClean="0"/>
              <a:t>will</a:t>
            </a:r>
            <a:r>
              <a:rPr lang="en-US" dirty="0" smtClean="0"/>
              <a:t> use many programming languages in your career</a:t>
            </a:r>
          </a:p>
          <a:p>
            <a:pPr marL="0" indent="0">
              <a:buNone/>
            </a:pPr>
            <a:r>
              <a:rPr lang="en-US" dirty="0" smtClean="0"/>
              <a:t>You will probably write a few in your career</a:t>
            </a:r>
          </a:p>
          <a:p>
            <a:pPr marL="0" indent="0">
              <a:buNone/>
            </a:pPr>
            <a:r>
              <a:rPr lang="en-US" dirty="0" smtClean="0"/>
              <a:t>Choosing the right language can make coding a problem </a:t>
            </a:r>
            <a:r>
              <a:rPr lang="en-US" b="1" dirty="0" smtClean="0"/>
              <a:t>much easier</a:t>
            </a:r>
            <a:endParaRPr lang="en-US" dirty="0" smtClean="0"/>
          </a:p>
          <a:p>
            <a:pPr marL="0" indent="0">
              <a:buNone/>
            </a:pPr>
            <a:r>
              <a:rPr lang="en-US" dirty="0" smtClean="0"/>
              <a:t>Become the go-to person for weird compiler </a:t>
            </a:r>
            <a:r>
              <a:rPr lang="en-US" dirty="0" smtClean="0"/>
              <a:t>issues</a:t>
            </a:r>
          </a:p>
          <a:p>
            <a:pPr marL="0" indent="0">
              <a:buNone/>
            </a:pPr>
            <a:r>
              <a:rPr lang="en-US" dirty="0" smtClean="0"/>
              <a:t>Techniques for programming languages are widely applicable</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573770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 a tool builder</a:t>
            </a:r>
            <a:endParaRPr lang="en-US" dirty="0"/>
          </a:p>
        </p:txBody>
      </p:sp>
      <p:sp>
        <p:nvSpPr>
          <p:cNvPr id="3" name="Content Placeholder 2"/>
          <p:cNvSpPr>
            <a:spLocks noGrp="1"/>
          </p:cNvSpPr>
          <p:nvPr>
            <p:ph idx="1"/>
          </p:nvPr>
        </p:nvSpPr>
        <p:spPr/>
        <p:txBody>
          <a:bodyPr/>
          <a:lstStyle/>
          <a:p>
            <a:pPr marL="0" indent="0">
              <a:buNone/>
            </a:pPr>
            <a:r>
              <a:rPr lang="en-US" dirty="0" smtClean="0"/>
              <a:t>Consider the Industrial Revolution</a:t>
            </a:r>
          </a:p>
          <a:p>
            <a:pPr marL="0" indent="0">
              <a:buNone/>
            </a:pPr>
            <a:r>
              <a:rPr lang="en-US" dirty="0" smtClean="0"/>
              <a:t>	Craftsmen were replaced by machines</a:t>
            </a:r>
          </a:p>
          <a:p>
            <a:pPr marL="0" indent="0">
              <a:buNone/>
            </a:pPr>
            <a:endParaRPr lang="en-US" dirty="0"/>
          </a:p>
          <a:p>
            <a:pPr marL="0" indent="0">
              <a:buNone/>
            </a:pPr>
            <a:r>
              <a:rPr lang="en-US" dirty="0" smtClean="0"/>
              <a:t>Do you want to design machines and tools or do you want to operate them? </a:t>
            </a:r>
            <a:endParaRPr lang="en-US" dirty="0"/>
          </a:p>
        </p:txBody>
      </p:sp>
    </p:spTree>
    <p:extLst>
      <p:ext uri="{BB962C8B-B14F-4D97-AF65-F5344CB8AC3E}">
        <p14:creationId xmlns:p14="http://schemas.microsoft.com/office/powerpoint/2010/main" val="4067598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this class different?</a:t>
            </a:r>
            <a:endParaRPr lang="en-US" dirty="0"/>
          </a:p>
        </p:txBody>
      </p:sp>
      <p:sp>
        <p:nvSpPr>
          <p:cNvPr id="3" name="Content Placeholder 2"/>
          <p:cNvSpPr>
            <a:spLocks noGrp="1"/>
          </p:cNvSpPr>
          <p:nvPr>
            <p:ph idx="1"/>
          </p:nvPr>
        </p:nvSpPr>
        <p:spPr>
          <a:xfrm>
            <a:off x="241434" y="1825625"/>
            <a:ext cx="7055293" cy="4671428"/>
          </a:xfrm>
        </p:spPr>
        <p:txBody>
          <a:bodyPr>
            <a:normAutofit/>
          </a:bodyPr>
          <a:lstStyle/>
          <a:p>
            <a:pPr marL="0" indent="0">
              <a:buNone/>
            </a:pPr>
            <a:r>
              <a:rPr lang="en-US" dirty="0" smtClean="0"/>
              <a:t>Classic Computer Science education would focus on making compilers.</a:t>
            </a:r>
          </a:p>
          <a:p>
            <a:pPr marL="0" indent="0">
              <a:buNone/>
            </a:pPr>
            <a:endParaRPr lang="en-US" dirty="0" smtClean="0"/>
          </a:p>
          <a:p>
            <a:pPr marL="0" indent="0">
              <a:buNone/>
            </a:pPr>
            <a:r>
              <a:rPr lang="en-US" dirty="0" smtClean="0"/>
              <a:t>Instead, we focus on:</a:t>
            </a:r>
          </a:p>
          <a:p>
            <a:pPr marL="0" indent="0">
              <a:buNone/>
            </a:pPr>
            <a:r>
              <a:rPr lang="en-US" dirty="0"/>
              <a:t>	</a:t>
            </a:r>
            <a:r>
              <a:rPr lang="en-US" dirty="0" smtClean="0"/>
              <a:t>Making small languages</a:t>
            </a:r>
          </a:p>
          <a:p>
            <a:pPr marL="0" indent="0">
              <a:buNone/>
            </a:pPr>
            <a:r>
              <a:rPr lang="en-US" dirty="0"/>
              <a:t>	</a:t>
            </a:r>
            <a:r>
              <a:rPr lang="en-US" dirty="0" smtClean="0"/>
              <a:t>Understand the tools that we use</a:t>
            </a:r>
          </a:p>
          <a:p>
            <a:pPr marL="0" indent="0">
              <a:buNone/>
            </a:pPr>
            <a:r>
              <a:rPr lang="en-US" dirty="0"/>
              <a:t>	</a:t>
            </a:r>
            <a:r>
              <a:rPr lang="en-US" dirty="0" smtClean="0"/>
              <a:t>Classic Computer Science algorithms</a:t>
            </a:r>
          </a:p>
          <a:p>
            <a:pPr marL="0" indent="0">
              <a:buNone/>
            </a:pPr>
            <a:r>
              <a:rPr lang="en-US" dirty="0"/>
              <a:t>	</a:t>
            </a:r>
            <a:r>
              <a:rPr lang="en-US" dirty="0" smtClean="0"/>
              <a:t>How to discuss/choose languages</a:t>
            </a:r>
            <a:endParaRPr lang="en-US" dirty="0"/>
          </a:p>
        </p:txBody>
      </p:sp>
      <p:sp>
        <p:nvSpPr>
          <p:cNvPr id="5" name="Rectangle 4"/>
          <p:cNvSpPr/>
          <p:nvPr/>
        </p:nvSpPr>
        <p:spPr>
          <a:xfrm>
            <a:off x="7296727" y="0"/>
            <a:ext cx="4895273" cy="6858000"/>
          </a:xfrm>
          <a:prstGeom prst="rect">
            <a:avLst/>
          </a:prstGeom>
          <a:blipFill dpi="0" rotWithShape="1">
            <a:blip r:embed="rId2">
              <a:alphaModFix amt="19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8441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395" y="365125"/>
            <a:ext cx="10862060" cy="1325563"/>
          </a:xfrm>
        </p:spPr>
        <p:txBody>
          <a:bodyPr/>
          <a:lstStyle/>
          <a:p>
            <a:r>
              <a:rPr lang="en-US" dirty="0" smtClean="0"/>
              <a:t>Why a Software Engineer/Developer needs 311</a:t>
            </a:r>
            <a:endParaRPr lang="en-US" dirty="0"/>
          </a:p>
        </p:txBody>
      </p:sp>
      <p:sp>
        <p:nvSpPr>
          <p:cNvPr id="3" name="Content Placeholder 2"/>
          <p:cNvSpPr>
            <a:spLocks noGrp="1"/>
          </p:cNvSpPr>
          <p:nvPr>
            <p:ph idx="1"/>
          </p:nvPr>
        </p:nvSpPr>
        <p:spPr/>
        <p:txBody>
          <a:bodyPr/>
          <a:lstStyle/>
          <a:p>
            <a:pPr marL="0" indent="0">
              <a:buNone/>
            </a:pPr>
            <a:r>
              <a:rPr lang="en-US" dirty="0" smtClean="0"/>
              <a:t>New languages will keep coming</a:t>
            </a:r>
          </a:p>
          <a:p>
            <a:pPr marL="0" indent="0">
              <a:buNone/>
            </a:pPr>
            <a:r>
              <a:rPr lang="en-US" dirty="0"/>
              <a:t>	</a:t>
            </a:r>
            <a:r>
              <a:rPr lang="en-US" dirty="0" smtClean="0"/>
              <a:t>Java is &gt;25 years old. What’s new?</a:t>
            </a:r>
          </a:p>
          <a:p>
            <a:pPr marL="0" indent="0">
              <a:buNone/>
            </a:pPr>
            <a:r>
              <a:rPr lang="en-US" dirty="0" smtClean="0"/>
              <a:t>Write code that writes code</a:t>
            </a:r>
          </a:p>
          <a:p>
            <a:pPr marL="0" indent="0">
              <a:buNone/>
            </a:pPr>
            <a:r>
              <a:rPr lang="en-US" dirty="0"/>
              <a:t>	</a:t>
            </a:r>
            <a:r>
              <a:rPr lang="en-US" dirty="0" smtClean="0"/>
              <a:t>Be the wizard, not the typist</a:t>
            </a:r>
          </a:p>
          <a:p>
            <a:pPr marL="0" indent="0">
              <a:buNone/>
            </a:pPr>
            <a:r>
              <a:rPr lang="en-US" dirty="0" smtClean="0"/>
              <a:t>Develop your own language</a:t>
            </a:r>
          </a:p>
          <a:p>
            <a:pPr marL="0" indent="0">
              <a:buNone/>
            </a:pPr>
            <a:r>
              <a:rPr lang="en-US" dirty="0"/>
              <a:t>	</a:t>
            </a:r>
            <a:r>
              <a:rPr lang="en-US" dirty="0" smtClean="0"/>
              <a:t>Seriously? Yup.</a:t>
            </a:r>
          </a:p>
          <a:p>
            <a:pPr marL="0" indent="0">
              <a:buNone/>
            </a:pPr>
            <a:r>
              <a:rPr lang="en-US" dirty="0" smtClean="0"/>
              <a:t>Learn about the tools of the trade</a:t>
            </a:r>
          </a:p>
          <a:p>
            <a:pPr marL="0" indent="0">
              <a:buNone/>
            </a:pPr>
            <a:r>
              <a:rPr lang="en-US" dirty="0"/>
              <a:t>	</a:t>
            </a:r>
            <a:r>
              <a:rPr lang="en-US" dirty="0" smtClean="0"/>
              <a:t>These are the tools that you will use for the rest of your career </a:t>
            </a:r>
            <a:endParaRPr lang="en-US" dirty="0"/>
          </a:p>
        </p:txBody>
      </p:sp>
    </p:spTree>
    <p:extLst>
      <p:ext uri="{BB962C8B-B14F-4D97-AF65-F5344CB8AC3E}">
        <p14:creationId xmlns:p14="http://schemas.microsoft.com/office/powerpoint/2010/main" val="3364866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963" y="314036"/>
            <a:ext cx="11813309" cy="6543964"/>
          </a:xfrm>
        </p:spPr>
        <p:txBody>
          <a:bodyPr>
            <a:normAutofit fontScale="92500"/>
          </a:bodyPr>
          <a:lstStyle/>
          <a:p>
            <a:pPr marL="0" indent="0">
              <a:lnSpc>
                <a:spcPct val="110000"/>
              </a:lnSpc>
              <a:buNone/>
            </a:pPr>
            <a:r>
              <a:rPr lang="en-US" dirty="0" smtClean="0"/>
              <a:t>Millions for compilers but hardly a penny for understanding human programming language use. Now, programming languages are obviously symmetrical, the computer on one side, the programmer on the other. In an appropriate science of computer languages, </a:t>
            </a:r>
            <a:r>
              <a:rPr lang="en-US" b="1" dirty="0" smtClean="0"/>
              <a:t>one would expect that half the effort would be on the computer side, understanding how to translate the languages into executable form, and half on the human side, understanding how to design languages that are easy or productive to use</a:t>
            </a:r>
            <a:r>
              <a:rPr lang="en-US" dirty="0" smtClean="0"/>
              <a:t>. Yet we do not even have an enumeration of all of the psychological functions programming languages serve for the user. Of course, </a:t>
            </a:r>
            <a:r>
              <a:rPr lang="en-US" b="1" dirty="0" smtClean="0"/>
              <a:t>there is lots of programming language </a:t>
            </a:r>
            <a:r>
              <a:rPr lang="en-US" b="1" i="1" dirty="0" smtClean="0"/>
              <a:t>design</a:t>
            </a:r>
            <a:r>
              <a:rPr lang="en-US" b="1" dirty="0" smtClean="0"/>
              <a:t>, but it comes from computer scientists</a:t>
            </a:r>
            <a:r>
              <a:rPr lang="en-US" dirty="0" smtClean="0"/>
              <a:t>. And though technical papers on languages contain main appeals to ease of use and learning, they patently contain almost no psychological evidence nor any appeal to psychological science.</a:t>
            </a:r>
          </a:p>
          <a:p>
            <a:pPr marL="0" indent="0">
              <a:buNone/>
            </a:pPr>
            <a:endParaRPr lang="en-US" dirty="0" smtClean="0"/>
          </a:p>
          <a:p>
            <a:pPr marL="0" indent="0">
              <a:buNone/>
            </a:pPr>
            <a:r>
              <a:rPr lang="en-US" dirty="0" smtClean="0"/>
              <a:t>-The Prospects for Psychological Science in Human-Computer Interaction</a:t>
            </a:r>
          </a:p>
          <a:p>
            <a:pPr marL="0" indent="0">
              <a:buNone/>
            </a:pPr>
            <a:r>
              <a:rPr lang="en-US" dirty="0"/>
              <a:t>	</a:t>
            </a:r>
            <a:r>
              <a:rPr lang="en-US" dirty="0" smtClean="0"/>
              <a:t>Allen Newell, Stuart Card</a:t>
            </a:r>
            <a:endParaRPr lang="en-US" dirty="0"/>
          </a:p>
        </p:txBody>
      </p:sp>
    </p:spTree>
    <p:extLst>
      <p:ext uri="{BB962C8B-B14F-4D97-AF65-F5344CB8AC3E}">
        <p14:creationId xmlns:p14="http://schemas.microsoft.com/office/powerpoint/2010/main" val="16675862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C172E5E22427947A8B2D0E1336C1288" ma:contentTypeVersion="13" ma:contentTypeDescription="Create a new document." ma:contentTypeScope="" ma:versionID="261e3181189d73af8f64284cee2462b0">
  <xsd:schema xmlns:xsd="http://www.w3.org/2001/XMLSchema" xmlns:xs="http://www.w3.org/2001/XMLSchema" xmlns:p="http://schemas.microsoft.com/office/2006/metadata/properties" xmlns:ns3="e4034f50-8365-4395-a339-44f22ae6da0b" xmlns:ns4="7084c689-c309-4dd0-8373-3b309fcd1313" targetNamespace="http://schemas.microsoft.com/office/2006/metadata/properties" ma:root="true" ma:fieldsID="d0634d619c785e73ea9c38ffb853640e" ns3:_="" ns4:_="">
    <xsd:import namespace="e4034f50-8365-4395-a339-44f22ae6da0b"/>
    <xsd:import namespace="7084c689-c309-4dd0-8373-3b309fcd131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EventHashCode" minOccurs="0"/>
                <xsd:element ref="ns4:MediaServiceGenerationTime" minOccurs="0"/>
                <xsd:element ref="ns4:MediaServiceAutoTags" minOccurs="0"/>
                <xsd:element ref="ns4:MediaServiceOCR" minOccurs="0"/>
                <xsd:element ref="ns4:MediaServiceDateTaken" minOccurs="0"/>
                <xsd:element ref="ns4:MediaServiceAutoKeyPoints" minOccurs="0"/>
                <xsd:element ref="ns4:MediaServiceKeyPoints"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034f50-8365-4395-a339-44f22ae6da0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084c689-c309-4dd0-8373-3b309fcd131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7C63BF0-FC60-40BD-BB7B-17C0972BBD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034f50-8365-4395-a339-44f22ae6da0b"/>
    <ds:schemaRef ds:uri="7084c689-c309-4dd0-8373-3b309fcd13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E3431B-6F3E-468B-98A9-AD1EB14E7FE9}">
  <ds:schemaRefs>
    <ds:schemaRef ds:uri="http://schemas.microsoft.com/sharepoint/v3/contenttype/forms"/>
  </ds:schemaRefs>
</ds:datastoreItem>
</file>

<file path=customXml/itemProps3.xml><?xml version="1.0" encoding="utf-8"?>
<ds:datastoreItem xmlns:ds="http://schemas.openxmlformats.org/officeDocument/2006/customXml" ds:itemID="{4A154096-6C9E-49CE-B401-DCEEF4805A5F}">
  <ds:schemaRefs>
    <ds:schemaRef ds:uri="http://schemas.microsoft.com/office/2006/documentManagement/types"/>
    <ds:schemaRef ds:uri="http://purl.org/dc/elements/1.1/"/>
    <ds:schemaRef ds:uri="http://schemas.microsoft.com/office/2006/metadata/properties"/>
    <ds:schemaRef ds:uri="http://purl.org/dc/terms/"/>
    <ds:schemaRef ds:uri="e4034f50-8365-4395-a339-44f22ae6da0b"/>
    <ds:schemaRef ds:uri="7084c689-c309-4dd0-8373-3b309fcd1313"/>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105</TotalTime>
  <Words>774</Words>
  <Application>Microsoft Office PowerPoint</Application>
  <PresentationFormat>Widescreen</PresentationFormat>
  <Paragraphs>83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Principles of Programming Languages</vt:lpstr>
      <vt:lpstr>PowerPoint Presentation</vt:lpstr>
      <vt:lpstr>What is this class about?</vt:lpstr>
      <vt:lpstr>What is this class about?</vt:lpstr>
      <vt:lpstr>Why should I pay attention to this class?</vt:lpstr>
      <vt:lpstr>Be a tool builder</vt:lpstr>
      <vt:lpstr>How is this class different?</vt:lpstr>
      <vt:lpstr>Why a Software Engineer/Developer needs 311</vt:lpstr>
      <vt:lpstr>PowerPoint Presentation</vt:lpstr>
      <vt:lpstr>Modern Research of Programming Languages</vt:lpstr>
      <vt:lpstr>Topics</vt:lpstr>
      <vt:lpstr>Object Oriented</vt:lpstr>
      <vt:lpstr>Procedural</vt:lpstr>
      <vt:lpstr>Functional</vt:lpstr>
      <vt:lpstr>Compilers</vt:lpstr>
      <vt:lpstr>Logical and Fourth Generation</vt:lpstr>
      <vt:lpstr>Textbook</vt:lpstr>
    </vt:vector>
  </TitlesOfParts>
  <Company>University at Albany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Phipps, Michael</dc:creator>
  <cp:lastModifiedBy>Phipps, Michael</cp:lastModifiedBy>
  <cp:revision>14</cp:revision>
  <dcterms:created xsi:type="dcterms:W3CDTF">2020-09-17T20:49:49Z</dcterms:created>
  <dcterms:modified xsi:type="dcterms:W3CDTF">2020-12-30T13:55:52Z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0x010100EC172E5E22427947A8B2D0E1336C1288</vt:lpwstr>
  </property>
</Properties>
</file>