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7" r:id="rId2"/>
    <p:sldId id="259" r:id="rId3"/>
    <p:sldId id="267" r:id="rId4"/>
    <p:sldId id="261" r:id="rId5"/>
    <p:sldId id="262" r:id="rId6"/>
    <p:sldId id="263" r:id="rId7"/>
    <p:sldId id="264" r:id="rId8"/>
    <p:sldId id="265" r:id="rId9"/>
    <p:sldId id="266" r:id="rId10"/>
    <p:sldId id="276" r:id="rId11"/>
    <p:sldId id="268" r:id="rId12"/>
    <p:sldId id="269" r:id="rId13"/>
    <p:sldId id="270" r:id="rId14"/>
    <p:sldId id="271" r:id="rId15"/>
    <p:sldId id="272" r:id="rId16"/>
    <p:sldId id="273" r:id="rId17"/>
    <p:sldId id="274" r:id="rId18"/>
    <p:sldId id="275" r:id="rId19"/>
    <p:sldId id="277" r:id="rId20"/>
    <p:sldId id="278" r:id="rId21"/>
    <p:sldId id="279" r:id="rId22"/>
    <p:sldId id="326" r:id="rId23"/>
    <p:sldId id="280" r:id="rId24"/>
    <p:sldId id="281" r:id="rId25"/>
    <p:sldId id="282" r:id="rId26"/>
    <p:sldId id="283" r:id="rId27"/>
    <p:sldId id="284" r:id="rId28"/>
    <p:sldId id="285" r:id="rId29"/>
    <p:sldId id="287"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49" d="100"/>
          <a:sy n="149" d="100"/>
        </p:scale>
        <p:origin x="12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928FFC4C-C1C0-47D8-9D50-12EEADA5F845}"/>
    <pc:docChg chg="custSel modSld">
      <pc:chgData name="Phipps, Michael" userId="22b19e64-ae93-4d74-aed7-bbb364ca0772" providerId="ADAL" clId="{928FFC4C-C1C0-47D8-9D50-12EEADA5F845}" dt="2023-06-15T16:26:59.289" v="270" actId="20577"/>
      <pc:docMkLst>
        <pc:docMk/>
      </pc:docMkLst>
      <pc:sldChg chg="modSp mod">
        <pc:chgData name="Phipps, Michael" userId="22b19e64-ae93-4d74-aed7-bbb364ca0772" providerId="ADAL" clId="{928FFC4C-C1C0-47D8-9D50-12EEADA5F845}" dt="2023-06-15T16:26:59.289" v="270" actId="20577"/>
        <pc:sldMkLst>
          <pc:docMk/>
          <pc:sldMk cId="1843645634" sldId="264"/>
        </pc:sldMkLst>
        <pc:spChg chg="mod">
          <ac:chgData name="Phipps, Michael" userId="22b19e64-ae93-4d74-aed7-bbb364ca0772" providerId="ADAL" clId="{928FFC4C-C1C0-47D8-9D50-12EEADA5F845}" dt="2023-06-15T16:26:59.289" v="270" actId="20577"/>
          <ac:spMkLst>
            <pc:docMk/>
            <pc:sldMk cId="1843645634"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76BE70-BC65-4347-9D37-71AB5A4ADCB8}"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50924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09734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51361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82541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6BE70-BC65-4347-9D37-71AB5A4ADCB8}"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270761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76BE70-BC65-4347-9D37-71AB5A4ADCB8}"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1229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76BE70-BC65-4347-9D37-71AB5A4ADCB8}"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233744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76BE70-BC65-4347-9D37-71AB5A4ADCB8}"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229205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6BE70-BC65-4347-9D37-71AB5A4ADCB8}"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64178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76BE70-BC65-4347-9D37-71AB5A4ADCB8}"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98934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76BE70-BC65-4347-9D37-71AB5A4ADCB8}"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5488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6BE70-BC65-4347-9D37-71AB5A4ADCB8}"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ADFC7-221B-422E-8DA9-9C0B80432A53}" type="slidenum">
              <a:rPr lang="en-US" smtClean="0"/>
              <a:t>‹#›</a:t>
            </a:fld>
            <a:endParaRPr lang="en-US"/>
          </a:p>
        </p:txBody>
      </p:sp>
    </p:spTree>
    <p:extLst>
      <p:ext uri="{BB962C8B-B14F-4D97-AF65-F5344CB8AC3E}">
        <p14:creationId xmlns:p14="http://schemas.microsoft.com/office/powerpoint/2010/main" val="152832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948" y="2864666"/>
            <a:ext cx="11572103" cy="842361"/>
          </a:xfrm>
        </p:spPr>
        <p:txBody>
          <a:bodyPr>
            <a:normAutofit fontScale="90000"/>
          </a:bodyPr>
          <a:lstStyle/>
          <a:p>
            <a:r>
              <a:rPr lang="en-US" dirty="0"/>
              <a:t>Evaluating a Programming Language</a:t>
            </a:r>
          </a:p>
        </p:txBody>
      </p:sp>
    </p:spTree>
    <p:extLst>
      <p:ext uri="{BB962C8B-B14F-4D97-AF65-F5344CB8AC3E}">
        <p14:creationId xmlns:p14="http://schemas.microsoft.com/office/powerpoint/2010/main" val="25540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078" y="374075"/>
            <a:ext cx="11303363" cy="5201424"/>
          </a:xfrm>
          <a:prstGeom prst="rect">
            <a:avLst/>
          </a:prstGeom>
          <a:noFill/>
        </p:spPr>
        <p:txBody>
          <a:bodyPr wrap="square" rtlCol="0">
            <a:spAutoFit/>
          </a:bodyPr>
          <a:lstStyle/>
          <a:p>
            <a:pPr algn="ctr"/>
            <a:r>
              <a:rPr lang="en-US" sz="4000" dirty="0">
                <a:latin typeface="+mj-lt"/>
              </a:rPr>
              <a:t>Well-Defined</a:t>
            </a:r>
          </a:p>
          <a:p>
            <a:endParaRPr lang="en-US" sz="4000" kern="1200" dirty="0">
              <a:solidFill>
                <a:schemeClr val="tx1"/>
              </a:solidFill>
              <a:latin typeface="+mn-lt"/>
              <a:ea typeface="+mn-ea"/>
              <a:cs typeface="+mn-cs"/>
            </a:endParaRPr>
          </a:p>
          <a:p>
            <a:pPr marL="457200" indent="-457200">
              <a:buFont typeface="Arial" panose="020B0604020202020204" pitchFamily="34" charset="0"/>
              <a:buChar char="•"/>
            </a:pPr>
            <a:r>
              <a:rPr lang="en-US" sz="2800" kern="1200" dirty="0">
                <a:solidFill>
                  <a:schemeClr val="tx1"/>
                </a:solidFill>
                <a:latin typeface="+mn-lt"/>
                <a:ea typeface="+mn-ea"/>
                <a:cs typeface="+mn-cs"/>
              </a:rPr>
              <a:t>Must be precisely defined (even ambiguous cases)</a:t>
            </a:r>
          </a:p>
          <a:p>
            <a:pPr marL="914400" lvl="1" indent="-457200">
              <a:buFont typeface="Arial" panose="020B0604020202020204" pitchFamily="34" charset="0"/>
              <a:buChar char="•"/>
            </a:pPr>
            <a:r>
              <a:rPr lang="en-US" sz="2800" dirty="0">
                <a:solidFill>
                  <a:srgbClr val="00B0F0"/>
                </a:solidFill>
              </a:rPr>
              <a:t>x = </a:t>
            </a:r>
            <a:r>
              <a:rPr lang="en-US" sz="2800" dirty="0" err="1">
                <a:solidFill>
                  <a:srgbClr val="00B0F0"/>
                </a:solidFill>
              </a:rPr>
              <a:t>i</a:t>
            </a:r>
            <a:r>
              <a:rPr lang="en-US" sz="2800" dirty="0">
                <a:solidFill>
                  <a:srgbClr val="00B0F0"/>
                </a:solidFill>
              </a:rPr>
              <a:t> --- j; </a:t>
            </a:r>
          </a:p>
          <a:p>
            <a:pPr marL="914400" lvl="1" indent="-457200">
              <a:buFont typeface="Arial" panose="020B0604020202020204" pitchFamily="34" charset="0"/>
              <a:buChar char="•"/>
            </a:pPr>
            <a:r>
              <a:rPr lang="en-US" sz="2800" kern="1200" dirty="0"/>
              <a:t>Does x = </a:t>
            </a:r>
            <a:r>
              <a:rPr lang="en-US" sz="2800" kern="1200" dirty="0" err="1"/>
              <a:t>i</a:t>
            </a:r>
            <a:r>
              <a:rPr lang="en-US" sz="2800" kern="1200" dirty="0"/>
              <a:t> – (j-1) or does x = </a:t>
            </a:r>
            <a:r>
              <a:rPr lang="en-US" sz="2800" kern="1200" dirty="0" err="1"/>
              <a:t>i</a:t>
            </a:r>
            <a:r>
              <a:rPr lang="en-US" sz="2800" kern="1200" dirty="0"/>
              <a:t> – j? And what do </a:t>
            </a:r>
            <a:r>
              <a:rPr lang="en-US" sz="2800" kern="1200" dirty="0" err="1"/>
              <a:t>i</a:t>
            </a:r>
            <a:r>
              <a:rPr lang="en-US" sz="2800" kern="1200" dirty="0"/>
              <a:t> &amp; j hold at the end?</a:t>
            </a:r>
          </a:p>
          <a:p>
            <a:pPr marL="914400" lvl="1" indent="-457200">
              <a:buFont typeface="Arial" panose="020B0604020202020204" pitchFamily="34" charset="0"/>
              <a:buChar char="•"/>
            </a:pPr>
            <a:r>
              <a:rPr lang="en-US" sz="2800" dirty="0">
                <a:solidFill>
                  <a:srgbClr val="00B0F0"/>
                </a:solidFill>
              </a:rPr>
              <a:t>If (x == 1)</a:t>
            </a:r>
          </a:p>
          <a:p>
            <a:pPr lvl="2"/>
            <a:r>
              <a:rPr lang="en-US" sz="2800" dirty="0">
                <a:solidFill>
                  <a:srgbClr val="00B0F0"/>
                </a:solidFill>
              </a:rPr>
              <a:t>	if ( y == 2)</a:t>
            </a:r>
          </a:p>
          <a:p>
            <a:pPr lvl="2"/>
            <a:r>
              <a:rPr lang="en-US" sz="2800" dirty="0">
                <a:solidFill>
                  <a:srgbClr val="00B0F0"/>
                </a:solidFill>
              </a:rPr>
              <a:t>		</a:t>
            </a:r>
            <a:r>
              <a:rPr lang="en-US" sz="2800" dirty="0" err="1">
                <a:solidFill>
                  <a:srgbClr val="00B0F0"/>
                </a:solidFill>
              </a:rPr>
              <a:t>doSomething</a:t>
            </a:r>
            <a:r>
              <a:rPr lang="en-US" sz="2800" dirty="0">
                <a:solidFill>
                  <a:srgbClr val="00B0F0"/>
                </a:solidFill>
              </a:rPr>
              <a:t>();</a:t>
            </a:r>
          </a:p>
          <a:p>
            <a:pPr lvl="2"/>
            <a:r>
              <a:rPr lang="en-US" sz="2800" dirty="0">
                <a:solidFill>
                  <a:srgbClr val="00B0F0"/>
                </a:solidFill>
              </a:rPr>
              <a:t>	else</a:t>
            </a:r>
          </a:p>
          <a:p>
            <a:pPr lvl="2"/>
            <a:r>
              <a:rPr lang="en-US" sz="2800" dirty="0">
                <a:solidFill>
                  <a:srgbClr val="00B0F0"/>
                </a:solidFill>
              </a:rPr>
              <a:t>		</a:t>
            </a:r>
            <a:r>
              <a:rPr lang="en-US" sz="2800" dirty="0" err="1">
                <a:solidFill>
                  <a:srgbClr val="00B0F0"/>
                </a:solidFill>
              </a:rPr>
              <a:t>doSomethingElse</a:t>
            </a:r>
            <a:r>
              <a:rPr lang="en-US" sz="2800" dirty="0">
                <a:solidFill>
                  <a:srgbClr val="00B0F0"/>
                </a:solidFill>
              </a:rPr>
              <a:t>(); </a:t>
            </a:r>
          </a:p>
          <a:p>
            <a:pPr marL="914400" lvl="1" indent="-457200">
              <a:buFont typeface="Arial" panose="020B0604020202020204" pitchFamily="34" charset="0"/>
              <a:buChar char="•"/>
            </a:pPr>
            <a:r>
              <a:rPr lang="en-US" sz="2800" kern="1200" dirty="0"/>
              <a:t>Which “if” is the “else” associated with?</a:t>
            </a:r>
          </a:p>
        </p:txBody>
      </p:sp>
      <p:sp>
        <p:nvSpPr>
          <p:cNvPr id="9" name="Left Brace 8"/>
          <p:cNvSpPr/>
          <p:nvPr/>
        </p:nvSpPr>
        <p:spPr>
          <a:xfrm>
            <a:off x="584886" y="3163330"/>
            <a:ext cx="823784" cy="13345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1540478" y="3480488"/>
            <a:ext cx="823784" cy="10173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9826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077" y="2837186"/>
            <a:ext cx="11147897" cy="1015663"/>
          </a:xfrm>
          <a:prstGeom prst="rect">
            <a:avLst/>
          </a:prstGeom>
          <a:noFill/>
        </p:spPr>
        <p:txBody>
          <a:bodyPr wrap="square" rtlCol="0">
            <a:spAutoFit/>
          </a:bodyPr>
          <a:lstStyle/>
          <a:p>
            <a:pPr algn="ctr"/>
            <a:r>
              <a:rPr lang="en-US" sz="6000" dirty="0"/>
              <a:t>Features External to a Language</a:t>
            </a:r>
            <a:endParaRPr lang="en-US" sz="6000" kern="1200" dirty="0">
              <a:solidFill>
                <a:schemeClr val="tx1"/>
              </a:solidFill>
              <a:latin typeface="+mn-lt"/>
              <a:ea typeface="+mn-ea"/>
              <a:cs typeface="+mn-cs"/>
            </a:endParaRPr>
          </a:p>
        </p:txBody>
      </p:sp>
    </p:spTree>
    <p:extLst>
      <p:ext uri="{BB962C8B-B14F-4D97-AF65-F5344CB8AC3E}">
        <p14:creationId xmlns:p14="http://schemas.microsoft.com/office/powerpoint/2010/main" val="155382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650" y="1140191"/>
            <a:ext cx="11147897" cy="4708981"/>
          </a:xfrm>
          <a:prstGeom prst="rect">
            <a:avLst/>
          </a:prstGeom>
          <a:noFill/>
        </p:spPr>
        <p:txBody>
          <a:bodyPr wrap="square" rtlCol="0">
            <a:spAutoFit/>
          </a:bodyPr>
          <a:lstStyle/>
          <a:p>
            <a:pPr algn="ctr"/>
            <a:r>
              <a:rPr lang="en-US" sz="6000" dirty="0"/>
              <a:t>Mostly these are “just” “to-do” items – things that any language can have (or not have) based on how much work the implementer(s) want to do</a:t>
            </a:r>
            <a:endParaRPr lang="en-US" sz="6000" kern="1200" dirty="0">
              <a:solidFill>
                <a:schemeClr val="tx1"/>
              </a:solidFill>
              <a:latin typeface="+mn-lt"/>
              <a:ea typeface="+mn-ea"/>
              <a:cs typeface="+mn-cs"/>
            </a:endParaRPr>
          </a:p>
        </p:txBody>
      </p:sp>
    </p:spTree>
    <p:extLst>
      <p:ext uri="{BB962C8B-B14F-4D97-AF65-F5344CB8AC3E}">
        <p14:creationId xmlns:p14="http://schemas.microsoft.com/office/powerpoint/2010/main" val="337817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163" y="1000148"/>
            <a:ext cx="11147897" cy="4708981"/>
          </a:xfrm>
          <a:prstGeom prst="rect">
            <a:avLst/>
          </a:prstGeom>
          <a:noFill/>
        </p:spPr>
        <p:txBody>
          <a:bodyPr wrap="square" rtlCol="0">
            <a:spAutoFit/>
          </a:bodyPr>
          <a:lstStyle/>
          <a:p>
            <a:pPr algn="ctr"/>
            <a:r>
              <a:rPr lang="en-US" sz="6000" dirty="0">
                <a:latin typeface="+mj-lt"/>
              </a:rPr>
              <a:t>Rapid Development</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Programmers are much more expensive than CPUs</a:t>
            </a:r>
          </a:p>
          <a:p>
            <a:r>
              <a:rPr lang="en-US" sz="4000" dirty="0"/>
              <a:t>This is mostly about tools – auto-complete, 	refactoring support, source control support, 	package management, etc.</a:t>
            </a:r>
            <a:endParaRPr lang="en-US" sz="4000" kern="1200" dirty="0">
              <a:solidFill>
                <a:schemeClr val="tx1"/>
              </a:solidFill>
              <a:latin typeface="+mn-lt"/>
              <a:ea typeface="+mn-ea"/>
              <a:cs typeface="+mn-cs"/>
            </a:endParaRPr>
          </a:p>
          <a:p>
            <a:pPr algn="ct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131051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837" y="835391"/>
            <a:ext cx="10890421" cy="5324535"/>
          </a:xfrm>
          <a:prstGeom prst="rect">
            <a:avLst/>
          </a:prstGeom>
          <a:noFill/>
        </p:spPr>
        <p:txBody>
          <a:bodyPr wrap="square" rtlCol="0">
            <a:spAutoFit/>
          </a:bodyPr>
          <a:lstStyle/>
          <a:p>
            <a:pPr algn="ctr"/>
            <a:r>
              <a:rPr lang="en-US" sz="6000" dirty="0">
                <a:latin typeface="+mj-lt"/>
              </a:rPr>
              <a:t>Easy Maintenance</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Maintenance is </a:t>
            </a:r>
            <a:r>
              <a:rPr lang="en-US" sz="4000" u="sng" kern="1200" dirty="0">
                <a:solidFill>
                  <a:schemeClr val="tx1"/>
                </a:solidFill>
                <a:latin typeface="+mn-lt"/>
                <a:ea typeface="+mn-ea"/>
                <a:cs typeface="+mn-cs"/>
              </a:rPr>
              <a:t>much</a:t>
            </a:r>
            <a:r>
              <a:rPr lang="en-US" sz="4000" kern="1200" dirty="0">
                <a:solidFill>
                  <a:schemeClr val="tx1"/>
                </a:solidFill>
                <a:latin typeface="+mn-lt"/>
                <a:ea typeface="+mn-ea"/>
                <a:cs typeface="+mn-cs"/>
              </a:rPr>
              <a:t> more expensive than creation</a:t>
            </a:r>
          </a:p>
          <a:p>
            <a:r>
              <a:rPr lang="en-US" sz="4000" dirty="0"/>
              <a:t>Software is written for months and maintained for 	YEARS</a:t>
            </a:r>
          </a:p>
          <a:p>
            <a:r>
              <a:rPr lang="en-US" sz="4000" dirty="0"/>
              <a:t>Integrated bug tracking, testing,  project 	management all help</a:t>
            </a:r>
          </a:p>
          <a:p>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234559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697" y="1041338"/>
            <a:ext cx="11303363" cy="4708981"/>
          </a:xfrm>
          <a:prstGeom prst="rect">
            <a:avLst/>
          </a:prstGeom>
          <a:noFill/>
        </p:spPr>
        <p:txBody>
          <a:bodyPr wrap="square" rtlCol="0">
            <a:spAutoFit/>
          </a:bodyPr>
          <a:lstStyle/>
          <a:p>
            <a:pPr algn="ctr"/>
            <a:r>
              <a:rPr lang="en-US" sz="6000" dirty="0">
                <a:latin typeface="+mj-lt"/>
              </a:rPr>
              <a:t>Portability</a:t>
            </a:r>
          </a:p>
          <a:p>
            <a:endParaRPr lang="en-US" sz="4000" kern="1200" dirty="0">
              <a:solidFill>
                <a:schemeClr val="tx1"/>
              </a:solidFill>
              <a:latin typeface="+mn-lt"/>
              <a:ea typeface="+mn-ea"/>
              <a:cs typeface="+mn-cs"/>
            </a:endParaRPr>
          </a:p>
          <a:p>
            <a:r>
              <a:rPr lang="en-US" sz="4000" dirty="0"/>
              <a:t>For a while portability was not very important, but 	now with mobile, portability is important again</a:t>
            </a:r>
          </a:p>
          <a:p>
            <a:r>
              <a:rPr lang="en-US" sz="4000" dirty="0"/>
              <a:t>Ability to compile to different platforms and 	conditionally bring in certain code and not others</a:t>
            </a:r>
          </a:p>
          <a:p>
            <a:pPr algn="ct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51747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697" y="1041338"/>
            <a:ext cx="11303363" cy="4708981"/>
          </a:xfrm>
          <a:prstGeom prst="rect">
            <a:avLst/>
          </a:prstGeom>
          <a:noFill/>
        </p:spPr>
        <p:txBody>
          <a:bodyPr wrap="square" rtlCol="0">
            <a:spAutoFit/>
          </a:bodyPr>
          <a:lstStyle/>
          <a:p>
            <a:pPr algn="ctr"/>
            <a:r>
              <a:rPr lang="en-US" sz="6000" dirty="0">
                <a:latin typeface="+mj-lt"/>
              </a:rPr>
              <a:t>Efficiency</a:t>
            </a:r>
          </a:p>
          <a:p>
            <a:endParaRPr lang="en-US" sz="4000" kern="1200" dirty="0">
              <a:solidFill>
                <a:schemeClr val="tx1"/>
              </a:solidFill>
              <a:latin typeface="+mn-lt"/>
              <a:ea typeface="+mn-ea"/>
              <a:cs typeface="+mn-cs"/>
            </a:endParaRPr>
          </a:p>
          <a:p>
            <a:r>
              <a:rPr lang="en-US" sz="4000" dirty="0"/>
              <a:t>Efficiency is another “feature” that no one cared 	about for a long time – PCs were really powerful 	but mobile with (somewhat) slower CPUs</a:t>
            </a:r>
          </a:p>
          <a:p>
            <a:r>
              <a:rPr lang="en-US" sz="4000" dirty="0"/>
              <a:t>Compiling should be fast, too – developers </a:t>
            </a:r>
            <a:r>
              <a:rPr lang="en-US" sz="4000" u="sng" dirty="0"/>
              <a:t>are</a:t>
            </a:r>
            <a:r>
              <a:rPr lang="en-US" sz="4000" dirty="0"/>
              <a:t> 	expensive</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328616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269" y="612974"/>
            <a:ext cx="11303363" cy="5324535"/>
          </a:xfrm>
          <a:prstGeom prst="rect">
            <a:avLst/>
          </a:prstGeom>
          <a:noFill/>
        </p:spPr>
        <p:txBody>
          <a:bodyPr wrap="square" rtlCol="0">
            <a:spAutoFit/>
          </a:bodyPr>
          <a:lstStyle/>
          <a:p>
            <a:pPr algn="ctr"/>
            <a:r>
              <a:rPr lang="en-US" sz="6000" dirty="0">
                <a:latin typeface="+mj-lt"/>
              </a:rPr>
              <a:t>Learnability</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The ability to quickly and easily learn the language 	and keep all of the important language features 	in mind as you are reading and writing code is 	key to adoption and success.</a:t>
            </a:r>
          </a:p>
          <a:p>
            <a:r>
              <a:rPr lang="en-US" sz="4000" dirty="0"/>
              <a:t>Consistent with other, existing languages where 	reasonable</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133149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7" y="1222574"/>
            <a:ext cx="11303363" cy="4093428"/>
          </a:xfrm>
          <a:prstGeom prst="rect">
            <a:avLst/>
          </a:prstGeom>
          <a:noFill/>
        </p:spPr>
        <p:txBody>
          <a:bodyPr wrap="square" rtlCol="0">
            <a:spAutoFit/>
          </a:bodyPr>
          <a:lstStyle/>
          <a:p>
            <a:pPr algn="ctr"/>
            <a:r>
              <a:rPr lang="en-US" sz="6000" dirty="0">
                <a:latin typeface="+mj-lt"/>
              </a:rPr>
              <a:t>Reusability</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Reusing code is much faster than writing it. Support for reuse requires modules, package management, search features, build support, namespaces and more.</a:t>
            </a:r>
          </a:p>
        </p:txBody>
      </p:sp>
    </p:spTree>
    <p:extLst>
      <p:ext uri="{BB962C8B-B14F-4D97-AF65-F5344CB8AC3E}">
        <p14:creationId xmlns:p14="http://schemas.microsoft.com/office/powerpoint/2010/main" val="403914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7" y="1222574"/>
            <a:ext cx="11303363" cy="4093428"/>
          </a:xfrm>
          <a:prstGeom prst="rect">
            <a:avLst/>
          </a:prstGeom>
          <a:noFill/>
        </p:spPr>
        <p:txBody>
          <a:bodyPr wrap="square" rtlCol="0">
            <a:spAutoFit/>
          </a:bodyPr>
          <a:lstStyle/>
          <a:p>
            <a:pPr algn="ctr"/>
            <a:r>
              <a:rPr lang="en-US" sz="6000" dirty="0">
                <a:latin typeface="+mj-lt"/>
              </a:rPr>
              <a:t>Well Documented</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Good documentation and clear examples are critical 	to a successful language</a:t>
            </a:r>
          </a:p>
          <a:p>
            <a:r>
              <a:rPr lang="en-US" sz="4000" dirty="0"/>
              <a:t>“The C Programming Language” is the classic example 	of this</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299280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5021" y="1501431"/>
            <a:ext cx="11147897" cy="3539430"/>
          </a:xfrm>
          <a:prstGeom prst="rect">
            <a:avLst/>
          </a:prstGeom>
          <a:noFill/>
        </p:spPr>
        <p:txBody>
          <a:bodyPr wrap="square" rtlCol="0">
            <a:spAutoFit/>
          </a:bodyPr>
          <a:lstStyle/>
          <a:p>
            <a:r>
              <a:rPr lang="en-US" sz="2800" kern="1200" dirty="0">
                <a:solidFill>
                  <a:schemeClr val="tx1"/>
                </a:solidFill>
              </a:rPr>
              <a:t>In every science, there is a vocabulary that scientists use to discus topics in that field. </a:t>
            </a:r>
          </a:p>
          <a:p>
            <a:endParaRPr lang="en-US" sz="2800" kern="1200" dirty="0">
              <a:solidFill>
                <a:schemeClr val="tx1"/>
              </a:solidFill>
            </a:endParaRPr>
          </a:p>
          <a:p>
            <a:r>
              <a:rPr lang="en-US" sz="2800" dirty="0"/>
              <a:t>Entomologists don’t say “the bug was slimy”</a:t>
            </a:r>
          </a:p>
          <a:p>
            <a:endParaRPr lang="en-US" sz="2800" kern="1200" dirty="0">
              <a:solidFill>
                <a:schemeClr val="tx1"/>
              </a:solidFill>
            </a:endParaRPr>
          </a:p>
          <a:p>
            <a:r>
              <a:rPr lang="en-US" sz="2800" dirty="0"/>
              <a:t>In the same way, we don’t say that a language is “wordy” or “hard to write” – we have a vocabulary that we use to discus the different qualities of languages.</a:t>
            </a:r>
            <a:endParaRPr lang="en-US" sz="2800" kern="1200" dirty="0">
              <a:solidFill>
                <a:schemeClr val="tx1"/>
              </a:solidFill>
            </a:endParaRPr>
          </a:p>
        </p:txBody>
      </p:sp>
    </p:spTree>
    <p:extLst>
      <p:ext uri="{BB962C8B-B14F-4D97-AF65-F5344CB8AC3E}">
        <p14:creationId xmlns:p14="http://schemas.microsoft.com/office/powerpoint/2010/main" val="76339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7" y="1222574"/>
            <a:ext cx="11303363" cy="4093428"/>
          </a:xfrm>
          <a:prstGeom prst="rect">
            <a:avLst/>
          </a:prstGeom>
          <a:noFill/>
        </p:spPr>
        <p:txBody>
          <a:bodyPr wrap="square" rtlCol="0">
            <a:spAutoFit/>
          </a:bodyPr>
          <a:lstStyle/>
          <a:p>
            <a:pPr algn="ctr"/>
            <a:r>
              <a:rPr lang="en-US" sz="6000" dirty="0">
                <a:latin typeface="+mj-lt"/>
              </a:rPr>
              <a:t>Good Libraries</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Most of the value in a programming environment comes from reusing code; even the most expressive language is far less effective than the least expressive language with good libraries</a:t>
            </a:r>
          </a:p>
        </p:txBody>
      </p:sp>
    </p:spTree>
    <p:extLst>
      <p:ext uri="{BB962C8B-B14F-4D97-AF65-F5344CB8AC3E}">
        <p14:creationId xmlns:p14="http://schemas.microsoft.com/office/powerpoint/2010/main" val="2075922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7" y="1222574"/>
            <a:ext cx="11303363" cy="4093428"/>
          </a:xfrm>
          <a:prstGeom prst="rect">
            <a:avLst/>
          </a:prstGeom>
          <a:noFill/>
        </p:spPr>
        <p:txBody>
          <a:bodyPr wrap="square" rtlCol="0">
            <a:spAutoFit/>
          </a:bodyPr>
          <a:lstStyle/>
          <a:p>
            <a:pPr algn="ctr"/>
            <a:r>
              <a:rPr lang="en-US" sz="6000" dirty="0">
                <a:latin typeface="+mj-lt"/>
              </a:rPr>
              <a:t>Price</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Open source software has driven the price of compilers and tools </a:t>
            </a:r>
            <a:r>
              <a:rPr lang="en-US" sz="4000" dirty="0"/>
              <a:t>to (effectively) zero</a:t>
            </a:r>
            <a:r>
              <a:rPr lang="en-US" sz="4000" kern="1200" dirty="0">
                <a:solidFill>
                  <a:schemeClr val="tx1"/>
                </a:solidFill>
                <a:latin typeface="+mn-lt"/>
                <a:ea typeface="+mn-ea"/>
                <a:cs typeface="+mn-cs"/>
              </a:rPr>
              <a:t>. </a:t>
            </a:r>
            <a:r>
              <a:rPr lang="en-US" sz="4000" dirty="0"/>
              <a:t>It is nearly impossible to NOT offer a free version of your language.</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8282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7" y="1222574"/>
            <a:ext cx="11303363" cy="2862322"/>
          </a:xfrm>
          <a:prstGeom prst="rect">
            <a:avLst/>
          </a:prstGeom>
          <a:noFill/>
        </p:spPr>
        <p:txBody>
          <a:bodyPr wrap="square" rtlCol="0">
            <a:spAutoFit/>
          </a:bodyPr>
          <a:lstStyle/>
          <a:p>
            <a:pPr algn="ctr"/>
            <a:r>
              <a:rPr lang="en-US" sz="6000" dirty="0">
                <a:latin typeface="+mj-lt"/>
              </a:rPr>
              <a:t>Execution Model</a:t>
            </a:r>
          </a:p>
          <a:p>
            <a:endParaRPr lang="en-US" sz="4000" kern="1200" dirty="0">
              <a:solidFill>
                <a:schemeClr val="tx1"/>
              </a:solidFill>
              <a:latin typeface="+mn-lt"/>
              <a:ea typeface="+mn-ea"/>
              <a:cs typeface="+mn-cs"/>
            </a:endParaRPr>
          </a:p>
          <a:p>
            <a:r>
              <a:rPr lang="en-US" sz="4000" dirty="0"/>
              <a:t>Any language can be interpreted, compiled, </a:t>
            </a:r>
            <a:r>
              <a:rPr lang="en-US" sz="4000" dirty="0" err="1"/>
              <a:t>JIT’ed</a:t>
            </a:r>
            <a:r>
              <a:rPr lang="en-US" sz="4000" dirty="0"/>
              <a:t>, dynamic (</a:t>
            </a:r>
            <a:r>
              <a:rPr lang="en-US" sz="4000" dirty="0" err="1"/>
              <a:t>Javascript</a:t>
            </a:r>
            <a:r>
              <a:rPr lang="en-US" sz="4000" dirty="0"/>
              <a:t> </a:t>
            </a:r>
            <a:r>
              <a:rPr lang="en-US" sz="4000" dirty="0" err="1"/>
              <a:t>eval</a:t>
            </a:r>
            <a:r>
              <a:rPr lang="en-US" sz="4000" dirty="0"/>
              <a:t>, for example)</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103203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550" y="1609752"/>
            <a:ext cx="11303363" cy="2862322"/>
          </a:xfrm>
          <a:prstGeom prst="rect">
            <a:avLst/>
          </a:prstGeom>
          <a:noFill/>
        </p:spPr>
        <p:txBody>
          <a:bodyPr wrap="square" rtlCol="0">
            <a:spAutoFit/>
          </a:bodyPr>
          <a:lstStyle/>
          <a:p>
            <a:pPr algn="ctr"/>
            <a:r>
              <a:rPr lang="en-US" sz="6000" dirty="0">
                <a:latin typeface="+mj-lt"/>
              </a:rPr>
              <a:t>WOW!</a:t>
            </a:r>
          </a:p>
          <a:p>
            <a:endParaRPr lang="en-US" sz="4000" kern="1200" dirty="0">
              <a:solidFill>
                <a:schemeClr val="tx1"/>
              </a:solidFill>
              <a:latin typeface="+mn-lt"/>
              <a:ea typeface="+mn-ea"/>
              <a:cs typeface="+mn-cs"/>
            </a:endParaRPr>
          </a:p>
          <a:p>
            <a:r>
              <a:rPr lang="en-US" sz="4000" kern="1200" dirty="0">
                <a:solidFill>
                  <a:schemeClr val="tx1"/>
                </a:solidFill>
                <a:latin typeface="+mn-lt"/>
                <a:ea typeface="+mn-ea"/>
                <a:cs typeface="+mn-cs"/>
              </a:rPr>
              <a:t>There is a lot to consider in making a programming language. It is not a small, quick process. </a:t>
            </a:r>
          </a:p>
        </p:txBody>
      </p:sp>
    </p:spTree>
    <p:extLst>
      <p:ext uri="{BB962C8B-B14F-4D97-AF65-F5344CB8AC3E}">
        <p14:creationId xmlns:p14="http://schemas.microsoft.com/office/powerpoint/2010/main" val="335871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031" y="2796000"/>
            <a:ext cx="11303363" cy="1015663"/>
          </a:xfrm>
          <a:prstGeom prst="rect">
            <a:avLst/>
          </a:prstGeom>
          <a:noFill/>
        </p:spPr>
        <p:txBody>
          <a:bodyPr wrap="square" rtlCol="0">
            <a:spAutoFit/>
          </a:bodyPr>
          <a:lstStyle/>
          <a:p>
            <a:pPr algn="ctr"/>
            <a:r>
              <a:rPr lang="en-US" sz="6000" dirty="0">
                <a:latin typeface="+mj-lt"/>
              </a:rPr>
              <a:t>Unless…</a:t>
            </a:r>
          </a:p>
        </p:txBody>
      </p:sp>
    </p:spTree>
    <p:extLst>
      <p:ext uri="{BB962C8B-B14F-4D97-AF65-F5344CB8AC3E}">
        <p14:creationId xmlns:p14="http://schemas.microsoft.com/office/powerpoint/2010/main" val="353256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506" y="1988692"/>
            <a:ext cx="11303363" cy="2862322"/>
          </a:xfrm>
          <a:prstGeom prst="rect">
            <a:avLst/>
          </a:prstGeom>
          <a:noFill/>
        </p:spPr>
        <p:txBody>
          <a:bodyPr wrap="square" rtlCol="0">
            <a:spAutoFit/>
          </a:bodyPr>
          <a:lstStyle/>
          <a:p>
            <a:pPr algn="ctr"/>
            <a:r>
              <a:rPr lang="en-US" sz="6000" dirty="0">
                <a:latin typeface="+mj-lt"/>
              </a:rPr>
              <a:t>What if you didn’t care about most of that? What if you didn’t need to be the next Java?</a:t>
            </a:r>
          </a:p>
        </p:txBody>
      </p:sp>
    </p:spTree>
    <p:extLst>
      <p:ext uri="{BB962C8B-B14F-4D97-AF65-F5344CB8AC3E}">
        <p14:creationId xmlns:p14="http://schemas.microsoft.com/office/powerpoint/2010/main" val="138703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079" y="2779525"/>
            <a:ext cx="11303363" cy="1015663"/>
          </a:xfrm>
          <a:prstGeom prst="rect">
            <a:avLst/>
          </a:prstGeom>
          <a:noFill/>
        </p:spPr>
        <p:txBody>
          <a:bodyPr wrap="square" rtlCol="0">
            <a:spAutoFit/>
          </a:bodyPr>
          <a:lstStyle/>
          <a:p>
            <a:pPr algn="ctr"/>
            <a:r>
              <a:rPr lang="en-US" sz="6000" dirty="0">
                <a:latin typeface="+mj-lt"/>
              </a:rPr>
              <a:t>Domain Specific Languages</a:t>
            </a:r>
          </a:p>
        </p:txBody>
      </p:sp>
    </p:spTree>
    <p:extLst>
      <p:ext uri="{BB962C8B-B14F-4D97-AF65-F5344CB8AC3E}">
        <p14:creationId xmlns:p14="http://schemas.microsoft.com/office/powerpoint/2010/main" val="298411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031" y="1642703"/>
            <a:ext cx="11303363" cy="3785652"/>
          </a:xfrm>
          <a:prstGeom prst="rect">
            <a:avLst/>
          </a:prstGeom>
          <a:noFill/>
        </p:spPr>
        <p:txBody>
          <a:bodyPr wrap="square" rtlCol="0">
            <a:spAutoFit/>
          </a:bodyPr>
          <a:lstStyle/>
          <a:p>
            <a:pPr algn="ctr"/>
            <a:r>
              <a:rPr lang="en-US" sz="6000" dirty="0">
                <a:latin typeface="+mj-lt"/>
              </a:rPr>
              <a:t>Languages that solve a particular set of problems that general purpose languages CAN solve, but at higher cost</a:t>
            </a:r>
          </a:p>
        </p:txBody>
      </p:sp>
    </p:spTree>
    <p:extLst>
      <p:ext uri="{BB962C8B-B14F-4D97-AF65-F5344CB8AC3E}">
        <p14:creationId xmlns:p14="http://schemas.microsoft.com/office/powerpoint/2010/main" val="318402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605" y="448217"/>
            <a:ext cx="11303363" cy="5940088"/>
          </a:xfrm>
          <a:prstGeom prst="rect">
            <a:avLst/>
          </a:prstGeom>
          <a:noFill/>
        </p:spPr>
        <p:txBody>
          <a:bodyPr wrap="square" rtlCol="0">
            <a:spAutoFit/>
          </a:bodyPr>
          <a:lstStyle/>
          <a:p>
            <a:pPr algn="ctr"/>
            <a:r>
              <a:rPr lang="en-US" sz="6000" dirty="0">
                <a:latin typeface="+mj-lt"/>
              </a:rPr>
              <a:t>Examples:</a:t>
            </a:r>
          </a:p>
          <a:p>
            <a:pPr algn="ctr"/>
            <a:r>
              <a:rPr lang="en-US" sz="4000" dirty="0">
                <a:latin typeface="+mj-lt"/>
              </a:rPr>
              <a:t>SQL</a:t>
            </a:r>
            <a:br>
              <a:rPr lang="en-US" sz="4000" dirty="0">
                <a:latin typeface="+mj-lt"/>
              </a:rPr>
            </a:br>
            <a:r>
              <a:rPr lang="en-US" sz="4000" dirty="0" err="1">
                <a:latin typeface="+mj-lt"/>
              </a:rPr>
              <a:t>Sed</a:t>
            </a:r>
            <a:r>
              <a:rPr lang="en-US" sz="4000" dirty="0">
                <a:latin typeface="+mj-lt"/>
              </a:rPr>
              <a:t>/AWK</a:t>
            </a:r>
          </a:p>
          <a:p>
            <a:pPr algn="ctr"/>
            <a:r>
              <a:rPr lang="en-US" sz="4000" dirty="0">
                <a:latin typeface="+mj-lt"/>
              </a:rPr>
              <a:t>Regular Expressions</a:t>
            </a:r>
          </a:p>
          <a:p>
            <a:pPr algn="ctr"/>
            <a:r>
              <a:rPr lang="en-US" sz="4000" dirty="0">
                <a:latin typeface="+mj-lt"/>
              </a:rPr>
              <a:t>HTML</a:t>
            </a:r>
          </a:p>
          <a:p>
            <a:pPr algn="ctr"/>
            <a:r>
              <a:rPr lang="en-US" sz="4000" dirty="0">
                <a:latin typeface="+mj-lt"/>
              </a:rPr>
              <a:t>Shell Scripts</a:t>
            </a:r>
          </a:p>
          <a:p>
            <a:pPr algn="ctr"/>
            <a:r>
              <a:rPr lang="en-US" sz="4000" dirty="0">
                <a:latin typeface="+mj-lt"/>
              </a:rPr>
              <a:t>Build Tools (make)</a:t>
            </a:r>
          </a:p>
          <a:p>
            <a:pPr algn="ctr"/>
            <a:r>
              <a:rPr lang="en-US" sz="4000" dirty="0">
                <a:latin typeface="+mj-lt"/>
              </a:rPr>
              <a:t>Gulp</a:t>
            </a:r>
          </a:p>
          <a:p>
            <a:pPr algn="ctr"/>
            <a:r>
              <a:rPr lang="en-US" sz="4000" dirty="0">
                <a:latin typeface="+mj-lt"/>
              </a:rPr>
              <a:t>Grunt</a:t>
            </a:r>
          </a:p>
        </p:txBody>
      </p:sp>
    </p:spTree>
    <p:extLst>
      <p:ext uri="{BB962C8B-B14F-4D97-AF65-F5344CB8AC3E}">
        <p14:creationId xmlns:p14="http://schemas.microsoft.com/office/powerpoint/2010/main" val="130811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794" y="384737"/>
            <a:ext cx="11303363" cy="5940088"/>
          </a:xfrm>
          <a:prstGeom prst="rect">
            <a:avLst/>
          </a:prstGeom>
          <a:noFill/>
        </p:spPr>
        <p:txBody>
          <a:bodyPr wrap="square" rtlCol="0">
            <a:spAutoFit/>
          </a:bodyPr>
          <a:lstStyle/>
          <a:p>
            <a:pPr algn="ctr"/>
            <a:r>
              <a:rPr lang="en-US" sz="6000" dirty="0">
                <a:latin typeface="+mj-lt"/>
              </a:rPr>
              <a:t>Consider The Internal Features</a:t>
            </a:r>
          </a:p>
          <a:p>
            <a:endParaRPr lang="en-US" sz="4000" kern="1200" dirty="0">
              <a:solidFill>
                <a:schemeClr val="tx1"/>
              </a:solidFill>
              <a:latin typeface="+mn-lt"/>
              <a:ea typeface="+mn-ea"/>
              <a:cs typeface="+mn-cs"/>
            </a:endParaRPr>
          </a:p>
          <a:p>
            <a:r>
              <a:rPr lang="en-US" sz="4000" dirty="0"/>
              <a:t>Readability – More readable within the domain</a:t>
            </a:r>
          </a:p>
          <a:p>
            <a:r>
              <a:rPr lang="en-US" sz="4000" dirty="0"/>
              <a:t>Writability – More writable because it is tailored</a:t>
            </a:r>
          </a:p>
          <a:p>
            <a:r>
              <a:rPr lang="en-US" sz="4000" dirty="0"/>
              <a:t>Simplicity – Simpler because it matches the domain</a:t>
            </a:r>
          </a:p>
          <a:p>
            <a:r>
              <a:rPr lang="en-US" sz="4000" dirty="0"/>
              <a:t>Orthogonality – Less of an issue in a simpler language</a:t>
            </a:r>
          </a:p>
          <a:p>
            <a:r>
              <a:rPr lang="en-US" sz="4000" dirty="0"/>
              <a:t>Abstraction – No need in a simple language</a:t>
            </a:r>
          </a:p>
          <a:p>
            <a:r>
              <a:rPr lang="en-US" sz="4000" dirty="0"/>
              <a:t>Reliability – More reliable because it is custom</a:t>
            </a:r>
          </a:p>
          <a:p>
            <a:r>
              <a:rPr lang="en-US" sz="4000" dirty="0"/>
              <a:t>Well Defined – Less ambiguity in simpler language</a:t>
            </a:r>
          </a:p>
        </p:txBody>
      </p:sp>
    </p:spTree>
    <p:extLst>
      <p:ext uri="{BB962C8B-B14F-4D97-AF65-F5344CB8AC3E}">
        <p14:creationId xmlns:p14="http://schemas.microsoft.com/office/powerpoint/2010/main" val="30834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650" y="2746570"/>
            <a:ext cx="11147897" cy="1015663"/>
          </a:xfrm>
          <a:prstGeom prst="rect">
            <a:avLst/>
          </a:prstGeom>
          <a:noFill/>
        </p:spPr>
        <p:txBody>
          <a:bodyPr wrap="square" rtlCol="0">
            <a:spAutoFit/>
          </a:bodyPr>
          <a:lstStyle/>
          <a:p>
            <a:pPr algn="ctr"/>
            <a:r>
              <a:rPr lang="en-US" sz="6000" dirty="0"/>
              <a:t>Features Internal to a Language</a:t>
            </a:r>
            <a:endParaRPr lang="en-US" sz="6000" kern="1200" dirty="0">
              <a:solidFill>
                <a:schemeClr val="tx1"/>
              </a:solidFill>
              <a:latin typeface="+mn-lt"/>
              <a:ea typeface="+mn-ea"/>
              <a:cs typeface="+mn-cs"/>
            </a:endParaRPr>
          </a:p>
        </p:txBody>
      </p:sp>
    </p:spTree>
    <p:extLst>
      <p:ext uri="{BB962C8B-B14F-4D97-AF65-F5344CB8AC3E}">
        <p14:creationId xmlns:p14="http://schemas.microsoft.com/office/powerpoint/2010/main" val="303642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794" y="145841"/>
            <a:ext cx="11303363" cy="6555641"/>
          </a:xfrm>
          <a:prstGeom prst="rect">
            <a:avLst/>
          </a:prstGeom>
          <a:noFill/>
        </p:spPr>
        <p:txBody>
          <a:bodyPr wrap="square" rtlCol="0">
            <a:spAutoFit/>
          </a:bodyPr>
          <a:lstStyle/>
          <a:p>
            <a:pPr algn="ctr"/>
            <a:r>
              <a:rPr lang="en-US" sz="6000" dirty="0">
                <a:latin typeface="+mj-lt"/>
              </a:rPr>
              <a:t>Consider The External Features</a:t>
            </a:r>
          </a:p>
          <a:p>
            <a:r>
              <a:rPr lang="en-US" sz="4000" dirty="0"/>
              <a:t>Rapid Development – tools less important</a:t>
            </a:r>
          </a:p>
          <a:p>
            <a:r>
              <a:rPr lang="en-US" sz="4000" dirty="0"/>
              <a:t>Easy Maintenance – easier to maintain </a:t>
            </a:r>
          </a:p>
          <a:p>
            <a:r>
              <a:rPr lang="en-US" sz="4000" dirty="0"/>
              <a:t>Portability – less important, but probably portable</a:t>
            </a:r>
          </a:p>
          <a:p>
            <a:r>
              <a:rPr lang="en-US" sz="4000" dirty="0"/>
              <a:t>Efficiency – more efficient - custom</a:t>
            </a:r>
          </a:p>
          <a:p>
            <a:r>
              <a:rPr lang="en-US" sz="4000" dirty="0"/>
              <a:t>Learnability – simple (but another thing to learn)</a:t>
            </a:r>
          </a:p>
          <a:p>
            <a:r>
              <a:rPr lang="en-US" sz="4000" dirty="0"/>
              <a:t>Reusability – the language IS reuse</a:t>
            </a:r>
          </a:p>
          <a:p>
            <a:r>
              <a:rPr lang="en-US" sz="4000" dirty="0"/>
              <a:t>Well Documented - maybe</a:t>
            </a:r>
          </a:p>
          <a:p>
            <a:r>
              <a:rPr lang="en-US" sz="4000" dirty="0"/>
              <a:t>Good Libraries – not necessary</a:t>
            </a:r>
          </a:p>
          <a:p>
            <a:r>
              <a:rPr lang="en-US" sz="4000" dirty="0"/>
              <a:t>Price – almost always not an issue</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226831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038" y="547070"/>
            <a:ext cx="11303363" cy="5632311"/>
          </a:xfrm>
          <a:prstGeom prst="rect">
            <a:avLst/>
          </a:prstGeom>
          <a:noFill/>
        </p:spPr>
        <p:txBody>
          <a:bodyPr wrap="square" rtlCol="0">
            <a:spAutoFit/>
          </a:bodyPr>
          <a:lstStyle/>
          <a:p>
            <a:pPr algn="ctr"/>
            <a:r>
              <a:rPr lang="en-US" sz="6000" dirty="0">
                <a:latin typeface="+mj-lt"/>
              </a:rPr>
              <a:t>Summary</a:t>
            </a:r>
          </a:p>
          <a:p>
            <a:pPr algn="ctr"/>
            <a:r>
              <a:rPr lang="en-US" sz="6000" dirty="0">
                <a:latin typeface="+mj-lt"/>
              </a:rPr>
              <a:t>There are many “vocabulary words” that describe different aspects of programming language design. Learning them will help you shape your thinking about languages.</a:t>
            </a:r>
          </a:p>
        </p:txBody>
      </p:sp>
    </p:spTree>
    <p:extLst>
      <p:ext uri="{BB962C8B-B14F-4D97-AF65-F5344CB8AC3E}">
        <p14:creationId xmlns:p14="http://schemas.microsoft.com/office/powerpoint/2010/main" val="133631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Readability</a:t>
            </a:r>
          </a:p>
        </p:txBody>
      </p:sp>
      <p:sp>
        <p:nvSpPr>
          <p:cNvPr id="3" name="Content Placeholder 2"/>
          <p:cNvSpPr>
            <a:spLocks noGrp="1"/>
          </p:cNvSpPr>
          <p:nvPr>
            <p:ph idx="1"/>
          </p:nvPr>
        </p:nvSpPr>
        <p:spPr/>
        <p:txBody>
          <a:bodyPr/>
          <a:lstStyle/>
          <a:p>
            <a:r>
              <a:rPr lang="en-US" dirty="0"/>
              <a:t>Can the language be easily read?</a:t>
            </a:r>
          </a:p>
          <a:p>
            <a:r>
              <a:rPr lang="en-US" dirty="0"/>
              <a:t>This is really important for working on a team</a:t>
            </a:r>
          </a:p>
          <a:p>
            <a:r>
              <a:rPr lang="en-US" dirty="0"/>
              <a:t>Is the language close to the “domain language” – math (like Fortran), business (like COBOL), 3D geometry (OpenGL)</a:t>
            </a:r>
          </a:p>
          <a:p>
            <a:r>
              <a:rPr lang="en-US" dirty="0"/>
              <a:t>If the code is hard to read, it is hard to reason about, debug, hand off to others, code review, etc. </a:t>
            </a:r>
          </a:p>
          <a:p>
            <a:r>
              <a:rPr lang="en-US" dirty="0"/>
              <a:t>Is the language consistent – similar things are done in similar ways?</a:t>
            </a:r>
          </a:p>
          <a:p>
            <a:endParaRPr lang="en-US" dirty="0"/>
          </a:p>
        </p:txBody>
      </p:sp>
    </p:spTree>
    <p:extLst>
      <p:ext uri="{BB962C8B-B14F-4D97-AF65-F5344CB8AC3E}">
        <p14:creationId xmlns:p14="http://schemas.microsoft.com/office/powerpoint/2010/main" val="17302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Writability</a:t>
            </a:r>
          </a:p>
        </p:txBody>
      </p:sp>
      <p:sp>
        <p:nvSpPr>
          <p:cNvPr id="3" name="Content Placeholder 2"/>
          <p:cNvSpPr>
            <a:spLocks noGrp="1"/>
          </p:cNvSpPr>
          <p:nvPr>
            <p:ph idx="1"/>
          </p:nvPr>
        </p:nvSpPr>
        <p:spPr/>
        <p:txBody>
          <a:bodyPr/>
          <a:lstStyle/>
          <a:p>
            <a:r>
              <a:rPr lang="en-US" dirty="0"/>
              <a:t>Can the language be easily written?</a:t>
            </a:r>
          </a:p>
          <a:p>
            <a:r>
              <a:rPr lang="en-US" dirty="0"/>
              <a:t>Is it expressive – does the language allow you to express your algorithm in a way that is natural and makes sense?</a:t>
            </a:r>
          </a:p>
          <a:p>
            <a:r>
              <a:rPr lang="en-US" dirty="0"/>
              <a:t>(Again) is the language close to the “domain language” – math (like Fortran), business (like COBOL), 3D geometry (OpenGL) </a:t>
            </a:r>
          </a:p>
          <a:p>
            <a:r>
              <a:rPr lang="en-US" dirty="0"/>
              <a:t>Does it support abstraction, so that you don’t get bogged down in details?</a:t>
            </a:r>
          </a:p>
          <a:p>
            <a:endParaRPr lang="en-US" dirty="0"/>
          </a:p>
          <a:p>
            <a:endParaRPr lang="en-US" dirty="0"/>
          </a:p>
        </p:txBody>
      </p:sp>
    </p:spTree>
    <p:extLst>
      <p:ext uri="{BB962C8B-B14F-4D97-AF65-F5344CB8AC3E}">
        <p14:creationId xmlns:p14="http://schemas.microsoft.com/office/powerpoint/2010/main" val="203560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735"/>
          </a:xfrm>
        </p:spPr>
        <p:txBody>
          <a:bodyPr>
            <a:normAutofit fontScale="90000"/>
          </a:bodyPr>
          <a:lstStyle/>
          <a:p>
            <a:pPr algn="ctr"/>
            <a:r>
              <a:rPr lang="en-US" dirty="0"/>
              <a:t>Simplicity</a:t>
            </a:r>
          </a:p>
        </p:txBody>
      </p:sp>
      <p:sp>
        <p:nvSpPr>
          <p:cNvPr id="3" name="Content Placeholder 2"/>
          <p:cNvSpPr>
            <a:spLocks noGrp="1"/>
          </p:cNvSpPr>
          <p:nvPr>
            <p:ph idx="1"/>
          </p:nvPr>
        </p:nvSpPr>
        <p:spPr>
          <a:xfrm>
            <a:off x="369651" y="1040860"/>
            <a:ext cx="11507821" cy="5573949"/>
          </a:xfrm>
        </p:spPr>
        <p:txBody>
          <a:bodyPr>
            <a:normAutofit/>
          </a:bodyPr>
          <a:lstStyle/>
          <a:p>
            <a:r>
              <a:rPr lang="en-US" dirty="0"/>
              <a:t>Is the language simple enough (but not too simple)</a:t>
            </a:r>
          </a:p>
          <a:p>
            <a:r>
              <a:rPr lang="en-US" dirty="0"/>
              <a:t>Large languages take a lot of time to learn</a:t>
            </a:r>
          </a:p>
          <a:p>
            <a:r>
              <a:rPr lang="en-US" dirty="0"/>
              <a:t>It’s hard to keep large languages “in your head” along with the information about the problem that you are trying to solve</a:t>
            </a:r>
          </a:p>
          <a:p>
            <a:r>
              <a:rPr lang="en-US" dirty="0"/>
              <a:t>Having more than one way to do things can be confusing</a:t>
            </a:r>
          </a:p>
          <a:p>
            <a:pPr lvl="1"/>
            <a:r>
              <a:rPr lang="en-US" dirty="0" err="1">
                <a:solidFill>
                  <a:srgbClr val="00B0F0"/>
                </a:solidFill>
              </a:rPr>
              <a:t>i</a:t>
            </a:r>
            <a:r>
              <a:rPr lang="en-US" dirty="0">
                <a:solidFill>
                  <a:srgbClr val="00B0F0"/>
                </a:solidFill>
              </a:rPr>
              <a:t>++; ++</a:t>
            </a:r>
            <a:r>
              <a:rPr lang="en-US" dirty="0" err="1">
                <a:solidFill>
                  <a:srgbClr val="00B0F0"/>
                </a:solidFill>
              </a:rPr>
              <a:t>i</a:t>
            </a:r>
            <a:r>
              <a:rPr lang="en-US" dirty="0">
                <a:solidFill>
                  <a:srgbClr val="00B0F0"/>
                </a:solidFill>
              </a:rPr>
              <a:t>; </a:t>
            </a:r>
            <a:r>
              <a:rPr lang="en-US" dirty="0" err="1">
                <a:solidFill>
                  <a:srgbClr val="00B0F0"/>
                </a:solidFill>
              </a:rPr>
              <a:t>i</a:t>
            </a:r>
            <a:r>
              <a:rPr lang="en-US" dirty="0">
                <a:solidFill>
                  <a:srgbClr val="00B0F0"/>
                </a:solidFill>
              </a:rPr>
              <a:t> = </a:t>
            </a:r>
            <a:r>
              <a:rPr lang="en-US" dirty="0" err="1">
                <a:solidFill>
                  <a:srgbClr val="00B0F0"/>
                </a:solidFill>
              </a:rPr>
              <a:t>i</a:t>
            </a:r>
            <a:r>
              <a:rPr lang="en-US" dirty="0">
                <a:solidFill>
                  <a:srgbClr val="00B0F0"/>
                </a:solidFill>
              </a:rPr>
              <a:t> + 1; </a:t>
            </a:r>
            <a:r>
              <a:rPr lang="en-US" dirty="0" err="1">
                <a:solidFill>
                  <a:srgbClr val="00B0F0"/>
                </a:solidFill>
              </a:rPr>
              <a:t>i</a:t>
            </a:r>
            <a:r>
              <a:rPr lang="en-US" dirty="0">
                <a:solidFill>
                  <a:srgbClr val="00B0F0"/>
                </a:solidFill>
              </a:rPr>
              <a:t>+=1</a:t>
            </a:r>
            <a:r>
              <a:rPr lang="en-US" dirty="0">
                <a:solidFill>
                  <a:srgbClr val="FFFF00"/>
                </a:solidFill>
              </a:rPr>
              <a:t>; </a:t>
            </a:r>
            <a:r>
              <a:rPr lang="en-US" dirty="0"/>
              <a:t>all increment </a:t>
            </a:r>
            <a:r>
              <a:rPr lang="en-US" dirty="0" err="1"/>
              <a:t>i</a:t>
            </a:r>
            <a:r>
              <a:rPr lang="en-US" dirty="0"/>
              <a:t> in C/C++/C#/</a:t>
            </a:r>
            <a:r>
              <a:rPr lang="en-US" dirty="0" err="1"/>
              <a:t>Javascript</a:t>
            </a:r>
            <a:endParaRPr lang="en-US" dirty="0"/>
          </a:p>
          <a:p>
            <a:r>
              <a:rPr lang="en-US" dirty="0"/>
              <a:t>Operator overloading can make things more simple or less, depending on usage</a:t>
            </a:r>
          </a:p>
          <a:p>
            <a:pPr lvl="1"/>
            <a:r>
              <a:rPr lang="en-US" dirty="0"/>
              <a:t>With strings, for example, </a:t>
            </a:r>
            <a:r>
              <a:rPr lang="en-US" dirty="0">
                <a:solidFill>
                  <a:srgbClr val="00B0F0"/>
                </a:solidFill>
              </a:rPr>
              <a:t>a = “hello “ + “world”</a:t>
            </a:r>
            <a:r>
              <a:rPr lang="en-US" dirty="0">
                <a:solidFill>
                  <a:srgbClr val="FFFF00"/>
                </a:solidFill>
              </a:rPr>
              <a:t> </a:t>
            </a:r>
            <a:r>
              <a:rPr lang="en-US" dirty="0"/>
              <a:t>makes a lot of sense. What does </a:t>
            </a:r>
          </a:p>
          <a:p>
            <a:pPr marL="457200" lvl="1" indent="0">
              <a:buNone/>
            </a:pPr>
            <a:r>
              <a:rPr lang="en-US" dirty="0">
                <a:solidFill>
                  <a:srgbClr val="00B0F0"/>
                </a:solidFill>
              </a:rPr>
              <a:t>a = “hello world” – “fish” </a:t>
            </a:r>
            <a:r>
              <a:rPr lang="en-US" dirty="0"/>
              <a:t>do?</a:t>
            </a:r>
          </a:p>
          <a:p>
            <a:r>
              <a:rPr lang="en-US" dirty="0"/>
              <a:t>Too simple takes us back to Assembly – lots of lines of code to do a simple thing</a:t>
            </a:r>
          </a:p>
          <a:p>
            <a:endParaRPr lang="en-US" dirty="0"/>
          </a:p>
          <a:p>
            <a:endParaRPr lang="en-US" dirty="0"/>
          </a:p>
        </p:txBody>
      </p:sp>
    </p:spTree>
    <p:extLst>
      <p:ext uri="{BB962C8B-B14F-4D97-AF65-F5344CB8AC3E}">
        <p14:creationId xmlns:p14="http://schemas.microsoft.com/office/powerpoint/2010/main" val="270710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735"/>
          </a:xfrm>
        </p:spPr>
        <p:txBody>
          <a:bodyPr>
            <a:normAutofit fontScale="90000"/>
          </a:bodyPr>
          <a:lstStyle/>
          <a:p>
            <a:pPr algn="ctr"/>
            <a:r>
              <a:rPr lang="en-US" dirty="0"/>
              <a:t>Orthogonality</a:t>
            </a:r>
          </a:p>
        </p:txBody>
      </p:sp>
      <p:sp>
        <p:nvSpPr>
          <p:cNvPr id="3" name="Content Placeholder 2"/>
          <p:cNvSpPr>
            <a:spLocks noGrp="1"/>
          </p:cNvSpPr>
          <p:nvPr>
            <p:ph idx="1"/>
          </p:nvPr>
        </p:nvSpPr>
        <p:spPr>
          <a:xfrm>
            <a:off x="369651" y="1040860"/>
            <a:ext cx="11507821" cy="5573949"/>
          </a:xfrm>
        </p:spPr>
        <p:txBody>
          <a:bodyPr>
            <a:normAutofit/>
          </a:bodyPr>
          <a:lstStyle/>
          <a:p>
            <a:endParaRPr lang="en-US" dirty="0"/>
          </a:p>
          <a:p>
            <a:r>
              <a:rPr lang="en-US" dirty="0"/>
              <a:t>Means the language features can be used with any other feature independently wherever “it makes sense”</a:t>
            </a:r>
          </a:p>
          <a:p>
            <a:r>
              <a:rPr lang="en-US" dirty="0"/>
              <a:t>Example: public/private and static in Java are orthogonal</a:t>
            </a:r>
          </a:p>
          <a:p>
            <a:endParaRPr lang="en-US" dirty="0"/>
          </a:p>
          <a:p>
            <a:r>
              <a:rPr lang="en-US" dirty="0"/>
              <a:t>It </a:t>
            </a:r>
            <a:r>
              <a:rPr lang="en-US"/>
              <a:t>might be easier </a:t>
            </a:r>
            <a:r>
              <a:rPr lang="en-US" dirty="0"/>
              <a:t>to describe non-orthogonal behavior – the exceptions make the rule</a:t>
            </a:r>
          </a:p>
          <a:p>
            <a:pPr lvl="1"/>
            <a:r>
              <a:rPr lang="en-US" dirty="0"/>
              <a:t>In C, you can pass anything (including structures) to a function, but structures can not be returned from a function</a:t>
            </a:r>
          </a:p>
          <a:p>
            <a:pPr lvl="1"/>
            <a:r>
              <a:rPr lang="en-US" dirty="0"/>
              <a:t>In Java, you cannot make an array of generic: new T[] but you can make any other collection of T (LinkedList&lt;T&gt;, ArrayList&lt;T&gt;, etc.)</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84364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735"/>
          </a:xfrm>
        </p:spPr>
        <p:txBody>
          <a:bodyPr>
            <a:normAutofit fontScale="90000"/>
          </a:bodyPr>
          <a:lstStyle/>
          <a:p>
            <a:pPr algn="ctr"/>
            <a:r>
              <a:rPr lang="en-US" dirty="0"/>
              <a:t>Abstraction</a:t>
            </a:r>
          </a:p>
        </p:txBody>
      </p:sp>
      <p:sp>
        <p:nvSpPr>
          <p:cNvPr id="3" name="Content Placeholder 2"/>
          <p:cNvSpPr>
            <a:spLocks noGrp="1"/>
          </p:cNvSpPr>
          <p:nvPr>
            <p:ph idx="1"/>
          </p:nvPr>
        </p:nvSpPr>
        <p:spPr>
          <a:xfrm>
            <a:off x="369651" y="1040860"/>
            <a:ext cx="11507821" cy="5573949"/>
          </a:xfrm>
        </p:spPr>
        <p:txBody>
          <a:bodyPr>
            <a:normAutofit/>
          </a:bodyPr>
          <a:lstStyle/>
          <a:p>
            <a:endParaRPr lang="en-US" dirty="0"/>
          </a:p>
          <a:p>
            <a:r>
              <a:rPr lang="en-US" dirty="0"/>
              <a:t>The language allows you to define and use code without knowing the details</a:t>
            </a:r>
          </a:p>
          <a:p>
            <a:r>
              <a:rPr lang="en-US" dirty="0"/>
              <a:t>Allows you to work on programs that you can’t fit into your head</a:t>
            </a:r>
          </a:p>
          <a:p>
            <a:r>
              <a:rPr lang="en-US" dirty="0"/>
              <a:t>Improves reusability of code</a:t>
            </a:r>
          </a:p>
          <a:p>
            <a:r>
              <a:rPr lang="en-US" dirty="0"/>
              <a:t>You can change details when necessary without changing all of the code</a:t>
            </a:r>
          </a:p>
          <a:p>
            <a:r>
              <a:rPr lang="en-US" dirty="0"/>
              <a:t>Examples:</a:t>
            </a:r>
          </a:p>
          <a:p>
            <a:pPr lvl="1"/>
            <a:r>
              <a:rPr lang="en-US" dirty="0" err="1"/>
              <a:t>LinkedList</a:t>
            </a:r>
            <a:endParaRPr lang="en-US" dirty="0"/>
          </a:p>
          <a:p>
            <a:pPr lvl="1"/>
            <a:r>
              <a:rPr lang="en-US" dirty="0"/>
              <a:t>Image Manipulation</a:t>
            </a:r>
          </a:p>
          <a:p>
            <a:pPr lvl="1"/>
            <a:r>
              <a:rPr lang="en-US" dirty="0"/>
              <a:t>Lisp provides infinite precision numbers (1/3 + 2/3 = 1, not .99999)</a:t>
            </a:r>
          </a:p>
          <a:p>
            <a:r>
              <a:rPr lang="en-US" dirty="0"/>
              <a:t>Can be done in any language; some make it easier than others</a:t>
            </a:r>
          </a:p>
          <a:p>
            <a:endParaRPr lang="en-US" dirty="0"/>
          </a:p>
          <a:p>
            <a:endParaRPr lang="en-US" dirty="0"/>
          </a:p>
        </p:txBody>
      </p:sp>
    </p:spTree>
    <p:extLst>
      <p:ext uri="{BB962C8B-B14F-4D97-AF65-F5344CB8AC3E}">
        <p14:creationId xmlns:p14="http://schemas.microsoft.com/office/powerpoint/2010/main" val="83557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735"/>
          </a:xfrm>
        </p:spPr>
        <p:txBody>
          <a:bodyPr>
            <a:normAutofit fontScale="90000"/>
          </a:bodyPr>
          <a:lstStyle/>
          <a:p>
            <a:pPr algn="ctr"/>
            <a:r>
              <a:rPr lang="en-US" dirty="0"/>
              <a:t>Reliability</a:t>
            </a:r>
          </a:p>
        </p:txBody>
      </p:sp>
      <p:sp>
        <p:nvSpPr>
          <p:cNvPr id="3" name="Content Placeholder 2"/>
          <p:cNvSpPr>
            <a:spLocks noGrp="1"/>
          </p:cNvSpPr>
          <p:nvPr>
            <p:ph idx="1"/>
          </p:nvPr>
        </p:nvSpPr>
        <p:spPr>
          <a:xfrm>
            <a:off x="369651" y="1040860"/>
            <a:ext cx="11507821" cy="5573949"/>
          </a:xfrm>
        </p:spPr>
        <p:txBody>
          <a:bodyPr>
            <a:normAutofit/>
          </a:bodyPr>
          <a:lstStyle/>
          <a:p>
            <a:endParaRPr lang="en-US" dirty="0"/>
          </a:p>
          <a:p>
            <a:r>
              <a:rPr lang="en-US" dirty="0"/>
              <a:t>The language has features that make software more reliable</a:t>
            </a:r>
          </a:p>
          <a:p>
            <a:r>
              <a:rPr lang="en-US" dirty="0"/>
              <a:t>Type checking</a:t>
            </a:r>
          </a:p>
          <a:p>
            <a:r>
              <a:rPr lang="en-US" dirty="0"/>
              <a:t>Exception handling</a:t>
            </a:r>
          </a:p>
          <a:p>
            <a:r>
              <a:rPr lang="en-US" dirty="0"/>
              <a:t>Pre-Conditions &amp; Post-Conditions</a:t>
            </a:r>
          </a:p>
          <a:p>
            <a:r>
              <a:rPr lang="en-US" dirty="0"/>
              <a:t>No aliasing (more than 1 name for the same memory)</a:t>
            </a:r>
          </a:p>
          <a:p>
            <a:pPr lvl="1"/>
            <a:r>
              <a:rPr lang="en-US" dirty="0" err="1">
                <a:solidFill>
                  <a:srgbClr val="00B0F0"/>
                </a:solidFill>
              </a:rPr>
              <a:t>int</a:t>
            </a:r>
            <a:r>
              <a:rPr lang="en-US" dirty="0">
                <a:solidFill>
                  <a:srgbClr val="00B0F0"/>
                </a:solidFill>
              </a:rPr>
              <a:t> *a = &amp;b;</a:t>
            </a:r>
          </a:p>
          <a:p>
            <a:r>
              <a:rPr lang="en-US" dirty="0"/>
              <a:t>Range checking on arrays</a:t>
            </a:r>
          </a:p>
          <a:p>
            <a:r>
              <a:rPr lang="en-US" dirty="0"/>
              <a:t>Support for unit testing</a:t>
            </a:r>
          </a:p>
          <a:p>
            <a:r>
              <a:rPr lang="en-US" dirty="0"/>
              <a:t>Compiler warnings for questionable constructs</a:t>
            </a:r>
          </a:p>
          <a:p>
            <a:pPr lvl="1"/>
            <a:r>
              <a:rPr lang="en-US" dirty="0">
                <a:solidFill>
                  <a:srgbClr val="00B0F0"/>
                </a:solidFill>
              </a:rPr>
              <a:t>while (</a:t>
            </a:r>
            <a:r>
              <a:rPr lang="en-US" dirty="0" err="1">
                <a:solidFill>
                  <a:srgbClr val="00B0F0"/>
                </a:solidFill>
              </a:rPr>
              <a:t>i</a:t>
            </a:r>
            <a:r>
              <a:rPr lang="en-US" dirty="0">
                <a:solidFill>
                  <a:srgbClr val="00B0F0"/>
                </a:solidFill>
              </a:rPr>
              <a:t>&lt;0); if (</a:t>
            </a:r>
            <a:r>
              <a:rPr lang="en-US" dirty="0" err="1">
                <a:solidFill>
                  <a:srgbClr val="00B0F0"/>
                </a:solidFill>
              </a:rPr>
              <a:t>i</a:t>
            </a:r>
            <a:r>
              <a:rPr lang="en-US" dirty="0">
                <a:solidFill>
                  <a:srgbClr val="00B0F0"/>
                </a:solidFill>
              </a:rPr>
              <a:t>=5) </a:t>
            </a:r>
            <a:r>
              <a:rPr lang="en-US" dirty="0" err="1">
                <a:solidFill>
                  <a:srgbClr val="00B0F0"/>
                </a:solidFill>
              </a:rPr>
              <a:t>printf</a:t>
            </a:r>
            <a:r>
              <a:rPr lang="en-US" dirty="0">
                <a:solidFill>
                  <a:srgbClr val="00B0F0"/>
                </a:solidFill>
              </a:rPr>
              <a:t>(“five!”); </a:t>
            </a:r>
          </a:p>
          <a:p>
            <a:endParaRPr lang="en-US" dirty="0"/>
          </a:p>
          <a:p>
            <a:endParaRPr lang="en-US" dirty="0"/>
          </a:p>
        </p:txBody>
      </p:sp>
    </p:spTree>
    <p:extLst>
      <p:ext uri="{BB962C8B-B14F-4D97-AF65-F5344CB8AC3E}">
        <p14:creationId xmlns:p14="http://schemas.microsoft.com/office/powerpoint/2010/main" val="1071922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906</TotalTime>
  <Words>1304</Words>
  <Application>Microsoft Office PowerPoint</Application>
  <PresentationFormat>Widescreen</PresentationFormat>
  <Paragraphs>147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Evaluating a Programming Language</vt:lpstr>
      <vt:lpstr>PowerPoint Presentation</vt:lpstr>
      <vt:lpstr>PowerPoint Presentation</vt:lpstr>
      <vt:lpstr>Readability</vt:lpstr>
      <vt:lpstr>Writability</vt:lpstr>
      <vt:lpstr>Simplicity</vt:lpstr>
      <vt:lpstr>Orthogonality</vt:lpstr>
      <vt:lpstr>Abstraction</vt:lpstr>
      <vt:lpstr>Reliability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Phipps, Michael</cp:lastModifiedBy>
  <cp:revision>87</cp:revision>
  <dcterms:created xsi:type="dcterms:W3CDTF">2016-01-06T00:09:57Z</dcterms:created>
  <dcterms:modified xsi:type="dcterms:W3CDTF">2023-06-15T16:27:07Z</dcterms:modified>
</cp:coreProperties>
</file>