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69AC2C-183B-41B9-ADBD-DD2E9AD4AE46}">
  <a:tblStyle styleId="{3069AC2C-183B-41B9-ADBD-DD2E9AD4AE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9d519493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9d519493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9d519493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9d519493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a9d519493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a9d519493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a9d519493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a9d519493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9bb5358a0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9bb5358a0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9d519493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9d519493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9bb5358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9bb5358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9bb5358a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a9bb5358a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9d51949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9d51949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9d519493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9d519493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9d519493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9d519493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9d519493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9d519493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mendesdevelop/" TargetMode="External"/><Relationship Id="rId4" Type="http://schemas.openxmlformats.org/officeDocument/2006/relationships/hyperlink" Target="https://github.com/mendes-develop" TargetMode="External"/><Relationship Id="rId9" Type="http://schemas.openxmlformats.org/officeDocument/2006/relationships/image" Target="../media/image2.png"/><Relationship Id="rId5" Type="http://schemas.openxmlformats.org/officeDocument/2006/relationships/hyperlink" Target="https://medium.com/@mendes.develop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tlassian.com/git/tutorials/what-is-git" TargetMode="External"/><Relationship Id="rId4" Type="http://schemas.openxmlformats.org/officeDocument/2006/relationships/hyperlink" Target="https://www.atlassian.com/git/tutorials/install-git" TargetMode="External"/><Relationship Id="rId5" Type="http://schemas.openxmlformats.org/officeDocument/2006/relationships/hyperlink" Target="https://docs.github.com/en/free-pro-team@latest/github/authenticating-to-github/checking-for-existing-ssh-key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-scm.com/book/en/v2/Getting-Started-What-is-Git%3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for Developers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Mendes - Software Developer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introduced to Github</a:t>
            </a:r>
            <a:endParaRPr/>
          </a:p>
        </p:txBody>
      </p:sp>
      <p:sp>
        <p:nvSpPr>
          <p:cNvPr id="374" name="Google Shape;374;p22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Walk </a:t>
            </a:r>
            <a:r>
              <a:rPr lang="en"/>
              <a:t>through</a:t>
            </a:r>
            <a:r>
              <a:rPr lang="en"/>
              <a:t>  the platform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Contributions, projects, branches.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Seetin</a:t>
            </a:r>
            <a:r>
              <a:rPr lang="en"/>
              <a:t>g,</a:t>
            </a:r>
            <a:r>
              <a:rPr lang="en"/>
              <a:t> managing access.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Developers interaction on a pull request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Descriptions, comments, changes.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Previous Commits.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Creating a new Repository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Create repository.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new file and commit changes.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Modify existing file and create a new one.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Compare commits and its changes.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Pulling from Remote repository.</a:t>
            </a:r>
            <a:endParaRPr/>
          </a:p>
        </p:txBody>
      </p:sp>
      <p:pic>
        <p:nvPicPr>
          <p:cNvPr id="375" name="Google Shape;3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6600" y="3020025"/>
            <a:ext cx="1737124" cy="173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"/>
          <p:cNvSpPr txBox="1"/>
          <p:nvPr>
            <p:ph idx="4294967295" type="title"/>
          </p:nvPr>
        </p:nvSpPr>
        <p:spPr>
          <a:xfrm>
            <a:off x="1498600" y="856150"/>
            <a:ext cx="8034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Github Workflow</a:t>
            </a:r>
            <a:endParaRPr sz="1000"/>
          </a:p>
        </p:txBody>
      </p:sp>
      <p:sp>
        <p:nvSpPr>
          <p:cNvPr id="381" name="Google Shape;381;p23"/>
          <p:cNvSpPr txBox="1"/>
          <p:nvPr>
            <p:ph idx="4294967295" type="title"/>
          </p:nvPr>
        </p:nvSpPr>
        <p:spPr>
          <a:xfrm>
            <a:off x="1579850" y="2755275"/>
            <a:ext cx="8475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Local Git Workflow</a:t>
            </a:r>
            <a:endParaRPr sz="1000"/>
          </a:p>
        </p:txBody>
      </p:sp>
      <p:sp>
        <p:nvSpPr>
          <p:cNvPr id="382" name="Google Shape;382;p23"/>
          <p:cNvSpPr/>
          <p:nvPr/>
        </p:nvSpPr>
        <p:spPr>
          <a:xfrm>
            <a:off x="1634475" y="3619400"/>
            <a:ext cx="457800" cy="40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3"/>
          <p:cNvSpPr/>
          <p:nvPr/>
        </p:nvSpPr>
        <p:spPr>
          <a:xfrm rot="-5400000">
            <a:off x="2458275" y="3575000"/>
            <a:ext cx="108600" cy="495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3"/>
          <p:cNvSpPr txBox="1"/>
          <p:nvPr/>
        </p:nvSpPr>
        <p:spPr>
          <a:xfrm>
            <a:off x="1508775" y="3291325"/>
            <a:ext cx="10785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Write code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5" name="Google Shape;385;p23"/>
          <p:cNvSpPr/>
          <p:nvPr/>
        </p:nvSpPr>
        <p:spPr>
          <a:xfrm>
            <a:off x="2885775" y="3619400"/>
            <a:ext cx="457800" cy="40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3"/>
          <p:cNvSpPr/>
          <p:nvPr/>
        </p:nvSpPr>
        <p:spPr>
          <a:xfrm rot="-5400000">
            <a:off x="3709575" y="3575000"/>
            <a:ext cx="108600" cy="495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3"/>
          <p:cNvSpPr txBox="1"/>
          <p:nvPr/>
        </p:nvSpPr>
        <p:spPr>
          <a:xfrm>
            <a:off x="2760075" y="3291325"/>
            <a:ext cx="10785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Stage Changes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8" name="Google Shape;388;p23"/>
          <p:cNvSpPr/>
          <p:nvPr/>
        </p:nvSpPr>
        <p:spPr>
          <a:xfrm>
            <a:off x="4137075" y="3619400"/>
            <a:ext cx="457800" cy="40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3"/>
          <p:cNvSpPr/>
          <p:nvPr/>
        </p:nvSpPr>
        <p:spPr>
          <a:xfrm rot="-5400000">
            <a:off x="4960875" y="3575000"/>
            <a:ext cx="108600" cy="495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3"/>
          <p:cNvSpPr txBox="1"/>
          <p:nvPr/>
        </p:nvSpPr>
        <p:spPr>
          <a:xfrm>
            <a:off x="4011375" y="3291325"/>
            <a:ext cx="12006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Commit changes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1" name="Google Shape;391;p23"/>
          <p:cNvSpPr/>
          <p:nvPr/>
        </p:nvSpPr>
        <p:spPr>
          <a:xfrm>
            <a:off x="5388375" y="3619400"/>
            <a:ext cx="457800" cy="40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3"/>
          <p:cNvSpPr/>
          <p:nvPr/>
        </p:nvSpPr>
        <p:spPr>
          <a:xfrm rot="-5400000">
            <a:off x="6212175" y="3575000"/>
            <a:ext cx="108600" cy="495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3"/>
          <p:cNvSpPr txBox="1"/>
          <p:nvPr/>
        </p:nvSpPr>
        <p:spPr>
          <a:xfrm>
            <a:off x="5262675" y="3291325"/>
            <a:ext cx="10785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Push changes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4" name="Google Shape;394;p23"/>
          <p:cNvSpPr/>
          <p:nvPr/>
        </p:nvSpPr>
        <p:spPr>
          <a:xfrm>
            <a:off x="6639675" y="3656325"/>
            <a:ext cx="457800" cy="40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3"/>
          <p:cNvSpPr txBox="1"/>
          <p:nvPr/>
        </p:nvSpPr>
        <p:spPr>
          <a:xfrm>
            <a:off x="6513975" y="3328250"/>
            <a:ext cx="14310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Make a pull Request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6" name="Google Shape;396;p23"/>
          <p:cNvSpPr/>
          <p:nvPr/>
        </p:nvSpPr>
        <p:spPr>
          <a:xfrm>
            <a:off x="1671400" y="1674900"/>
            <a:ext cx="457800" cy="4062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3"/>
          <p:cNvSpPr/>
          <p:nvPr/>
        </p:nvSpPr>
        <p:spPr>
          <a:xfrm rot="-5400000">
            <a:off x="2495200" y="1630500"/>
            <a:ext cx="108600" cy="495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3"/>
          <p:cNvSpPr txBox="1"/>
          <p:nvPr/>
        </p:nvSpPr>
        <p:spPr>
          <a:xfrm>
            <a:off x="1545700" y="1346825"/>
            <a:ext cx="10785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Write code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9" name="Google Shape;399;p23"/>
          <p:cNvSpPr/>
          <p:nvPr/>
        </p:nvSpPr>
        <p:spPr>
          <a:xfrm>
            <a:off x="2922700" y="1674900"/>
            <a:ext cx="457800" cy="4062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3"/>
          <p:cNvSpPr/>
          <p:nvPr/>
        </p:nvSpPr>
        <p:spPr>
          <a:xfrm rot="-5400000">
            <a:off x="3746500" y="1630500"/>
            <a:ext cx="108600" cy="495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3"/>
          <p:cNvSpPr txBox="1"/>
          <p:nvPr/>
        </p:nvSpPr>
        <p:spPr>
          <a:xfrm>
            <a:off x="2797000" y="1346825"/>
            <a:ext cx="12513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Commit Changes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2" name="Google Shape;402;p23"/>
          <p:cNvSpPr/>
          <p:nvPr/>
        </p:nvSpPr>
        <p:spPr>
          <a:xfrm>
            <a:off x="4174000" y="1674900"/>
            <a:ext cx="457800" cy="4062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3"/>
          <p:cNvSpPr txBox="1"/>
          <p:nvPr/>
        </p:nvSpPr>
        <p:spPr>
          <a:xfrm>
            <a:off x="4048300" y="1346825"/>
            <a:ext cx="13401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Make a pull request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4" name="Google Shape;404;p23"/>
          <p:cNvSpPr txBox="1"/>
          <p:nvPr/>
        </p:nvSpPr>
        <p:spPr>
          <a:xfrm>
            <a:off x="3182700" y="4062525"/>
            <a:ext cx="7035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06666"/>
                </a:solidFill>
                <a:latin typeface="Nunito"/>
                <a:ea typeface="Nunito"/>
                <a:cs typeface="Nunito"/>
                <a:sym typeface="Nunito"/>
              </a:rPr>
              <a:t>git add</a:t>
            </a:r>
            <a:endParaRPr b="1" sz="900">
              <a:solidFill>
                <a:srgbClr val="E0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5" name="Google Shape;405;p23"/>
          <p:cNvSpPr txBox="1"/>
          <p:nvPr/>
        </p:nvSpPr>
        <p:spPr>
          <a:xfrm>
            <a:off x="4259925" y="4062525"/>
            <a:ext cx="899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06666"/>
                </a:solidFill>
                <a:latin typeface="Nunito"/>
                <a:ea typeface="Nunito"/>
                <a:cs typeface="Nunito"/>
                <a:sym typeface="Nunito"/>
              </a:rPr>
              <a:t>git commit</a:t>
            </a:r>
            <a:endParaRPr b="1" sz="900">
              <a:solidFill>
                <a:srgbClr val="E0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6" name="Google Shape;406;p23"/>
          <p:cNvSpPr txBox="1"/>
          <p:nvPr/>
        </p:nvSpPr>
        <p:spPr>
          <a:xfrm>
            <a:off x="5450175" y="4062525"/>
            <a:ext cx="7035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06666"/>
                </a:solidFill>
                <a:latin typeface="Nunito"/>
                <a:ea typeface="Nunito"/>
                <a:cs typeface="Nunito"/>
                <a:sym typeface="Nunito"/>
              </a:rPr>
              <a:t>git push</a:t>
            </a:r>
            <a:endParaRPr b="1" sz="900">
              <a:solidFill>
                <a:srgbClr val="E0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"/>
          <p:cNvSpPr txBox="1"/>
          <p:nvPr/>
        </p:nvSpPr>
        <p:spPr>
          <a:xfrm>
            <a:off x="992125" y="797475"/>
            <a:ext cx="25335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latin typeface="Nunito"/>
                <a:ea typeface="Nunito"/>
                <a:cs typeface="Nunito"/>
                <a:sym typeface="Nunito"/>
              </a:rPr>
              <a:t>Creating remote repository and making changes</a:t>
            </a:r>
            <a:endParaRPr b="1" i="1"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2" name="Google Shape;412;p24"/>
          <p:cNvSpPr txBox="1"/>
          <p:nvPr/>
        </p:nvSpPr>
        <p:spPr>
          <a:xfrm>
            <a:off x="445550" y="1721075"/>
            <a:ext cx="4151100" cy="18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Create a Github repository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Add Readme and commit code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Clone repository locally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Add changes to the current branch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Publish on remote repository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3" name="Google Shape;413;p24"/>
          <p:cNvSpPr txBox="1"/>
          <p:nvPr/>
        </p:nvSpPr>
        <p:spPr>
          <a:xfrm>
            <a:off x="3710150" y="266400"/>
            <a:ext cx="14550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latin typeface="Nunito"/>
                <a:ea typeface="Nunito"/>
                <a:cs typeface="Nunito"/>
                <a:sym typeface="Nunito"/>
              </a:rPr>
              <a:t>Practice</a:t>
            </a:r>
            <a:endParaRPr b="1" i="1" sz="2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4" name="Google Shape;414;p24"/>
          <p:cNvSpPr txBox="1"/>
          <p:nvPr/>
        </p:nvSpPr>
        <p:spPr>
          <a:xfrm>
            <a:off x="5349675" y="841800"/>
            <a:ext cx="25335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latin typeface="Nunito"/>
                <a:ea typeface="Nunito"/>
                <a:cs typeface="Nunito"/>
                <a:sym typeface="Nunito"/>
              </a:rPr>
              <a:t>Creating local repository and pushing to remote</a:t>
            </a:r>
            <a:endParaRPr b="1" i="1"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5" name="Google Shape;415;p24"/>
          <p:cNvSpPr txBox="1"/>
          <p:nvPr/>
        </p:nvSpPr>
        <p:spPr>
          <a:xfrm>
            <a:off x="4803100" y="1721075"/>
            <a:ext cx="4151100" cy="18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Create a local repository and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Initiate git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Add and commit initial changes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Create a Github repository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Connect local to remote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Publish on remote repository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16" name="Google Shape;416;p24"/>
          <p:cNvCxnSpPr>
            <a:stCxn id="413" idx="2"/>
          </p:cNvCxnSpPr>
          <p:nvPr/>
        </p:nvCxnSpPr>
        <p:spPr>
          <a:xfrm flipH="1">
            <a:off x="4431650" y="1041900"/>
            <a:ext cx="6000" cy="37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5"/>
          <p:cNvSpPr txBox="1"/>
          <p:nvPr/>
        </p:nvSpPr>
        <p:spPr>
          <a:xfrm>
            <a:off x="992125" y="797475"/>
            <a:ext cx="25335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latin typeface="Nunito"/>
                <a:ea typeface="Nunito"/>
                <a:cs typeface="Nunito"/>
                <a:sym typeface="Nunito"/>
              </a:rPr>
              <a:t>Branching + Pull Request</a:t>
            </a:r>
            <a:endParaRPr b="1" i="1"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2" name="Google Shape;422;p25"/>
          <p:cNvSpPr txBox="1"/>
          <p:nvPr/>
        </p:nvSpPr>
        <p:spPr>
          <a:xfrm>
            <a:off x="327375" y="1485000"/>
            <a:ext cx="3992100" cy="26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Initial setup.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Create new branch.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Add and commit changes to new_branch.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Checkout master, modify, and merge changes to new_branch.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Push new branch and create Pull Request.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Pull changes to master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3" name="Google Shape;423;p25"/>
          <p:cNvSpPr txBox="1"/>
          <p:nvPr/>
        </p:nvSpPr>
        <p:spPr>
          <a:xfrm>
            <a:off x="3710150" y="266400"/>
            <a:ext cx="14550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latin typeface="Nunito"/>
                <a:ea typeface="Nunito"/>
                <a:cs typeface="Nunito"/>
                <a:sym typeface="Nunito"/>
              </a:rPr>
              <a:t>Practice</a:t>
            </a:r>
            <a:endParaRPr b="1" i="1" sz="2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4" name="Google Shape;424;p25"/>
          <p:cNvSpPr txBox="1"/>
          <p:nvPr/>
        </p:nvSpPr>
        <p:spPr>
          <a:xfrm>
            <a:off x="5349675" y="841800"/>
            <a:ext cx="25335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latin typeface="Nunito"/>
                <a:ea typeface="Nunito"/>
                <a:cs typeface="Nunito"/>
                <a:sym typeface="Nunito"/>
              </a:rPr>
              <a:t>Creating local repository and pushing to remote</a:t>
            </a:r>
            <a:endParaRPr b="1" i="1"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5" name="Google Shape;425;p25"/>
          <p:cNvSpPr txBox="1"/>
          <p:nvPr/>
        </p:nvSpPr>
        <p:spPr>
          <a:xfrm>
            <a:off x="4437650" y="1721075"/>
            <a:ext cx="4706400" cy="24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Repeat steps 1 to 4.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Forcefully, create a merge conflict on Master (Github).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Make sure new_feature is up-to-date by merging and fixing conflicts.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Push new branch and create Pull Request.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Pull changes to master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26" name="Google Shape;426;p25"/>
          <p:cNvCxnSpPr>
            <a:stCxn id="423" idx="2"/>
          </p:cNvCxnSpPr>
          <p:nvPr/>
        </p:nvCxnSpPr>
        <p:spPr>
          <a:xfrm flipH="1">
            <a:off x="4431650" y="1041900"/>
            <a:ext cx="6000" cy="37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Mendes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1089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Software Developer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LinkedIn 	-&gt;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https://www.linkedin.com/in/mendesdevelop/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Github</a:t>
            </a:r>
            <a:r>
              <a:rPr lang="en" sz="1700"/>
              <a:t> 	-&gt; 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https://github.com/mendes-develop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Medium 	-&gt; </a:t>
            </a:r>
            <a:r>
              <a:rPr lang="en" sz="1700" u="sng">
                <a:solidFill>
                  <a:schemeClr val="hlink"/>
                </a:solidFill>
                <a:hlinkClick r:id="rId5"/>
              </a:rPr>
              <a:t>https://medium.com/@mendes.develop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Javascript, React, Ruby, Swift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8725" y="3313425"/>
            <a:ext cx="1082000" cy="10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10204" y="3313425"/>
            <a:ext cx="1587646" cy="11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58412" y="3274150"/>
            <a:ext cx="1121274" cy="112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73335" y="3274150"/>
            <a:ext cx="1246093" cy="11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1303800" y="1236650"/>
            <a:ext cx="55212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Introduction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What is Git and Version Control?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Terms to get familiarized with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Commonly used commands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 install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What about  Github? Walk </a:t>
            </a:r>
            <a:r>
              <a:rPr lang="en" sz="1000"/>
              <a:t>through</a:t>
            </a:r>
            <a:r>
              <a:rPr lang="en" sz="1000"/>
              <a:t> the </a:t>
            </a:r>
            <a:r>
              <a:rPr lang="en" sz="1000"/>
              <a:t>platform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Creating a new repository 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Add files, markdown and commit </a:t>
            </a:r>
            <a:r>
              <a:rPr lang="en" sz="1000"/>
              <a:t>remotely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Using Git on local machine (Clone, Add, Commit)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Adding SSH Keys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Pushing to remote repository 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Create new repository locally and initiate Git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Connecting to a remote repository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979575"/>
            <a:ext cx="7030500" cy="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is GIT?</a:t>
            </a:r>
            <a:endParaRPr sz="2000"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420675"/>
            <a:ext cx="7030500" cy="20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actively maintained open source project originally developed in 2005 by Linus Torvalds, the famous creator of the Linux operating system</a:t>
            </a:r>
            <a:r>
              <a:rPr lang="en" sz="1200"/>
              <a:t>. And By far, the most widely used modern version control system.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in Git, every developer's working copy of the code is also a repository that can contain the full history of all changes.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It is designed for coordinating work among programmers, but it can be used to track changes in any set of files.</a:t>
            </a:r>
            <a:endParaRPr sz="1250">
              <a:solidFill>
                <a:srgbClr val="4D4D4D"/>
              </a:solidFill>
              <a:highlight>
                <a:srgbClr val="F5F5F5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650" y="331150"/>
            <a:ext cx="2484650" cy="10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6"/>
          <p:cNvSpPr txBox="1"/>
          <p:nvPr>
            <p:ph type="title"/>
          </p:nvPr>
        </p:nvSpPr>
        <p:spPr>
          <a:xfrm>
            <a:off x="1237325" y="3411100"/>
            <a:ext cx="70305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is Version Control?</a:t>
            </a:r>
            <a:endParaRPr sz="2000"/>
          </a:p>
        </p:txBody>
      </p:sp>
      <p:sp>
        <p:nvSpPr>
          <p:cNvPr id="303" name="Google Shape;303;p16"/>
          <p:cNvSpPr txBox="1"/>
          <p:nvPr>
            <p:ph idx="1" type="body"/>
          </p:nvPr>
        </p:nvSpPr>
        <p:spPr>
          <a:xfrm>
            <a:off x="1237325" y="3778150"/>
            <a:ext cx="7030500" cy="1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Version control systems are a category of software tools that help a software team manage changes to source code over time. Version control software keeps track of every modification to the code in a special kind of database as if it was saving screenshots of the project.</a:t>
            </a:r>
            <a:endParaRPr sz="1250">
              <a:solidFill>
                <a:srgbClr val="4D4D4D"/>
              </a:solidFill>
              <a:highlight>
                <a:srgbClr val="F5F5F5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1348775" y="10199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“</a:t>
            </a:r>
            <a:r>
              <a:rPr i="1" lang="en" sz="1400"/>
              <a:t>Git thinks of its data more like a series of snapshots of a miniature filesystem. With Git, every time you commit, or save the state of your project, Git basically takes a picture of what all your files look like at that moment and stores a reference to that snapshot. To be efficient, if files have not changed, Git doesn’t store the file again, just a link to the previous identical file it has already stored. Git thinks about its data more like a stream of snapshots.</a:t>
            </a:r>
            <a:r>
              <a:rPr lang="en" sz="1400"/>
              <a:t>”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“</a:t>
            </a:r>
            <a:r>
              <a:rPr i="1" lang="en" sz="1400"/>
              <a:t>It is hard to get the system to do anything that is not undoable or to make it erase data in any way. After you commit a snapshot into Git, it is very difficult to lose, especially if you regularly push your database to another repository</a:t>
            </a:r>
            <a:r>
              <a:rPr lang="en" sz="1400"/>
              <a:t>”</a:t>
            </a:r>
            <a:endParaRPr sz="650">
              <a:solidFill>
                <a:srgbClr val="4E443C"/>
              </a:solidFill>
              <a:highlight>
                <a:srgbClr val="FCFCFA"/>
              </a:highlight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6639675" y="4051875"/>
            <a:ext cx="19263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Git Getting Started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588" y="299625"/>
            <a:ext cx="1597225" cy="159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8"/>
          <p:cNvSpPr txBox="1"/>
          <p:nvPr/>
        </p:nvSpPr>
        <p:spPr>
          <a:xfrm>
            <a:off x="1869288" y="1896850"/>
            <a:ext cx="12072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Life of Alex.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Original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6" name="Google Shape;316;p18"/>
          <p:cNvCxnSpPr/>
          <p:nvPr/>
        </p:nvCxnSpPr>
        <p:spPr>
          <a:xfrm>
            <a:off x="4186725" y="199050"/>
            <a:ext cx="70500" cy="47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7" name="Google Shape;3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175" y="179800"/>
            <a:ext cx="1597225" cy="15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2475" y="179800"/>
            <a:ext cx="1597225" cy="15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125" y="2787275"/>
            <a:ext cx="1597225" cy="15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425" y="2787275"/>
            <a:ext cx="1597225" cy="159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8"/>
          <p:cNvSpPr txBox="1"/>
          <p:nvPr/>
        </p:nvSpPr>
        <p:spPr>
          <a:xfrm>
            <a:off x="5099175" y="1777025"/>
            <a:ext cx="15972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Life of Alex-1.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Feature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237503" y="1777025"/>
            <a:ext cx="15213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Life of Alex-2.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Feature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5099175" y="4384500"/>
            <a:ext cx="1739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Life of Alex-3.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Feature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404453" y="4385375"/>
            <a:ext cx="14763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Life of Alex-4.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Feature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392550" y="79450"/>
            <a:ext cx="14763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</a:rPr>
              <a:t>x</a:t>
            </a:r>
            <a:endParaRPr sz="10000">
              <a:solidFill>
                <a:srgbClr val="FF0000"/>
              </a:solidFill>
            </a:endParaRPr>
          </a:p>
        </p:txBody>
      </p:sp>
      <p:pic>
        <p:nvPicPr>
          <p:cNvPr id="326" name="Google Shape;3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2317071" y="2442550"/>
            <a:ext cx="314824" cy="3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875" y="2819200"/>
            <a:ext cx="1597225" cy="159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8"/>
          <p:cNvSpPr txBox="1"/>
          <p:nvPr/>
        </p:nvSpPr>
        <p:spPr>
          <a:xfrm>
            <a:off x="1870888" y="4384500"/>
            <a:ext cx="12072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Life of Alex.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Original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9" name="Google Shape;329;p18"/>
          <p:cNvSpPr txBox="1"/>
          <p:nvPr/>
        </p:nvSpPr>
        <p:spPr>
          <a:xfrm>
            <a:off x="306626" y="2303950"/>
            <a:ext cx="11373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Add new Feature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18"/>
          <p:cNvSpPr txBox="1"/>
          <p:nvPr/>
        </p:nvSpPr>
        <p:spPr>
          <a:xfrm>
            <a:off x="5312025" y="2804975"/>
            <a:ext cx="14763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</a:rPr>
              <a:t>x</a:t>
            </a:r>
            <a:endParaRPr sz="10000">
              <a:solidFill>
                <a:srgbClr val="FF0000"/>
              </a:solidFill>
            </a:endParaRPr>
          </a:p>
        </p:txBody>
      </p:sp>
      <p:sp>
        <p:nvSpPr>
          <p:cNvPr id="331" name="Google Shape;331;p18"/>
          <p:cNvSpPr txBox="1"/>
          <p:nvPr/>
        </p:nvSpPr>
        <p:spPr>
          <a:xfrm>
            <a:off x="2025400" y="2836913"/>
            <a:ext cx="14763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</a:rPr>
              <a:t>x</a:t>
            </a:r>
            <a:endParaRPr sz="100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775" y="1161486"/>
            <a:ext cx="1077100" cy="10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000" y="2929711"/>
            <a:ext cx="1077100" cy="10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9"/>
          <p:cNvSpPr txBox="1"/>
          <p:nvPr/>
        </p:nvSpPr>
        <p:spPr>
          <a:xfrm>
            <a:off x="1659725" y="2187211"/>
            <a:ext cx="12072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Life of Alex.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Original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3232950" y="4006811"/>
            <a:ext cx="12072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Life of Alex.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Start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New Feature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0" name="Google Shape;3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575" y="2929711"/>
            <a:ext cx="1077100" cy="10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9"/>
          <p:cNvSpPr txBox="1"/>
          <p:nvPr/>
        </p:nvSpPr>
        <p:spPr>
          <a:xfrm>
            <a:off x="4613525" y="4006811"/>
            <a:ext cx="12072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Life of Alex.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End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New Feature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2" name="Google Shape;3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2625" y="1161486"/>
            <a:ext cx="1077100" cy="10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9"/>
          <p:cNvSpPr txBox="1"/>
          <p:nvPr/>
        </p:nvSpPr>
        <p:spPr>
          <a:xfrm>
            <a:off x="6887575" y="2187211"/>
            <a:ext cx="1207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Life of Alex.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Original + New Feature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Or Life of Alex 2.0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44" name="Google Shape;344;p19"/>
          <p:cNvCxnSpPr>
            <a:stCxn id="336" idx="3"/>
            <a:endCxn id="342" idx="1"/>
          </p:cNvCxnSpPr>
          <p:nvPr/>
        </p:nvCxnSpPr>
        <p:spPr>
          <a:xfrm>
            <a:off x="2801875" y="1700036"/>
            <a:ext cx="415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19"/>
          <p:cNvCxnSpPr>
            <a:stCxn id="336" idx="3"/>
            <a:endCxn id="337" idx="0"/>
          </p:cNvCxnSpPr>
          <p:nvPr/>
        </p:nvCxnSpPr>
        <p:spPr>
          <a:xfrm>
            <a:off x="2801875" y="1700036"/>
            <a:ext cx="1034700" cy="12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19"/>
          <p:cNvCxnSpPr>
            <a:stCxn id="337" idx="0"/>
            <a:endCxn id="340" idx="0"/>
          </p:cNvCxnSpPr>
          <p:nvPr/>
        </p:nvCxnSpPr>
        <p:spPr>
          <a:xfrm>
            <a:off x="3836550" y="2929711"/>
            <a:ext cx="138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19"/>
          <p:cNvCxnSpPr>
            <a:stCxn id="340" idx="0"/>
            <a:endCxn id="342" idx="1"/>
          </p:cNvCxnSpPr>
          <p:nvPr/>
        </p:nvCxnSpPr>
        <p:spPr>
          <a:xfrm flipH="1" rot="10800000">
            <a:off x="5217125" y="1700011"/>
            <a:ext cx="1735500" cy="12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8" name="Google Shape;3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4951" y="1638957"/>
            <a:ext cx="121974" cy="12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7576" y="1638957"/>
            <a:ext cx="121974" cy="12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6138" y="2868632"/>
            <a:ext cx="121974" cy="12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863" y="2868632"/>
            <a:ext cx="121974" cy="12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9"/>
          <p:cNvSpPr/>
          <p:nvPr/>
        </p:nvSpPr>
        <p:spPr>
          <a:xfrm rot="2520343">
            <a:off x="2859718" y="1349480"/>
            <a:ext cx="207111" cy="25257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9"/>
          <p:cNvSpPr txBox="1"/>
          <p:nvPr/>
        </p:nvSpPr>
        <p:spPr>
          <a:xfrm>
            <a:off x="3002550" y="1086261"/>
            <a:ext cx="12072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Main version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4" name="Google Shape;354;p19"/>
          <p:cNvSpPr/>
          <p:nvPr/>
        </p:nvSpPr>
        <p:spPr>
          <a:xfrm rot="-4517924">
            <a:off x="4329685" y="1264701"/>
            <a:ext cx="206873" cy="25271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9"/>
          <p:cNvSpPr txBox="1"/>
          <p:nvPr/>
        </p:nvSpPr>
        <p:spPr>
          <a:xfrm>
            <a:off x="3075025" y="236875"/>
            <a:ext cx="36045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latin typeface="Nunito"/>
                <a:ea typeface="Nunito"/>
                <a:cs typeface="Nunito"/>
                <a:sym typeface="Nunito"/>
              </a:rPr>
              <a:t>Version Control System</a:t>
            </a:r>
            <a:endParaRPr sz="2800" u="sng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to get Familiarized with</a:t>
            </a:r>
            <a:endParaRPr/>
          </a:p>
        </p:txBody>
      </p:sp>
      <p:graphicFrame>
        <p:nvGraphicFramePr>
          <p:cNvPr id="361" name="Google Shape;361;p20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{3069AC2C-183B-41B9-ADBD-DD2E9AD4AE46}</a:tableStyleId>
              </a:tblPr>
              <a:tblGrid>
                <a:gridCol w="2855350"/>
                <a:gridCol w="4383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D7E6B"/>
                          </a:solidFill>
                        </a:rPr>
                        <a:t>Directory</a:t>
                      </a:r>
                      <a:endParaRPr>
                        <a:solidFill>
                          <a:srgbClr val="DD7E6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D7E6B"/>
                          </a:solidFill>
                        </a:rPr>
                        <a:t>CLI</a:t>
                      </a:r>
                      <a:endParaRPr>
                        <a:solidFill>
                          <a:srgbClr val="DD7E6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Terminal / Command Line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D7E6B"/>
                          </a:solidFill>
                        </a:rPr>
                        <a:t>cd</a:t>
                      </a:r>
                      <a:endParaRPr>
                        <a:solidFill>
                          <a:srgbClr val="DD7E6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Change Directory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D7E6B"/>
                          </a:solidFill>
                        </a:rPr>
                        <a:t>IDE</a:t>
                      </a:r>
                      <a:endParaRPr>
                        <a:solidFill>
                          <a:srgbClr val="DD7E6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 Editor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D7E6B"/>
                          </a:solidFill>
                        </a:rPr>
                        <a:t>Repository / *Repo</a:t>
                      </a:r>
                      <a:endParaRPr>
                        <a:solidFill>
                          <a:srgbClr val="DD7E6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 or the Folder root of your project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1"/>
          <p:cNvSpPr txBox="1"/>
          <p:nvPr>
            <p:ph type="title"/>
          </p:nvPr>
        </p:nvSpPr>
        <p:spPr>
          <a:xfrm>
            <a:off x="1303800" y="598575"/>
            <a:ext cx="70305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Commands</a:t>
            </a:r>
            <a:endParaRPr/>
          </a:p>
        </p:txBody>
      </p:sp>
      <p:graphicFrame>
        <p:nvGraphicFramePr>
          <p:cNvPr id="367" name="Google Shape;367;p21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{3069AC2C-183B-41B9-ADBD-DD2E9AD4AE46}</a:tableStyleId>
              </a:tblPr>
              <a:tblGrid>
                <a:gridCol w="1333500"/>
                <a:gridCol w="5905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status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Check the actual status of your branch before making changes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clone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Bring the repository that it’s hosted somewhere to your local machine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add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Track your files ands changes in GIT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commit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 your files in GIT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push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Upload your GIT commits to a remote repository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pull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Download changes from a remote repository. (Opposite from push)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8" name="Google Shape;368;p21"/>
          <p:cNvSpPr txBox="1"/>
          <p:nvPr>
            <p:ph type="title"/>
          </p:nvPr>
        </p:nvSpPr>
        <p:spPr>
          <a:xfrm>
            <a:off x="952500" y="1399850"/>
            <a:ext cx="7030500" cy="2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* All commands are followed by the `git` keyword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