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9E0B44-81BA-4194-B791-C3F0D0F23069}">
  <a:tblStyle styleId="{F19E0B44-81BA-4194-B791-C3F0D0F230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9d519493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9d519493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9bb5358a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9bb5358a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9bb535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9bb535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9bb5358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9bb5358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9d519493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9d51949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9d519493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9d519493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9d51949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9d51949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9d519493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9d519493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9d519493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9d519493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ithub.com/en/free-pro-team@latest/github/authenticating-to-github/generating-a-new-ssh-key-and-adding-it-to-the-ssh-ag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inkedin.com/in/mendesdevelop/" TargetMode="External"/><Relationship Id="rId4" Type="http://schemas.openxmlformats.org/officeDocument/2006/relationships/hyperlink" Target="https://github.com/mendes-develop" TargetMode="External"/><Relationship Id="rId9" Type="http://schemas.openxmlformats.org/officeDocument/2006/relationships/image" Target="../media/image1.png"/><Relationship Id="rId5" Type="http://schemas.openxmlformats.org/officeDocument/2006/relationships/hyperlink" Target="https://medium.com/@mendes.develop" TargetMode="External"/><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scm.com/book/en/v2/Getting-Started-What-is-Git%3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GitHub for Developers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Mendes - Software Developer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Pushing to Remote Repository</a:t>
            </a:r>
            <a:endParaRPr/>
          </a:p>
        </p:txBody>
      </p:sp>
      <p:sp>
        <p:nvSpPr>
          <p:cNvPr id="371" name="Google Shape;371;p22"/>
          <p:cNvSpPr txBox="1"/>
          <p:nvPr>
            <p:ph idx="1" type="body"/>
          </p:nvPr>
        </p:nvSpPr>
        <p:spPr>
          <a:xfrm>
            <a:off x="1303800" y="12292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push to your code, you have to prove to Github that you are the owner of your account. So, you have to connect you local machine to by using </a:t>
            </a:r>
            <a:r>
              <a:rPr lang="en" u="sng">
                <a:solidFill>
                  <a:schemeClr val="hlink"/>
                </a:solidFill>
                <a:hlinkClick r:id="rId3"/>
              </a:rPr>
              <a:t>SSH keys</a:t>
            </a:r>
            <a:r>
              <a:rPr lang="en"/>
              <a:t>. </a:t>
            </a:r>
            <a:endParaRPr/>
          </a:p>
          <a:p>
            <a:pPr indent="0" lvl="0" marL="0" rtl="0" algn="l">
              <a:spcBef>
                <a:spcPts val="1600"/>
              </a:spcBef>
              <a:spcAft>
                <a:spcPts val="0"/>
              </a:spcAft>
              <a:buNone/>
            </a:pPr>
            <a:r>
              <a:rPr lang="en" sz="1200">
                <a:solidFill>
                  <a:srgbClr val="24292E"/>
                </a:solidFill>
                <a:highlight>
                  <a:srgbClr val="FFFFFF"/>
                </a:highlight>
                <a:latin typeface="Arial"/>
                <a:ea typeface="Arial"/>
                <a:cs typeface="Arial"/>
                <a:sym typeface="Arial"/>
              </a:rPr>
              <a:t>1.	Create Key based on your email account.</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24292E"/>
                </a:solidFill>
                <a:highlight>
                  <a:srgbClr val="FFFFFF"/>
                </a:highlight>
                <a:latin typeface="Arial"/>
                <a:ea typeface="Arial"/>
                <a:cs typeface="Arial"/>
                <a:sym typeface="Arial"/>
              </a:rPr>
              <a:t>2.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Mendes</a:t>
            </a:r>
            <a:endParaRPr/>
          </a:p>
        </p:txBody>
      </p:sp>
      <p:sp>
        <p:nvSpPr>
          <p:cNvPr id="284" name="Google Shape;284;p14"/>
          <p:cNvSpPr txBox="1"/>
          <p:nvPr>
            <p:ph idx="1" type="body"/>
          </p:nvPr>
        </p:nvSpPr>
        <p:spPr>
          <a:xfrm>
            <a:off x="1303800" y="1108925"/>
            <a:ext cx="70305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Software Developer</a:t>
            </a:r>
            <a:endParaRPr sz="1700"/>
          </a:p>
          <a:p>
            <a:pPr indent="-336550" lvl="0" marL="457200" rtl="0" algn="l">
              <a:spcBef>
                <a:spcPts val="0"/>
              </a:spcBef>
              <a:spcAft>
                <a:spcPts val="0"/>
              </a:spcAft>
              <a:buSzPts val="1700"/>
              <a:buChar char="●"/>
            </a:pPr>
            <a:r>
              <a:rPr lang="en" sz="1700"/>
              <a:t>LinkedIn 	-&gt; </a:t>
            </a:r>
            <a:r>
              <a:rPr lang="en" sz="1700" u="sng">
                <a:solidFill>
                  <a:schemeClr val="hlink"/>
                </a:solidFill>
                <a:hlinkClick r:id="rId3"/>
              </a:rPr>
              <a:t>https://www.linkedin.com/in/mendesdevelop/</a:t>
            </a:r>
            <a:endParaRPr sz="1700"/>
          </a:p>
          <a:p>
            <a:pPr indent="-336550" lvl="0" marL="457200" rtl="0" algn="l">
              <a:spcBef>
                <a:spcPts val="0"/>
              </a:spcBef>
              <a:spcAft>
                <a:spcPts val="0"/>
              </a:spcAft>
              <a:buSzPts val="1700"/>
              <a:buChar char="●"/>
            </a:pPr>
            <a:r>
              <a:rPr lang="en" sz="1700"/>
              <a:t>Github</a:t>
            </a:r>
            <a:r>
              <a:rPr lang="en" sz="1700"/>
              <a:t> 	-&gt; </a:t>
            </a:r>
            <a:r>
              <a:rPr lang="en" sz="1700" u="sng">
                <a:solidFill>
                  <a:schemeClr val="hlink"/>
                </a:solidFill>
                <a:hlinkClick r:id="rId4"/>
              </a:rPr>
              <a:t>https://github.com/mendes-develop</a:t>
            </a:r>
            <a:endParaRPr sz="1700"/>
          </a:p>
          <a:p>
            <a:pPr indent="-336550" lvl="0" marL="457200" rtl="0" algn="l">
              <a:spcBef>
                <a:spcPts val="0"/>
              </a:spcBef>
              <a:spcAft>
                <a:spcPts val="0"/>
              </a:spcAft>
              <a:buSzPts val="1700"/>
              <a:buChar char="●"/>
            </a:pPr>
            <a:r>
              <a:rPr lang="en" sz="1700"/>
              <a:t>Medium 	-&gt; </a:t>
            </a:r>
            <a:r>
              <a:rPr lang="en" sz="1700" u="sng">
                <a:solidFill>
                  <a:schemeClr val="hlink"/>
                </a:solidFill>
                <a:hlinkClick r:id="rId5"/>
              </a:rPr>
              <a:t>https://medium.com/@mendes.develop</a:t>
            </a:r>
            <a:endParaRPr sz="1700"/>
          </a:p>
          <a:p>
            <a:pPr indent="0" lvl="0" marL="0" rtl="0" algn="l">
              <a:spcBef>
                <a:spcPts val="1600"/>
              </a:spcBef>
              <a:spcAft>
                <a:spcPts val="0"/>
              </a:spcAft>
              <a:buNone/>
            </a:pPr>
            <a:r>
              <a:t/>
            </a:r>
            <a:endParaRPr/>
          </a:p>
          <a:p>
            <a:pPr indent="0" lvl="0" marL="0" rtl="0" algn="l">
              <a:spcBef>
                <a:spcPts val="1600"/>
              </a:spcBef>
              <a:spcAft>
                <a:spcPts val="1600"/>
              </a:spcAft>
              <a:buNone/>
            </a:pPr>
            <a:r>
              <a:rPr lang="en"/>
              <a:t>Javascript, React, Ruby, Swift</a:t>
            </a:r>
            <a:endParaRPr/>
          </a:p>
        </p:txBody>
      </p:sp>
      <p:pic>
        <p:nvPicPr>
          <p:cNvPr id="285" name="Google Shape;285;p14"/>
          <p:cNvPicPr preferRelativeResize="0"/>
          <p:nvPr/>
        </p:nvPicPr>
        <p:blipFill>
          <a:blip r:embed="rId6">
            <a:alphaModFix/>
          </a:blip>
          <a:stretch>
            <a:fillRect/>
          </a:stretch>
        </p:blipFill>
        <p:spPr>
          <a:xfrm>
            <a:off x="1428725" y="3313425"/>
            <a:ext cx="1082000" cy="1082000"/>
          </a:xfrm>
          <a:prstGeom prst="rect">
            <a:avLst/>
          </a:prstGeom>
          <a:noFill/>
          <a:ln>
            <a:noFill/>
          </a:ln>
        </p:spPr>
      </p:pic>
      <p:pic>
        <p:nvPicPr>
          <p:cNvPr id="286" name="Google Shape;286;p14"/>
          <p:cNvPicPr preferRelativeResize="0"/>
          <p:nvPr/>
        </p:nvPicPr>
        <p:blipFill>
          <a:blip r:embed="rId7">
            <a:alphaModFix/>
          </a:blip>
          <a:stretch>
            <a:fillRect/>
          </a:stretch>
        </p:blipFill>
        <p:spPr>
          <a:xfrm>
            <a:off x="2610204" y="3313425"/>
            <a:ext cx="1587646" cy="1121275"/>
          </a:xfrm>
          <a:prstGeom prst="rect">
            <a:avLst/>
          </a:prstGeom>
          <a:noFill/>
          <a:ln>
            <a:noFill/>
          </a:ln>
        </p:spPr>
      </p:pic>
      <p:pic>
        <p:nvPicPr>
          <p:cNvPr id="287" name="Google Shape;287;p14"/>
          <p:cNvPicPr preferRelativeResize="0"/>
          <p:nvPr/>
        </p:nvPicPr>
        <p:blipFill>
          <a:blip r:embed="rId8">
            <a:alphaModFix/>
          </a:blip>
          <a:stretch>
            <a:fillRect/>
          </a:stretch>
        </p:blipFill>
        <p:spPr>
          <a:xfrm>
            <a:off x="4258412" y="3274150"/>
            <a:ext cx="1121274" cy="1121274"/>
          </a:xfrm>
          <a:prstGeom prst="rect">
            <a:avLst/>
          </a:prstGeom>
          <a:noFill/>
          <a:ln>
            <a:noFill/>
          </a:ln>
        </p:spPr>
      </p:pic>
      <p:pic>
        <p:nvPicPr>
          <p:cNvPr id="288" name="Google Shape;288;p14"/>
          <p:cNvPicPr preferRelativeResize="0"/>
          <p:nvPr/>
        </p:nvPicPr>
        <p:blipFill>
          <a:blip r:embed="rId9">
            <a:alphaModFix/>
          </a:blip>
          <a:stretch>
            <a:fillRect/>
          </a:stretch>
        </p:blipFill>
        <p:spPr>
          <a:xfrm>
            <a:off x="5973335" y="3274150"/>
            <a:ext cx="1246093" cy="112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598575"/>
            <a:ext cx="7030500" cy="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What is GIT?</a:t>
            </a:r>
            <a:endParaRPr sz="2000"/>
          </a:p>
        </p:txBody>
      </p:sp>
      <p:sp>
        <p:nvSpPr>
          <p:cNvPr id="294" name="Google Shape;294;p15"/>
          <p:cNvSpPr txBox="1"/>
          <p:nvPr>
            <p:ph idx="1" type="body"/>
          </p:nvPr>
        </p:nvSpPr>
        <p:spPr>
          <a:xfrm>
            <a:off x="1303800" y="1039675"/>
            <a:ext cx="7030500" cy="16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By far, the most widely used modern version control system.</a:t>
            </a:r>
            <a:endParaRPr sz="1200"/>
          </a:p>
          <a:p>
            <a:pPr indent="0" lvl="0" marL="0" rtl="0" algn="l">
              <a:spcBef>
                <a:spcPts val="1600"/>
              </a:spcBef>
              <a:spcAft>
                <a:spcPts val="0"/>
              </a:spcAft>
              <a:buNone/>
            </a:pPr>
            <a:r>
              <a:rPr lang="en" sz="1200"/>
              <a:t>in Git, every developer's working copy of the code is also a repository that can contain the full history of all changes.</a:t>
            </a:r>
            <a:endParaRPr sz="1200"/>
          </a:p>
          <a:p>
            <a:pPr indent="0" lvl="0" marL="0" rtl="0" algn="l">
              <a:spcBef>
                <a:spcPts val="1600"/>
              </a:spcBef>
              <a:spcAft>
                <a:spcPts val="1600"/>
              </a:spcAft>
              <a:buNone/>
            </a:pPr>
            <a:r>
              <a:rPr lang="en" sz="1200"/>
              <a:t>It is designed for coordinating work among programmers, but it can be used to track changes in any set of files.</a:t>
            </a:r>
            <a:endParaRPr sz="1250">
              <a:solidFill>
                <a:srgbClr val="4D4D4D"/>
              </a:solidFill>
              <a:highlight>
                <a:srgbClr val="F5F5F5"/>
              </a:highlight>
              <a:latin typeface="Roboto"/>
              <a:ea typeface="Roboto"/>
              <a:cs typeface="Roboto"/>
              <a:sym typeface="Roboto"/>
            </a:endParaRPr>
          </a:p>
        </p:txBody>
      </p:sp>
      <p:pic>
        <p:nvPicPr>
          <p:cNvPr id="295" name="Google Shape;295;p15"/>
          <p:cNvPicPr preferRelativeResize="0"/>
          <p:nvPr/>
        </p:nvPicPr>
        <p:blipFill>
          <a:blip r:embed="rId3">
            <a:alphaModFix/>
          </a:blip>
          <a:stretch>
            <a:fillRect/>
          </a:stretch>
        </p:blipFill>
        <p:spPr>
          <a:xfrm>
            <a:off x="5972275" y="286850"/>
            <a:ext cx="2484650" cy="1037350"/>
          </a:xfrm>
          <a:prstGeom prst="rect">
            <a:avLst/>
          </a:prstGeom>
          <a:noFill/>
          <a:ln>
            <a:noFill/>
          </a:ln>
        </p:spPr>
      </p:pic>
      <p:sp>
        <p:nvSpPr>
          <p:cNvPr id="296" name="Google Shape;296;p15"/>
          <p:cNvSpPr txBox="1"/>
          <p:nvPr>
            <p:ph type="title"/>
          </p:nvPr>
        </p:nvSpPr>
        <p:spPr>
          <a:xfrm>
            <a:off x="1303800" y="2653400"/>
            <a:ext cx="7030500" cy="3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What is Version Control?</a:t>
            </a:r>
            <a:endParaRPr sz="2000"/>
          </a:p>
        </p:txBody>
      </p:sp>
      <p:sp>
        <p:nvSpPr>
          <p:cNvPr id="297" name="Google Shape;297;p15"/>
          <p:cNvSpPr txBox="1"/>
          <p:nvPr>
            <p:ph idx="1" type="body"/>
          </p:nvPr>
        </p:nvSpPr>
        <p:spPr>
          <a:xfrm>
            <a:off x="1303800" y="3050000"/>
            <a:ext cx="7030500" cy="167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Version control systems are a category of software tools that help a software team manage changes to source code over time. Version control software keeps track of every modification to the code in a special kind of database.</a:t>
            </a:r>
            <a:endParaRPr sz="1250">
              <a:solidFill>
                <a:srgbClr val="4D4D4D"/>
              </a:solidFill>
              <a:highlight>
                <a:srgbClr val="F5F5F5"/>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txBox="1"/>
          <p:nvPr>
            <p:ph idx="1" type="body"/>
          </p:nvPr>
        </p:nvSpPr>
        <p:spPr>
          <a:xfrm>
            <a:off x="1348775" y="10199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t>
            </a:r>
            <a:r>
              <a:rPr i="1" lang="en" sz="1400"/>
              <a:t>Git thinks of its data more like a series of snapshots of a miniature filesystem. With Git, every time you commit, or save the state of your project, Git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stream of snapshots.</a:t>
            </a:r>
            <a:r>
              <a:rPr lang="en" sz="1400"/>
              <a:t>”</a:t>
            </a:r>
            <a:endParaRPr sz="1400"/>
          </a:p>
          <a:p>
            <a:pPr indent="0" lvl="0" marL="0" rtl="0" algn="l">
              <a:spcBef>
                <a:spcPts val="1600"/>
              </a:spcBef>
              <a:spcAft>
                <a:spcPts val="1600"/>
              </a:spcAft>
              <a:buNone/>
            </a:pPr>
            <a:r>
              <a:rPr lang="en" sz="1400"/>
              <a:t>“</a:t>
            </a:r>
            <a:r>
              <a:rPr i="1" lang="en" sz="1400"/>
              <a:t>It is hard to get the system to do anything that is not undoable or to make it erase data in any way. After you commit a snapshot into Git, it is very difficult to lose, especially if you regularly push your database to another repository</a:t>
            </a:r>
            <a:r>
              <a:rPr lang="en" sz="1400"/>
              <a:t>”</a:t>
            </a:r>
            <a:endParaRPr sz="650">
              <a:solidFill>
                <a:srgbClr val="4E443C"/>
              </a:solidFill>
              <a:highlight>
                <a:srgbClr val="FCFCFA"/>
              </a:highlight>
            </a:endParaRPr>
          </a:p>
        </p:txBody>
      </p:sp>
      <p:sp>
        <p:nvSpPr>
          <p:cNvPr id="303" name="Google Shape;303;p16"/>
          <p:cNvSpPr txBox="1"/>
          <p:nvPr/>
        </p:nvSpPr>
        <p:spPr>
          <a:xfrm>
            <a:off x="6639675" y="4051875"/>
            <a:ext cx="19263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Git Getting Started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7"/>
          <p:cNvPicPr preferRelativeResize="0"/>
          <p:nvPr/>
        </p:nvPicPr>
        <p:blipFill>
          <a:blip r:embed="rId3">
            <a:alphaModFix/>
          </a:blip>
          <a:stretch>
            <a:fillRect/>
          </a:stretch>
        </p:blipFill>
        <p:spPr>
          <a:xfrm>
            <a:off x="1648588" y="299625"/>
            <a:ext cx="1597225" cy="1597225"/>
          </a:xfrm>
          <a:prstGeom prst="rect">
            <a:avLst/>
          </a:prstGeom>
          <a:noFill/>
          <a:ln>
            <a:noFill/>
          </a:ln>
        </p:spPr>
      </p:pic>
      <p:sp>
        <p:nvSpPr>
          <p:cNvPr id="309" name="Google Shape;309;p17"/>
          <p:cNvSpPr txBox="1"/>
          <p:nvPr/>
        </p:nvSpPr>
        <p:spPr>
          <a:xfrm>
            <a:off x="1869288" y="1896850"/>
            <a:ext cx="1207200" cy="5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Original</a:t>
            </a:r>
            <a:endParaRPr>
              <a:latin typeface="Nunito"/>
              <a:ea typeface="Nunito"/>
              <a:cs typeface="Nunito"/>
              <a:sym typeface="Nunito"/>
            </a:endParaRPr>
          </a:p>
        </p:txBody>
      </p:sp>
      <p:cxnSp>
        <p:nvCxnSpPr>
          <p:cNvPr id="310" name="Google Shape;310;p17"/>
          <p:cNvCxnSpPr/>
          <p:nvPr/>
        </p:nvCxnSpPr>
        <p:spPr>
          <a:xfrm>
            <a:off x="4186725" y="199050"/>
            <a:ext cx="70500" cy="4745400"/>
          </a:xfrm>
          <a:prstGeom prst="straightConnector1">
            <a:avLst/>
          </a:prstGeom>
          <a:noFill/>
          <a:ln cap="flat" cmpd="sng" w="9525">
            <a:solidFill>
              <a:schemeClr val="dk2"/>
            </a:solidFill>
            <a:prstDash val="solid"/>
            <a:round/>
            <a:headEnd len="med" w="med" type="none"/>
            <a:tailEnd len="med" w="med" type="none"/>
          </a:ln>
        </p:spPr>
      </p:cxnSp>
      <p:pic>
        <p:nvPicPr>
          <p:cNvPr id="311" name="Google Shape;311;p17"/>
          <p:cNvPicPr preferRelativeResize="0"/>
          <p:nvPr/>
        </p:nvPicPr>
        <p:blipFill>
          <a:blip r:embed="rId3">
            <a:alphaModFix/>
          </a:blip>
          <a:stretch>
            <a:fillRect/>
          </a:stretch>
        </p:blipFill>
        <p:spPr>
          <a:xfrm>
            <a:off x="4904175" y="179800"/>
            <a:ext cx="1597225" cy="1597225"/>
          </a:xfrm>
          <a:prstGeom prst="rect">
            <a:avLst/>
          </a:prstGeom>
          <a:noFill/>
          <a:ln>
            <a:noFill/>
          </a:ln>
        </p:spPr>
      </p:pic>
      <p:pic>
        <p:nvPicPr>
          <p:cNvPr id="312" name="Google Shape;312;p17"/>
          <p:cNvPicPr preferRelativeResize="0"/>
          <p:nvPr/>
        </p:nvPicPr>
        <p:blipFill>
          <a:blip r:embed="rId3">
            <a:alphaModFix/>
          </a:blip>
          <a:stretch>
            <a:fillRect/>
          </a:stretch>
        </p:blipFill>
        <p:spPr>
          <a:xfrm>
            <a:off x="7042475" y="179800"/>
            <a:ext cx="1597225" cy="1597225"/>
          </a:xfrm>
          <a:prstGeom prst="rect">
            <a:avLst/>
          </a:prstGeom>
          <a:noFill/>
          <a:ln>
            <a:noFill/>
          </a:ln>
        </p:spPr>
      </p:pic>
      <p:pic>
        <p:nvPicPr>
          <p:cNvPr id="313" name="Google Shape;313;p17"/>
          <p:cNvPicPr preferRelativeResize="0"/>
          <p:nvPr/>
        </p:nvPicPr>
        <p:blipFill>
          <a:blip r:embed="rId3">
            <a:alphaModFix/>
          </a:blip>
          <a:stretch>
            <a:fillRect/>
          </a:stretch>
        </p:blipFill>
        <p:spPr>
          <a:xfrm>
            <a:off x="4949125" y="2787275"/>
            <a:ext cx="1597225" cy="1597225"/>
          </a:xfrm>
          <a:prstGeom prst="rect">
            <a:avLst/>
          </a:prstGeom>
          <a:noFill/>
          <a:ln>
            <a:noFill/>
          </a:ln>
        </p:spPr>
      </p:pic>
      <p:pic>
        <p:nvPicPr>
          <p:cNvPr id="314" name="Google Shape;314;p17"/>
          <p:cNvPicPr preferRelativeResize="0"/>
          <p:nvPr/>
        </p:nvPicPr>
        <p:blipFill>
          <a:blip r:embed="rId3">
            <a:alphaModFix/>
          </a:blip>
          <a:stretch>
            <a:fillRect/>
          </a:stretch>
        </p:blipFill>
        <p:spPr>
          <a:xfrm>
            <a:off x="7209425" y="2787275"/>
            <a:ext cx="1597225" cy="1597225"/>
          </a:xfrm>
          <a:prstGeom prst="rect">
            <a:avLst/>
          </a:prstGeom>
          <a:noFill/>
          <a:ln>
            <a:noFill/>
          </a:ln>
        </p:spPr>
      </p:pic>
      <p:sp>
        <p:nvSpPr>
          <p:cNvPr id="315" name="Google Shape;315;p17"/>
          <p:cNvSpPr txBox="1"/>
          <p:nvPr/>
        </p:nvSpPr>
        <p:spPr>
          <a:xfrm>
            <a:off x="5099175" y="1777025"/>
            <a:ext cx="1597200" cy="6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Alex-1.</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Feature</a:t>
            </a:r>
            <a:endParaRPr>
              <a:latin typeface="Nunito"/>
              <a:ea typeface="Nunito"/>
              <a:cs typeface="Nunito"/>
              <a:sym typeface="Nunito"/>
            </a:endParaRPr>
          </a:p>
        </p:txBody>
      </p:sp>
      <p:sp>
        <p:nvSpPr>
          <p:cNvPr id="316" name="Google Shape;316;p17"/>
          <p:cNvSpPr txBox="1"/>
          <p:nvPr/>
        </p:nvSpPr>
        <p:spPr>
          <a:xfrm>
            <a:off x="7237503" y="1777025"/>
            <a:ext cx="1521300" cy="5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Alex-2.</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Feature</a:t>
            </a:r>
            <a:endParaRPr>
              <a:latin typeface="Nunito"/>
              <a:ea typeface="Nunito"/>
              <a:cs typeface="Nunito"/>
              <a:sym typeface="Nunito"/>
            </a:endParaRPr>
          </a:p>
        </p:txBody>
      </p:sp>
      <p:sp>
        <p:nvSpPr>
          <p:cNvPr id="317" name="Google Shape;317;p17"/>
          <p:cNvSpPr txBox="1"/>
          <p:nvPr/>
        </p:nvSpPr>
        <p:spPr>
          <a:xfrm>
            <a:off x="5099175" y="4384500"/>
            <a:ext cx="1739700" cy="5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Alex-3.</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Feature</a:t>
            </a:r>
            <a:endParaRPr>
              <a:latin typeface="Nunito"/>
              <a:ea typeface="Nunito"/>
              <a:cs typeface="Nunito"/>
              <a:sym typeface="Nunito"/>
            </a:endParaRPr>
          </a:p>
        </p:txBody>
      </p:sp>
      <p:sp>
        <p:nvSpPr>
          <p:cNvPr id="318" name="Google Shape;318;p17"/>
          <p:cNvSpPr txBox="1"/>
          <p:nvPr/>
        </p:nvSpPr>
        <p:spPr>
          <a:xfrm>
            <a:off x="7404453" y="4385375"/>
            <a:ext cx="1476300" cy="5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Alex-4.</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Feature</a:t>
            </a:r>
            <a:endParaRPr>
              <a:latin typeface="Nunito"/>
              <a:ea typeface="Nunito"/>
              <a:cs typeface="Nunito"/>
              <a:sym typeface="Nunito"/>
            </a:endParaRPr>
          </a:p>
        </p:txBody>
      </p:sp>
      <p:sp>
        <p:nvSpPr>
          <p:cNvPr id="319" name="Google Shape;319;p17"/>
          <p:cNvSpPr txBox="1"/>
          <p:nvPr/>
        </p:nvSpPr>
        <p:spPr>
          <a:xfrm>
            <a:off x="7392550" y="79450"/>
            <a:ext cx="1476300" cy="11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0">
                <a:solidFill>
                  <a:srgbClr val="FF0000"/>
                </a:solidFill>
              </a:rPr>
              <a:t>x</a:t>
            </a:r>
            <a:endParaRPr sz="10000">
              <a:solidFill>
                <a:srgbClr val="FF0000"/>
              </a:solidFill>
            </a:endParaRPr>
          </a:p>
        </p:txBody>
      </p:sp>
      <p:pic>
        <p:nvPicPr>
          <p:cNvPr id="320" name="Google Shape;320;p17"/>
          <p:cNvPicPr preferRelativeResize="0"/>
          <p:nvPr/>
        </p:nvPicPr>
        <p:blipFill>
          <a:blip r:embed="rId4">
            <a:alphaModFix/>
          </a:blip>
          <a:stretch>
            <a:fillRect/>
          </a:stretch>
        </p:blipFill>
        <p:spPr>
          <a:xfrm rot="10800000">
            <a:off x="2317071" y="2442550"/>
            <a:ext cx="314824" cy="314850"/>
          </a:xfrm>
          <a:prstGeom prst="rect">
            <a:avLst/>
          </a:prstGeom>
          <a:noFill/>
          <a:ln>
            <a:noFill/>
          </a:ln>
        </p:spPr>
      </p:pic>
      <p:pic>
        <p:nvPicPr>
          <p:cNvPr id="321" name="Google Shape;321;p17"/>
          <p:cNvPicPr preferRelativeResize="0"/>
          <p:nvPr/>
        </p:nvPicPr>
        <p:blipFill>
          <a:blip r:embed="rId3">
            <a:alphaModFix/>
          </a:blip>
          <a:stretch>
            <a:fillRect/>
          </a:stretch>
        </p:blipFill>
        <p:spPr>
          <a:xfrm>
            <a:off x="1675875" y="2819200"/>
            <a:ext cx="1597225" cy="1597225"/>
          </a:xfrm>
          <a:prstGeom prst="rect">
            <a:avLst/>
          </a:prstGeom>
          <a:noFill/>
          <a:ln>
            <a:noFill/>
          </a:ln>
        </p:spPr>
      </p:pic>
      <p:sp>
        <p:nvSpPr>
          <p:cNvPr id="322" name="Google Shape;322;p17"/>
          <p:cNvSpPr txBox="1"/>
          <p:nvPr/>
        </p:nvSpPr>
        <p:spPr>
          <a:xfrm>
            <a:off x="1870888" y="4384500"/>
            <a:ext cx="1207200" cy="5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Original</a:t>
            </a:r>
            <a:endParaRPr>
              <a:latin typeface="Nunito"/>
              <a:ea typeface="Nunito"/>
              <a:cs typeface="Nunito"/>
              <a:sym typeface="Nunito"/>
            </a:endParaRPr>
          </a:p>
        </p:txBody>
      </p:sp>
      <p:sp>
        <p:nvSpPr>
          <p:cNvPr id="323" name="Google Shape;323;p17"/>
          <p:cNvSpPr txBox="1"/>
          <p:nvPr/>
        </p:nvSpPr>
        <p:spPr>
          <a:xfrm>
            <a:off x="306626" y="2303950"/>
            <a:ext cx="1137300" cy="3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Add new Feature</a:t>
            </a:r>
            <a:endParaRPr sz="1000">
              <a:latin typeface="Nunito"/>
              <a:ea typeface="Nunito"/>
              <a:cs typeface="Nunito"/>
              <a:sym typeface="Nunito"/>
            </a:endParaRPr>
          </a:p>
        </p:txBody>
      </p:sp>
      <p:sp>
        <p:nvSpPr>
          <p:cNvPr id="324" name="Google Shape;324;p17"/>
          <p:cNvSpPr txBox="1"/>
          <p:nvPr/>
        </p:nvSpPr>
        <p:spPr>
          <a:xfrm>
            <a:off x="5312025" y="2804975"/>
            <a:ext cx="1476300" cy="11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0">
                <a:solidFill>
                  <a:srgbClr val="FF0000"/>
                </a:solidFill>
              </a:rPr>
              <a:t>x</a:t>
            </a:r>
            <a:endParaRPr sz="10000">
              <a:solidFill>
                <a:srgbClr val="FF0000"/>
              </a:solidFill>
            </a:endParaRPr>
          </a:p>
        </p:txBody>
      </p:sp>
      <p:sp>
        <p:nvSpPr>
          <p:cNvPr id="325" name="Google Shape;325;p17"/>
          <p:cNvSpPr txBox="1"/>
          <p:nvPr/>
        </p:nvSpPr>
        <p:spPr>
          <a:xfrm>
            <a:off x="2025400" y="2836913"/>
            <a:ext cx="1476300" cy="11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0">
                <a:solidFill>
                  <a:srgbClr val="FF0000"/>
                </a:solidFill>
              </a:rPr>
              <a:t>x</a:t>
            </a:r>
            <a:endParaRPr sz="10000">
              <a:solidFill>
                <a:srgbClr val="FF0000"/>
              </a:solidFill>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18"/>
          <p:cNvPicPr preferRelativeResize="0"/>
          <p:nvPr/>
        </p:nvPicPr>
        <p:blipFill>
          <a:blip r:embed="rId3">
            <a:alphaModFix/>
          </a:blip>
          <a:stretch>
            <a:fillRect/>
          </a:stretch>
        </p:blipFill>
        <p:spPr>
          <a:xfrm>
            <a:off x="1343775" y="688775"/>
            <a:ext cx="1077100" cy="1077100"/>
          </a:xfrm>
          <a:prstGeom prst="rect">
            <a:avLst/>
          </a:prstGeom>
          <a:noFill/>
          <a:ln>
            <a:noFill/>
          </a:ln>
        </p:spPr>
      </p:pic>
      <p:pic>
        <p:nvPicPr>
          <p:cNvPr id="331" name="Google Shape;331;p18"/>
          <p:cNvPicPr preferRelativeResize="0"/>
          <p:nvPr/>
        </p:nvPicPr>
        <p:blipFill>
          <a:blip r:embed="rId3">
            <a:alphaModFix/>
          </a:blip>
          <a:stretch>
            <a:fillRect/>
          </a:stretch>
        </p:blipFill>
        <p:spPr>
          <a:xfrm>
            <a:off x="2917000" y="2457000"/>
            <a:ext cx="1077100" cy="1077100"/>
          </a:xfrm>
          <a:prstGeom prst="rect">
            <a:avLst/>
          </a:prstGeom>
          <a:noFill/>
          <a:ln>
            <a:noFill/>
          </a:ln>
        </p:spPr>
      </p:pic>
      <p:sp>
        <p:nvSpPr>
          <p:cNvPr id="332" name="Google Shape;332;p18"/>
          <p:cNvSpPr txBox="1"/>
          <p:nvPr/>
        </p:nvSpPr>
        <p:spPr>
          <a:xfrm>
            <a:off x="1278725" y="1714500"/>
            <a:ext cx="1207200" cy="5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Original</a:t>
            </a:r>
            <a:endParaRPr>
              <a:latin typeface="Nunito"/>
              <a:ea typeface="Nunito"/>
              <a:cs typeface="Nunito"/>
              <a:sym typeface="Nunito"/>
            </a:endParaRPr>
          </a:p>
        </p:txBody>
      </p:sp>
      <p:sp>
        <p:nvSpPr>
          <p:cNvPr id="333" name="Google Shape;333;p18"/>
          <p:cNvSpPr txBox="1"/>
          <p:nvPr/>
        </p:nvSpPr>
        <p:spPr>
          <a:xfrm>
            <a:off x="2851950" y="3534100"/>
            <a:ext cx="1207200" cy="5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Start </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New Feature</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pic>
        <p:nvPicPr>
          <p:cNvPr id="334" name="Google Shape;334;p18"/>
          <p:cNvPicPr preferRelativeResize="0"/>
          <p:nvPr/>
        </p:nvPicPr>
        <p:blipFill>
          <a:blip r:embed="rId3">
            <a:alphaModFix/>
          </a:blip>
          <a:stretch>
            <a:fillRect/>
          </a:stretch>
        </p:blipFill>
        <p:spPr>
          <a:xfrm>
            <a:off x="4297575" y="2457000"/>
            <a:ext cx="1077100" cy="1077100"/>
          </a:xfrm>
          <a:prstGeom prst="rect">
            <a:avLst/>
          </a:prstGeom>
          <a:noFill/>
          <a:ln>
            <a:noFill/>
          </a:ln>
        </p:spPr>
      </p:pic>
      <p:sp>
        <p:nvSpPr>
          <p:cNvPr id="335" name="Google Shape;335;p18"/>
          <p:cNvSpPr txBox="1"/>
          <p:nvPr/>
        </p:nvSpPr>
        <p:spPr>
          <a:xfrm>
            <a:off x="4232525" y="3534100"/>
            <a:ext cx="1207200" cy="5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End</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New Feature</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pic>
        <p:nvPicPr>
          <p:cNvPr id="336" name="Google Shape;336;p18"/>
          <p:cNvPicPr preferRelativeResize="0"/>
          <p:nvPr/>
        </p:nvPicPr>
        <p:blipFill>
          <a:blip r:embed="rId3">
            <a:alphaModFix/>
          </a:blip>
          <a:stretch>
            <a:fillRect/>
          </a:stretch>
        </p:blipFill>
        <p:spPr>
          <a:xfrm>
            <a:off x="6571625" y="688775"/>
            <a:ext cx="1077100" cy="1077100"/>
          </a:xfrm>
          <a:prstGeom prst="rect">
            <a:avLst/>
          </a:prstGeom>
          <a:noFill/>
          <a:ln>
            <a:noFill/>
          </a:ln>
        </p:spPr>
      </p:pic>
      <p:sp>
        <p:nvSpPr>
          <p:cNvPr id="337" name="Google Shape;337;p18"/>
          <p:cNvSpPr txBox="1"/>
          <p:nvPr/>
        </p:nvSpPr>
        <p:spPr>
          <a:xfrm>
            <a:off x="6506575" y="1714500"/>
            <a:ext cx="12072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 of Alex.</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Original + New Feature</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cxnSp>
        <p:nvCxnSpPr>
          <p:cNvPr id="338" name="Google Shape;338;p18"/>
          <p:cNvCxnSpPr>
            <a:stCxn id="330" idx="3"/>
            <a:endCxn id="336" idx="1"/>
          </p:cNvCxnSpPr>
          <p:nvPr/>
        </p:nvCxnSpPr>
        <p:spPr>
          <a:xfrm>
            <a:off x="2420875" y="1227325"/>
            <a:ext cx="4150800" cy="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18"/>
          <p:cNvCxnSpPr>
            <a:stCxn id="330" idx="3"/>
            <a:endCxn id="331" idx="0"/>
          </p:cNvCxnSpPr>
          <p:nvPr/>
        </p:nvCxnSpPr>
        <p:spPr>
          <a:xfrm>
            <a:off x="2420875" y="1227325"/>
            <a:ext cx="1034700" cy="12297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18"/>
          <p:cNvCxnSpPr>
            <a:stCxn id="331" idx="0"/>
            <a:endCxn id="334" idx="0"/>
          </p:cNvCxnSpPr>
          <p:nvPr/>
        </p:nvCxnSpPr>
        <p:spPr>
          <a:xfrm>
            <a:off x="3455550" y="2457000"/>
            <a:ext cx="1380600" cy="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18"/>
          <p:cNvCxnSpPr>
            <a:stCxn id="334" idx="0"/>
            <a:endCxn id="336" idx="1"/>
          </p:cNvCxnSpPr>
          <p:nvPr/>
        </p:nvCxnSpPr>
        <p:spPr>
          <a:xfrm flipH="1" rot="10800000">
            <a:off x="4836125" y="1227300"/>
            <a:ext cx="1735500" cy="1229700"/>
          </a:xfrm>
          <a:prstGeom prst="straightConnector1">
            <a:avLst/>
          </a:prstGeom>
          <a:noFill/>
          <a:ln cap="flat" cmpd="sng" w="9525">
            <a:solidFill>
              <a:schemeClr val="dk2"/>
            </a:solidFill>
            <a:prstDash val="solid"/>
            <a:round/>
            <a:headEnd len="med" w="med" type="none"/>
            <a:tailEnd len="med" w="med" type="none"/>
          </a:ln>
        </p:spPr>
      </p:cxnSp>
      <p:pic>
        <p:nvPicPr>
          <p:cNvPr id="342" name="Google Shape;342;p18"/>
          <p:cNvPicPr preferRelativeResize="0"/>
          <p:nvPr/>
        </p:nvPicPr>
        <p:blipFill>
          <a:blip r:embed="rId4">
            <a:alphaModFix/>
          </a:blip>
          <a:stretch>
            <a:fillRect/>
          </a:stretch>
        </p:blipFill>
        <p:spPr>
          <a:xfrm>
            <a:off x="2363951" y="1166246"/>
            <a:ext cx="121974" cy="122160"/>
          </a:xfrm>
          <a:prstGeom prst="rect">
            <a:avLst/>
          </a:prstGeom>
          <a:noFill/>
          <a:ln>
            <a:noFill/>
          </a:ln>
        </p:spPr>
      </p:pic>
      <p:pic>
        <p:nvPicPr>
          <p:cNvPr id="343" name="Google Shape;343;p18"/>
          <p:cNvPicPr preferRelativeResize="0"/>
          <p:nvPr/>
        </p:nvPicPr>
        <p:blipFill>
          <a:blip r:embed="rId4">
            <a:alphaModFix/>
          </a:blip>
          <a:stretch>
            <a:fillRect/>
          </a:stretch>
        </p:blipFill>
        <p:spPr>
          <a:xfrm>
            <a:off x="6506576" y="1166246"/>
            <a:ext cx="121974" cy="122160"/>
          </a:xfrm>
          <a:prstGeom prst="rect">
            <a:avLst/>
          </a:prstGeom>
          <a:noFill/>
          <a:ln>
            <a:noFill/>
          </a:ln>
        </p:spPr>
      </p:pic>
      <p:pic>
        <p:nvPicPr>
          <p:cNvPr id="344" name="Google Shape;344;p18"/>
          <p:cNvPicPr preferRelativeResize="0"/>
          <p:nvPr/>
        </p:nvPicPr>
        <p:blipFill>
          <a:blip r:embed="rId4">
            <a:alphaModFix/>
          </a:blip>
          <a:stretch>
            <a:fillRect/>
          </a:stretch>
        </p:blipFill>
        <p:spPr>
          <a:xfrm>
            <a:off x="4775138" y="2395921"/>
            <a:ext cx="121974" cy="122160"/>
          </a:xfrm>
          <a:prstGeom prst="rect">
            <a:avLst/>
          </a:prstGeom>
          <a:noFill/>
          <a:ln>
            <a:noFill/>
          </a:ln>
        </p:spPr>
      </p:pic>
      <p:pic>
        <p:nvPicPr>
          <p:cNvPr id="345" name="Google Shape;345;p18"/>
          <p:cNvPicPr preferRelativeResize="0"/>
          <p:nvPr/>
        </p:nvPicPr>
        <p:blipFill>
          <a:blip r:embed="rId4">
            <a:alphaModFix/>
          </a:blip>
          <a:stretch>
            <a:fillRect/>
          </a:stretch>
        </p:blipFill>
        <p:spPr>
          <a:xfrm>
            <a:off x="3368863" y="2395921"/>
            <a:ext cx="121974" cy="12216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Terms to get Familiarized with</a:t>
            </a:r>
            <a:endParaRPr/>
          </a:p>
        </p:txBody>
      </p:sp>
      <p:graphicFrame>
        <p:nvGraphicFramePr>
          <p:cNvPr id="351" name="Google Shape;351;p19"/>
          <p:cNvGraphicFramePr/>
          <p:nvPr/>
        </p:nvGraphicFramePr>
        <p:xfrm>
          <a:off x="952500" y="1619250"/>
          <a:ext cx="3000000" cy="3000000"/>
        </p:xfrm>
        <a:graphic>
          <a:graphicData uri="http://schemas.openxmlformats.org/drawingml/2006/table">
            <a:tbl>
              <a:tblPr>
                <a:noFill/>
                <a:tableStyleId>{F19E0B44-81BA-4194-B791-C3F0D0F23069}</a:tableStyleId>
              </a:tblPr>
              <a:tblGrid>
                <a:gridCol w="2855350"/>
                <a:gridCol w="4383650"/>
              </a:tblGrid>
              <a:tr h="381000">
                <a:tc>
                  <a:txBody>
                    <a:bodyPr/>
                    <a:lstStyle/>
                    <a:p>
                      <a:pPr indent="0" lvl="0" marL="0" rtl="0" algn="ctr">
                        <a:spcBef>
                          <a:spcPts val="0"/>
                        </a:spcBef>
                        <a:spcAft>
                          <a:spcPts val="0"/>
                        </a:spcAft>
                        <a:buNone/>
                      </a:pPr>
                      <a:r>
                        <a:rPr lang="en">
                          <a:solidFill>
                            <a:srgbClr val="DD7E6B"/>
                          </a:solidFill>
                        </a:rPr>
                        <a:t>Directory</a:t>
                      </a:r>
                      <a:endParaRPr>
                        <a:solidFill>
                          <a:srgbClr val="DD7E6B"/>
                        </a:solidFill>
                      </a:endParaRPr>
                    </a:p>
                  </a:txBody>
                  <a:tcPr marT="91425" marB="91425" marR="91425" marL="91425"/>
                </a:tc>
                <a:tc>
                  <a:txBody>
                    <a:bodyPr/>
                    <a:lstStyle/>
                    <a:p>
                      <a:pPr indent="0" lvl="0" marL="0" rtl="0" algn="ctr">
                        <a:spcBef>
                          <a:spcPts val="0"/>
                        </a:spcBef>
                        <a:spcAft>
                          <a:spcPts val="0"/>
                        </a:spcAft>
                        <a:buNone/>
                      </a:pPr>
                      <a:r>
                        <a:rPr lang="en"/>
                        <a:t>Folder</a:t>
                      </a:r>
                      <a:endParaRPr/>
                    </a:p>
                  </a:txBody>
                  <a:tcPr marT="91425" marB="91425" marR="91425" marL="91425"/>
                </a:tc>
              </a:tr>
              <a:tr h="381000">
                <a:tc>
                  <a:txBody>
                    <a:bodyPr/>
                    <a:lstStyle/>
                    <a:p>
                      <a:pPr indent="0" lvl="0" marL="0" rtl="0" algn="ctr">
                        <a:spcBef>
                          <a:spcPts val="0"/>
                        </a:spcBef>
                        <a:spcAft>
                          <a:spcPts val="0"/>
                        </a:spcAft>
                        <a:buNone/>
                      </a:pPr>
                      <a:r>
                        <a:rPr lang="en">
                          <a:solidFill>
                            <a:srgbClr val="DD7E6B"/>
                          </a:solidFill>
                        </a:rPr>
                        <a:t>CLI</a:t>
                      </a:r>
                      <a:endParaRPr>
                        <a:solidFill>
                          <a:srgbClr val="DD7E6B"/>
                        </a:solidFill>
                      </a:endParaRPr>
                    </a:p>
                  </a:txBody>
                  <a:tcPr marT="91425" marB="91425" marR="91425" marL="91425"/>
                </a:tc>
                <a:tc>
                  <a:txBody>
                    <a:bodyPr/>
                    <a:lstStyle/>
                    <a:p>
                      <a:pPr indent="0" lvl="0" marL="0" rtl="0" algn="ctr">
                        <a:spcBef>
                          <a:spcPts val="0"/>
                        </a:spcBef>
                        <a:spcAft>
                          <a:spcPts val="0"/>
                        </a:spcAft>
                        <a:buNone/>
                      </a:pPr>
                      <a:r>
                        <a:rPr lang="en"/>
                        <a:t>Terminal / Command Line</a:t>
                      </a:r>
                      <a:endParaRPr/>
                    </a:p>
                  </a:txBody>
                  <a:tcPr marT="91425" marB="91425" marR="91425" marL="91425"/>
                </a:tc>
              </a:tr>
              <a:tr h="381000">
                <a:tc>
                  <a:txBody>
                    <a:bodyPr/>
                    <a:lstStyle/>
                    <a:p>
                      <a:pPr indent="0" lvl="0" marL="0" rtl="0" algn="ctr">
                        <a:spcBef>
                          <a:spcPts val="0"/>
                        </a:spcBef>
                        <a:spcAft>
                          <a:spcPts val="0"/>
                        </a:spcAft>
                        <a:buNone/>
                      </a:pPr>
                      <a:r>
                        <a:rPr lang="en">
                          <a:solidFill>
                            <a:srgbClr val="DD7E6B"/>
                          </a:solidFill>
                        </a:rPr>
                        <a:t>cd</a:t>
                      </a:r>
                      <a:endParaRPr>
                        <a:solidFill>
                          <a:srgbClr val="DD7E6B"/>
                        </a:solidFill>
                      </a:endParaRPr>
                    </a:p>
                  </a:txBody>
                  <a:tcPr marT="91425" marB="91425" marR="91425" marL="91425"/>
                </a:tc>
                <a:tc>
                  <a:txBody>
                    <a:bodyPr/>
                    <a:lstStyle/>
                    <a:p>
                      <a:pPr indent="0" lvl="0" marL="0" rtl="0" algn="ctr">
                        <a:spcBef>
                          <a:spcPts val="0"/>
                        </a:spcBef>
                        <a:spcAft>
                          <a:spcPts val="0"/>
                        </a:spcAft>
                        <a:buNone/>
                      </a:pPr>
                      <a:r>
                        <a:rPr lang="en"/>
                        <a:t>Change Directory</a:t>
                      </a:r>
                      <a:endParaRPr/>
                    </a:p>
                  </a:txBody>
                  <a:tcPr marT="91425" marB="91425" marR="91425" marL="91425"/>
                </a:tc>
              </a:tr>
              <a:tr h="381000">
                <a:tc>
                  <a:txBody>
                    <a:bodyPr/>
                    <a:lstStyle/>
                    <a:p>
                      <a:pPr indent="0" lvl="0" marL="0" rtl="0" algn="ctr">
                        <a:spcBef>
                          <a:spcPts val="0"/>
                        </a:spcBef>
                        <a:spcAft>
                          <a:spcPts val="0"/>
                        </a:spcAft>
                        <a:buNone/>
                      </a:pPr>
                      <a:r>
                        <a:rPr lang="en">
                          <a:solidFill>
                            <a:srgbClr val="DD7E6B"/>
                          </a:solidFill>
                        </a:rPr>
                        <a:t>IDE</a:t>
                      </a:r>
                      <a:endParaRPr>
                        <a:solidFill>
                          <a:srgbClr val="DD7E6B"/>
                        </a:solidFill>
                      </a:endParaRPr>
                    </a:p>
                  </a:txBody>
                  <a:tcPr marT="91425" marB="91425" marR="91425" marL="91425"/>
                </a:tc>
                <a:tc>
                  <a:txBody>
                    <a:bodyPr/>
                    <a:lstStyle/>
                    <a:p>
                      <a:pPr indent="0" lvl="0" marL="0" rtl="0" algn="ctr">
                        <a:spcBef>
                          <a:spcPts val="0"/>
                        </a:spcBef>
                        <a:spcAft>
                          <a:spcPts val="0"/>
                        </a:spcAft>
                        <a:buNone/>
                      </a:pPr>
                      <a:r>
                        <a:rPr lang="en"/>
                        <a:t>Code Editor</a:t>
                      </a:r>
                      <a:endParaRPr/>
                    </a:p>
                  </a:txBody>
                  <a:tcPr marT="91425" marB="91425" marR="91425" marL="91425"/>
                </a:tc>
              </a:tr>
              <a:tr h="381000">
                <a:tc>
                  <a:txBody>
                    <a:bodyPr/>
                    <a:lstStyle/>
                    <a:p>
                      <a:pPr indent="0" lvl="0" marL="0" rtl="0" algn="ctr">
                        <a:spcBef>
                          <a:spcPts val="0"/>
                        </a:spcBef>
                        <a:spcAft>
                          <a:spcPts val="0"/>
                        </a:spcAft>
                        <a:buNone/>
                      </a:pPr>
                      <a:r>
                        <a:rPr lang="en">
                          <a:solidFill>
                            <a:srgbClr val="DD7E6B"/>
                          </a:solidFill>
                        </a:rPr>
                        <a:t>Repository / *Repo</a:t>
                      </a:r>
                      <a:endParaRPr>
                        <a:solidFill>
                          <a:srgbClr val="DD7E6B"/>
                        </a:solidFill>
                      </a:endParaRPr>
                    </a:p>
                  </a:txBody>
                  <a:tcPr marT="91425" marB="91425" marR="91425" marL="91425"/>
                </a:tc>
                <a:tc>
                  <a:txBody>
                    <a:bodyPr/>
                    <a:lstStyle/>
                    <a:p>
                      <a:pPr indent="0" lvl="0" marL="0" rtl="0" algn="ctr">
                        <a:spcBef>
                          <a:spcPts val="0"/>
                        </a:spcBef>
                        <a:spcAft>
                          <a:spcPts val="0"/>
                        </a:spcAft>
                        <a:buNone/>
                      </a:pPr>
                      <a:r>
                        <a:rPr lang="en"/>
                        <a:t>Project or the Folder root of your project</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0"/>
          <p:cNvSpPr txBox="1"/>
          <p:nvPr>
            <p:ph type="title"/>
          </p:nvPr>
        </p:nvSpPr>
        <p:spPr>
          <a:xfrm>
            <a:off x="1303800" y="598575"/>
            <a:ext cx="7030500" cy="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Commands</a:t>
            </a:r>
            <a:endParaRPr/>
          </a:p>
        </p:txBody>
      </p:sp>
      <p:graphicFrame>
        <p:nvGraphicFramePr>
          <p:cNvPr id="357" name="Google Shape;357;p20"/>
          <p:cNvGraphicFramePr/>
          <p:nvPr/>
        </p:nvGraphicFramePr>
        <p:xfrm>
          <a:off x="952500" y="1619250"/>
          <a:ext cx="3000000" cy="3000000"/>
        </p:xfrm>
        <a:graphic>
          <a:graphicData uri="http://schemas.openxmlformats.org/drawingml/2006/table">
            <a:tbl>
              <a:tblPr>
                <a:noFill/>
                <a:tableStyleId>{F19E0B44-81BA-4194-B791-C3F0D0F23069}</a:tableStyleId>
              </a:tblPr>
              <a:tblGrid>
                <a:gridCol w="1333500"/>
                <a:gridCol w="5905500"/>
              </a:tblGrid>
              <a:tr h="381000">
                <a:tc>
                  <a:txBody>
                    <a:bodyPr/>
                    <a:lstStyle/>
                    <a:p>
                      <a:pPr indent="0" lvl="0" marL="0" rtl="0" algn="ctr">
                        <a:spcBef>
                          <a:spcPts val="0"/>
                        </a:spcBef>
                        <a:spcAft>
                          <a:spcPts val="0"/>
                        </a:spcAft>
                        <a:buNone/>
                      </a:pPr>
                      <a:r>
                        <a:rPr lang="en">
                          <a:solidFill>
                            <a:srgbClr val="E06666"/>
                          </a:solidFill>
                        </a:rPr>
                        <a:t>status</a:t>
                      </a:r>
                      <a:endParaRPr>
                        <a:solidFill>
                          <a:srgbClr val="E06666"/>
                        </a:solidFill>
                      </a:endParaRPr>
                    </a:p>
                  </a:txBody>
                  <a:tcPr marT="91425" marB="91425" marR="91425" marL="91425"/>
                </a:tc>
                <a:tc>
                  <a:txBody>
                    <a:bodyPr/>
                    <a:lstStyle/>
                    <a:p>
                      <a:pPr indent="0" lvl="0" marL="0" rtl="0" algn="ctr">
                        <a:spcBef>
                          <a:spcPts val="0"/>
                        </a:spcBef>
                        <a:spcAft>
                          <a:spcPts val="0"/>
                        </a:spcAft>
                        <a:buNone/>
                      </a:pPr>
                      <a:r>
                        <a:rPr lang="en"/>
                        <a:t>Check the actual status of your branch before making changes</a:t>
                      </a:r>
                      <a:endParaRPr/>
                    </a:p>
                  </a:txBody>
                  <a:tcPr marT="91425" marB="91425" marR="91425" marL="91425"/>
                </a:tc>
              </a:tr>
              <a:tr h="381000">
                <a:tc>
                  <a:txBody>
                    <a:bodyPr/>
                    <a:lstStyle/>
                    <a:p>
                      <a:pPr indent="0" lvl="0" marL="0" rtl="0" algn="ctr">
                        <a:spcBef>
                          <a:spcPts val="0"/>
                        </a:spcBef>
                        <a:spcAft>
                          <a:spcPts val="0"/>
                        </a:spcAft>
                        <a:buNone/>
                      </a:pPr>
                      <a:r>
                        <a:rPr lang="en">
                          <a:solidFill>
                            <a:srgbClr val="E06666"/>
                          </a:solidFill>
                        </a:rPr>
                        <a:t>clone</a:t>
                      </a:r>
                      <a:endParaRPr>
                        <a:solidFill>
                          <a:srgbClr val="E06666"/>
                        </a:solidFill>
                      </a:endParaRPr>
                    </a:p>
                  </a:txBody>
                  <a:tcPr marT="91425" marB="91425" marR="91425" marL="91425"/>
                </a:tc>
                <a:tc>
                  <a:txBody>
                    <a:bodyPr/>
                    <a:lstStyle/>
                    <a:p>
                      <a:pPr indent="0" lvl="0" marL="0" rtl="0" algn="ctr">
                        <a:spcBef>
                          <a:spcPts val="0"/>
                        </a:spcBef>
                        <a:spcAft>
                          <a:spcPts val="0"/>
                        </a:spcAft>
                        <a:buNone/>
                      </a:pPr>
                      <a:r>
                        <a:rPr lang="en"/>
                        <a:t>Bring the repository that it’s hosted somewhere to your local machine</a:t>
                      </a:r>
                      <a:endParaRPr/>
                    </a:p>
                  </a:txBody>
                  <a:tcPr marT="91425" marB="91425" marR="91425" marL="91425"/>
                </a:tc>
              </a:tr>
              <a:tr h="381000">
                <a:tc>
                  <a:txBody>
                    <a:bodyPr/>
                    <a:lstStyle/>
                    <a:p>
                      <a:pPr indent="0" lvl="0" marL="0" rtl="0" algn="ctr">
                        <a:spcBef>
                          <a:spcPts val="0"/>
                        </a:spcBef>
                        <a:spcAft>
                          <a:spcPts val="0"/>
                        </a:spcAft>
                        <a:buNone/>
                      </a:pPr>
                      <a:r>
                        <a:rPr lang="en">
                          <a:solidFill>
                            <a:srgbClr val="E06666"/>
                          </a:solidFill>
                        </a:rPr>
                        <a:t>add</a:t>
                      </a:r>
                      <a:endParaRPr>
                        <a:solidFill>
                          <a:srgbClr val="E06666"/>
                        </a:solidFill>
                      </a:endParaRPr>
                    </a:p>
                  </a:txBody>
                  <a:tcPr marT="91425" marB="91425" marR="91425" marL="91425"/>
                </a:tc>
                <a:tc>
                  <a:txBody>
                    <a:bodyPr/>
                    <a:lstStyle/>
                    <a:p>
                      <a:pPr indent="0" lvl="0" marL="0" rtl="0" algn="ctr">
                        <a:spcBef>
                          <a:spcPts val="0"/>
                        </a:spcBef>
                        <a:spcAft>
                          <a:spcPts val="0"/>
                        </a:spcAft>
                        <a:buNone/>
                      </a:pPr>
                      <a:r>
                        <a:rPr lang="en"/>
                        <a:t>Track your files ands changes in GIT</a:t>
                      </a:r>
                      <a:endParaRPr/>
                    </a:p>
                  </a:txBody>
                  <a:tcPr marT="91425" marB="91425" marR="91425" marL="91425"/>
                </a:tc>
              </a:tr>
              <a:tr h="381000">
                <a:tc>
                  <a:txBody>
                    <a:bodyPr/>
                    <a:lstStyle/>
                    <a:p>
                      <a:pPr indent="0" lvl="0" marL="0" rtl="0" algn="ctr">
                        <a:spcBef>
                          <a:spcPts val="0"/>
                        </a:spcBef>
                        <a:spcAft>
                          <a:spcPts val="0"/>
                        </a:spcAft>
                        <a:buNone/>
                      </a:pPr>
                      <a:r>
                        <a:rPr lang="en">
                          <a:solidFill>
                            <a:srgbClr val="E06666"/>
                          </a:solidFill>
                        </a:rPr>
                        <a:t>commit</a:t>
                      </a:r>
                      <a:endParaRPr>
                        <a:solidFill>
                          <a:srgbClr val="E06666"/>
                        </a:solidFill>
                      </a:endParaRPr>
                    </a:p>
                  </a:txBody>
                  <a:tcPr marT="91425" marB="91425" marR="91425" marL="91425"/>
                </a:tc>
                <a:tc>
                  <a:txBody>
                    <a:bodyPr/>
                    <a:lstStyle/>
                    <a:p>
                      <a:pPr indent="0" lvl="0" marL="0" rtl="0" algn="ctr">
                        <a:spcBef>
                          <a:spcPts val="0"/>
                        </a:spcBef>
                        <a:spcAft>
                          <a:spcPts val="0"/>
                        </a:spcAft>
                        <a:buNone/>
                      </a:pPr>
                      <a:r>
                        <a:rPr lang="en"/>
                        <a:t>Save your files in GIT</a:t>
                      </a:r>
                      <a:endParaRPr/>
                    </a:p>
                  </a:txBody>
                  <a:tcPr marT="91425" marB="91425" marR="91425" marL="91425"/>
                </a:tc>
              </a:tr>
              <a:tr h="381000">
                <a:tc>
                  <a:txBody>
                    <a:bodyPr/>
                    <a:lstStyle/>
                    <a:p>
                      <a:pPr indent="0" lvl="0" marL="0" rtl="0" algn="ctr">
                        <a:spcBef>
                          <a:spcPts val="0"/>
                        </a:spcBef>
                        <a:spcAft>
                          <a:spcPts val="0"/>
                        </a:spcAft>
                        <a:buNone/>
                      </a:pPr>
                      <a:r>
                        <a:rPr lang="en">
                          <a:solidFill>
                            <a:srgbClr val="E06666"/>
                          </a:solidFill>
                        </a:rPr>
                        <a:t>push</a:t>
                      </a:r>
                      <a:endParaRPr>
                        <a:solidFill>
                          <a:srgbClr val="E06666"/>
                        </a:solidFill>
                      </a:endParaRPr>
                    </a:p>
                  </a:txBody>
                  <a:tcPr marT="91425" marB="91425" marR="91425" marL="91425"/>
                </a:tc>
                <a:tc>
                  <a:txBody>
                    <a:bodyPr/>
                    <a:lstStyle/>
                    <a:p>
                      <a:pPr indent="0" lvl="0" marL="0" rtl="0" algn="ctr">
                        <a:spcBef>
                          <a:spcPts val="0"/>
                        </a:spcBef>
                        <a:spcAft>
                          <a:spcPts val="0"/>
                        </a:spcAft>
                        <a:buNone/>
                      </a:pPr>
                      <a:r>
                        <a:rPr lang="en"/>
                        <a:t>Upload your GIT commits to a remote repository</a:t>
                      </a:r>
                      <a:endParaRPr/>
                    </a:p>
                  </a:txBody>
                  <a:tcPr marT="91425" marB="91425" marR="91425" marL="91425"/>
                </a:tc>
              </a:tr>
              <a:tr h="381000">
                <a:tc>
                  <a:txBody>
                    <a:bodyPr/>
                    <a:lstStyle/>
                    <a:p>
                      <a:pPr indent="0" lvl="0" marL="0" rtl="0" algn="ctr">
                        <a:spcBef>
                          <a:spcPts val="0"/>
                        </a:spcBef>
                        <a:spcAft>
                          <a:spcPts val="0"/>
                        </a:spcAft>
                        <a:buNone/>
                      </a:pPr>
                      <a:r>
                        <a:rPr lang="en">
                          <a:solidFill>
                            <a:srgbClr val="E06666"/>
                          </a:solidFill>
                        </a:rPr>
                        <a:t>pull</a:t>
                      </a:r>
                      <a:endParaRPr>
                        <a:solidFill>
                          <a:srgbClr val="E06666"/>
                        </a:solidFill>
                      </a:endParaRPr>
                    </a:p>
                  </a:txBody>
                  <a:tcPr marT="91425" marB="91425" marR="91425" marL="91425"/>
                </a:tc>
                <a:tc>
                  <a:txBody>
                    <a:bodyPr/>
                    <a:lstStyle/>
                    <a:p>
                      <a:pPr indent="0" lvl="0" marL="0" rtl="0" algn="ctr">
                        <a:spcBef>
                          <a:spcPts val="0"/>
                        </a:spcBef>
                        <a:spcAft>
                          <a:spcPts val="0"/>
                        </a:spcAft>
                        <a:buNone/>
                      </a:pPr>
                      <a:r>
                        <a:rPr lang="en"/>
                        <a:t>Download changes from a remote repository. (Opposite from push)</a:t>
                      </a:r>
                      <a:endParaRPr/>
                    </a:p>
                  </a:txBody>
                  <a:tcPr marT="91425" marB="91425" marR="91425" marL="91425"/>
                </a:tc>
              </a:tr>
            </a:tbl>
          </a:graphicData>
        </a:graphic>
      </p:graphicFrame>
      <p:sp>
        <p:nvSpPr>
          <p:cNvPr id="358" name="Google Shape;358;p20"/>
          <p:cNvSpPr txBox="1"/>
          <p:nvPr>
            <p:ph type="title"/>
          </p:nvPr>
        </p:nvSpPr>
        <p:spPr>
          <a:xfrm>
            <a:off x="952500" y="1399850"/>
            <a:ext cx="7030500" cy="2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
              <a:t>* All commands are followed by the `git` keyword</a:t>
            </a:r>
            <a:endParaRPr sz="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introduced to Github</a:t>
            </a:r>
            <a:endParaRPr/>
          </a:p>
        </p:txBody>
      </p:sp>
      <p:sp>
        <p:nvSpPr>
          <p:cNvPr id="364" name="Google Shape;364;p21"/>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Walk </a:t>
            </a:r>
            <a:r>
              <a:rPr lang="en"/>
              <a:t>through</a:t>
            </a:r>
            <a:r>
              <a:rPr lang="en"/>
              <a:t>  the platform</a:t>
            </a:r>
            <a:endParaRPr/>
          </a:p>
          <a:p>
            <a:pPr indent="-298450" lvl="1" marL="914400" rtl="0" algn="l">
              <a:spcBef>
                <a:spcPts val="0"/>
              </a:spcBef>
              <a:spcAft>
                <a:spcPts val="0"/>
              </a:spcAft>
              <a:buSzPts val="1100"/>
              <a:buChar char="-"/>
            </a:pPr>
            <a:r>
              <a:rPr lang="en"/>
              <a:t>Contributions, projects, branches.</a:t>
            </a:r>
            <a:endParaRPr/>
          </a:p>
          <a:p>
            <a:pPr indent="-298450" lvl="1" marL="914400" rtl="0" algn="l">
              <a:spcBef>
                <a:spcPts val="0"/>
              </a:spcBef>
              <a:spcAft>
                <a:spcPts val="0"/>
              </a:spcAft>
              <a:buSzPts val="1100"/>
              <a:buChar char="-"/>
            </a:pPr>
            <a:r>
              <a:rPr lang="en"/>
              <a:t>Seetin</a:t>
            </a:r>
            <a:r>
              <a:rPr lang="en"/>
              <a:t>g,</a:t>
            </a:r>
            <a:r>
              <a:rPr lang="en"/>
              <a:t> managing access.</a:t>
            </a:r>
            <a:endParaRPr/>
          </a:p>
          <a:p>
            <a:pPr indent="-311150" lvl="0" marL="457200" rtl="0" algn="l">
              <a:spcBef>
                <a:spcPts val="0"/>
              </a:spcBef>
              <a:spcAft>
                <a:spcPts val="0"/>
              </a:spcAft>
              <a:buSzPts val="1300"/>
              <a:buChar char="-"/>
            </a:pPr>
            <a:r>
              <a:rPr lang="en"/>
              <a:t>Developers interaction on a pull request</a:t>
            </a:r>
            <a:endParaRPr/>
          </a:p>
          <a:p>
            <a:pPr indent="-298450" lvl="1" marL="914400" rtl="0" algn="l">
              <a:spcBef>
                <a:spcPts val="0"/>
              </a:spcBef>
              <a:spcAft>
                <a:spcPts val="0"/>
              </a:spcAft>
              <a:buSzPts val="1100"/>
              <a:buChar char="-"/>
            </a:pPr>
            <a:r>
              <a:rPr lang="en"/>
              <a:t>Descriptions, comments, changes.</a:t>
            </a:r>
            <a:endParaRPr/>
          </a:p>
          <a:p>
            <a:pPr indent="-298450" lvl="1" marL="914400" rtl="0" algn="l">
              <a:spcBef>
                <a:spcPts val="0"/>
              </a:spcBef>
              <a:spcAft>
                <a:spcPts val="0"/>
              </a:spcAft>
              <a:buSzPts val="1100"/>
              <a:buChar char="-"/>
            </a:pPr>
            <a:r>
              <a:rPr lang="en"/>
              <a:t>Previous Commits.</a:t>
            </a:r>
            <a:endParaRPr/>
          </a:p>
          <a:p>
            <a:pPr indent="-311150" lvl="0" marL="457200" rtl="0" algn="l">
              <a:spcBef>
                <a:spcPts val="0"/>
              </a:spcBef>
              <a:spcAft>
                <a:spcPts val="0"/>
              </a:spcAft>
              <a:buSzPts val="1300"/>
              <a:buChar char="-"/>
            </a:pPr>
            <a:r>
              <a:rPr lang="en"/>
              <a:t>Creating a new Repository</a:t>
            </a:r>
            <a:endParaRPr/>
          </a:p>
          <a:p>
            <a:pPr indent="-298450" lvl="1" marL="914400" rtl="0" algn="l">
              <a:spcBef>
                <a:spcPts val="0"/>
              </a:spcBef>
              <a:spcAft>
                <a:spcPts val="0"/>
              </a:spcAft>
              <a:buSzPts val="1100"/>
              <a:buChar char="-"/>
            </a:pPr>
            <a:r>
              <a:rPr lang="en"/>
              <a:t>Create repository.</a:t>
            </a:r>
            <a:endParaRPr/>
          </a:p>
          <a:p>
            <a:pPr indent="-298450" lvl="1" marL="914400" rtl="0" algn="l">
              <a:spcBef>
                <a:spcPts val="0"/>
              </a:spcBef>
              <a:spcAft>
                <a:spcPts val="0"/>
              </a:spcAft>
              <a:buSzPts val="1100"/>
              <a:buChar char="-"/>
            </a:pPr>
            <a:r>
              <a:rPr lang="en"/>
              <a:t>Add new file and commit changes.</a:t>
            </a:r>
            <a:endParaRPr/>
          </a:p>
          <a:p>
            <a:pPr indent="-298450" lvl="1" marL="914400" rtl="0" algn="l">
              <a:spcBef>
                <a:spcPts val="0"/>
              </a:spcBef>
              <a:spcAft>
                <a:spcPts val="0"/>
              </a:spcAft>
              <a:buSzPts val="1100"/>
              <a:buChar char="-"/>
            </a:pPr>
            <a:r>
              <a:rPr lang="en"/>
              <a:t>Modify existing file and create a new one.</a:t>
            </a:r>
            <a:endParaRPr/>
          </a:p>
          <a:p>
            <a:pPr indent="-298450" lvl="1" marL="914400" rtl="0" algn="l">
              <a:spcBef>
                <a:spcPts val="0"/>
              </a:spcBef>
              <a:spcAft>
                <a:spcPts val="0"/>
              </a:spcAft>
              <a:buSzPts val="1100"/>
              <a:buChar char="-"/>
            </a:pPr>
            <a:r>
              <a:rPr lang="en"/>
              <a:t>Compare commits and its changes.</a:t>
            </a:r>
            <a:endParaRPr/>
          </a:p>
          <a:p>
            <a:pPr indent="-298450" lvl="1" marL="914400" rtl="0" algn="l">
              <a:spcBef>
                <a:spcPts val="0"/>
              </a:spcBef>
              <a:spcAft>
                <a:spcPts val="0"/>
              </a:spcAft>
              <a:buSzPts val="1100"/>
              <a:buChar char="-"/>
            </a:pPr>
            <a:r>
              <a:rPr lang="en"/>
              <a:t>Pulling from Remote repository.</a:t>
            </a:r>
            <a:endParaRPr/>
          </a:p>
        </p:txBody>
      </p:sp>
      <p:pic>
        <p:nvPicPr>
          <p:cNvPr id="365" name="Google Shape;365;p21"/>
          <p:cNvPicPr preferRelativeResize="0"/>
          <p:nvPr/>
        </p:nvPicPr>
        <p:blipFill>
          <a:blip r:embed="rId3">
            <a:alphaModFix/>
          </a:blip>
          <a:stretch>
            <a:fillRect/>
          </a:stretch>
        </p:blipFill>
        <p:spPr>
          <a:xfrm>
            <a:off x="6876600" y="3020025"/>
            <a:ext cx="1737124" cy="1737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