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340" r:id="rId7"/>
    <p:sldId id="261" r:id="rId8"/>
    <p:sldId id="262" r:id="rId9"/>
    <p:sldId id="265" r:id="rId10"/>
    <p:sldId id="266" r:id="rId11"/>
    <p:sldId id="267" r:id="rId12"/>
    <p:sldId id="336" r:id="rId13"/>
    <p:sldId id="337" r:id="rId14"/>
    <p:sldId id="338" r:id="rId15"/>
    <p:sldId id="268" r:id="rId16"/>
    <p:sldId id="339" r:id="rId17"/>
    <p:sldId id="269" r:id="rId18"/>
    <p:sldId id="342" r:id="rId19"/>
    <p:sldId id="341" r:id="rId20"/>
    <p:sldId id="345" r:id="rId21"/>
    <p:sldId id="346" r:id="rId22"/>
    <p:sldId id="343" r:id="rId23"/>
    <p:sldId id="347" r:id="rId24"/>
    <p:sldId id="344" r:id="rId25"/>
    <p:sldId id="349" r:id="rId26"/>
    <p:sldId id="350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53" r:id="rId36"/>
    <p:sldId id="351" r:id="rId37"/>
    <p:sldId id="352" r:id="rId38"/>
    <p:sldId id="348" r:id="rId39"/>
    <p:sldId id="270" r:id="rId40"/>
    <p:sldId id="271" r:id="rId41"/>
    <p:sldId id="272" r:id="rId42"/>
    <p:sldId id="273" r:id="rId43"/>
    <p:sldId id="362" r:id="rId44"/>
    <p:sldId id="364" r:id="rId45"/>
    <p:sldId id="365" r:id="rId46"/>
    <p:sldId id="366" r:id="rId47"/>
    <p:sldId id="274" r:id="rId48"/>
    <p:sldId id="275" r:id="rId49"/>
    <p:sldId id="278" r:id="rId50"/>
    <p:sldId id="279" r:id="rId51"/>
    <p:sldId id="363" r:id="rId52"/>
    <p:sldId id="276" r:id="rId53"/>
    <p:sldId id="305" r:id="rId54"/>
    <p:sldId id="257" r:id="rId55"/>
    <p:sldId id="280" r:id="rId56"/>
    <p:sldId id="277" r:id="rId57"/>
    <p:sldId id="368" r:id="rId58"/>
    <p:sldId id="281" r:id="rId59"/>
    <p:sldId id="369" r:id="rId60"/>
    <p:sldId id="370" r:id="rId61"/>
    <p:sldId id="367" r:id="rId62"/>
    <p:sldId id="371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5" r:id="rId81"/>
    <p:sldId id="392" r:id="rId82"/>
    <p:sldId id="391" r:id="rId83"/>
    <p:sldId id="393" r:id="rId84"/>
    <p:sldId id="394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297" r:id="rId93"/>
    <p:sldId id="298" r:id="rId94"/>
    <p:sldId id="403" r:id="rId95"/>
    <p:sldId id="404" r:id="rId96"/>
    <p:sldId id="406" r:id="rId97"/>
    <p:sldId id="407" r:id="rId98"/>
    <p:sldId id="313" r:id="rId99"/>
    <p:sldId id="314" r:id="rId100"/>
    <p:sldId id="312" r:id="rId101"/>
    <p:sldId id="315" r:id="rId102"/>
    <p:sldId id="316" r:id="rId103"/>
    <p:sldId id="317" r:id="rId104"/>
    <p:sldId id="319" r:id="rId105"/>
    <p:sldId id="320" r:id="rId106"/>
    <p:sldId id="405" r:id="rId107"/>
    <p:sldId id="318" r:id="rId108"/>
    <p:sldId id="321" r:id="rId109"/>
    <p:sldId id="335" r:id="rId110"/>
    <p:sldId id="390" r:id="rId111"/>
    <p:sldId id="282" r:id="rId112"/>
    <p:sldId id="283" r:id="rId113"/>
    <p:sldId id="284" r:id="rId114"/>
    <p:sldId id="285" r:id="rId115"/>
    <p:sldId id="286" r:id="rId116"/>
    <p:sldId id="287" r:id="rId117"/>
    <p:sldId id="288" r:id="rId118"/>
    <p:sldId id="289" r:id="rId119"/>
    <p:sldId id="290" r:id="rId120"/>
    <p:sldId id="291" r:id="rId121"/>
    <p:sldId id="293" r:id="rId122"/>
    <p:sldId id="294" r:id="rId123"/>
    <p:sldId id="299" r:id="rId124"/>
    <p:sldId id="300" r:id="rId125"/>
    <p:sldId id="301" r:id="rId126"/>
    <p:sldId id="295" r:id="rId127"/>
    <p:sldId id="296" r:id="rId128"/>
    <p:sldId id="304" r:id="rId129"/>
    <p:sldId id="302" r:id="rId130"/>
    <p:sldId id="303" r:id="rId131"/>
    <p:sldId id="306" r:id="rId132"/>
    <p:sldId id="307" r:id="rId133"/>
    <p:sldId id="308" r:id="rId134"/>
    <p:sldId id="309" r:id="rId135"/>
    <p:sldId id="310" r:id="rId136"/>
    <p:sldId id="311" r:id="rId137"/>
    <p:sldId id="322" r:id="rId138"/>
    <p:sldId id="323" r:id="rId139"/>
    <p:sldId id="324" r:id="rId140"/>
    <p:sldId id="325" r:id="rId141"/>
    <p:sldId id="326" r:id="rId142"/>
    <p:sldId id="327" r:id="rId143"/>
    <p:sldId id="328" r:id="rId144"/>
    <p:sldId id="329" r:id="rId145"/>
    <p:sldId id="330" r:id="rId146"/>
    <p:sldId id="331" r:id="rId147"/>
    <p:sldId id="332" r:id="rId148"/>
    <p:sldId id="333" r:id="rId149"/>
    <p:sldId id="334" r:id="rId1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AB85755-185D-4517-BA48-F0A658C93692}">
          <p14:sldIdLst>
            <p14:sldId id="256"/>
            <p14:sldId id="264"/>
            <p14:sldId id="258"/>
            <p14:sldId id="259"/>
            <p14:sldId id="260"/>
            <p14:sldId id="340"/>
            <p14:sldId id="261"/>
            <p14:sldId id="262"/>
            <p14:sldId id="265"/>
            <p14:sldId id="266"/>
            <p14:sldId id="267"/>
            <p14:sldId id="336"/>
            <p14:sldId id="337"/>
            <p14:sldId id="338"/>
            <p14:sldId id="268"/>
            <p14:sldId id="339"/>
            <p14:sldId id="269"/>
            <p14:sldId id="342"/>
            <p14:sldId id="341"/>
            <p14:sldId id="345"/>
            <p14:sldId id="346"/>
            <p14:sldId id="343"/>
            <p14:sldId id="347"/>
            <p14:sldId id="344"/>
            <p14:sldId id="349"/>
            <p14:sldId id="350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53"/>
            <p14:sldId id="351"/>
            <p14:sldId id="352"/>
            <p14:sldId id="348"/>
            <p14:sldId id="270"/>
            <p14:sldId id="271"/>
            <p14:sldId id="272"/>
            <p14:sldId id="273"/>
            <p14:sldId id="362"/>
            <p14:sldId id="364"/>
            <p14:sldId id="365"/>
            <p14:sldId id="366"/>
            <p14:sldId id="274"/>
            <p14:sldId id="275"/>
            <p14:sldId id="278"/>
            <p14:sldId id="279"/>
            <p14:sldId id="363"/>
            <p14:sldId id="276"/>
            <p14:sldId id="305"/>
            <p14:sldId id="257"/>
            <p14:sldId id="280"/>
            <p14:sldId id="277"/>
            <p14:sldId id="368"/>
            <p14:sldId id="281"/>
            <p14:sldId id="369"/>
            <p14:sldId id="370"/>
            <p14:sldId id="367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5"/>
            <p14:sldId id="392"/>
            <p14:sldId id="391"/>
            <p14:sldId id="393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297"/>
            <p14:sldId id="298"/>
            <p14:sldId id="403"/>
            <p14:sldId id="404"/>
            <p14:sldId id="406"/>
            <p14:sldId id="407"/>
            <p14:sldId id="313"/>
            <p14:sldId id="314"/>
            <p14:sldId id="312"/>
            <p14:sldId id="315"/>
            <p14:sldId id="316"/>
            <p14:sldId id="317"/>
            <p14:sldId id="319"/>
            <p14:sldId id="320"/>
            <p14:sldId id="405"/>
            <p14:sldId id="318"/>
            <p14:sldId id="321"/>
            <p14:sldId id="335"/>
            <p14:sldId id="39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9"/>
            <p14:sldId id="300"/>
            <p14:sldId id="301"/>
            <p14:sldId id="295"/>
            <p14:sldId id="296"/>
            <p14:sldId id="304"/>
            <p14:sldId id="302"/>
            <p14:sldId id="303"/>
            <p14:sldId id="306"/>
            <p14:sldId id="307"/>
            <p14:sldId id="308"/>
            <p14:sldId id="309"/>
            <p14:sldId id="310"/>
            <p14:sldId id="31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24CCA-2A45-4D5D-91EB-BAB0AA9BDE6E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588DD2-B5F6-4E7F-AF06-C8A0F24AA152}">
      <dgm:prSet custT="1"/>
      <dgm:spPr/>
      <dgm:t>
        <a:bodyPr/>
        <a:lstStyle/>
        <a:p>
          <a:r>
            <a:rPr lang="pt-BR" sz="3600" dirty="0"/>
            <a:t>lembre-se</a:t>
          </a:r>
          <a:r>
            <a:rPr lang="pt-BR" sz="5200" dirty="0"/>
            <a:t>: </a:t>
          </a:r>
          <a:endParaRPr lang="en-US" sz="5200" dirty="0"/>
        </a:p>
      </dgm:t>
    </dgm:pt>
    <dgm:pt modelId="{CA89CA70-7DC7-49BB-9E6A-038439B6569F}" type="parTrans" cxnId="{E7BC706D-8A11-442E-B832-D52745504126}">
      <dgm:prSet/>
      <dgm:spPr/>
      <dgm:t>
        <a:bodyPr/>
        <a:lstStyle/>
        <a:p>
          <a:endParaRPr lang="en-US"/>
        </a:p>
      </dgm:t>
    </dgm:pt>
    <dgm:pt modelId="{3F7DD04E-09DC-4DBA-ACDA-7FD57AC4B792}" type="sibTrans" cxnId="{E7BC706D-8A11-442E-B832-D52745504126}">
      <dgm:prSet/>
      <dgm:spPr/>
      <dgm:t>
        <a:bodyPr/>
        <a:lstStyle/>
        <a:p>
          <a:endParaRPr lang="en-US"/>
        </a:p>
      </dgm:t>
    </dgm:pt>
    <dgm:pt modelId="{9E12E46B-8C4B-4963-A8B6-A1BF2FCC2584}">
      <dgm:prSet/>
      <dgm:spPr/>
      <dgm:t>
        <a:bodyPr/>
        <a:lstStyle/>
        <a:p>
          <a:r>
            <a:rPr lang="pt-BR" dirty="0"/>
            <a:t>Constantes e variáveis são espaços de memória reservados para o tipo de dados que você deseja trabalhar. </a:t>
          </a:r>
          <a:endParaRPr lang="en-US" dirty="0"/>
        </a:p>
      </dgm:t>
    </dgm:pt>
    <dgm:pt modelId="{12A46BF1-DF96-4041-B3D8-32E4245FD989}" type="parTrans" cxnId="{1AAC7C0A-9A8D-4DC6-8FD7-39518E68F18A}">
      <dgm:prSet/>
      <dgm:spPr/>
      <dgm:t>
        <a:bodyPr/>
        <a:lstStyle/>
        <a:p>
          <a:endParaRPr lang="en-US"/>
        </a:p>
      </dgm:t>
    </dgm:pt>
    <dgm:pt modelId="{696581C2-C36E-4B52-BFF4-544CC3BD6571}" type="sibTrans" cxnId="{1AAC7C0A-9A8D-4DC6-8FD7-39518E68F18A}">
      <dgm:prSet/>
      <dgm:spPr/>
      <dgm:t>
        <a:bodyPr/>
        <a:lstStyle/>
        <a:p>
          <a:endParaRPr lang="en-US"/>
        </a:p>
      </dgm:t>
    </dgm:pt>
    <dgm:pt modelId="{8550DE3F-88D0-4254-811F-F80D273882C6}">
      <dgm:prSet/>
      <dgm:spPr/>
      <dgm:t>
        <a:bodyPr/>
        <a:lstStyle/>
        <a:p>
          <a:r>
            <a:rPr lang="pt-BR"/>
            <a:t>Constantes são valores fixos que você utilizará em seu programa </a:t>
          </a:r>
          <a:endParaRPr lang="en-US"/>
        </a:p>
      </dgm:t>
    </dgm:pt>
    <dgm:pt modelId="{1B0A8AAA-118D-4975-8A36-489972814F5E}" type="parTrans" cxnId="{20C53275-CD59-4F83-9CEE-1636566060F8}">
      <dgm:prSet/>
      <dgm:spPr/>
      <dgm:t>
        <a:bodyPr/>
        <a:lstStyle/>
        <a:p>
          <a:endParaRPr lang="en-US"/>
        </a:p>
      </dgm:t>
    </dgm:pt>
    <dgm:pt modelId="{7C12006F-8C09-4828-9B29-B9553BEC0961}" type="sibTrans" cxnId="{20C53275-CD59-4F83-9CEE-1636566060F8}">
      <dgm:prSet/>
      <dgm:spPr/>
      <dgm:t>
        <a:bodyPr/>
        <a:lstStyle/>
        <a:p>
          <a:endParaRPr lang="en-US"/>
        </a:p>
      </dgm:t>
    </dgm:pt>
    <dgm:pt modelId="{5727CEA7-C73C-4371-8CCA-0ED440852928}">
      <dgm:prSet/>
      <dgm:spPr/>
      <dgm:t>
        <a:bodyPr/>
        <a:lstStyle/>
        <a:p>
          <a:r>
            <a:rPr lang="pt-BR"/>
            <a:t>Variáveis são valores que precisam variar durante o tempo de execução do seu programa.</a:t>
          </a:r>
          <a:endParaRPr lang="en-US"/>
        </a:p>
      </dgm:t>
    </dgm:pt>
    <dgm:pt modelId="{851D1B8F-7FAE-4CB8-9BCC-B7B9EF0D40E1}" type="parTrans" cxnId="{DBBB7E56-1B41-4A3A-978A-9CC45FD09361}">
      <dgm:prSet/>
      <dgm:spPr/>
      <dgm:t>
        <a:bodyPr/>
        <a:lstStyle/>
        <a:p>
          <a:endParaRPr lang="en-US"/>
        </a:p>
      </dgm:t>
    </dgm:pt>
    <dgm:pt modelId="{4E5AEBCF-82EE-4EB7-A93B-E91935B98E18}" type="sibTrans" cxnId="{DBBB7E56-1B41-4A3A-978A-9CC45FD09361}">
      <dgm:prSet/>
      <dgm:spPr/>
      <dgm:t>
        <a:bodyPr/>
        <a:lstStyle/>
        <a:p>
          <a:endParaRPr lang="en-US"/>
        </a:p>
      </dgm:t>
    </dgm:pt>
    <dgm:pt modelId="{29188E59-0699-4843-BF15-E43338B19888}" type="pres">
      <dgm:prSet presAssocID="{19524CCA-2A45-4D5D-91EB-BAB0AA9BDE6E}" presName="vert0" presStyleCnt="0">
        <dgm:presLayoutVars>
          <dgm:dir/>
          <dgm:animOne val="branch"/>
          <dgm:animLvl val="lvl"/>
        </dgm:presLayoutVars>
      </dgm:prSet>
      <dgm:spPr/>
    </dgm:pt>
    <dgm:pt modelId="{FF3F8D0E-13B3-4E51-9894-9782CA5C63EC}" type="pres">
      <dgm:prSet presAssocID="{66588DD2-B5F6-4E7F-AF06-C8A0F24AA152}" presName="thickLine" presStyleLbl="alignNode1" presStyleIdx="0" presStyleCnt="1"/>
      <dgm:spPr/>
    </dgm:pt>
    <dgm:pt modelId="{AE22940F-8713-4258-A156-0DF89C206C15}" type="pres">
      <dgm:prSet presAssocID="{66588DD2-B5F6-4E7F-AF06-C8A0F24AA152}" presName="horz1" presStyleCnt="0"/>
      <dgm:spPr/>
    </dgm:pt>
    <dgm:pt modelId="{D647C90E-6781-494D-893E-1CCF3F59E7E6}" type="pres">
      <dgm:prSet presAssocID="{66588DD2-B5F6-4E7F-AF06-C8A0F24AA152}" presName="tx1" presStyleLbl="revTx" presStyleIdx="0" presStyleCnt="4" custScaleX="147996"/>
      <dgm:spPr/>
    </dgm:pt>
    <dgm:pt modelId="{450B73BD-C4FA-4BF4-803F-A9071615D628}" type="pres">
      <dgm:prSet presAssocID="{66588DD2-B5F6-4E7F-AF06-C8A0F24AA152}" presName="vert1" presStyleCnt="0"/>
      <dgm:spPr/>
    </dgm:pt>
    <dgm:pt modelId="{B4BA0CC7-A233-45A0-BF46-63488F5DD950}" type="pres">
      <dgm:prSet presAssocID="{9E12E46B-8C4B-4963-A8B6-A1BF2FCC2584}" presName="vertSpace2a" presStyleCnt="0"/>
      <dgm:spPr/>
    </dgm:pt>
    <dgm:pt modelId="{9CB59944-F041-4CA0-97ED-A3816B3CAD3A}" type="pres">
      <dgm:prSet presAssocID="{9E12E46B-8C4B-4963-A8B6-A1BF2FCC2584}" presName="horz2" presStyleCnt="0"/>
      <dgm:spPr/>
    </dgm:pt>
    <dgm:pt modelId="{C54AD97E-211E-42E7-91CC-28DCA2832CD2}" type="pres">
      <dgm:prSet presAssocID="{9E12E46B-8C4B-4963-A8B6-A1BF2FCC2584}" presName="horzSpace2" presStyleCnt="0"/>
      <dgm:spPr/>
    </dgm:pt>
    <dgm:pt modelId="{CBDDC1A8-4513-49CE-A8E3-87607B13150D}" type="pres">
      <dgm:prSet presAssocID="{9E12E46B-8C4B-4963-A8B6-A1BF2FCC2584}" presName="tx2" presStyleLbl="revTx" presStyleIdx="1" presStyleCnt="4"/>
      <dgm:spPr/>
    </dgm:pt>
    <dgm:pt modelId="{46853C67-516A-4EE3-BE06-A92A35AC1192}" type="pres">
      <dgm:prSet presAssocID="{9E12E46B-8C4B-4963-A8B6-A1BF2FCC2584}" presName="vert2" presStyleCnt="0"/>
      <dgm:spPr/>
    </dgm:pt>
    <dgm:pt modelId="{63EA0D8E-ED59-470C-9857-9D5237B22667}" type="pres">
      <dgm:prSet presAssocID="{9E12E46B-8C4B-4963-A8B6-A1BF2FCC2584}" presName="thinLine2b" presStyleLbl="callout" presStyleIdx="0" presStyleCnt="3"/>
      <dgm:spPr/>
    </dgm:pt>
    <dgm:pt modelId="{467AF1EC-C27D-4825-A895-D818BDB33D15}" type="pres">
      <dgm:prSet presAssocID="{9E12E46B-8C4B-4963-A8B6-A1BF2FCC2584}" presName="vertSpace2b" presStyleCnt="0"/>
      <dgm:spPr/>
    </dgm:pt>
    <dgm:pt modelId="{4DE8C93C-4F80-4101-84DF-F487055DDB9C}" type="pres">
      <dgm:prSet presAssocID="{8550DE3F-88D0-4254-811F-F80D273882C6}" presName="horz2" presStyleCnt="0"/>
      <dgm:spPr/>
    </dgm:pt>
    <dgm:pt modelId="{BD18B661-33A0-48B7-B981-FC17022C6EDE}" type="pres">
      <dgm:prSet presAssocID="{8550DE3F-88D0-4254-811F-F80D273882C6}" presName="horzSpace2" presStyleCnt="0"/>
      <dgm:spPr/>
    </dgm:pt>
    <dgm:pt modelId="{200E29C4-189D-4980-8CCB-3FA4D1B2A4CC}" type="pres">
      <dgm:prSet presAssocID="{8550DE3F-88D0-4254-811F-F80D273882C6}" presName="tx2" presStyleLbl="revTx" presStyleIdx="2" presStyleCnt="4"/>
      <dgm:spPr/>
    </dgm:pt>
    <dgm:pt modelId="{ACC78766-3C71-471D-B5F1-EE1125DF71C8}" type="pres">
      <dgm:prSet presAssocID="{8550DE3F-88D0-4254-811F-F80D273882C6}" presName="vert2" presStyleCnt="0"/>
      <dgm:spPr/>
    </dgm:pt>
    <dgm:pt modelId="{1BC299CD-4754-4CEA-950D-3CAD5C505F97}" type="pres">
      <dgm:prSet presAssocID="{8550DE3F-88D0-4254-811F-F80D273882C6}" presName="thinLine2b" presStyleLbl="callout" presStyleIdx="1" presStyleCnt="3"/>
      <dgm:spPr/>
    </dgm:pt>
    <dgm:pt modelId="{898D14AF-A7C9-4263-9B8B-E0510617BEAE}" type="pres">
      <dgm:prSet presAssocID="{8550DE3F-88D0-4254-811F-F80D273882C6}" presName="vertSpace2b" presStyleCnt="0"/>
      <dgm:spPr/>
    </dgm:pt>
    <dgm:pt modelId="{4D2C35ED-3CEA-40D8-916B-9B455649A3E2}" type="pres">
      <dgm:prSet presAssocID="{5727CEA7-C73C-4371-8CCA-0ED440852928}" presName="horz2" presStyleCnt="0"/>
      <dgm:spPr/>
    </dgm:pt>
    <dgm:pt modelId="{3C7B8B97-5E14-470F-BF92-63F7FCB16822}" type="pres">
      <dgm:prSet presAssocID="{5727CEA7-C73C-4371-8CCA-0ED440852928}" presName="horzSpace2" presStyleCnt="0"/>
      <dgm:spPr/>
    </dgm:pt>
    <dgm:pt modelId="{57709B3D-36D0-420C-980A-C296076CEA36}" type="pres">
      <dgm:prSet presAssocID="{5727CEA7-C73C-4371-8CCA-0ED440852928}" presName="tx2" presStyleLbl="revTx" presStyleIdx="3" presStyleCnt="4"/>
      <dgm:spPr/>
    </dgm:pt>
    <dgm:pt modelId="{C23613A7-8D13-4B51-B1EB-CB56C4A10C75}" type="pres">
      <dgm:prSet presAssocID="{5727CEA7-C73C-4371-8CCA-0ED440852928}" presName="vert2" presStyleCnt="0"/>
      <dgm:spPr/>
    </dgm:pt>
    <dgm:pt modelId="{CF75191E-05CD-4F06-A80F-6A7568574F11}" type="pres">
      <dgm:prSet presAssocID="{5727CEA7-C73C-4371-8CCA-0ED440852928}" presName="thinLine2b" presStyleLbl="callout" presStyleIdx="2" presStyleCnt="3"/>
      <dgm:spPr/>
    </dgm:pt>
    <dgm:pt modelId="{6BBF03BC-E8D0-4389-AB32-CCFAEFFB39A1}" type="pres">
      <dgm:prSet presAssocID="{5727CEA7-C73C-4371-8CCA-0ED440852928}" presName="vertSpace2b" presStyleCnt="0"/>
      <dgm:spPr/>
    </dgm:pt>
  </dgm:ptLst>
  <dgm:cxnLst>
    <dgm:cxn modelId="{1AAC7C0A-9A8D-4DC6-8FD7-39518E68F18A}" srcId="{66588DD2-B5F6-4E7F-AF06-C8A0F24AA152}" destId="{9E12E46B-8C4B-4963-A8B6-A1BF2FCC2584}" srcOrd="0" destOrd="0" parTransId="{12A46BF1-DF96-4041-B3D8-32E4245FD989}" sibTransId="{696581C2-C36E-4B52-BFF4-544CC3BD6571}"/>
    <dgm:cxn modelId="{39010317-983C-40B4-89A5-4D3A207CBEED}" type="presOf" srcId="{9E12E46B-8C4B-4963-A8B6-A1BF2FCC2584}" destId="{CBDDC1A8-4513-49CE-A8E3-87607B13150D}" srcOrd="0" destOrd="0" presId="urn:microsoft.com/office/officeart/2008/layout/LinedList"/>
    <dgm:cxn modelId="{99E1573B-9E07-43A6-98A6-BDC43D30DD0F}" type="presOf" srcId="{8550DE3F-88D0-4254-811F-F80D273882C6}" destId="{200E29C4-189D-4980-8CCB-3FA4D1B2A4CC}" srcOrd="0" destOrd="0" presId="urn:microsoft.com/office/officeart/2008/layout/LinedList"/>
    <dgm:cxn modelId="{E7BC706D-8A11-442E-B832-D52745504126}" srcId="{19524CCA-2A45-4D5D-91EB-BAB0AA9BDE6E}" destId="{66588DD2-B5F6-4E7F-AF06-C8A0F24AA152}" srcOrd="0" destOrd="0" parTransId="{CA89CA70-7DC7-49BB-9E6A-038439B6569F}" sibTransId="{3F7DD04E-09DC-4DBA-ACDA-7FD57AC4B792}"/>
    <dgm:cxn modelId="{20C53275-CD59-4F83-9CEE-1636566060F8}" srcId="{66588DD2-B5F6-4E7F-AF06-C8A0F24AA152}" destId="{8550DE3F-88D0-4254-811F-F80D273882C6}" srcOrd="1" destOrd="0" parTransId="{1B0A8AAA-118D-4975-8A36-489972814F5E}" sibTransId="{7C12006F-8C09-4828-9B29-B9553BEC0961}"/>
    <dgm:cxn modelId="{DBBB7E56-1B41-4A3A-978A-9CC45FD09361}" srcId="{66588DD2-B5F6-4E7F-AF06-C8A0F24AA152}" destId="{5727CEA7-C73C-4371-8CCA-0ED440852928}" srcOrd="2" destOrd="0" parTransId="{851D1B8F-7FAE-4CB8-9BCC-B7B9EF0D40E1}" sibTransId="{4E5AEBCF-82EE-4EB7-A93B-E91935B98E18}"/>
    <dgm:cxn modelId="{07D0408A-6747-44F3-8DED-5C7BC74E452E}" type="presOf" srcId="{66588DD2-B5F6-4E7F-AF06-C8A0F24AA152}" destId="{D647C90E-6781-494D-893E-1CCF3F59E7E6}" srcOrd="0" destOrd="0" presId="urn:microsoft.com/office/officeart/2008/layout/LinedList"/>
    <dgm:cxn modelId="{16B85BAB-36BE-4EC8-B6F3-41FC24AA2B12}" type="presOf" srcId="{19524CCA-2A45-4D5D-91EB-BAB0AA9BDE6E}" destId="{29188E59-0699-4843-BF15-E43338B19888}" srcOrd="0" destOrd="0" presId="urn:microsoft.com/office/officeart/2008/layout/LinedList"/>
    <dgm:cxn modelId="{63A93CEC-5747-4EA1-852F-DFC4650E8F83}" type="presOf" srcId="{5727CEA7-C73C-4371-8CCA-0ED440852928}" destId="{57709B3D-36D0-420C-980A-C296076CEA36}" srcOrd="0" destOrd="0" presId="urn:microsoft.com/office/officeart/2008/layout/LinedList"/>
    <dgm:cxn modelId="{538D1CC9-FA03-4D60-B43E-FF8BF1D5A39E}" type="presParOf" srcId="{29188E59-0699-4843-BF15-E43338B19888}" destId="{FF3F8D0E-13B3-4E51-9894-9782CA5C63EC}" srcOrd="0" destOrd="0" presId="urn:microsoft.com/office/officeart/2008/layout/LinedList"/>
    <dgm:cxn modelId="{A5E9856B-C505-47E2-8BDD-DFA48D4C8D4E}" type="presParOf" srcId="{29188E59-0699-4843-BF15-E43338B19888}" destId="{AE22940F-8713-4258-A156-0DF89C206C15}" srcOrd="1" destOrd="0" presId="urn:microsoft.com/office/officeart/2008/layout/LinedList"/>
    <dgm:cxn modelId="{57D2C76B-8D24-47FC-944B-607C0A6D0434}" type="presParOf" srcId="{AE22940F-8713-4258-A156-0DF89C206C15}" destId="{D647C90E-6781-494D-893E-1CCF3F59E7E6}" srcOrd="0" destOrd="0" presId="urn:microsoft.com/office/officeart/2008/layout/LinedList"/>
    <dgm:cxn modelId="{44D3E8BC-9965-4910-B915-B9B27A7FE9B2}" type="presParOf" srcId="{AE22940F-8713-4258-A156-0DF89C206C15}" destId="{450B73BD-C4FA-4BF4-803F-A9071615D628}" srcOrd="1" destOrd="0" presId="urn:microsoft.com/office/officeart/2008/layout/LinedList"/>
    <dgm:cxn modelId="{BD5BD589-857D-45C1-97F3-423EA640F207}" type="presParOf" srcId="{450B73BD-C4FA-4BF4-803F-A9071615D628}" destId="{B4BA0CC7-A233-45A0-BF46-63488F5DD950}" srcOrd="0" destOrd="0" presId="urn:microsoft.com/office/officeart/2008/layout/LinedList"/>
    <dgm:cxn modelId="{AEA6695F-EFE1-4D01-9F24-D6C08D68D4F3}" type="presParOf" srcId="{450B73BD-C4FA-4BF4-803F-A9071615D628}" destId="{9CB59944-F041-4CA0-97ED-A3816B3CAD3A}" srcOrd="1" destOrd="0" presId="urn:microsoft.com/office/officeart/2008/layout/LinedList"/>
    <dgm:cxn modelId="{2E09DE29-0989-4B98-B5A7-9F06363D55C8}" type="presParOf" srcId="{9CB59944-F041-4CA0-97ED-A3816B3CAD3A}" destId="{C54AD97E-211E-42E7-91CC-28DCA2832CD2}" srcOrd="0" destOrd="0" presId="urn:microsoft.com/office/officeart/2008/layout/LinedList"/>
    <dgm:cxn modelId="{D7B78C50-979E-484A-ABAD-7DE3D0789A29}" type="presParOf" srcId="{9CB59944-F041-4CA0-97ED-A3816B3CAD3A}" destId="{CBDDC1A8-4513-49CE-A8E3-87607B13150D}" srcOrd="1" destOrd="0" presId="urn:microsoft.com/office/officeart/2008/layout/LinedList"/>
    <dgm:cxn modelId="{415FD9A8-D276-4D49-BAFB-8D6D644E1A4B}" type="presParOf" srcId="{9CB59944-F041-4CA0-97ED-A3816B3CAD3A}" destId="{46853C67-516A-4EE3-BE06-A92A35AC1192}" srcOrd="2" destOrd="0" presId="urn:microsoft.com/office/officeart/2008/layout/LinedList"/>
    <dgm:cxn modelId="{7A596F1A-0326-4145-B308-F9A8F489DA09}" type="presParOf" srcId="{450B73BD-C4FA-4BF4-803F-A9071615D628}" destId="{63EA0D8E-ED59-470C-9857-9D5237B22667}" srcOrd="2" destOrd="0" presId="urn:microsoft.com/office/officeart/2008/layout/LinedList"/>
    <dgm:cxn modelId="{5BDE7A06-C05F-42C3-894F-7397DB83A5EC}" type="presParOf" srcId="{450B73BD-C4FA-4BF4-803F-A9071615D628}" destId="{467AF1EC-C27D-4825-A895-D818BDB33D15}" srcOrd="3" destOrd="0" presId="urn:microsoft.com/office/officeart/2008/layout/LinedList"/>
    <dgm:cxn modelId="{AE4B91E2-15C3-4850-B127-EC7FBCF79078}" type="presParOf" srcId="{450B73BD-C4FA-4BF4-803F-A9071615D628}" destId="{4DE8C93C-4F80-4101-84DF-F487055DDB9C}" srcOrd="4" destOrd="0" presId="urn:microsoft.com/office/officeart/2008/layout/LinedList"/>
    <dgm:cxn modelId="{502929B1-F06E-4D9A-9EC3-406542B77E05}" type="presParOf" srcId="{4DE8C93C-4F80-4101-84DF-F487055DDB9C}" destId="{BD18B661-33A0-48B7-B981-FC17022C6EDE}" srcOrd="0" destOrd="0" presId="urn:microsoft.com/office/officeart/2008/layout/LinedList"/>
    <dgm:cxn modelId="{49E93E6C-6CA2-41F2-A2ED-09838FA4A922}" type="presParOf" srcId="{4DE8C93C-4F80-4101-84DF-F487055DDB9C}" destId="{200E29C4-189D-4980-8CCB-3FA4D1B2A4CC}" srcOrd="1" destOrd="0" presId="urn:microsoft.com/office/officeart/2008/layout/LinedList"/>
    <dgm:cxn modelId="{349680DC-3F22-4A6C-BC15-10A4E4ABF3CA}" type="presParOf" srcId="{4DE8C93C-4F80-4101-84DF-F487055DDB9C}" destId="{ACC78766-3C71-471D-B5F1-EE1125DF71C8}" srcOrd="2" destOrd="0" presId="urn:microsoft.com/office/officeart/2008/layout/LinedList"/>
    <dgm:cxn modelId="{1152AC48-0309-416E-98E4-DD6C21CF2373}" type="presParOf" srcId="{450B73BD-C4FA-4BF4-803F-A9071615D628}" destId="{1BC299CD-4754-4CEA-950D-3CAD5C505F97}" srcOrd="5" destOrd="0" presId="urn:microsoft.com/office/officeart/2008/layout/LinedList"/>
    <dgm:cxn modelId="{B3AF7FE6-A0DC-4B7C-BD46-D552784FD03C}" type="presParOf" srcId="{450B73BD-C4FA-4BF4-803F-A9071615D628}" destId="{898D14AF-A7C9-4263-9B8B-E0510617BEAE}" srcOrd="6" destOrd="0" presId="urn:microsoft.com/office/officeart/2008/layout/LinedList"/>
    <dgm:cxn modelId="{7AC8E02A-DBBF-4085-AAC6-C893C9F99A44}" type="presParOf" srcId="{450B73BD-C4FA-4BF4-803F-A9071615D628}" destId="{4D2C35ED-3CEA-40D8-916B-9B455649A3E2}" srcOrd="7" destOrd="0" presId="urn:microsoft.com/office/officeart/2008/layout/LinedList"/>
    <dgm:cxn modelId="{ED605BCB-C706-4BC5-8CC5-708689A0EF40}" type="presParOf" srcId="{4D2C35ED-3CEA-40D8-916B-9B455649A3E2}" destId="{3C7B8B97-5E14-470F-BF92-63F7FCB16822}" srcOrd="0" destOrd="0" presId="urn:microsoft.com/office/officeart/2008/layout/LinedList"/>
    <dgm:cxn modelId="{85470038-A9EB-4B51-BD01-C9DF06F0BB2D}" type="presParOf" srcId="{4D2C35ED-3CEA-40D8-916B-9B455649A3E2}" destId="{57709B3D-36D0-420C-980A-C296076CEA36}" srcOrd="1" destOrd="0" presId="urn:microsoft.com/office/officeart/2008/layout/LinedList"/>
    <dgm:cxn modelId="{BC7ECEBD-DACC-4FC7-9AD5-62E4693105EF}" type="presParOf" srcId="{4D2C35ED-3CEA-40D8-916B-9B455649A3E2}" destId="{C23613A7-8D13-4B51-B1EB-CB56C4A10C75}" srcOrd="2" destOrd="0" presId="urn:microsoft.com/office/officeart/2008/layout/LinedList"/>
    <dgm:cxn modelId="{1BE31C71-5D05-4194-8F23-6CE8B8DF9B99}" type="presParOf" srcId="{450B73BD-C4FA-4BF4-803F-A9071615D628}" destId="{CF75191E-05CD-4F06-A80F-6A7568574F11}" srcOrd="8" destOrd="0" presId="urn:microsoft.com/office/officeart/2008/layout/LinedList"/>
    <dgm:cxn modelId="{81CC235E-2565-461F-A2D1-43AC96E02B7E}" type="presParOf" srcId="{450B73BD-C4FA-4BF4-803F-A9071615D628}" destId="{6BBF03BC-E8D0-4389-AB32-CCFAEFFB39A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F8D0E-13B3-4E51-9894-9782CA5C63EC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47C90E-6781-494D-893E-1CCF3F59E7E6}">
      <dsp:nvSpPr>
        <dsp:cNvPr id="0" name=""/>
        <dsp:cNvSpPr/>
      </dsp:nvSpPr>
      <dsp:spPr>
        <a:xfrm>
          <a:off x="0" y="0"/>
          <a:ext cx="2855428" cy="4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lembre-se</a:t>
          </a:r>
          <a:r>
            <a:rPr lang="pt-BR" sz="5200" kern="1200" dirty="0"/>
            <a:t>: </a:t>
          </a:r>
          <a:endParaRPr lang="en-US" sz="5200" kern="1200" dirty="0"/>
        </a:p>
      </dsp:txBody>
      <dsp:txXfrm>
        <a:off x="0" y="0"/>
        <a:ext cx="2855428" cy="4175468"/>
      </dsp:txXfrm>
    </dsp:sp>
    <dsp:sp modelId="{CBDDC1A8-4513-49CE-A8E3-87607B13150D}">
      <dsp:nvSpPr>
        <dsp:cNvPr id="0" name=""/>
        <dsp:cNvSpPr/>
      </dsp:nvSpPr>
      <dsp:spPr>
        <a:xfrm>
          <a:off x="3000132" y="65241"/>
          <a:ext cx="7572877" cy="130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Constantes e variáveis são espaços de memória reservados para o tipo de dados que você deseja trabalhar. </a:t>
          </a:r>
          <a:endParaRPr lang="en-US" sz="2700" kern="1200" dirty="0"/>
        </a:p>
      </dsp:txBody>
      <dsp:txXfrm>
        <a:off x="3000132" y="65241"/>
        <a:ext cx="7572877" cy="1304833"/>
      </dsp:txXfrm>
    </dsp:sp>
    <dsp:sp modelId="{63EA0D8E-ED59-470C-9857-9D5237B22667}">
      <dsp:nvSpPr>
        <dsp:cNvPr id="0" name=""/>
        <dsp:cNvSpPr/>
      </dsp:nvSpPr>
      <dsp:spPr>
        <a:xfrm>
          <a:off x="2855428" y="1370075"/>
          <a:ext cx="77175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0E29C4-189D-4980-8CCB-3FA4D1B2A4CC}">
      <dsp:nvSpPr>
        <dsp:cNvPr id="0" name=""/>
        <dsp:cNvSpPr/>
      </dsp:nvSpPr>
      <dsp:spPr>
        <a:xfrm>
          <a:off x="3000132" y="1435317"/>
          <a:ext cx="7572877" cy="130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Constantes são valores fixos que você utilizará em seu programa </a:t>
          </a:r>
          <a:endParaRPr lang="en-US" sz="2700" kern="1200"/>
        </a:p>
      </dsp:txBody>
      <dsp:txXfrm>
        <a:off x="3000132" y="1435317"/>
        <a:ext cx="7572877" cy="1304833"/>
      </dsp:txXfrm>
    </dsp:sp>
    <dsp:sp modelId="{1BC299CD-4754-4CEA-950D-3CAD5C505F97}">
      <dsp:nvSpPr>
        <dsp:cNvPr id="0" name=""/>
        <dsp:cNvSpPr/>
      </dsp:nvSpPr>
      <dsp:spPr>
        <a:xfrm>
          <a:off x="2855428" y="2740150"/>
          <a:ext cx="77175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709B3D-36D0-420C-980A-C296076CEA36}">
      <dsp:nvSpPr>
        <dsp:cNvPr id="0" name=""/>
        <dsp:cNvSpPr/>
      </dsp:nvSpPr>
      <dsp:spPr>
        <a:xfrm>
          <a:off x="3000132" y="2805392"/>
          <a:ext cx="7572877" cy="130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Variáveis são valores que precisam variar durante o tempo de execução do seu programa.</a:t>
          </a:r>
          <a:endParaRPr lang="en-US" sz="2700" kern="1200"/>
        </a:p>
      </dsp:txBody>
      <dsp:txXfrm>
        <a:off x="3000132" y="2805392"/>
        <a:ext cx="7572877" cy="1304833"/>
      </dsp:txXfrm>
    </dsp:sp>
    <dsp:sp modelId="{CF75191E-05CD-4F06-A80F-6A7568574F11}">
      <dsp:nvSpPr>
        <dsp:cNvPr id="0" name=""/>
        <dsp:cNvSpPr/>
      </dsp:nvSpPr>
      <dsp:spPr>
        <a:xfrm>
          <a:off x="2855428" y="4110226"/>
          <a:ext cx="77175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0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8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5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2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8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0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2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EF34-755E-4602-8E26-7BC1218FFFB6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8652B-740C-4A01-9EDE-283F72A78E4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18950" y="67056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3419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ura.com.br/formacao-html-e-css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o-que-e-sql" TargetMode="External"/><Relationship Id="rId2" Type="http://schemas.openxmlformats.org/officeDocument/2006/relationships/hyperlink" Target="https://www.alura.com.br/formacao-devop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house.com/br/blog/guia-sobre-html-css-e-javascript-programaca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Bytecode" TargetMode="External"/><Relationship Id="rId3" Type="http://schemas.openxmlformats.org/officeDocument/2006/relationships/hyperlink" Target="https://pt.wikipedia.org/wiki/C%C3%B3digo_fonte" TargetMode="External"/><Relationship Id="rId7" Type="http://schemas.openxmlformats.org/officeDocument/2006/relationships/hyperlink" Target="https://pt.wikipedia.org/wiki/Processador" TargetMode="External"/><Relationship Id="rId2" Type="http://schemas.openxmlformats.org/officeDocument/2006/relationships/hyperlink" Target="https://pt.wikipedia.org/wiki/Linguagem_de_program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Sistema_operativo" TargetMode="External"/><Relationship Id="rId5" Type="http://schemas.openxmlformats.org/officeDocument/2006/relationships/hyperlink" Target="https://pt.wikipedia.org/wiki/Interpretador" TargetMode="External"/><Relationship Id="rId4" Type="http://schemas.openxmlformats.org/officeDocument/2006/relationships/hyperlink" Target="https://pt.wikipedia.org/wiki/Programa_de_computador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_de_tempo_de_execu%C3%A7%C3%A3o" TargetMode="External"/><Relationship Id="rId2" Type="http://schemas.openxmlformats.org/officeDocument/2006/relationships/hyperlink" Target="https://pt.wikipedia.org/wiki/Linguagem_de_program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Compilador" TargetMode="External"/><Relationship Id="rId5" Type="http://schemas.openxmlformats.org/officeDocument/2006/relationships/hyperlink" Target="https://pt.wikipedia.org/w/index.php?title=Execu%C3%A7%C3%A3o_(computa%C3%A7%C3%A3o)&amp;action=edit&amp;redlink=1" TargetMode="External"/><Relationship Id="rId4" Type="http://schemas.openxmlformats.org/officeDocument/2006/relationships/hyperlink" Target="https://pt.wikipedia.org/wiki/Automa%C3%A7%C3%A3o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/index.php?title=Sintaxe_(programa%C3%A7%C3%A3o)&amp;action=edit&amp;redlink=1" TargetMode="External"/><Relationship Id="rId2" Type="http://schemas.openxmlformats.org/officeDocument/2006/relationships/hyperlink" Target="https://pt.wikipedia.org/wiki/Algorit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Portugol" TargetMode="External"/><Relationship Id="rId4" Type="http://schemas.openxmlformats.org/officeDocument/2006/relationships/hyperlink" Target="https://pt.wikipedia.org/wiki/Linguagem_de_programa%C3%A7%C3%A3o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trybe.com/javascript/" TargetMode="External"/><Relationship Id="rId2" Type="http://schemas.openxmlformats.org/officeDocument/2006/relationships/hyperlink" Target="https://blog.betrybe.com/linguagem-de-programacao/linguagem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7DEC-F843-4450-8137-68ADE372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Tecnologia da Informação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039AD-E1C9-459D-911E-014874F50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Turma 151 / 2022</a:t>
            </a:r>
          </a:p>
          <a:p>
            <a:r>
              <a:rPr lang="pt-BR" dirty="0"/>
              <a:t>Professor Thiago Pinheiro</a:t>
            </a:r>
          </a:p>
        </p:txBody>
      </p:sp>
    </p:spTree>
    <p:extLst>
      <p:ext uri="{BB962C8B-B14F-4D97-AF65-F5344CB8AC3E}">
        <p14:creationId xmlns:p14="http://schemas.microsoft.com/office/powerpoint/2010/main" val="233575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54F36-93D2-467B-A40E-BBC33F1C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C43E3-CF46-4979-8A64-A745A1A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Podemos classificar como a parte visual de um site, aquilo que conseguimos interagir. </a:t>
            </a:r>
          </a:p>
          <a:p>
            <a:pPr algn="just"/>
            <a:r>
              <a:rPr lang="pt-BR" dirty="0"/>
              <a:t>Quem trabalha com </a:t>
            </a:r>
            <a:r>
              <a:rPr lang="pt-BR" dirty="0" err="1"/>
              <a:t>Frontend</a:t>
            </a:r>
            <a:r>
              <a:rPr lang="pt-BR" dirty="0"/>
              <a:t> é responsável por desenvolver por meio de código uma interface gráfica, normalmente com as tecnologias base da Web (</a:t>
            </a:r>
            <a:r>
              <a:rPr lang="pt-BR" b="1" dirty="0">
                <a:hlinkClick r:id="rId2"/>
              </a:rPr>
              <a:t>HTML</a:t>
            </a:r>
            <a:r>
              <a:rPr lang="pt-BR" dirty="0">
                <a:hlinkClick r:id="rId2"/>
              </a:rPr>
              <a:t>, </a:t>
            </a:r>
            <a:r>
              <a:rPr lang="pt-BR" b="1" dirty="0">
                <a:hlinkClick r:id="rId2"/>
              </a:rPr>
              <a:t>CSS</a:t>
            </a:r>
            <a:r>
              <a:rPr lang="pt-BR" dirty="0"/>
              <a:t> e </a:t>
            </a:r>
            <a:r>
              <a:rPr lang="pt-BR" b="1" dirty="0" err="1"/>
              <a:t>JavaScript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Algumas pessoas podem confundir um pouco esse trabalho com o que um designer faz (antes chamávamos </a:t>
            </a:r>
            <a:r>
              <a:rPr lang="pt-BR" b="1" dirty="0"/>
              <a:t>Webmaster</a:t>
            </a:r>
            <a:r>
              <a:rPr lang="pt-BR" dirty="0"/>
              <a:t> que fazia tudo isso e mais um pouco), </a:t>
            </a:r>
          </a:p>
          <a:p>
            <a:pPr algn="just"/>
            <a:r>
              <a:rPr lang="pt-BR" dirty="0"/>
              <a:t>A diferença é que o designer vai utilizar alguma ferramenta visual para </a:t>
            </a:r>
            <a:r>
              <a:rPr lang="pt-BR" b="1" dirty="0"/>
              <a:t>desenhar a interface</a:t>
            </a:r>
            <a:r>
              <a:rPr lang="pt-BR" dirty="0"/>
              <a:t>, do Photoshop ao Sketch</a:t>
            </a:r>
          </a:p>
          <a:p>
            <a:pPr algn="just"/>
            <a:r>
              <a:rPr lang="pt-BR" dirty="0"/>
              <a:t>Quem faz front-</a:t>
            </a:r>
            <a:r>
              <a:rPr lang="pt-BR" dirty="0" err="1"/>
              <a:t>end</a:t>
            </a:r>
            <a:r>
              <a:rPr lang="pt-BR" dirty="0"/>
              <a:t> estará mais próxima do código em si, que irá rodar em um navegador Web como Chrome, Firefox ou Safari.</a:t>
            </a:r>
          </a:p>
        </p:txBody>
      </p:sp>
    </p:spTree>
    <p:extLst>
      <p:ext uri="{BB962C8B-B14F-4D97-AF65-F5344CB8AC3E}">
        <p14:creationId xmlns:p14="http://schemas.microsoft.com/office/powerpoint/2010/main" val="32401351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6ED31D38-897F-5BFA-1B11-804FA09D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23" y="1737360"/>
            <a:ext cx="5924892" cy="3380104"/>
          </a:xfrm>
        </p:spPr>
      </p:pic>
    </p:spTree>
    <p:extLst>
      <p:ext uri="{BB962C8B-B14F-4D97-AF65-F5344CB8AC3E}">
        <p14:creationId xmlns:p14="http://schemas.microsoft.com/office/powerpoint/2010/main" val="38766939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interromper laços de repetição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9C72A-A3A4-272D-81AE-FEE95253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/>
              <a:t>BREAK</a:t>
            </a:r>
          </a:p>
          <a:p>
            <a:r>
              <a:rPr lang="pt-BR" dirty="0"/>
              <a:t>O comando “BREAK” permite interromper uma estrutura de repetição, seja ela FOR ou WHILE.</a:t>
            </a:r>
          </a:p>
          <a:p>
            <a:r>
              <a:rPr lang="pt-BR" dirty="0"/>
              <a:t>Caso seja executado, o fluxo do programa vai para o ponto imediatamente posterior ao final do LOOP.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b="1" dirty="0"/>
              <a:t>CONTINUE</a:t>
            </a:r>
          </a:p>
          <a:p>
            <a:r>
              <a:rPr lang="pt-BR" dirty="0"/>
              <a:t>O comando CONTINUE força a execução da próxima iteração do laço de repetição.</a:t>
            </a:r>
          </a:p>
          <a:p>
            <a:r>
              <a:rPr lang="pt-BR" dirty="0"/>
              <a:t>Ele permite executar apenas parte da lógica inserida numa iteração.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5906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interromper laços de repetição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4A3012-12C8-933F-DD73-D755E266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63" y="1283398"/>
            <a:ext cx="4879658" cy="40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44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interromper laços de repetição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C0B211-58A7-8355-F4A1-37FF5389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06" y="1443049"/>
            <a:ext cx="4682110" cy="39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072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7F26-09C9-CAE0-3328-4993ECA6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WHILE-ELSE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964B4-F65F-BFF0-9002-97688A83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final do </a:t>
            </a:r>
            <a:r>
              <a:rPr lang="pt-BR" dirty="0" err="1"/>
              <a:t>while</a:t>
            </a:r>
            <a:r>
              <a:rPr lang="pt-BR" dirty="0"/>
              <a:t> podemos utilizar a instrução </a:t>
            </a:r>
            <a:r>
              <a:rPr lang="pt-BR" b="1" dirty="0"/>
              <a:t>ELSE</a:t>
            </a:r>
            <a:r>
              <a:rPr lang="pt-BR" dirty="0"/>
              <a:t>. </a:t>
            </a:r>
          </a:p>
          <a:p>
            <a:r>
              <a:rPr lang="pt-BR" dirty="0"/>
              <a:t>O propósito disso é executar alguma instrução ou bloco de código ao final do loop, de forma padrão.</a:t>
            </a:r>
          </a:p>
          <a:p>
            <a:r>
              <a:rPr lang="pt-BR" dirty="0"/>
              <a:t>ATENÇÃO: Caso o LOOP tenha sido interrompido por um comando BREAK, a instrução ELSE não será executada!</a:t>
            </a:r>
          </a:p>
        </p:txBody>
      </p:sp>
    </p:spTree>
    <p:extLst>
      <p:ext uri="{BB962C8B-B14F-4D97-AF65-F5344CB8AC3E}">
        <p14:creationId xmlns:p14="http://schemas.microsoft.com/office/powerpoint/2010/main" val="35423501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7F26-09C9-CAE0-3328-4993ECA6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WHILE-ELSE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8254366-4B34-E7C3-8822-8DF60F95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17" y="1197102"/>
            <a:ext cx="6929683" cy="44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42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6E36-60C0-76DB-2323-55EA5BFF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E993C-1D6D-FD7B-6F47-E20C1D6F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peça uma nota entre zero e dez.</a:t>
            </a:r>
          </a:p>
          <a:p>
            <a:r>
              <a:rPr lang="pt-BR" dirty="0"/>
              <a:t>Caso o valor digitado seja inválido, mostre uma mensagem e continue pedindo até que o usuário informe um valor válido.</a:t>
            </a:r>
          </a:p>
        </p:txBody>
      </p:sp>
    </p:spTree>
    <p:extLst>
      <p:ext uri="{BB962C8B-B14F-4D97-AF65-F5344CB8AC3E}">
        <p14:creationId xmlns:p14="http://schemas.microsoft.com/office/powerpoint/2010/main" val="36738336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F2663-5C00-5299-017E-410C31D5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5B312-7F37-F231-4185-40104FC7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script que receba um número positivo digitado pelo usuário. Este número será usado como limite em um loop WHILE.</a:t>
            </a:r>
          </a:p>
          <a:p>
            <a:r>
              <a:rPr lang="pt-BR" dirty="0"/>
              <a:t>O script deve imprimir todos os números pares entre “1” e o “limite” digitado.</a:t>
            </a:r>
          </a:p>
          <a:p>
            <a:r>
              <a:rPr lang="pt-BR" dirty="0"/>
              <a:t>Durante a execução do programa, caso já tenham sido impressos 5 números pares, o LOOP deverá ser encerrado e o script finalizado.</a:t>
            </a:r>
          </a:p>
        </p:txBody>
      </p:sp>
    </p:spTree>
    <p:extLst>
      <p:ext uri="{BB962C8B-B14F-4D97-AF65-F5344CB8AC3E}">
        <p14:creationId xmlns:p14="http://schemas.microsoft.com/office/powerpoint/2010/main" val="38573464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D1D3-CEC4-74E6-865C-029C05D9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DESAFIO!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E12C6-EEDF-DAAA-071C-31400F5B7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8447" y="3242831"/>
            <a:ext cx="5865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Dado um </a:t>
            </a:r>
            <a:r>
              <a:rPr lang="pt-BR" altLang="pt-BR" dirty="0">
                <a:latin typeface="Arial" panose="020B0604020202020204" pitchFamily="34" charset="0"/>
              </a:rPr>
              <a:t>número inteiro n &gt;= 0, calcular o fatorial de n. </a:t>
            </a:r>
          </a:p>
        </p:txBody>
      </p:sp>
    </p:spTree>
    <p:extLst>
      <p:ext uri="{BB962C8B-B14F-4D97-AF65-F5344CB8AC3E}">
        <p14:creationId xmlns:p14="http://schemas.microsoft.com/office/powerpoint/2010/main" val="2082633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D1D3-CEC4-74E6-865C-029C05D9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DESAFIO!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E12C6-EEDF-DAAA-071C-31400F5B7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3583" y="850079"/>
            <a:ext cx="60463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Dado um </a:t>
            </a:r>
            <a:r>
              <a:rPr lang="pt-BR" altLang="pt-BR" dirty="0">
                <a:latin typeface="Arial" panose="020B0604020202020204" pitchFamily="34" charset="0"/>
              </a:rPr>
              <a:t>número inteiro n &gt;= 0, calcular o fatorial de 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B43E6A-85C3-5EAA-A521-8D9C926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38" y="1929385"/>
            <a:ext cx="6624357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155E-CFD4-4C32-BB42-227E4D05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7E5A4-D52A-413E-BB56-B2D2A4E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Back </a:t>
            </a:r>
            <a:r>
              <a:rPr lang="pt-BR" b="1" dirty="0" err="1"/>
              <a:t>End</a:t>
            </a:r>
            <a:r>
              <a:rPr lang="pt-BR" dirty="0"/>
              <a:t>, como o próprio nome sugere, vem da ideia </a:t>
            </a:r>
            <a:r>
              <a:rPr lang="pt-BR" b="1" dirty="0"/>
              <a:t>do que tem por trás de uma aplicação</a:t>
            </a:r>
            <a:r>
              <a:rPr lang="pt-BR" dirty="0"/>
              <a:t>. </a:t>
            </a:r>
          </a:p>
          <a:p>
            <a:r>
              <a:rPr lang="pt-BR" dirty="0"/>
              <a:t>O Back </a:t>
            </a:r>
            <a:r>
              <a:rPr lang="pt-BR" dirty="0" err="1"/>
              <a:t>End</a:t>
            </a:r>
            <a:r>
              <a:rPr lang="pt-BR" dirty="0"/>
              <a:t> trabalha em boa partes dos casos fazendo a ponte entre os dados que vem do navegador rumo ao banco de dados e vice-versa, sempre aplicando as devidas regras de negócio, validações e garantias </a:t>
            </a:r>
          </a:p>
          <a:p>
            <a:r>
              <a:rPr lang="pt-BR" dirty="0"/>
              <a:t>Ambiente onde o usuário final não consegue manipular nada diretamente.</a:t>
            </a:r>
          </a:p>
        </p:txBody>
      </p:sp>
    </p:spTree>
    <p:extLst>
      <p:ext uri="{BB962C8B-B14F-4D97-AF65-F5344CB8AC3E}">
        <p14:creationId xmlns:p14="http://schemas.microsoft.com/office/powerpoint/2010/main" val="33549872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1D2C4D-76CF-2F7F-AB5C-E3C562A4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Outros tipos em Python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B4E2D22-39DD-2AC3-A8F8-24828EAC7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Range, </a:t>
            </a:r>
            <a:r>
              <a:rPr lang="pt-BR" dirty="0" err="1"/>
              <a:t>List</a:t>
            </a:r>
            <a:r>
              <a:rPr lang="pt-BR" dirty="0"/>
              <a:t>, </a:t>
            </a:r>
            <a:r>
              <a:rPr lang="pt-BR" dirty="0" err="1"/>
              <a:t>Tuple</a:t>
            </a:r>
            <a:r>
              <a:rPr lang="pt-BR" dirty="0"/>
              <a:t>, Set, </a:t>
            </a:r>
            <a:r>
              <a:rPr lang="pt-BR" dirty="0" err="1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8104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12F2-444E-4C35-977E-28B177D6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870BF-C4FA-4B12-879E-E830796E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Armazena múltiplos valores em uma única variável</a:t>
            </a:r>
          </a:p>
          <a:p>
            <a:r>
              <a:rPr lang="pt-BR" dirty="0"/>
              <a:t>É ordenada (sua ordem não muda)</a:t>
            </a:r>
          </a:p>
          <a:p>
            <a:r>
              <a:rPr lang="pt-BR" dirty="0"/>
              <a:t>Pode conter valores duplicados</a:t>
            </a:r>
          </a:p>
          <a:p>
            <a:r>
              <a:rPr lang="pt-BR" dirty="0"/>
              <a:t>É indexada (seus valores podem ser acessados diretamente)</a:t>
            </a:r>
          </a:p>
          <a:p>
            <a:r>
              <a:rPr lang="pt-BR" dirty="0"/>
              <a:t>Pode ter qualquer comprimento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TUPLE é imutável, ou seja, não pode ser alterada depois de criada;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r>
              <a:rPr lang="pt-BR" dirty="0" err="1"/>
              <a:t>num_impares</a:t>
            </a:r>
            <a:r>
              <a:rPr lang="pt-BR" dirty="0"/>
              <a:t> = (1, 3, 5, 7, 9)</a:t>
            </a:r>
          </a:p>
          <a:p>
            <a:r>
              <a:rPr lang="pt-BR" dirty="0" err="1"/>
              <a:t>tupla_mista</a:t>
            </a:r>
            <a:r>
              <a:rPr lang="pt-BR" dirty="0"/>
              <a:t> = (1, 3, ‘Olá’,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Também pode ser criada da seguinte forma:</a:t>
            </a:r>
          </a:p>
          <a:p>
            <a:r>
              <a:rPr lang="pt-BR" dirty="0" err="1"/>
              <a:t>Tuple</a:t>
            </a:r>
            <a:r>
              <a:rPr lang="pt-BR" dirty="0"/>
              <a:t>(1, 3, 5, 7, 9)</a:t>
            </a:r>
          </a:p>
        </p:txBody>
      </p:sp>
    </p:spTree>
    <p:extLst>
      <p:ext uri="{BB962C8B-B14F-4D97-AF65-F5344CB8AC3E}">
        <p14:creationId xmlns:p14="http://schemas.microsoft.com/office/powerpoint/2010/main" val="8790132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B269-3F8B-4C38-BB51-9736BC53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64916-0A19-468A-9C09-3FB5DE3E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37653"/>
            <a:ext cx="6281873" cy="654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 como criar</a:t>
            </a:r>
          </a:p>
          <a:p>
            <a:pPr marL="0" indent="0">
              <a:buNone/>
            </a:pPr>
            <a:r>
              <a:rPr lang="pt-BR" dirty="0" err="1"/>
              <a:t>num_pares</a:t>
            </a:r>
            <a:r>
              <a:rPr lang="pt-BR" dirty="0"/>
              <a:t> = (2, 4, 6, 8);</a:t>
            </a:r>
          </a:p>
          <a:p>
            <a:pPr marL="0" indent="0">
              <a:buNone/>
            </a:pPr>
            <a:r>
              <a:rPr lang="pt-BR" dirty="0" err="1"/>
              <a:t>tupla_mista</a:t>
            </a:r>
            <a:r>
              <a:rPr lang="pt-BR" dirty="0"/>
              <a:t> = (2, "Oi", 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outra forma: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assignment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professor = ("Thiago", 41, "Professor");</a:t>
            </a:r>
          </a:p>
          <a:p>
            <a:pPr marL="0" indent="0">
              <a:buNone/>
            </a:pPr>
            <a:r>
              <a:rPr lang="pt-BR" dirty="0"/>
              <a:t>nome, idade, cargo = professor;</a:t>
            </a:r>
          </a:p>
          <a:p>
            <a:pPr marL="0" indent="0">
              <a:buNone/>
            </a:pPr>
            <a:r>
              <a:rPr lang="pt-BR" dirty="0"/>
              <a:t>print(idade);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como acessar elemento da </a:t>
            </a:r>
            <a:r>
              <a:rPr lang="pt-BR" dirty="0" err="1"/>
              <a:t>tupla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print(professor[0]);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tupla_mista</a:t>
            </a:r>
            <a:r>
              <a:rPr lang="pt-BR" dirty="0"/>
              <a:t>[2]);</a:t>
            </a:r>
          </a:p>
        </p:txBody>
      </p:sp>
    </p:spTree>
    <p:extLst>
      <p:ext uri="{BB962C8B-B14F-4D97-AF65-F5344CB8AC3E}">
        <p14:creationId xmlns:p14="http://schemas.microsoft.com/office/powerpoint/2010/main" val="8654074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49EB3-5633-45C9-8079-50C4448F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DE95F-256B-49CB-B2D0-29038C1F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Depois de criada, a TUPLE não permite que seja adicionado ou removido nenhum item</a:t>
            </a:r>
          </a:p>
          <a:p>
            <a:r>
              <a:rPr lang="pt-BR" dirty="0"/>
              <a:t>Para saber o comprimento, é possível usar a função </a:t>
            </a:r>
            <a:r>
              <a:rPr lang="pt-BR" dirty="0" err="1"/>
              <a:t>len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6650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400F-4946-4523-8F67-978CE4A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632C4-1760-4B9F-B9D3-AE7040C8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principal diferença entre TUPLE e LIST é que a LIST é mutável, ou seja, permite inserir e remover valores.</a:t>
            </a:r>
          </a:p>
          <a:p>
            <a:r>
              <a:rPr lang="pt-BR" dirty="0"/>
              <a:t>É semelhante ao ARRAY em outras linguagens de programação (não existe ARRAY em Python)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minha_lista</a:t>
            </a:r>
            <a:r>
              <a:rPr lang="pt-BR" dirty="0"/>
              <a:t> = [1, 2, 3, 4]</a:t>
            </a:r>
          </a:p>
          <a:p>
            <a:r>
              <a:rPr lang="pt-BR" dirty="0" err="1"/>
              <a:t>lista_vazia</a:t>
            </a:r>
            <a:r>
              <a:rPr lang="pt-BR" dirty="0"/>
              <a:t> = []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 lista permite acessar elementos de trás pra frente, exemplo:</a:t>
            </a:r>
          </a:p>
          <a:p>
            <a:r>
              <a:rPr lang="pt-BR" dirty="0"/>
              <a:t>print </a:t>
            </a:r>
            <a:r>
              <a:rPr lang="pt-BR" dirty="0" err="1"/>
              <a:t>minha_lista</a:t>
            </a:r>
            <a:r>
              <a:rPr lang="pt-BR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32089100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C513-5F23-49C5-8449-5328C08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ADB-36C5-4353-A747-D6372AA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LIST também permite listas aninhadas:</a:t>
            </a:r>
          </a:p>
          <a:p>
            <a:r>
              <a:rPr lang="pt-BR" dirty="0" err="1"/>
              <a:t>lista_aninhada</a:t>
            </a:r>
            <a:r>
              <a:rPr lang="pt-BR" dirty="0"/>
              <a:t>[ [1, 2], [3, 4], [5, 6] ]</a:t>
            </a:r>
          </a:p>
          <a:p>
            <a:r>
              <a:rPr lang="pt-BR" dirty="0" err="1"/>
              <a:t>lista_aninhada</a:t>
            </a:r>
            <a:r>
              <a:rPr lang="pt-BR" dirty="0"/>
              <a:t>[0][0]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LIST permite adicionar e remover valores:</a:t>
            </a:r>
          </a:p>
          <a:p>
            <a:r>
              <a:rPr lang="pt-BR" dirty="0" err="1"/>
              <a:t>minha_lista</a:t>
            </a:r>
            <a:r>
              <a:rPr lang="pt-BR" dirty="0"/>
              <a:t> = [1, 3, 5, 7, 9]</a:t>
            </a:r>
          </a:p>
          <a:p>
            <a:r>
              <a:rPr lang="pt-BR" dirty="0" err="1"/>
              <a:t>minha_lista.append</a:t>
            </a:r>
            <a:r>
              <a:rPr lang="pt-BR" dirty="0"/>
              <a:t>(11)</a:t>
            </a:r>
          </a:p>
          <a:p>
            <a:r>
              <a:rPr lang="pt-BR" dirty="0" err="1"/>
              <a:t>minha_lista.pop</a:t>
            </a:r>
            <a:r>
              <a:rPr lang="pt-BR" dirty="0"/>
              <a:t>() # devolve e remove o último valor</a:t>
            </a:r>
          </a:p>
          <a:p>
            <a:r>
              <a:rPr lang="pt-BR" dirty="0" err="1"/>
              <a:t>del</a:t>
            </a:r>
            <a:r>
              <a:rPr lang="pt-BR" dirty="0"/>
              <a:t>() # remove a lista inteira ou apenas um item</a:t>
            </a:r>
          </a:p>
          <a:p>
            <a:r>
              <a:rPr lang="pt-BR" dirty="0" err="1"/>
              <a:t>del</a:t>
            </a:r>
            <a:r>
              <a:rPr lang="pt-BR" dirty="0"/>
              <a:t>(</a:t>
            </a:r>
            <a:r>
              <a:rPr lang="pt-BR" dirty="0" err="1"/>
              <a:t>minha_lista</a:t>
            </a:r>
            <a:r>
              <a:rPr lang="pt-BR" dirty="0"/>
              <a:t>[2])</a:t>
            </a:r>
          </a:p>
          <a:p>
            <a:r>
              <a:rPr lang="pt-BR" dirty="0" err="1"/>
              <a:t>minha_lista.remove</a:t>
            </a:r>
            <a:r>
              <a:rPr lang="pt-BR" dirty="0"/>
              <a:t>(2) # também funciona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Pode ser combinada (MERGE) com outra lista:</a:t>
            </a:r>
          </a:p>
          <a:p>
            <a:r>
              <a:rPr lang="pt-BR" dirty="0"/>
              <a:t>lista1 = [1, 3, 5, 7, 9]</a:t>
            </a:r>
          </a:p>
          <a:p>
            <a:r>
              <a:rPr lang="pt-BR" dirty="0"/>
              <a:t>lista2 =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8294537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89C3-E04E-4931-B0C3-CF312A8C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4FA18-41E7-4606-B890-EE844418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Contar elementos de uma LIST</a:t>
            </a:r>
          </a:p>
          <a:p>
            <a:r>
              <a:rPr lang="pt-BR" dirty="0" err="1"/>
              <a:t>my_list.count</a:t>
            </a:r>
            <a:r>
              <a:rPr lang="pt-BR" dirty="0"/>
              <a:t>(“valor”)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Retornar o tamanho de uma LIST</a:t>
            </a:r>
          </a:p>
          <a:p>
            <a:pPr marL="0" indent="0">
              <a:buNone/>
            </a:pP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my_list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Verificar se algum elemento está numa </a:t>
            </a:r>
            <a:r>
              <a:rPr lang="pt-BR" dirty="0" err="1"/>
              <a:t>list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“valor” in </a:t>
            </a:r>
            <a:r>
              <a:rPr lang="pt-BR" dirty="0" err="1"/>
              <a:t>my_list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Loop entre os elementos de uma </a:t>
            </a:r>
            <a:r>
              <a:rPr lang="pt-BR" dirty="0" err="1"/>
              <a:t>list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for n in </a:t>
            </a:r>
            <a:r>
              <a:rPr lang="pt-BR" dirty="0" err="1"/>
              <a:t>my_list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Ordenar uma LIST:</a:t>
            </a:r>
          </a:p>
          <a:p>
            <a:pPr marL="0" indent="0">
              <a:buNone/>
            </a:pPr>
            <a:r>
              <a:rPr lang="pt-BR" dirty="0" err="1"/>
              <a:t>my_list.sort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14856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8C0E-964E-47C1-A0EA-4B30915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BBD2B-B00E-4D0C-AA00-9C6AF6DD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my_list</a:t>
            </a:r>
            <a:r>
              <a:rPr lang="en-US" dirty="0"/>
              <a:t> = [1, 2, 3, 4, 5, 6, 7, 8]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my_list</a:t>
            </a:r>
            <a:r>
              <a:rPr lang="en-US" dirty="0"/>
              <a:t>[0:3] # </a:t>
            </a:r>
            <a:r>
              <a:rPr lang="en-US" dirty="0" err="1"/>
              <a:t>pega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3 </a:t>
            </a:r>
            <a:r>
              <a:rPr lang="en-US" dirty="0" err="1"/>
              <a:t>primeiros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[1, 2, 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Inverter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915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93664-363B-4A76-A69F-9B975335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2E58A-EC2F-480C-A2B9-5FD29DC7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Inverter ordem da lista:</a:t>
            </a:r>
          </a:p>
          <a:p>
            <a:pPr marL="0" indent="0">
              <a:buNone/>
            </a:pPr>
            <a:r>
              <a:rPr lang="pt-BR" dirty="0" err="1"/>
              <a:t>lst</a:t>
            </a:r>
            <a:r>
              <a:rPr lang="pt-BR" dirty="0"/>
              <a:t> = [1, 2, 3, 4]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In-place</a:t>
            </a:r>
            <a:r>
              <a:rPr lang="pt-BR" dirty="0"/>
              <a:t> reverse</a:t>
            </a:r>
          </a:p>
          <a:p>
            <a:pPr marL="0" indent="0">
              <a:buNone/>
            </a:pPr>
            <a:r>
              <a:rPr lang="pt-BR" dirty="0" err="1"/>
              <a:t>lst.reverse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print('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reverse:', </a:t>
            </a:r>
            <a:r>
              <a:rPr lang="pt-BR" dirty="0" err="1"/>
              <a:t>lst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Let's</a:t>
            </a:r>
            <a:r>
              <a:rPr lang="pt-BR" dirty="0"/>
              <a:t> </a:t>
            </a:r>
            <a:r>
              <a:rPr lang="pt-BR" dirty="0" err="1"/>
              <a:t>revert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 err="1"/>
              <a:t>lst.reverse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Create</a:t>
            </a:r>
            <a:r>
              <a:rPr lang="pt-BR" dirty="0"/>
              <a:t> a new, </a:t>
            </a:r>
            <a:r>
              <a:rPr lang="pt-BR" dirty="0" err="1"/>
              <a:t>reversed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lst2 = </a:t>
            </a:r>
            <a:r>
              <a:rPr lang="pt-BR" dirty="0" err="1"/>
              <a:t>lst</a:t>
            </a:r>
            <a:r>
              <a:rPr lang="pt-BR" dirty="0"/>
              <a:t>[::-1]</a:t>
            </a:r>
          </a:p>
          <a:p>
            <a:pPr marL="0" indent="0">
              <a:buNone/>
            </a:pPr>
            <a:r>
              <a:rPr lang="pt-BR" dirty="0"/>
              <a:t>print('</a:t>
            </a:r>
            <a:r>
              <a:rPr lang="pt-BR" dirty="0" err="1"/>
              <a:t>Reversed</a:t>
            </a:r>
            <a:r>
              <a:rPr lang="pt-BR" dirty="0"/>
              <a:t> 2nd </a:t>
            </a:r>
            <a:r>
              <a:rPr lang="pt-BR" dirty="0" err="1"/>
              <a:t>list</a:t>
            </a:r>
            <a:r>
              <a:rPr lang="pt-BR" dirty="0"/>
              <a:t>: ', lst2)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Or</a:t>
            </a:r>
            <a:r>
              <a:rPr lang="pt-BR" dirty="0"/>
              <a:t> use a </a:t>
            </a:r>
            <a:r>
              <a:rPr lang="pt-BR" dirty="0" err="1"/>
              <a:t>reversed</a:t>
            </a:r>
            <a:r>
              <a:rPr lang="pt-BR" dirty="0"/>
              <a:t> </a:t>
            </a:r>
            <a:r>
              <a:rPr lang="pt-BR" dirty="0" err="1"/>
              <a:t>iterator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rev</a:t>
            </a:r>
            <a:r>
              <a:rPr lang="pt-BR" dirty="0"/>
              <a:t> = </a:t>
            </a:r>
            <a:r>
              <a:rPr lang="pt-BR" dirty="0" err="1"/>
              <a:t>reversed</a:t>
            </a:r>
            <a:r>
              <a:rPr lang="pt-BR" dirty="0"/>
              <a:t>(</a:t>
            </a:r>
            <a:r>
              <a:rPr lang="pt-BR" dirty="0" err="1"/>
              <a:t>lst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print('</a:t>
            </a:r>
            <a:r>
              <a:rPr lang="pt-BR" dirty="0" err="1"/>
              <a:t>Reversed</a:t>
            </a:r>
            <a:r>
              <a:rPr lang="pt-BR" dirty="0"/>
              <a:t> </a:t>
            </a:r>
            <a:r>
              <a:rPr lang="pt-BR" dirty="0" err="1"/>
              <a:t>iterator</a:t>
            </a:r>
            <a:r>
              <a:rPr lang="pt-BR" dirty="0"/>
              <a:t>: ',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rev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117384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FA81-D69C-4986-89FE-4D4125C2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11492-834F-4F9A-86DB-F9E6961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SET é uma coleção de elementos distintos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Principais diferenças para as </a:t>
            </a:r>
            <a:r>
              <a:rPr lang="pt-BR" dirty="0" err="1"/>
              <a:t>LISTs</a:t>
            </a:r>
            <a:r>
              <a:rPr lang="pt-BR" dirty="0"/>
              <a:t> e </a:t>
            </a:r>
            <a:r>
              <a:rPr lang="pt-BR" dirty="0" err="1"/>
              <a:t>TUPLEs</a:t>
            </a:r>
            <a:r>
              <a:rPr lang="pt-BR" dirty="0"/>
              <a:t>:</a:t>
            </a:r>
          </a:p>
          <a:p>
            <a:r>
              <a:rPr lang="pt-BR" dirty="0"/>
              <a:t>SET não permite valores duplicados</a:t>
            </a:r>
          </a:p>
          <a:p>
            <a:r>
              <a:rPr lang="pt-BR" dirty="0"/>
              <a:t>SET não pode ser ordenada</a:t>
            </a:r>
          </a:p>
          <a:p>
            <a:r>
              <a:rPr lang="pt-BR" dirty="0"/>
              <a:t>É delimitado por CHAVES { }</a:t>
            </a:r>
          </a:p>
        </p:txBody>
      </p:sp>
    </p:spTree>
    <p:extLst>
      <p:ext uri="{BB962C8B-B14F-4D97-AF65-F5344CB8AC3E}">
        <p14:creationId xmlns:p14="http://schemas.microsoft.com/office/powerpoint/2010/main" val="214603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294B2868-16A4-8620-65C2-8D5B5ED2F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b="1231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73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D990-203A-4EBF-B615-87DCF879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3E318-84D6-4A05-ACBA-CACF7441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EXEMPLOS: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nomes</a:t>
            </a:r>
            <a:r>
              <a:rPr lang="en-US" dirty="0"/>
              <a:t> = { "Eric", "Ali", "John" }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misturados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set_misto</a:t>
            </a:r>
            <a:r>
              <a:rPr lang="en-US" dirty="0"/>
              <a:t> = { 'a', 1, (1, 2)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set()</a:t>
            </a:r>
          </a:p>
          <a:p>
            <a:pPr marL="0" indent="0">
              <a:buNone/>
            </a:pPr>
            <a:r>
              <a:rPr lang="en-US" dirty="0" err="1"/>
              <a:t>my_set.add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 err="1"/>
              <a:t>my_set.add</a:t>
            </a:r>
            <a:r>
              <a:rPr lang="en-US" dirty="0"/>
              <a:t>('Erik’)</a:t>
            </a:r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set(range(3))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set()</a:t>
            </a:r>
          </a:p>
          <a:p>
            <a:pPr marL="0" indent="0">
              <a:buNone/>
            </a:pPr>
            <a:r>
              <a:rPr lang="en-US" dirty="0" err="1"/>
              <a:t>my_set.update</a:t>
            </a:r>
            <a:r>
              <a:rPr lang="en-US" dirty="0"/>
              <a:t>(range(3))</a:t>
            </a:r>
          </a:p>
          <a:p>
            <a:pPr marL="0" indent="0">
              <a:buNone/>
            </a:pPr>
            <a:r>
              <a:rPr lang="en-US" dirty="0" err="1"/>
              <a:t>my_set.update</a:t>
            </a:r>
            <a:r>
              <a:rPr lang="en-US" dirty="0"/>
              <a:t>(['a', 'b'])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7208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07B8-70A6-44BC-9367-F568BA32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310DC-333A-49D6-8B4C-627768EE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SET é muito usada para remover elementos duplicados de uma LIST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Você pode fazer isso da seguinte forma: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1, 1, 2, 3, 4, 4, 4, 4, 2, 2, 2]</a:t>
            </a:r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{1, 2, 3, 4}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1787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D12EC-A672-4536-9AFF-425CA056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27B8C-183A-4D0F-AA43-F33BCB2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SET é como se fosse um conjunto da matemática. Por isso, é muito usado em operações de união, interseção e subconjuntos.</a:t>
            </a:r>
          </a:p>
        </p:txBody>
      </p:sp>
    </p:spTree>
    <p:extLst>
      <p:ext uri="{BB962C8B-B14F-4D97-AF65-F5344CB8AC3E}">
        <p14:creationId xmlns:p14="http://schemas.microsoft.com/office/powerpoint/2010/main" val="19098358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549EE7-EAB5-CAA2-D4CB-A5216DD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98" y="154015"/>
            <a:ext cx="9280803" cy="65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186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1FBA-6767-FC08-5564-61FB3C37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SET: 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11E29-0897-EB08-2E6D-0BFB4242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uma função que recebe uma lista de elementos e retorne a quantidade de elementos únicos (distintos) na lista.</a:t>
            </a:r>
          </a:p>
          <a:p>
            <a:endParaRPr lang="pt-BR" dirty="0"/>
          </a:p>
          <a:p>
            <a:r>
              <a:rPr lang="pt-BR" dirty="0"/>
              <a:t>Escreva uma função que recebe uma lista de elementos e retorne a quantidade de elementos duplicados na lista.</a:t>
            </a:r>
          </a:p>
        </p:txBody>
      </p:sp>
    </p:spTree>
    <p:extLst>
      <p:ext uri="{BB962C8B-B14F-4D97-AF65-F5344CB8AC3E}">
        <p14:creationId xmlns:p14="http://schemas.microsoft.com/office/powerpoint/2010/main" val="17708074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0433C-B75D-3A43-64FD-C148F4D1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SET: RESPOSTAS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83EE57-6CF3-ED5F-1A65-F6155ABFD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91665" y="1840325"/>
            <a:ext cx="7452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num_elementos_distintos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(elementos):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(set(elementos))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num_elementos_distintos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([1, 2, 2, 3, 3, 3, 4, 4, 4, 4,])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C66B9A-E90E-D3A7-416A-068C1504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258" y="3837570"/>
            <a:ext cx="76569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num_elementos_duplicados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(elementos):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(elementos) -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(set(elementos))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num_elementos_duplicados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([1, 2, 2, 3, 3, 3, 4, 4, 4, 4,])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539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E5083-FD43-4699-9AB0-342E6098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DICTIONARY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47597-1DE6-4046-A88D-8026F49C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DICTIONARY são como </a:t>
            </a:r>
            <a:r>
              <a:rPr lang="pt-BR" dirty="0" err="1"/>
              <a:t>arrays</a:t>
            </a:r>
            <a:r>
              <a:rPr lang="pt-BR" dirty="0"/>
              <a:t> associativos (muito usados em PHP)</a:t>
            </a:r>
          </a:p>
          <a:p>
            <a:r>
              <a:rPr lang="pt-BR" dirty="0"/>
              <a:t>Muito semelhante ao JSON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telefones = { ‘Thiago’: ‘5521999999999’,</a:t>
            </a:r>
          </a:p>
          <a:p>
            <a:pPr marL="0" indent="0">
              <a:buNone/>
            </a:pPr>
            <a:r>
              <a:rPr lang="pt-BR" dirty="0"/>
              <a:t>                        ‘Peter’: ‘5521888888888’,</a:t>
            </a:r>
          </a:p>
          <a:p>
            <a:pPr marL="0" indent="0">
              <a:buNone/>
            </a:pPr>
            <a:r>
              <a:rPr lang="pt-BR" dirty="0"/>
              <a:t>                        ‘James’: ‘5521898345566’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telefones[‘Thiago’]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3246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6FD92-56D8-46D7-A2CC-2CA89EBF84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47256" y="115915"/>
            <a:ext cx="5097488" cy="5238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Lista de métodos para se usar com </a:t>
            </a:r>
            <a:r>
              <a:rPr lang="pt-BR" dirty="0" err="1"/>
              <a:t>Dictionary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8933BE-E035-47D4-B731-7A491901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31" y="639790"/>
            <a:ext cx="8712138" cy="6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318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1AFD-368B-3EC5-55D3-0EF312D5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DICITIONARY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F93BE-AEE7-6ED0-DBC5-3590987C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ANINHAMENTO:</a:t>
            </a:r>
          </a:p>
          <a:p>
            <a:pPr marL="0" indent="0">
              <a:buNone/>
            </a:pPr>
            <a:r>
              <a:rPr lang="pt-BR" dirty="0" err="1"/>
              <a:t>dic_aninhado</a:t>
            </a:r>
            <a:r>
              <a:rPr lang="pt-BR" dirty="0"/>
              <a:t> = </a:t>
            </a:r>
          </a:p>
          <a:p>
            <a:pPr marL="0" indent="0">
              <a:buNone/>
            </a:pPr>
            <a:r>
              <a:rPr lang="pt-BR" dirty="0"/>
              <a:t>{'08556658741':</a:t>
            </a:r>
          </a:p>
          <a:p>
            <a:pPr marL="0" indent="0">
              <a:buNone/>
            </a:pPr>
            <a:r>
              <a:rPr lang="pt-BR" dirty="0"/>
              <a:t>    {'</a:t>
            </a:r>
            <a:r>
              <a:rPr lang="pt-BR" dirty="0" err="1"/>
              <a:t>nome':'Thiago</a:t>
            </a:r>
            <a:r>
              <a:rPr lang="pt-BR" dirty="0"/>
              <a:t>', 'cargo':'40h','escola':'ETEOT'},    </a:t>
            </a:r>
          </a:p>
          <a:p>
            <a:pPr marL="0" indent="0">
              <a:buNone/>
            </a:pPr>
            <a:r>
              <a:rPr lang="pt-BR" dirty="0"/>
              <a:t>    '02199277832':</a:t>
            </a:r>
          </a:p>
          <a:p>
            <a:pPr marL="0" indent="0">
              <a:buNone/>
            </a:pPr>
            <a:r>
              <a:rPr lang="pt-BR" dirty="0"/>
              <a:t>    {'</a:t>
            </a:r>
            <a:r>
              <a:rPr lang="pt-BR" dirty="0" err="1"/>
              <a:t>nome':'Jose</a:t>
            </a:r>
            <a:r>
              <a:rPr lang="pt-BR" dirty="0"/>
              <a:t>', 'cargo':'20h','escola':'ETVM'}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dic_aninhado</a:t>
            </a:r>
            <a:r>
              <a:rPr lang="pt-BR" dirty="0"/>
              <a:t>['02199277832']['nome'])</a:t>
            </a:r>
          </a:p>
        </p:txBody>
      </p:sp>
    </p:spTree>
    <p:extLst>
      <p:ext uri="{BB962C8B-B14F-4D97-AF65-F5344CB8AC3E}">
        <p14:creationId xmlns:p14="http://schemas.microsoft.com/office/powerpoint/2010/main" val="269572387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8DF51B-8C5C-0E90-11C3-E07488BD8E1F}"/>
              </a:ext>
            </a:extLst>
          </p:cNvPr>
          <p:cNvSpPr txBox="1"/>
          <p:nvPr/>
        </p:nvSpPr>
        <p:spPr>
          <a:xfrm>
            <a:off x="5329083" y="1390047"/>
            <a:ext cx="6567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</a:rPr>
              <a:t>Crie um dicionário que é uma agenda e</a:t>
            </a:r>
            <a:br>
              <a:rPr lang="pt-BR" sz="2400" dirty="0"/>
            </a:br>
            <a:r>
              <a:rPr lang="pt-BR" sz="2400" dirty="0">
                <a:effectLst/>
                <a:latin typeface="Arial" panose="020B0604020202020204" pitchFamily="34" charset="0"/>
              </a:rPr>
              <a:t>coloque nele os seguintes dados: </a:t>
            </a:r>
          </a:p>
          <a:p>
            <a:endParaRPr lang="pt-BR" sz="2400" dirty="0">
              <a:latin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</a:rPr>
              <a:t>chave (</a:t>
            </a:r>
            <a:r>
              <a:rPr lang="pt-BR" sz="2400" dirty="0" err="1">
                <a:effectLst/>
                <a:latin typeface="Arial" panose="020B0604020202020204" pitchFamily="34" charset="0"/>
              </a:rPr>
              <a:t>cpf</a:t>
            </a:r>
            <a:r>
              <a:rPr lang="pt-BR" sz="2400" dirty="0">
                <a:effectLst/>
                <a:latin typeface="Arial" panose="020B0604020202020204" pitchFamily="34" charset="0"/>
              </a:rPr>
              <a:t>), nome, idade, telefone. </a:t>
            </a:r>
          </a:p>
          <a:p>
            <a:endParaRPr lang="pt-BR" sz="2400" dirty="0">
              <a:latin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</a:rPr>
              <a:t>O programa deve ler as informações de 5 pessoas, criar a agenda e imprimir todos os itens do dicionário no formato chave: nome-idade-telefone.</a:t>
            </a:r>
            <a:endParaRPr lang="pt-BR" sz="24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4BFB34E-15E5-4185-FAD4-DBFE9BF1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DICIONÁRIO</a:t>
            </a:r>
          </a:p>
        </p:txBody>
      </p:sp>
    </p:spTree>
    <p:extLst>
      <p:ext uri="{BB962C8B-B14F-4D97-AF65-F5344CB8AC3E}">
        <p14:creationId xmlns:p14="http://schemas.microsoft.com/office/powerpoint/2010/main" val="277900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7241C4E-4BC5-F652-4074-57207B1A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95" y="1692362"/>
            <a:ext cx="9423809" cy="34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7114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D9DAA-7BFC-F7E0-A723-A6F1B81B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663A3-F4C8-009E-14DA-3BBD4FDE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ffectLst/>
                <a:latin typeface="Arial" panose="020B0604020202020204" pitchFamily="34" charset="0"/>
              </a:rPr>
              <a:t>Crie um programa que cadastre</a:t>
            </a:r>
            <a:br>
              <a:rPr lang="pt-BR" sz="2800" dirty="0"/>
            </a:br>
            <a:r>
              <a:rPr lang="pt-BR" sz="2800" dirty="0">
                <a:effectLst/>
                <a:latin typeface="Arial" panose="020B0604020202020204" pitchFamily="34" charset="0"/>
              </a:rPr>
              <a:t>informações de várias pessoas (</a:t>
            </a:r>
            <a:r>
              <a:rPr lang="pt-BR" sz="2800" dirty="0" err="1">
                <a:effectLst/>
                <a:latin typeface="Arial" panose="020B0604020202020204" pitchFamily="34" charset="0"/>
              </a:rPr>
              <a:t>cpf</a:t>
            </a:r>
            <a:r>
              <a:rPr lang="pt-BR" sz="2800" dirty="0">
                <a:effectLst/>
                <a:latin typeface="Arial" panose="020B0604020202020204" pitchFamily="34" charset="0"/>
              </a:rPr>
              <a:t>, nome e idade) e depois coloque em um dicionário. 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Arial" panose="020B0604020202020204" pitchFamily="34" charset="0"/>
              </a:rPr>
              <a:t>Depois remova todas as pessoas menores de 18 anos do dicionário, colocando essas pessoas em outro dicionário.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15918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22ADB-F6A5-CFFD-28C6-21A678D0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6B1D0-B213-913F-5C92-83E5B090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são um recurso poderoso das linguagens de programação. </a:t>
            </a:r>
          </a:p>
          <a:p>
            <a:r>
              <a:rPr lang="pt-BR" dirty="0"/>
              <a:t>Ao desenvolver uma aplicação utilizamos elas a todo momento, quer sejam as que nós mesmos escrevemos para as rotinas especificas ou aquelas já disponibilizadas pela linguagem de programação.</a:t>
            </a:r>
          </a:p>
          <a:p>
            <a:r>
              <a:rPr lang="pt-BR" dirty="0"/>
              <a:t>funções são blocos de código que realizam determinadas tarefas que normalmente precisam ser executadas diversas vezes dentro de uma aplicação</a:t>
            </a:r>
          </a:p>
        </p:txBody>
      </p:sp>
    </p:spTree>
    <p:extLst>
      <p:ext uri="{BB962C8B-B14F-4D97-AF65-F5344CB8AC3E}">
        <p14:creationId xmlns:p14="http://schemas.microsoft.com/office/powerpoint/2010/main" val="114582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03F-F1C1-B840-6477-F2AEAE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CD67-5CA6-A9A1-91D8-16104346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de uma função é definida por três partes: nome, parâmetros e corpo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1A4FE-DA1C-8336-2F16-460B02A4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22" y="3715512"/>
            <a:ext cx="5235321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64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03F-F1C1-B840-6477-F2AEAE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CD67-5CA6-A9A1-91D8-16104346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501136"/>
            <a:ext cx="6281873" cy="1927864"/>
          </a:xfrm>
        </p:spPr>
        <p:txBody>
          <a:bodyPr/>
          <a:lstStyle/>
          <a:p>
            <a:r>
              <a:rPr lang="pt-BR" dirty="0"/>
              <a:t>Para executar a função, de forma semelhante ao que ocorre em outras linguagens, devemos simplesmente chamar seu nome e passar os parâmetros esperados entre parênteses, conforme o código a seguir.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6A3C6E-8EFC-F01D-BC0C-80C8A686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72" y="3496056"/>
            <a:ext cx="46939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44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03F-F1C1-B840-6477-F2AEAE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CD67-5CA6-A9A1-91D8-16104346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383" y="566928"/>
            <a:ext cx="6281873" cy="2862072"/>
          </a:xfrm>
        </p:spPr>
        <p:txBody>
          <a:bodyPr>
            <a:normAutofit/>
          </a:bodyPr>
          <a:lstStyle/>
          <a:p>
            <a:r>
              <a:rPr lang="pt-BR" dirty="0"/>
              <a:t>as funções também podem produzir valores de saída, provenientes de determinadas operações. </a:t>
            </a:r>
          </a:p>
          <a:p>
            <a:r>
              <a:rPr lang="pt-BR" dirty="0"/>
              <a:t>Nos exemplos anteriores, apenas imprimimos um valor com a função </a:t>
            </a:r>
            <a:r>
              <a:rPr lang="pt-BR" i="0" dirty="0">
                <a:solidFill>
                  <a:srgbClr val="0F8593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dirty="0"/>
              <a:t>, sem retornar um resultado. </a:t>
            </a:r>
          </a:p>
          <a:p>
            <a:r>
              <a:rPr lang="pt-BR" dirty="0"/>
              <a:t>Já no exemplo abaixo temos uma função que faz o cálculo do salário e retorna o valor a ser pago conforme o número de horas trabalhadas.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87AC73-6A02-7A43-E1E3-3A1BCF51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27" y="3429000"/>
            <a:ext cx="5936186" cy="27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168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2F608-5E69-5F4B-76EC-E04518FA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888E-F68C-406F-B919-49851AA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programa, com uma função que necessite de três argumentos, e que forneça a soma desses três argumentos. </a:t>
            </a:r>
          </a:p>
          <a:p>
            <a:endParaRPr lang="pt-BR" dirty="0"/>
          </a:p>
          <a:p>
            <a:r>
              <a:rPr lang="pt-BR" dirty="0"/>
              <a:t>Faça uma função que retorne o reverso de um número inteiro informado. </a:t>
            </a:r>
          </a:p>
          <a:p>
            <a:pPr lvl="1"/>
            <a:r>
              <a:rPr lang="pt-BR" dirty="0"/>
              <a:t>Por exemplo: 127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721. </a:t>
            </a:r>
          </a:p>
        </p:txBody>
      </p:sp>
    </p:spTree>
    <p:extLst>
      <p:ext uri="{BB962C8B-B14F-4D97-AF65-F5344CB8AC3E}">
        <p14:creationId xmlns:p14="http://schemas.microsoft.com/office/powerpoint/2010/main" val="1706981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2F608-5E69-5F4B-76EC-E04518FA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888E-F68C-406F-B919-49851AA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script Python que receba 10 números digitados pelo usuário e os armazene em uma "LIST". Você deverá escrever uma função que receba essa LIST como entrada e calcule a média dos valores contidos nela. A função deverá retornar a média, e esse valor deverá ser impresso na tela pelo script principal.</a:t>
            </a:r>
          </a:p>
          <a:p>
            <a:r>
              <a:rPr lang="pt-BR" dirty="0"/>
              <a:t>Lembrando: A média será a soma de todos os valores, dividido pela quantidade de posições na lista. </a:t>
            </a:r>
          </a:p>
        </p:txBody>
      </p:sp>
    </p:spTree>
    <p:extLst>
      <p:ext uri="{BB962C8B-B14F-4D97-AF65-F5344CB8AC3E}">
        <p14:creationId xmlns:p14="http://schemas.microsoft.com/office/powerpoint/2010/main" val="21679728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53C059-59BF-E4AB-A401-3A5005811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56B31E3-2AA2-815D-CE15-6AB8D3EB8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Trabalhando com arquivos em linguagem Python</a:t>
            </a:r>
          </a:p>
        </p:txBody>
      </p:sp>
    </p:spTree>
    <p:extLst>
      <p:ext uri="{BB962C8B-B14F-4D97-AF65-F5344CB8AC3E}">
        <p14:creationId xmlns:p14="http://schemas.microsoft.com/office/powerpoint/2010/main" val="13308791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3B2A1-A8CD-A0B2-DCD4-349F7AD7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F23F2-B0BC-C2E3-0DAE-E0B22A49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72" y="1445374"/>
            <a:ext cx="6281873" cy="2015181"/>
          </a:xfrm>
        </p:spPr>
        <p:txBody>
          <a:bodyPr/>
          <a:lstStyle/>
          <a:p>
            <a:r>
              <a:rPr lang="pt-BR" dirty="0"/>
              <a:t>Usamos o método open() para abrir ou criar novos arquivos.</a:t>
            </a:r>
          </a:p>
          <a:p>
            <a:r>
              <a:rPr lang="pt-BR" dirty="0"/>
              <a:t>Devemos passar o parâmetro que indica em qual modo será aberto este arquivo: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079C2-2F4D-8670-8140-6456B72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3" y="3628852"/>
            <a:ext cx="6669949" cy="23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009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C97F-188E-ED14-7B23-A472BB3A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62173-9F0F-355B-9C6B-33C3083E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475" y="1910105"/>
            <a:ext cx="6281873" cy="879640"/>
          </a:xfrm>
        </p:spPr>
        <p:txBody>
          <a:bodyPr>
            <a:normAutofit/>
          </a:bodyPr>
          <a:lstStyle/>
          <a:p>
            <a:r>
              <a:rPr lang="pt-BR" sz="2000" dirty="0"/>
              <a:t>Sintaxe do método open()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F5E47C-5F74-5A8E-D666-26ABF6EB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67" y="2989180"/>
            <a:ext cx="7241691" cy="8796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67C0ACC-568A-9966-E4D0-F0AF558D6E1A}"/>
              </a:ext>
            </a:extLst>
          </p:cNvPr>
          <p:cNvSpPr txBox="1"/>
          <p:nvPr/>
        </p:nvSpPr>
        <p:spPr>
          <a:xfrm>
            <a:off x="4999475" y="4444091"/>
            <a:ext cx="6094476" cy="1536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9pPr>
          </a:lstStyle>
          <a:p>
            <a:r>
              <a:rPr lang="pt-BR" dirty="0"/>
              <a:t>ao executar o código acima, o arquivo contatos.txt será aberto em modo escrita </a:t>
            </a:r>
          </a:p>
          <a:p>
            <a:r>
              <a:rPr lang="pt-BR" dirty="0"/>
              <a:t>Caso não exista um arquivo com este nome, um novo arquivo será criado):</a:t>
            </a:r>
          </a:p>
        </p:txBody>
      </p:sp>
    </p:spTree>
    <p:extLst>
      <p:ext uri="{BB962C8B-B14F-4D97-AF65-F5344CB8AC3E}">
        <p14:creationId xmlns:p14="http://schemas.microsoft.com/office/powerpoint/2010/main" val="18902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31EF34C9-6913-779D-4DDF-AAD969A3C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594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dados no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31FAC-6C98-2DBB-A96E-A29E7EBA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Python oferece dois métodos para manipular registros:</a:t>
            </a:r>
          </a:p>
          <a:p>
            <a:r>
              <a:rPr lang="pt-BR" b="1" dirty="0" err="1"/>
              <a:t>write</a:t>
            </a:r>
            <a:r>
              <a:rPr lang="pt-BR" b="1" dirty="0"/>
              <a:t>()</a:t>
            </a:r>
            <a:r>
              <a:rPr lang="pt-BR" dirty="0"/>
              <a:t> – recebe uma </a:t>
            </a:r>
            <a:r>
              <a:rPr lang="pt-BR" dirty="0" err="1"/>
              <a:t>string</a:t>
            </a:r>
            <a:r>
              <a:rPr lang="pt-BR" dirty="0"/>
              <a:t> como parâmetro e a insere no arquivo;</a:t>
            </a:r>
          </a:p>
          <a:p>
            <a:r>
              <a:rPr lang="pt-BR" b="1" dirty="0" err="1"/>
              <a:t>writelines</a:t>
            </a:r>
            <a:r>
              <a:rPr lang="pt-BR" b="1" dirty="0"/>
              <a:t>() </a:t>
            </a:r>
            <a:r>
              <a:rPr lang="pt-BR" dirty="0"/>
              <a:t>– recebe um objeto </a:t>
            </a:r>
            <a:r>
              <a:rPr lang="pt-BR" b="1" i="1" dirty="0"/>
              <a:t>iterável</a:t>
            </a:r>
            <a:r>
              <a:rPr lang="pt-BR" dirty="0"/>
              <a:t> (lista, </a:t>
            </a:r>
            <a:r>
              <a:rPr lang="pt-BR" dirty="0" err="1"/>
              <a:t>tupla</a:t>
            </a:r>
            <a:r>
              <a:rPr lang="pt-BR" dirty="0"/>
              <a:t>, dicionário, </a:t>
            </a:r>
            <a:r>
              <a:rPr lang="pt-BR" dirty="0" err="1"/>
              <a:t>etc</a:t>
            </a:r>
            <a:r>
              <a:rPr lang="pt-BR" dirty="0"/>
              <a:t>) e insere em linhas no arquivo.</a:t>
            </a:r>
          </a:p>
          <a:p>
            <a:pPr marL="0" indent="0">
              <a:buNone/>
            </a:pPr>
            <a:r>
              <a:rPr lang="pt-BR" dirty="0"/>
              <a:t>Ao contrário do </a:t>
            </a:r>
            <a:r>
              <a:rPr lang="pt-BR" dirty="0" err="1"/>
              <a:t>write</a:t>
            </a:r>
            <a:r>
              <a:rPr lang="pt-BR" dirty="0"/>
              <a:t>, que insere uma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writelines</a:t>
            </a:r>
            <a:r>
              <a:rPr lang="pt-BR" dirty="0"/>
              <a:t> insere muitos argumentos separadamente</a:t>
            </a:r>
          </a:p>
        </p:txBody>
      </p:sp>
    </p:spTree>
    <p:extLst>
      <p:ext uri="{BB962C8B-B14F-4D97-AF65-F5344CB8AC3E}">
        <p14:creationId xmlns:p14="http://schemas.microsoft.com/office/powerpoint/2010/main" val="383021858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dados no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31FAC-6C98-2DBB-A96E-A29E7EBA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303" y="2503970"/>
            <a:ext cx="6281873" cy="1336510"/>
          </a:xfrm>
        </p:spPr>
        <p:txBody>
          <a:bodyPr/>
          <a:lstStyle/>
          <a:p>
            <a:r>
              <a:rPr lang="pt-BR" b="1" dirty="0" err="1"/>
              <a:t>write</a:t>
            </a:r>
            <a:r>
              <a:rPr lang="pt-BR" b="1" dirty="0"/>
              <a:t>()</a:t>
            </a:r>
            <a:r>
              <a:rPr lang="pt-BR" dirty="0"/>
              <a:t> – recebe uma </a:t>
            </a:r>
            <a:r>
              <a:rPr lang="pt-BR" dirty="0" err="1"/>
              <a:t>string</a:t>
            </a:r>
            <a:r>
              <a:rPr lang="pt-BR" dirty="0"/>
              <a:t> como parâmetro e a insere no arquivo;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C84553-EB66-45EB-C00D-9765334A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10" y="3840480"/>
            <a:ext cx="6361786" cy="13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62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dados no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31FAC-6C98-2DBB-A96E-A29E7EBA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742" y="1556129"/>
            <a:ext cx="6281873" cy="1180236"/>
          </a:xfrm>
        </p:spPr>
        <p:txBody>
          <a:bodyPr/>
          <a:lstStyle/>
          <a:p>
            <a:r>
              <a:rPr lang="pt-BR" b="1" dirty="0" err="1"/>
              <a:t>writelines</a:t>
            </a:r>
            <a:r>
              <a:rPr lang="pt-BR" b="1" dirty="0"/>
              <a:t>() </a:t>
            </a:r>
            <a:r>
              <a:rPr lang="pt-BR" dirty="0"/>
              <a:t>– recebe um objeto </a:t>
            </a:r>
            <a:r>
              <a:rPr lang="pt-BR" b="1" i="1" dirty="0"/>
              <a:t>iterável</a:t>
            </a:r>
            <a:r>
              <a:rPr lang="pt-BR" dirty="0"/>
              <a:t> (lista, </a:t>
            </a:r>
            <a:r>
              <a:rPr lang="pt-BR" dirty="0" err="1"/>
              <a:t>tupla</a:t>
            </a:r>
            <a:r>
              <a:rPr lang="pt-BR" dirty="0"/>
              <a:t>, dicionário, </a:t>
            </a:r>
            <a:r>
              <a:rPr lang="pt-BR" dirty="0" err="1"/>
              <a:t>etc</a:t>
            </a:r>
            <a:r>
              <a:rPr lang="pt-BR" dirty="0"/>
              <a:t>) e insere em linhas no arquivo.</a:t>
            </a:r>
          </a:p>
          <a:p>
            <a:r>
              <a:rPr lang="pt-BR" dirty="0"/>
              <a:t>O caractere de escape </a:t>
            </a:r>
            <a:r>
              <a:rPr lang="pt-BR" b="1" i="1" dirty="0"/>
              <a:t>\n</a:t>
            </a:r>
            <a:r>
              <a:rPr lang="pt-BR" dirty="0"/>
              <a:t> é usado para pular linha: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7E956A-D6CA-3767-AC03-E0AA36F1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44" y="3138701"/>
            <a:ext cx="4021868" cy="30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649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dados do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E99F5-859D-088C-1C5A-5D7A56D8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Assim como na escrita, para leitura a linguagem Python oferece dois métodos:</a:t>
            </a:r>
          </a:p>
          <a:p>
            <a:r>
              <a:rPr lang="pt-BR" b="1" dirty="0" err="1"/>
              <a:t>readline</a:t>
            </a:r>
            <a:r>
              <a:rPr lang="pt-BR" b="1" dirty="0"/>
              <a:t>()</a:t>
            </a:r>
            <a:r>
              <a:rPr lang="pt-BR" dirty="0"/>
              <a:t> – Lê uma quantidade “n” de caracteres da primeira linha passada como parâmetro;</a:t>
            </a:r>
          </a:p>
          <a:p>
            <a:r>
              <a:rPr lang="pt-BR" b="1" dirty="0" err="1"/>
              <a:t>readlines</a:t>
            </a:r>
            <a:r>
              <a:rPr lang="pt-BR" b="1" dirty="0"/>
              <a:t>() </a:t>
            </a:r>
            <a:r>
              <a:rPr lang="pt-BR" dirty="0"/>
              <a:t>– retorna todas as linhas do arquivo, de uma só vez.</a:t>
            </a:r>
          </a:p>
        </p:txBody>
      </p:sp>
    </p:spTree>
    <p:extLst>
      <p:ext uri="{BB962C8B-B14F-4D97-AF65-F5344CB8AC3E}">
        <p14:creationId xmlns:p14="http://schemas.microsoft.com/office/powerpoint/2010/main" val="256622061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dados do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E99F5-859D-088C-1C5A-5D7A56D8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015" y="2197486"/>
            <a:ext cx="6281873" cy="1053046"/>
          </a:xfrm>
        </p:spPr>
        <p:txBody>
          <a:bodyPr/>
          <a:lstStyle/>
          <a:p>
            <a:r>
              <a:rPr lang="pt-BR" b="1" dirty="0" err="1"/>
              <a:t>readline</a:t>
            </a:r>
            <a:r>
              <a:rPr lang="pt-BR" b="1" dirty="0"/>
              <a:t>()</a:t>
            </a:r>
            <a:r>
              <a:rPr lang="pt-BR" dirty="0"/>
              <a:t> – Lê uma quantidade “n” de caracteres da primeira linha passada como parâmetro;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97D298-AB27-62CC-487D-2F5042D9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69" y="3607468"/>
            <a:ext cx="5119020" cy="1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927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dados do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E99F5-859D-088C-1C5A-5D7A56D8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546739"/>
          </a:xfrm>
        </p:spPr>
        <p:txBody>
          <a:bodyPr/>
          <a:lstStyle/>
          <a:p>
            <a:r>
              <a:rPr lang="pt-BR" b="1" dirty="0" err="1"/>
              <a:t>readlines</a:t>
            </a:r>
            <a:r>
              <a:rPr lang="pt-BR" b="1" dirty="0"/>
              <a:t>() </a:t>
            </a:r>
            <a:r>
              <a:rPr lang="pt-BR" dirty="0"/>
              <a:t>– retorna todas as linhas do arquivo, de uma só vez.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37CFF-DC5D-64BD-5745-E33176F7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751" y="3080397"/>
            <a:ext cx="7574185" cy="20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908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9FE71-C6E8-86A7-B534-79093BC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Fechar 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F2A90-1747-D90A-F58A-AF49412E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025" y="803186"/>
            <a:ext cx="6636296" cy="5248622"/>
          </a:xfrm>
        </p:spPr>
        <p:txBody>
          <a:bodyPr/>
          <a:lstStyle/>
          <a:p>
            <a:r>
              <a:rPr lang="pt-BR" dirty="0"/>
              <a:t>Usamos o método </a:t>
            </a:r>
            <a:r>
              <a:rPr lang="pt-BR" i="1" dirty="0"/>
              <a:t>close()</a:t>
            </a:r>
            <a:r>
              <a:rPr lang="pt-BR" dirty="0"/>
              <a:t> para fechar o arquivo. </a:t>
            </a:r>
          </a:p>
          <a:p>
            <a:r>
              <a:rPr lang="pt-BR" dirty="0"/>
              <a:t>Após o fechamento, a variável no código Python deixa de referenciar o arquivo no sistema operacional.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arquivo = open(“C:\\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\\teste.txt”, “r”)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arquivo.write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(“texto a ser inserido”)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877958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07187-D5DC-56C2-27DE-447D0AFE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8E269-7443-4544-5610-22A48F00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através do path (caminho) que os arquivos são localizados no disco.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Windows: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C:\temp\folder\arquivo.txt</a:t>
            </a:r>
          </a:p>
          <a:p>
            <a:pPr marL="0" indent="0">
              <a:buNone/>
            </a:pPr>
            <a:r>
              <a:rPr lang="pt-BR" dirty="0"/>
              <a:t>Linux: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/home/folder/arquivo.txt</a:t>
            </a:r>
          </a:p>
          <a:p>
            <a:endParaRPr lang="pt-BR" dirty="0"/>
          </a:p>
          <a:p>
            <a:r>
              <a:rPr lang="pt-BR" dirty="0"/>
              <a:t>Se seu arquivo de dados e seu programa Python estiverem no mesmo diretório, você pode simplesmente referenciar o nome do arquivo. Caso contrário, deverá especificar o path.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07427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07187-D5DC-56C2-27DE-447D0AFE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8E269-7443-4544-5610-22A48F00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iterar sobre as linhas do arquivo, é possível usar o loop FOR</a:t>
            </a:r>
          </a:p>
          <a:p>
            <a:r>
              <a:rPr lang="pt-BR" dirty="0"/>
              <a:t>Cada linha é separada pelo caractere especial “</a:t>
            </a:r>
            <a:r>
              <a:rPr lang="pt-BR" i="1" dirty="0" err="1"/>
              <a:t>newline</a:t>
            </a:r>
            <a:r>
              <a:rPr lang="pt-BR" dirty="0"/>
              <a:t>” ou </a:t>
            </a:r>
            <a:r>
              <a:rPr lang="pt-BR" i="1" dirty="0"/>
              <a:t>“\n</a:t>
            </a:r>
            <a:r>
              <a:rPr lang="pt-BR" dirty="0"/>
              <a:t>”</a:t>
            </a:r>
          </a:p>
          <a:p>
            <a:r>
              <a:rPr lang="pt-BR" dirty="0"/>
              <a:t>A medida em que o loop itera sobre as linhas do arquivo, a variável de controle recebe uma </a:t>
            </a:r>
            <a:r>
              <a:rPr lang="pt-BR" dirty="0" err="1"/>
              <a:t>string</a:t>
            </a:r>
            <a:r>
              <a:rPr lang="pt-BR" dirty="0"/>
              <a:t> com a linha atual;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linha in arquivo: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print(linha)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8672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E1E3-3189-A2D7-5353-3C087974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128B1-B614-599B-D850-FEECE44B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o método </a:t>
            </a:r>
            <a:r>
              <a:rPr lang="pt-BR" i="1" dirty="0"/>
              <a:t>split() </a:t>
            </a:r>
            <a:r>
              <a:rPr lang="pt-BR" dirty="0"/>
              <a:t>das </a:t>
            </a:r>
            <a:r>
              <a:rPr lang="pt-BR" dirty="0" err="1"/>
              <a:t>strings</a:t>
            </a:r>
            <a:r>
              <a:rPr lang="pt-BR" dirty="0"/>
              <a:t> para separar os valores em cada linha do arquivo em uma lista</a:t>
            </a:r>
          </a:p>
          <a:p>
            <a:r>
              <a:rPr lang="pt-BR" dirty="0"/>
              <a:t>Dessa forma, podemos acessar os campos de forma separada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open("texto.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","r")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linha in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valores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linha.split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print(valores[1])</a:t>
            </a:r>
          </a:p>
        </p:txBody>
      </p:sp>
    </p:spTree>
    <p:extLst>
      <p:ext uri="{BB962C8B-B14F-4D97-AF65-F5344CB8AC3E}">
        <p14:creationId xmlns:p14="http://schemas.microsoft.com/office/powerpoint/2010/main" val="59863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2FCB-6C89-440D-9486-40ACD1E4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FULLSTACK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9B0AA-8A83-471A-BFE2-9A3EB9D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Full </a:t>
            </a:r>
            <a:r>
              <a:rPr lang="pt-BR" b="1" dirty="0" err="1"/>
              <a:t>stack</a:t>
            </a:r>
            <a:r>
              <a:rPr lang="pt-BR" b="1" dirty="0"/>
              <a:t> </a:t>
            </a:r>
            <a:r>
              <a:rPr lang="pt-BR" b="1" dirty="0" err="1"/>
              <a:t>developer</a:t>
            </a:r>
            <a:r>
              <a:rPr lang="pt-BR" b="1" dirty="0"/>
              <a:t> é quem trabalhar com Front </a:t>
            </a:r>
            <a:r>
              <a:rPr lang="pt-BR" b="1" dirty="0" err="1"/>
              <a:t>End</a:t>
            </a:r>
            <a:r>
              <a:rPr lang="pt-BR" b="1" dirty="0"/>
              <a:t> e Back End</a:t>
            </a:r>
            <a:r>
              <a:rPr lang="pt-BR" dirty="0"/>
              <a:t>.</a:t>
            </a:r>
          </a:p>
          <a:p>
            <a:r>
              <a:rPr lang="pt-BR" dirty="0"/>
              <a:t>O que vale se atentar aqui é que algumas empresas esperam que você tenha um conhecimento também de </a:t>
            </a:r>
            <a:r>
              <a:rPr lang="pt-BR" dirty="0" err="1">
                <a:hlinkClick r:id="rId2"/>
              </a:rPr>
              <a:t>Devops</a:t>
            </a:r>
            <a:r>
              <a:rPr lang="pt-BR" dirty="0"/>
              <a:t> e de </a:t>
            </a:r>
            <a:r>
              <a:rPr lang="pt-BR" dirty="0">
                <a:hlinkClick r:id="rId3"/>
              </a:rPr>
              <a:t>SQL e Banco de dados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07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706F34-DE44-88D7-ABEE-330527B2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se encaixa o MOBILE?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uma discussão se quem trabalha como Front </a:t>
            </a:r>
            <a:r>
              <a:rPr lang="pt-BR" dirty="0" err="1"/>
              <a:t>End</a:t>
            </a:r>
            <a:r>
              <a:rPr lang="pt-BR" dirty="0"/>
              <a:t> também é desenvolvedor Mobile.</a:t>
            </a:r>
          </a:p>
          <a:p>
            <a:r>
              <a:rPr lang="pt-BR" dirty="0"/>
              <a:t>Na prática são mundos diferentes, o que pode gerar uma intersecção do Front </a:t>
            </a:r>
            <a:r>
              <a:rPr lang="pt-BR" dirty="0" err="1"/>
              <a:t>End</a:t>
            </a:r>
            <a:r>
              <a:rPr lang="pt-BR" dirty="0"/>
              <a:t> e do mundo Mobile seria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por utilizar tanto um framework super popular na Web quanto a linguagem </a:t>
            </a:r>
            <a:r>
              <a:rPr lang="pt-BR" dirty="0" err="1"/>
              <a:t>JavaScript</a:t>
            </a:r>
            <a:r>
              <a:rPr lang="pt-BR" dirty="0"/>
              <a:t>. </a:t>
            </a:r>
          </a:p>
          <a:p>
            <a:r>
              <a:rPr lang="pt-BR" dirty="0"/>
              <a:t>Mesmo com essa familiaridade toda, as </a:t>
            </a:r>
            <a:r>
              <a:rPr lang="pt-BR" dirty="0" err="1"/>
              <a:t>diferençås</a:t>
            </a:r>
            <a:r>
              <a:rPr lang="pt-BR" dirty="0"/>
              <a:t> das plataformas ainda sim separam os profissionais que mexem com sites e aplicativos em duas linhas diferentes.</a:t>
            </a:r>
          </a:p>
        </p:txBody>
      </p:sp>
    </p:spTree>
    <p:extLst>
      <p:ext uri="{BB962C8B-B14F-4D97-AF65-F5344CB8AC3E}">
        <p14:creationId xmlns:p14="http://schemas.microsoft.com/office/powerpoint/2010/main" val="196026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2D2FEC-3DE1-4D37-87AB-D9B427AC7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13D5199-149E-F15D-B484-D1240C34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0C544D-8889-46BB-B481-65589E538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DC1814E-3A7E-4050-8264-5B7D04831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Principais conceitos sobre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9790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vez mais os smartphones e tablets se desenvolvem e, hoje em dia,  por outro lado, existem pessoas que usam os computadores e notebooks apenas para trabalhar. </a:t>
            </a:r>
          </a:p>
          <a:p>
            <a:endParaRPr lang="pt-BR" dirty="0"/>
          </a:p>
          <a:p>
            <a:r>
              <a:rPr lang="pt-BR" dirty="0"/>
              <a:t>Em alguns casos, até para isso eles foram deixados de lado.  Desse modo, é importante entender a função de um design responsivo.</a:t>
            </a:r>
          </a:p>
        </p:txBody>
      </p:sp>
    </p:spTree>
    <p:extLst>
      <p:ext uri="{BB962C8B-B14F-4D97-AF65-F5344CB8AC3E}">
        <p14:creationId xmlns:p14="http://schemas.microsoft.com/office/powerpoint/2010/main" val="233966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 que é uma tela responsiva?</a:t>
            </a:r>
          </a:p>
          <a:p>
            <a:r>
              <a:rPr lang="pt-BR" dirty="0"/>
              <a:t>O design responsivo é uma técnica que permite que a interface de um site ou aplicativo seja adaptada em qualquer tipo e tamanho de tela, tornando-a </a:t>
            </a:r>
            <a:r>
              <a:rPr lang="pt-BR" b="1" i="1" dirty="0"/>
              <a:t>responsiva</a:t>
            </a:r>
            <a:r>
              <a:rPr lang="pt-BR" dirty="0"/>
              <a:t>, ou seja, sem distorções ou inacessibilidade no conteúdo em todos os dispositivos.</a:t>
            </a:r>
          </a:p>
          <a:p>
            <a:r>
              <a:rPr lang="pt-BR" dirty="0"/>
              <a:t>É uma área que necessita de profissionais com habilidades técnicas, pois além do design, a codificação com o </a:t>
            </a:r>
            <a:r>
              <a:rPr lang="pt-BR" b="1" dirty="0">
                <a:hlinkClick r:id="rId2"/>
              </a:rPr>
              <a:t>HTML e CSS</a:t>
            </a:r>
            <a:r>
              <a:rPr lang="pt-BR" dirty="0"/>
              <a:t> também faz parte desse processo. </a:t>
            </a:r>
          </a:p>
          <a:p>
            <a:r>
              <a:rPr lang="pt-BR" dirty="0"/>
              <a:t>É adaptar-se ao layout, assim como entender as necessidades do usuário, proporcionando a experiência mais agradável e satisfatória possível.</a:t>
            </a:r>
          </a:p>
        </p:txBody>
      </p:sp>
    </p:spTree>
    <p:extLst>
      <p:ext uri="{BB962C8B-B14F-4D97-AF65-F5344CB8AC3E}">
        <p14:creationId xmlns:p14="http://schemas.microsoft.com/office/powerpoint/2010/main" val="195625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Interface gráfica do usuário, Aplicativo, Site, PowerPoint&#10;&#10;Descrição gerada automaticamente">
            <a:extLst>
              <a:ext uri="{FF2B5EF4-FFF2-40B4-BE49-F238E27FC236}">
                <a16:creationId xmlns:a16="http://schemas.microsoft.com/office/drawing/2014/main" id="{2E278A75-4583-A7D1-C966-39608EDA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ADAPTATIVO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Também conhecido como “aprimoramento progressivo”, o design adaptativo é o processo de criação de vários layouts fixos para vários tamanhos de tela. </a:t>
            </a:r>
          </a:p>
          <a:p>
            <a:r>
              <a:rPr lang="pt-BR" b="1" dirty="0"/>
              <a:t>Em resumo, um designer pode criar experiências completamente diferentes para telefones, tablets e desktops.</a:t>
            </a:r>
          </a:p>
          <a:p>
            <a:r>
              <a:rPr lang="pt-BR" b="1" dirty="0"/>
              <a:t>O processo costuma ser o seguinte: comece com algo mais básico e vá aprimorando a experiência para telas maiores. Quanto mais espaço na tela um usuário tiver, mais informações deverão ficar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608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C17E0A8-D6E0-2771-DF0E-32482624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8EAEB-5E92-81AD-9054-94F4AAA99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9E7DEF-9B55-C837-369B-416F79531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de arquitetura de sistemas</a:t>
            </a:r>
          </a:p>
        </p:txBody>
      </p:sp>
    </p:spTree>
    <p:extLst>
      <p:ext uri="{BB962C8B-B14F-4D97-AF65-F5344CB8AC3E}">
        <p14:creationId xmlns:p14="http://schemas.microsoft.com/office/powerpoint/2010/main" val="113352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18E7-7FEE-7326-E5F6-980D8D8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E543B-FD90-E327-F1F1-8D0955DD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A Arquitetura de Software é a organização ou a estrutura dos componentes significativos do sistema de software que interagem por meio de interfaces.</a:t>
            </a:r>
          </a:p>
          <a:p>
            <a:endParaRPr lang="pt-BR" b="1" dirty="0"/>
          </a:p>
          <a:p>
            <a:r>
              <a:rPr lang="pt-BR" b="1" dirty="0"/>
              <a:t>Existem vários tipos de arquitetura: Cliente/Servidor, Camadas, MVC, etc.</a:t>
            </a:r>
          </a:p>
        </p:txBody>
      </p:sp>
    </p:spTree>
    <p:extLst>
      <p:ext uri="{BB962C8B-B14F-4D97-AF65-F5344CB8AC3E}">
        <p14:creationId xmlns:p14="http://schemas.microsoft.com/office/powerpoint/2010/main" val="265597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FD63-7988-9305-924E-E2882291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7F4BF-3352-D6E0-F58A-8017048A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solidFill>
                  <a:srgbClr val="C10000"/>
                </a:solidFill>
                <a:latin typeface="Calibri,Bold"/>
              </a:rPr>
              <a:t>Inicialmente, os aplicativos eram combinados em uma única camada, incluindo Banco de Dados, Lógica do Aplicativo e Interface de Usuário. 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aplicativo, em geral, era executado em um computador de grande porte, e os usuários o acessavam por meio de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Calibri,Italic"/>
              </a:rPr>
              <a:t>terminais burros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que podiam apenas realizar a entrada e exibição de dados.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Vantagem: pode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ser mantida por um administrador central.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Desvantagem: como dependem de apenas um computador central, não suportam milhares de usuários e a interface gráfica dos terminais é rudimentar.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0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D8EE-5242-94A1-560B-097F2EA6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Cliente-Servidor</a:t>
            </a:r>
            <a:br>
              <a:rPr lang="pt-BR" dirty="0"/>
            </a:br>
            <a:r>
              <a:rPr lang="pt-BR" dirty="0"/>
              <a:t>(duas camadas)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AA20B-8B5A-18E7-A9EE-507D6DED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organizada como um conjunto de serviços, além de servidores e clientes associados que os acessam e os usam. </a:t>
            </a:r>
          </a:p>
          <a:p>
            <a:endParaRPr lang="pt-BR" b="1" dirty="0"/>
          </a:p>
          <a:p>
            <a:r>
              <a:rPr lang="pt-BR" b="1" dirty="0"/>
              <a:t>Compõem esse modelo: </a:t>
            </a:r>
          </a:p>
          <a:p>
            <a:pPr lvl="1"/>
            <a:r>
              <a:rPr lang="pt-BR" dirty="0"/>
              <a:t>servidores, que oferecem serviços; </a:t>
            </a:r>
          </a:p>
          <a:p>
            <a:pPr lvl="1"/>
            <a:r>
              <a:rPr lang="pt-BR" dirty="0"/>
              <a:t>clientes, que solicitam os serviços; e </a:t>
            </a:r>
          </a:p>
          <a:p>
            <a:pPr lvl="1"/>
            <a:r>
              <a:rPr lang="pt-BR" dirty="0"/>
              <a:t>uma rede que permite aos clientes acessarem esses serviços.</a:t>
            </a:r>
          </a:p>
        </p:txBody>
      </p:sp>
    </p:spTree>
    <p:extLst>
      <p:ext uri="{BB962C8B-B14F-4D97-AF65-F5344CB8AC3E}">
        <p14:creationId xmlns:p14="http://schemas.microsoft.com/office/powerpoint/2010/main" val="28887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D8EE-5242-94A1-560B-097F2EA6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Cliente-Servidor</a:t>
            </a:r>
            <a:br>
              <a:rPr lang="pt-BR" dirty="0"/>
            </a:br>
            <a:r>
              <a:rPr lang="pt-BR" dirty="0"/>
              <a:t>(duas camadas)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AA20B-8B5A-18E7-A9EE-507D6DED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1800" b="1" i="0" u="none" strike="noStrike" baseline="0" dirty="0">
                <a:latin typeface="Calibri,Bold"/>
              </a:rPr>
              <a:t>Servidores: 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que oferecem serviços para outros subsistemas (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Ex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: Servidores de Impressão, Servidores de Arquivos, Servidor de Compilação, 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etc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).</a:t>
            </a:r>
          </a:p>
          <a:p>
            <a:pPr algn="l"/>
            <a:r>
              <a:rPr lang="pt-BR" sz="1800" b="1" i="0" u="none" strike="noStrike" baseline="0" dirty="0">
                <a:latin typeface="Calibri,Bold"/>
              </a:rPr>
              <a:t>Clientes: 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que solicita os serviços oferecidos pelos servidores. Geralmente são independentes, podendo ser executados simultaneamente.</a:t>
            </a:r>
          </a:p>
          <a:p>
            <a:pPr algn="l"/>
            <a:r>
              <a:rPr lang="pt-BR" sz="1800" b="1" i="0" u="none" strike="noStrike" baseline="0" dirty="0">
                <a:latin typeface="Calibri,Bold"/>
              </a:rPr>
              <a:t>Rede: 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que permite aos clientes acessarem esses serviços.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1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A590-8DE7-41AA-A8A5-C678F0D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33659-F8AD-468A-A902-0A373DC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algoritmo?</a:t>
            </a:r>
          </a:p>
          <a:p>
            <a:r>
              <a:rPr lang="pt-BR" dirty="0">
                <a:effectLst/>
                <a:latin typeface="Arial" panose="020B0604020202020204" pitchFamily="34" charset="0"/>
              </a:rPr>
              <a:t>Um algoritmo é uma sequência extremamente precisa de instruções que, quando lida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e executada por uma outra pessoa, produz o resultado esperado, isto é, a solução de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um problema.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266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rquitetura Client/Server e Three-tier">
            <a:extLst>
              <a:ext uri="{FF2B5EF4-FFF2-40B4-BE49-F238E27FC236}">
                <a16:creationId xmlns:a16="http://schemas.microsoft.com/office/drawing/2014/main" id="{F24C07A8-40D0-FB97-1960-0757EAFA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1218"/>
            <a:ext cx="10668000" cy="61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81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delo cliente–servidor – Wikipédia, a enciclopédia livre">
            <a:extLst>
              <a:ext uri="{FF2B5EF4-FFF2-40B4-BE49-F238E27FC236}">
                <a16:creationId xmlns:a16="http://schemas.microsoft.com/office/drawing/2014/main" id="{8D39FECF-C8DF-B6AC-CFE1-6822A78A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45" y="1261448"/>
            <a:ext cx="8994328" cy="43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9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7FA01-56DC-38A9-2100-DB6FE95D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B88F9-8D4C-B29F-1A92-790D9CC1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149" y="803186"/>
            <a:ext cx="6661172" cy="5248622"/>
          </a:xfrm>
        </p:spPr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latin typeface="Calibri" panose="020F0502020204030204" pitchFamily="34" charset="0"/>
              </a:rPr>
              <a:t>O Model-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View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-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Controller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 (MVC) é um padrão arquitetural de software para implementar interfaces de usuário.</a:t>
            </a:r>
          </a:p>
          <a:p>
            <a:pPr algn="l"/>
            <a:endParaRPr lang="pt-BR" sz="1800" b="1" i="0" u="none" strike="noStrike" baseline="0" dirty="0">
              <a:solidFill>
                <a:srgbClr val="C10000"/>
              </a:solidFill>
              <a:latin typeface="Calibri,Bold"/>
            </a:endParaRPr>
          </a:p>
          <a:p>
            <a:pPr algn="l"/>
            <a:r>
              <a:rPr lang="pt-BR" sz="1800" b="1" i="0" u="none" strike="noStrike" baseline="0" dirty="0">
                <a:solidFill>
                  <a:srgbClr val="C10000"/>
                </a:solidFill>
                <a:latin typeface="Calibri,Bold"/>
              </a:rPr>
              <a:t>O MVC promove a estrita separação de responsabilidade entre componentes de uma interface gráfica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onde temos componentes responsáveis pela manutenção do estado da aplicação, denominado de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pela exibição de parte deste modelo para o usuário, ao que chamamos de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Visão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pela coordenação entre atualizações no modelo e interações com o usuário, feita através do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Controlador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65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O que é MVC? - Tableless - Website com artigos e textos sobre Padrões Web,  Design, Back-end e Front-end tudo em um só lugar.">
            <a:extLst>
              <a:ext uri="{FF2B5EF4-FFF2-40B4-BE49-F238E27FC236}">
                <a16:creationId xmlns:a16="http://schemas.microsoft.com/office/drawing/2014/main" id="{BCA7C8F5-1F99-FC4C-9141-DEB2A804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58" y="385049"/>
            <a:ext cx="8377084" cy="608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99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1C1B-4A83-A9D0-E142-56BDE6C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BA404-5160-BAB3-BE43-F51C3E7B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alibri,Bold"/>
              </a:rPr>
              <a:t>http://www.cfgigolo.com/2008/01/mvc-model-view-controller-e-os-tres-macacos</a:t>
            </a:r>
          </a:p>
          <a:p>
            <a:pPr marL="0" indent="0" algn="l">
              <a:buNone/>
            </a:pPr>
            <a:endParaRPr lang="pt-BR" sz="1800" b="1" i="0" u="none" strike="noStrike" baseline="0" dirty="0">
              <a:solidFill>
                <a:srgbClr val="0000FF"/>
              </a:solidFill>
              <a:latin typeface="Calibri,Bold"/>
            </a:endParaRP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alibri,Bold"/>
              </a:rPr>
              <a:t>https://r.je/views-are-not-templates.html</a:t>
            </a:r>
          </a:p>
          <a:p>
            <a:pPr marL="0" indent="0" algn="l">
              <a:buNone/>
            </a:pPr>
            <a:endParaRPr lang="pt-BR" sz="1800" b="1" i="0" u="none" strike="noStrike" baseline="0" dirty="0">
              <a:solidFill>
                <a:srgbClr val="0000FF"/>
              </a:solidFill>
              <a:latin typeface="Calibri,Bold"/>
            </a:endParaRP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alibri,Bold"/>
              </a:rPr>
              <a:t>http://tableless.com.br/mvc-afinal-e-o-que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404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18E7-7FEE-7326-E5F6-980D8D8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COESÃO &amp; ACOPLAMENTO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E543B-FD90-E327-F1F1-8D0955DD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Seu objetivo como desenvolvedor/projetista é desenvolver softwares com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ALTA COESÃO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BAIXO ACOPLAMENTO</a:t>
            </a:r>
          </a:p>
          <a:p>
            <a:pPr algn="l"/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COESÃO: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cada programa deve ter apenas uma responsabilidade bem definida e realizá-la de maneira satisfatória.</a:t>
            </a:r>
          </a:p>
          <a:p>
            <a:pPr algn="l"/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ACOPLAMENTO: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 grau em que programas estão ligados entre si, ou seja, a dependência entre os diversos programas que compõem 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66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8DB02B-0EE3-C116-57F6-4B79E84A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3" y="174981"/>
            <a:ext cx="10653373" cy="65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Arquitetura de Software?">
            <a:extLst>
              <a:ext uri="{FF2B5EF4-FFF2-40B4-BE49-F238E27FC236}">
                <a16:creationId xmlns:a16="http://schemas.microsoft.com/office/drawing/2014/main" id="{8D4AE7AC-3A9E-139F-3797-7E49C983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994740"/>
            <a:ext cx="11012129" cy="48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8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8A49E-29E3-CC4F-BEF5-90AB2A346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Linguagens de Programação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A0F61-1FA6-D704-A525-1C80CBCD1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Noções gerais sobre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202951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E3CA-707C-4848-BBB6-1AC22718E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7517" r="5196"/>
          <a:stretch/>
        </p:blipFill>
        <p:spPr bwMode="auto">
          <a:xfrm>
            <a:off x="303154" y="424459"/>
            <a:ext cx="11585691" cy="600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3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A590-8DE7-41AA-A8A5-C678F0D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33659-F8AD-468A-A902-0A373DC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programa?</a:t>
            </a:r>
          </a:p>
          <a:p>
            <a:pPr marL="0" indent="0">
              <a:buNone/>
            </a:pPr>
            <a:r>
              <a:rPr lang="pt-BR" dirty="0">
                <a:effectLst/>
                <a:latin typeface="Arial" panose="020B0604020202020204" pitchFamily="34" charset="0"/>
              </a:rPr>
              <a:t>Um programa é a codificação em alguma linguagem formal que garanta que os passos do algoritmo sejam executados da maneira como se espera por quem executa as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instruções.</a:t>
            </a:r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  <a:p>
            <a:r>
              <a:rPr lang="pt-BR" dirty="0">
                <a:effectLst/>
                <a:latin typeface="Arial" panose="020B0604020202020204" pitchFamily="34" charset="0"/>
              </a:rPr>
              <a:t>O algoritmo pode ser mais genérico, o programa não.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382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A2158-4D72-4111-9761-5CBD95F4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Compiladas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7A2B9-B646-410C-BD6D-AC8B5CE7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EXEMPLOS: C, C++, C#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São linguagens em que o código fonte é executado diretamente pelo sistema operacional ou pelo processador.</a:t>
            </a:r>
          </a:p>
          <a:p>
            <a:endParaRPr lang="pt-BR" dirty="0"/>
          </a:p>
          <a:p>
            <a:r>
              <a:rPr lang="pt-BR" dirty="0"/>
              <a:t>Compilador é um programa que traduz a linguagem de alto nível para uma linguagem de baixo nível (linguagem de montagem, ou </a:t>
            </a:r>
            <a:r>
              <a:rPr lang="pt-BR" b="1" i="1" dirty="0"/>
              <a:t>ASSEMBLY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Cada processador tem sua própria linguagem de máquina, e o componente responsável por transformar o ASSEMBLY em linguagem de máquina é o </a:t>
            </a:r>
            <a:r>
              <a:rPr lang="pt-BR" b="1" i="1" dirty="0"/>
              <a:t>ASSEMBLER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6989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A2BF2-690E-4F15-B94F-0A041FF7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Interpretadas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AC401-9864-4CB5-A4B2-EB5B446F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 Java, Javascript, Python, PHP</a:t>
            </a:r>
          </a:p>
          <a:p>
            <a:r>
              <a:rPr lang="pt-BR" b="1" dirty="0"/>
              <a:t>Linguagem interpretada</a:t>
            </a:r>
            <a:r>
              <a:rPr lang="pt-BR" dirty="0"/>
              <a:t> é uma </a:t>
            </a:r>
            <a:r>
              <a:rPr lang="pt-BR" dirty="0">
                <a:hlinkClick r:id="rId2" tooltip="Linguagem de programação"/>
              </a:rPr>
              <a:t>linguagem de programação</a:t>
            </a:r>
            <a:r>
              <a:rPr lang="pt-BR" dirty="0"/>
              <a:t> em que o </a:t>
            </a:r>
            <a:r>
              <a:rPr lang="pt-BR" dirty="0">
                <a:hlinkClick r:id="rId3" tooltip="Código fonte"/>
              </a:rPr>
              <a:t>código fonte</a:t>
            </a:r>
            <a:r>
              <a:rPr lang="pt-BR" dirty="0"/>
              <a:t> nessa linguagem é executado por um </a:t>
            </a:r>
            <a:r>
              <a:rPr lang="pt-BR" dirty="0">
                <a:hlinkClick r:id="rId4" tooltip="Programa de computador"/>
              </a:rPr>
              <a:t>programa de computador</a:t>
            </a:r>
            <a:r>
              <a:rPr lang="pt-BR" dirty="0"/>
              <a:t> chamado </a:t>
            </a:r>
            <a:r>
              <a:rPr lang="pt-BR" dirty="0">
                <a:hlinkClick r:id="rId5" tooltip="Interpretador"/>
              </a:rPr>
              <a:t>interpretador</a:t>
            </a:r>
            <a:r>
              <a:rPr lang="pt-BR" dirty="0"/>
              <a:t>, que em seguida é executado pelo </a:t>
            </a:r>
            <a:r>
              <a:rPr lang="pt-BR" dirty="0">
                <a:hlinkClick r:id="rId6" tooltip="Sistema operativo"/>
              </a:rPr>
              <a:t>sistema operacional</a:t>
            </a:r>
            <a:r>
              <a:rPr lang="pt-BR" dirty="0"/>
              <a:t> ou </a:t>
            </a:r>
            <a:r>
              <a:rPr lang="pt-BR" dirty="0">
                <a:hlinkClick r:id="rId7" tooltip="Processador"/>
              </a:rPr>
              <a:t>processador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Mesmo que um código em uma linguagem passe pelo processo de compilação, a linguagem pode ser considerada interpretada se o programa resultante não for executado diretamente pelo sistema operacional ou processador (um exemplo disso é o </a:t>
            </a:r>
            <a:r>
              <a:rPr lang="pt-BR" dirty="0" err="1">
                <a:hlinkClick r:id="rId8" tooltip="Bytecode"/>
              </a:rPr>
              <a:t>Bytecode</a:t>
            </a:r>
            <a:r>
              <a:rPr lang="pt-BR" dirty="0"/>
              <a:t> JAVA)</a:t>
            </a:r>
          </a:p>
        </p:txBody>
      </p:sp>
    </p:spTree>
    <p:extLst>
      <p:ext uri="{BB962C8B-B14F-4D97-AF65-F5344CB8AC3E}">
        <p14:creationId xmlns:p14="http://schemas.microsoft.com/office/powerpoint/2010/main" val="3122798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A505-BAFB-4386-9307-E8C299A9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547E5-3E65-4F83-8F4E-4B6F5B68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 Javascript, PHP, Python</a:t>
            </a:r>
          </a:p>
          <a:p>
            <a:r>
              <a:rPr lang="pt-BR" b="1" dirty="0"/>
              <a:t>Linguagem de </a:t>
            </a:r>
            <a:r>
              <a:rPr lang="pt-BR" b="1" i="1" dirty="0"/>
              <a:t>script</a:t>
            </a:r>
            <a:r>
              <a:rPr lang="pt-BR" dirty="0"/>
              <a:t> é uma </a:t>
            </a:r>
            <a:r>
              <a:rPr lang="pt-BR" dirty="0">
                <a:hlinkClick r:id="rId2" tooltip="Linguagem de programação"/>
              </a:rPr>
              <a:t>linguagem de programação</a:t>
            </a:r>
            <a:r>
              <a:rPr lang="pt-BR" dirty="0"/>
              <a:t> que suporta </a:t>
            </a:r>
            <a:r>
              <a:rPr lang="pt-BR" i="1" dirty="0"/>
              <a:t>scripts</a:t>
            </a:r>
            <a:r>
              <a:rPr lang="pt-BR" dirty="0"/>
              <a:t>, programas escritos para um </a:t>
            </a:r>
            <a:r>
              <a:rPr lang="pt-BR" dirty="0">
                <a:hlinkClick r:id="rId3" tooltip="Sistema de tempo de execução"/>
              </a:rPr>
              <a:t>sistema de tempo de execução</a:t>
            </a:r>
            <a:r>
              <a:rPr lang="pt-BR" dirty="0"/>
              <a:t> especial que </a:t>
            </a:r>
            <a:r>
              <a:rPr lang="pt-BR" dirty="0">
                <a:hlinkClick r:id="rId4" tooltip="Automação"/>
              </a:rPr>
              <a:t>automatiza</a:t>
            </a:r>
            <a:r>
              <a:rPr lang="pt-BR" dirty="0"/>
              <a:t> a </a:t>
            </a:r>
            <a:r>
              <a:rPr lang="pt-BR" dirty="0">
                <a:hlinkClick r:id="rId5" tooltip="Execução (computação) (página não existe)"/>
              </a:rPr>
              <a:t>execução</a:t>
            </a:r>
            <a:r>
              <a:rPr lang="pt-BR" dirty="0"/>
              <a:t> de tarefas que seriam executadas, uma de cada vez, por um operador humano.</a:t>
            </a:r>
          </a:p>
          <a:p>
            <a:r>
              <a:rPr lang="pt-BR" dirty="0"/>
              <a:t>Linguagens de </a:t>
            </a:r>
            <a:r>
              <a:rPr lang="pt-BR" i="1" dirty="0"/>
              <a:t>script</a:t>
            </a:r>
            <a:r>
              <a:rPr lang="pt-BR" dirty="0"/>
              <a:t> são frequentemente interpretadas (ao invés de </a:t>
            </a:r>
            <a:r>
              <a:rPr lang="pt-BR" dirty="0">
                <a:hlinkClick r:id="rId6" tooltip="Compilador"/>
              </a:rPr>
              <a:t>compiladas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80298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5878B-548B-DDE7-9C77-1055476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20BFF-2249-434B-F7FE-EBCCF0ED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34064"/>
            <a:ext cx="6787046" cy="5422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0" i="0" cap="all" dirty="0">
                <a:solidFill>
                  <a:srgbClr val="333333"/>
                </a:solidFill>
                <a:effectLst/>
                <a:latin typeface="Montserrat" panose="020B0604020202020204" pitchFamily="2" charset="0"/>
              </a:rPr>
              <a:t>O QUE SÃO VARIÁVEIS E PARA QUE ELAS SERVEM NA PROGRAMAÇÃO?</a:t>
            </a:r>
          </a:p>
          <a:p>
            <a:endParaRPr lang="pt-BR" cap="all" dirty="0">
              <a:solidFill>
                <a:srgbClr val="333333"/>
              </a:solidFill>
              <a:latin typeface="Montserrat" panose="020B0604020202020204" pitchFamily="2" charset="0"/>
            </a:endParaRP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Uma variável é um espaço na memória do computador destinado a um dado que é alterado durante a execução do programa.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Para funcionar corretamente, as variáveis precisam ser definidas por </a:t>
            </a:r>
            <a:r>
              <a:rPr lang="pt-BR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nomes</a:t>
            </a:r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e </a:t>
            </a:r>
            <a:r>
              <a:rPr lang="pt-BR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tipos</a:t>
            </a:r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endParaRPr lang="pt-BR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Montserrat" panose="00000500000000000000" pitchFamily="2" charset="0"/>
              </a:rPr>
              <a:t>As variáveis são elementos básicos na programação, pois são aquelas que armazenam os dados que precisamos no nosso algoritmo. </a:t>
            </a:r>
          </a:p>
          <a:p>
            <a:endParaRPr lang="pt-BR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Montserrat" panose="00000500000000000000" pitchFamily="2" charset="0"/>
              </a:rPr>
              <a:t>Precisamos mostrar ao nosso algoritmo logo no início o que esperar armazenar.</a:t>
            </a:r>
          </a:p>
          <a:p>
            <a:endParaRPr lang="pt-BR" cap="all" dirty="0">
              <a:solidFill>
                <a:srgbClr val="333333"/>
              </a:solidFill>
              <a:latin typeface="Montserrat" panose="020B0604020202020204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92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 que são variáveis na Programação?">
            <a:extLst>
              <a:ext uri="{FF2B5EF4-FFF2-40B4-BE49-F238E27FC236}">
                <a16:creationId xmlns:a16="http://schemas.microsoft.com/office/drawing/2014/main" id="{AF107AA5-E07C-B73D-BA92-005648C7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06" y="0"/>
            <a:ext cx="84065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21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E3E85-10DC-E5E1-87C5-858D68A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484A8-F669-CF55-DF46-5EB982FB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i="1" dirty="0"/>
              <a:t>constante</a:t>
            </a:r>
            <a:r>
              <a:rPr lang="pt-BR" dirty="0"/>
              <a:t> é uma variável, de modo que uma constante </a:t>
            </a:r>
            <a:r>
              <a:rPr lang="pt-BR" i="1" dirty="0"/>
              <a:t>também reserva um espaço de memória</a:t>
            </a:r>
            <a:r>
              <a:rPr lang="pt-BR" dirty="0"/>
              <a:t> para o tipo de dado que manipulará. </a:t>
            </a:r>
          </a:p>
          <a:p>
            <a:r>
              <a:rPr lang="pt-BR" dirty="0"/>
              <a:t>Entretanto, uma constante </a:t>
            </a:r>
            <a:r>
              <a:rPr lang="pt-BR" b="1" i="1" dirty="0"/>
              <a:t>armazenará um valor ÚNICO</a:t>
            </a:r>
            <a:r>
              <a:rPr lang="pt-BR" dirty="0"/>
              <a:t>, um valor que NÃO mudará com o tempo de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199120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8D3607-73E0-F258-5EC5-021A30E1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CONSTANTES &amp; VARIÁVEIS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7DECDB2-ACD4-762E-401A-862682B0A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5895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64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A4FD-31F2-43EF-99FF-8D44DDE9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CA8C1-06B8-4B00-A83C-C02A2C31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TIPOS PRIMITIVOS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137244D-17B4-45F2-AC2A-9A37D258B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3327"/>
              </p:ext>
            </p:extLst>
          </p:nvPr>
        </p:nvGraphicFramePr>
        <p:xfrm>
          <a:off x="4713321" y="1545688"/>
          <a:ext cx="709212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453">
                  <a:extLst>
                    <a:ext uri="{9D8B030D-6E8A-4147-A177-3AD203B41FA5}">
                      <a16:colId xmlns:a16="http://schemas.microsoft.com/office/drawing/2014/main" val="2878894252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56204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INTEIRO /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0, 1, 2, 3...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REAL /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6.9 /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CARACTERE /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A, B, g, r...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6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“texto, incluindo espaços”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3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BOOLEANO / LÓGICO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“TRUE” ou “FALSE”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é tipo de dados, indica a ausência de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é tipo de dados, indica a ausência de retorno de uma 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4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A4FD-31F2-43EF-99FF-8D44DDE9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CA8C1-06B8-4B00-A83C-C02A2C31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TIPOS COMPOSTOS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137244D-17B4-45F2-AC2A-9A37D258B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7006"/>
              </p:ext>
            </p:extLst>
          </p:nvPr>
        </p:nvGraphicFramePr>
        <p:xfrm>
          <a:off x="4656299" y="2500397"/>
          <a:ext cx="70420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791">
                  <a:extLst>
                    <a:ext uri="{9D8B030D-6E8A-4147-A177-3AD203B41FA5}">
                      <a16:colId xmlns:a16="http://schemas.microsoft.com/office/drawing/2014/main" val="2878894252"/>
                    </a:ext>
                  </a:extLst>
                </a:gridCol>
                <a:gridCol w="3954266">
                  <a:extLst>
                    <a:ext uri="{9D8B030D-6E8A-4147-A177-3AD203B41FA5}">
                      <a16:colId xmlns:a16="http://schemas.microsoft.com/office/drawing/2014/main" val="56204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ARRAY / VETOR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{1, 3, 8, 67}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{1, 3, 5, 7} {2, 4, 6, 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ESTRUTURA / 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</a:t>
                      </a:r>
                      <a:r>
                        <a:rPr lang="pt-BR" dirty="0" err="1"/>
                        <a:t>NOME:Thiago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CARGO:professor</a:t>
                      </a:r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6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FILE / 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fileof</a:t>
                      </a:r>
                      <a:r>
                        <a:rPr lang="pt-BR" dirty="0"/>
                        <a:t>(“C:\diretório\arquivo.txt”)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8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6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69FF-5307-40BA-81B4-5177A264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34CF3-2ABA-473B-BF81-E73B6691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738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Linguagens fortemente </a:t>
            </a:r>
            <a:r>
              <a:rPr lang="pt-BR" dirty="0" err="1"/>
              <a:t>tipadas</a:t>
            </a:r>
            <a:endParaRPr lang="pt-BR" dirty="0"/>
          </a:p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 fortemente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tipada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aquela em que as variáveis têm um tipo bem definido e que precisa ser informado no momento de sua declaração.</a:t>
            </a:r>
          </a:p>
          <a:p>
            <a:r>
              <a:rPr lang="pt-BR" b="0" i="0" dirty="0">
                <a:solidFill>
                  <a:srgbClr val="54595B"/>
                </a:solidFill>
                <a:effectLst/>
                <a:latin typeface="Open Sans" panose="020B0604020202020204" pitchFamily="34" charset="0"/>
              </a:rPr>
              <a:t>Na declaração de variáveis/funções, exigem que </a:t>
            </a:r>
            <a:r>
              <a:rPr lang="pt-BR" b="1" i="0" dirty="0">
                <a:solidFill>
                  <a:srgbClr val="54595B"/>
                </a:solidFill>
                <a:effectLst/>
                <a:latin typeface="Open Sans" panose="020B0604020202020204" pitchFamily="34" charset="0"/>
              </a:rPr>
              <a:t>você já forneça o tipo</a:t>
            </a:r>
            <a:r>
              <a:rPr lang="pt-BR" b="0" i="0" dirty="0">
                <a:solidFill>
                  <a:srgbClr val="54595B"/>
                </a:solidFill>
                <a:effectLst/>
                <a:latin typeface="Open Sans" panose="020B0604020202020204" pitchFamily="34" charset="0"/>
              </a:rPr>
              <a:t> desta variável/retorno da função.</a:t>
            </a: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Exemplos: Java, Ruby, C, C++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8BFB6B-7648-4AAD-BA98-FB0761B3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57" y="4032815"/>
            <a:ext cx="5068570" cy="24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A590-8DE7-41AA-A8A5-C678F0D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33659-F8AD-468A-A902-0A373DC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pseudo-linguagem</a:t>
            </a:r>
            <a:r>
              <a:rPr lang="pt-BR" dirty="0"/>
              <a:t>?</a:t>
            </a:r>
          </a:p>
          <a:p>
            <a:r>
              <a:rPr lang="pt-BR" b="1" dirty="0"/>
              <a:t>Pseudocódigo</a:t>
            </a:r>
            <a:r>
              <a:rPr lang="pt-BR" dirty="0"/>
              <a:t> é uma forma genérica de escrever um </a:t>
            </a:r>
            <a:r>
              <a:rPr lang="pt-BR" dirty="0">
                <a:hlinkClick r:id="rId2" tooltip="Algoritmo"/>
              </a:rPr>
              <a:t>algoritmo</a:t>
            </a:r>
            <a:r>
              <a:rPr lang="pt-BR" dirty="0"/>
              <a:t>, utilizando uma linguagem simples (nativa a quem o escreve, de forma a ser entendida por qualquer pessoa) sem necessidade de conhecer a </a:t>
            </a:r>
            <a:r>
              <a:rPr lang="pt-BR" dirty="0">
                <a:hlinkClick r:id="rId3" tooltip="Sintaxe (programação) (página não existe)"/>
              </a:rPr>
              <a:t>sintaxe</a:t>
            </a:r>
            <a:r>
              <a:rPr lang="pt-BR" dirty="0"/>
              <a:t> de nenhuma </a:t>
            </a:r>
            <a:r>
              <a:rPr lang="pt-BR" dirty="0">
                <a:hlinkClick r:id="rId4" tooltip="Linguagem de programação"/>
              </a:rPr>
              <a:t>linguagem de programação</a:t>
            </a:r>
            <a:r>
              <a:rPr lang="pt-BR" dirty="0"/>
              <a:t>. </a:t>
            </a:r>
          </a:p>
          <a:p>
            <a:r>
              <a:rPr lang="pt-BR" dirty="0"/>
              <a:t>Um exemplo de pseudocódigo é o </a:t>
            </a:r>
            <a:r>
              <a:rPr lang="pt-BR" dirty="0" err="1">
                <a:hlinkClick r:id="rId5" tooltip="Portugol"/>
              </a:rPr>
              <a:t>Portugol</a:t>
            </a:r>
            <a:r>
              <a:rPr lang="pt-B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03993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2910-90FD-4F19-B96A-EAAF7BC1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1602C-F938-4128-9053-23282E7B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500457"/>
          </a:xfrm>
        </p:spPr>
        <p:txBody>
          <a:bodyPr/>
          <a:lstStyle/>
          <a:p>
            <a:r>
              <a:rPr lang="pt-BR" dirty="0"/>
              <a:t>Linguagens fracamente </a:t>
            </a:r>
            <a:r>
              <a:rPr lang="pt-BR" dirty="0" err="1"/>
              <a:t>tipadas</a:t>
            </a:r>
            <a:endParaRPr lang="pt-BR" dirty="0"/>
          </a:p>
          <a:p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Linguagens fracamente </a:t>
            </a:r>
            <a:r>
              <a:rPr lang="pt-B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tipadas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são aquelas que não se importam com o tipo de dados contido em uma variável. 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Permitem que o programador não tenha de fazer conversões de tipos (</a:t>
            </a:r>
            <a:r>
              <a:rPr lang="pt-B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cast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Neste caso o exemplo abaixo funcionaria sem erros mesmo sendo de tipos diferentes: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0B85FE-34C4-4EEC-A68B-97AAE4D7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44" y="4199434"/>
            <a:ext cx="4711078" cy="22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0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C6B5-1600-47BB-9370-42BD5B6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B7A9-D92A-0D35-77AD-C50332D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O ato de dar um nome e um tipo é chamado de declaração de variável.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Para que o programa funcione corretamente, é possível que você declare logo no início todas as variáveis.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Além disso, cada uma delas só mostrará um valor por vez, chamado de </a:t>
            </a:r>
            <a:r>
              <a:rPr lang="pt-BR" b="1" i="1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valor atual</a:t>
            </a:r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904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C6B5-1600-47BB-9370-42BD5B6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pic>
        <p:nvPicPr>
          <p:cNvPr id="2050" name="Picture 2" descr="Julio Battisti - Artigos e tutoriais gratuitos; Venda de livros, e-books,  video-aulas e cursos online.">
            <a:extLst>
              <a:ext uri="{FF2B5EF4-FFF2-40B4-BE49-F238E27FC236}">
                <a16:creationId xmlns:a16="http://schemas.microsoft.com/office/drawing/2014/main" id="{A64E9247-B5B5-47A4-9456-498C8EDB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43" y="746303"/>
            <a:ext cx="7473715" cy="56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90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AA1275-CCF4-B064-CDB4-5B63784AA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PYTHON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329F1AC-CEE5-E8A1-D333-01ED6A1CB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sobre linguagem PYTHON</a:t>
            </a:r>
          </a:p>
        </p:txBody>
      </p:sp>
    </p:spTree>
    <p:extLst>
      <p:ext uri="{BB962C8B-B14F-4D97-AF65-F5344CB8AC3E}">
        <p14:creationId xmlns:p14="http://schemas.microsoft.com/office/powerpoint/2010/main" val="1774221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0B20-8D2D-492D-A85D-A268A7F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80FA0-5E8D-43D3-8F94-CBFFBE94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Tipos de dados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Tipos em Python</a:t>
            </a:r>
          </a:p>
          <a:p>
            <a:r>
              <a:rPr lang="pt-BR" dirty="0"/>
              <a:t>Estruturas de Dados</a:t>
            </a:r>
          </a:p>
          <a:p>
            <a:pPr lvl="1"/>
            <a:r>
              <a:rPr lang="pt-BR" dirty="0"/>
              <a:t>Range</a:t>
            </a:r>
          </a:p>
          <a:p>
            <a:pPr lvl="1"/>
            <a:r>
              <a:rPr lang="pt-BR" dirty="0" err="1"/>
              <a:t>Tuple</a:t>
            </a:r>
            <a:endParaRPr lang="pt-BR" dirty="0"/>
          </a:p>
          <a:p>
            <a:pPr lvl="1"/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Set</a:t>
            </a:r>
          </a:p>
          <a:p>
            <a:pPr lvl="1"/>
            <a:r>
              <a:rPr lang="pt-BR" dirty="0" err="1"/>
              <a:t>Dictionary</a:t>
            </a:r>
            <a:endParaRPr lang="pt-BR" dirty="0"/>
          </a:p>
          <a:p>
            <a:r>
              <a:rPr lang="pt-BR" dirty="0"/>
              <a:t>Estruturas condicionais</a:t>
            </a:r>
          </a:p>
          <a:p>
            <a:r>
              <a:rPr lang="pt-BR" dirty="0"/>
              <a:t>Laços de Repetição</a:t>
            </a:r>
          </a:p>
          <a:p>
            <a:r>
              <a:rPr lang="pt-BR" dirty="0"/>
              <a:t>Programação Modular</a:t>
            </a:r>
          </a:p>
          <a:p>
            <a:pPr lvl="1"/>
            <a:r>
              <a:rPr lang="pt-BR" dirty="0"/>
              <a:t>Funções</a:t>
            </a:r>
          </a:p>
          <a:p>
            <a:r>
              <a:rPr lang="pt-BR" dirty="0"/>
              <a:t>Trabalhando com arquivos</a:t>
            </a:r>
          </a:p>
        </p:txBody>
      </p:sp>
    </p:spTree>
    <p:extLst>
      <p:ext uri="{BB962C8B-B14F-4D97-AF65-F5344CB8AC3E}">
        <p14:creationId xmlns:p14="http://schemas.microsoft.com/office/powerpoint/2010/main" val="984006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3AC4-76E7-4E8E-91F1-514E6D14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E56F5-6DC2-4639-9BA9-BECBB2C3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Variável é usada para armazenar informação que poderá ser referenciada depois.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Nomes de variáveis no Python:</a:t>
            </a:r>
          </a:p>
          <a:p>
            <a:r>
              <a:rPr lang="pt-BR" dirty="0"/>
              <a:t>Pode conter letras maiúsculas e minúsculas;</a:t>
            </a:r>
          </a:p>
          <a:p>
            <a:r>
              <a:rPr lang="pt-BR" dirty="0"/>
              <a:t>Pode conter números;</a:t>
            </a:r>
          </a:p>
          <a:p>
            <a:r>
              <a:rPr lang="pt-BR" dirty="0"/>
              <a:t>Pode conter </a:t>
            </a:r>
            <a:r>
              <a:rPr lang="pt-BR" i="1" dirty="0" err="1"/>
              <a:t>underscore</a:t>
            </a:r>
            <a:r>
              <a:rPr lang="pt-BR" dirty="0"/>
              <a:t> _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REGRAS:</a:t>
            </a:r>
          </a:p>
          <a:p>
            <a:r>
              <a:rPr lang="pt-BR" dirty="0"/>
              <a:t>Nomes DEVEM começar com uma letra ou </a:t>
            </a:r>
            <a:r>
              <a:rPr lang="pt-BR" dirty="0" err="1"/>
              <a:t>underscore</a:t>
            </a:r>
            <a:endParaRPr lang="pt-BR" dirty="0"/>
          </a:p>
          <a:p>
            <a:r>
              <a:rPr lang="pt-BR" dirty="0"/>
              <a:t>Nomes NÃO PODEM começar com número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413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C6B5-1600-47BB-9370-42BD5B6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Variáveis</a:t>
            </a:r>
          </a:p>
        </p:txBody>
      </p:sp>
      <p:pic>
        <p:nvPicPr>
          <p:cNvPr id="3074" name="Picture 2" descr="Caelum Escola de Tecnologia Cursos Online">
            <a:extLst>
              <a:ext uri="{FF2B5EF4-FFF2-40B4-BE49-F238E27FC236}">
                <a16:creationId xmlns:a16="http://schemas.microsoft.com/office/drawing/2014/main" id="{1C6FFEFC-36E2-4214-8D61-76903468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9"/>
          <a:stretch/>
        </p:blipFill>
        <p:spPr bwMode="auto">
          <a:xfrm>
            <a:off x="5446585" y="1660944"/>
            <a:ext cx="4715613" cy="3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44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F7F4A-A1DC-4EE1-7684-C63FF3D6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72CE9-6087-9EE1-FF48-53C87CD4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Também é possível declarar e inicializar variáveis diferentes de uma só vez: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"Orange", "Banana", "Cherry"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print(z) </a:t>
            </a:r>
          </a:p>
          <a:p>
            <a:endParaRPr lang="pt-BR" dirty="0"/>
          </a:p>
          <a:p>
            <a:r>
              <a:rPr lang="pt-BR" b="1" dirty="0"/>
              <a:t>OU, declarar variáveis diferentes com o mesmo valor...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y = z = "Orange"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print(z)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0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B7557-DCEB-401E-96E1-BDA38D7B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69DFC-AB91-4757-837F-4D8446F2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(</a:t>
            </a:r>
            <a:r>
              <a:rPr lang="pt-BR" dirty="0" err="1"/>
              <a:t>str</a:t>
            </a:r>
            <a:r>
              <a:rPr lang="pt-BR" dirty="0"/>
              <a:t>)</a:t>
            </a:r>
          </a:p>
          <a:p>
            <a:r>
              <a:rPr lang="pt-BR" dirty="0" err="1"/>
              <a:t>Boolean</a:t>
            </a:r>
            <a:r>
              <a:rPr lang="pt-BR" dirty="0"/>
              <a:t> (</a:t>
            </a:r>
            <a:r>
              <a:rPr lang="pt-BR" dirty="0" err="1"/>
              <a:t>bool</a:t>
            </a:r>
            <a:r>
              <a:rPr lang="pt-BR" dirty="0"/>
              <a:t>)</a:t>
            </a:r>
          </a:p>
          <a:p>
            <a:r>
              <a:rPr lang="pt-BR" dirty="0" err="1"/>
              <a:t>Integer</a:t>
            </a:r>
            <a:r>
              <a:rPr lang="pt-BR" dirty="0"/>
              <a:t> / Inteiro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Float</a:t>
            </a:r>
            <a:r>
              <a:rPr lang="pt-BR" dirty="0"/>
              <a:t> / Real / Ponto Flutuante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Tuple</a:t>
            </a:r>
            <a:endParaRPr lang="pt-BR" dirty="0"/>
          </a:p>
          <a:p>
            <a:r>
              <a:rPr lang="pt-BR" dirty="0"/>
              <a:t>Range</a:t>
            </a:r>
          </a:p>
          <a:p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Set</a:t>
            </a:r>
          </a:p>
          <a:p>
            <a:r>
              <a:rPr lang="pt-BR" dirty="0" err="1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714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2D7A9-C11C-1E0A-7E63-0CCF325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saber o tipo de uma variável?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2DDD8-E6A5-AB41-2920-9FE258A8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(var)</a:t>
            </a:r>
            <a:r>
              <a:rPr lang="pt-BR" dirty="0"/>
              <a:t> onde var é nossa variável. Este método retorna o tipo primitivo da variável.</a:t>
            </a:r>
          </a:p>
        </p:txBody>
      </p:sp>
    </p:spTree>
    <p:extLst>
      <p:ext uri="{BB962C8B-B14F-4D97-AF65-F5344CB8AC3E}">
        <p14:creationId xmlns:p14="http://schemas.microsoft.com/office/powerpoint/2010/main" val="151609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30AE82A6-3C2A-129A-AEC7-7F87B785D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b="11200"/>
          <a:stretch/>
        </p:blipFill>
        <p:spPr>
          <a:xfrm>
            <a:off x="1240536" y="0"/>
            <a:ext cx="971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4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C15C-CA12-0484-AE18-0480D083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forçar o tipo de uma variável?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846D6-6F1C-7A99-BA5A-2EB1B0D8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975" y="803186"/>
            <a:ext cx="6592346" cy="5248622"/>
          </a:xfrm>
        </p:spPr>
        <p:txBody>
          <a:bodyPr/>
          <a:lstStyle/>
          <a:p>
            <a:r>
              <a:rPr lang="pt-BR" dirty="0"/>
              <a:t>Muitas vezes é necessário converter um valor para que a variável seja obrigada a ter determinado tipo;</a:t>
            </a:r>
          </a:p>
          <a:p>
            <a:r>
              <a:rPr lang="pt-BR" dirty="0"/>
              <a:t>Na programação, esta operação é conhecida como </a:t>
            </a:r>
            <a:r>
              <a:rPr lang="pt-BR" i="1" dirty="0"/>
              <a:t>casting</a:t>
            </a:r>
          </a:p>
          <a:p>
            <a:r>
              <a:rPr lang="pt-BR" dirty="0"/>
              <a:t>Em Python, podemos converter o tipo de uma variável como no exemplo abaixo: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= “327” 	# normalmente isso é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(var))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(var) 	# agora virou inteiro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(numero)) </a:t>
            </a:r>
          </a:p>
        </p:txBody>
      </p:sp>
    </p:spTree>
    <p:extLst>
      <p:ext uri="{BB962C8B-B14F-4D97-AF65-F5344CB8AC3E}">
        <p14:creationId xmlns:p14="http://schemas.microsoft.com/office/powerpoint/2010/main" val="2647384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2517-615F-1307-373C-DBE58F2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2F7C1-C7F1-F353-6BE8-51D853EC5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8447" y="2965833"/>
            <a:ext cx="61350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Crie uma variável nomeada </a:t>
            </a:r>
            <a:r>
              <a:rPr lang="pt-BR" altLang="pt-BR" b="1" i="1" dirty="0">
                <a:latin typeface="Arial" panose="020B0604020202020204" pitchFamily="34" charset="0"/>
              </a:rPr>
              <a:t>pi</a:t>
            </a:r>
            <a:r>
              <a:rPr lang="pt-BR" altLang="pt-BR" dirty="0">
                <a:latin typeface="Arial" panose="020B0604020202020204" pitchFamily="34" charset="0"/>
              </a:rPr>
              <a:t> e atribua o valor </a:t>
            </a:r>
            <a:r>
              <a:rPr lang="pt-BR" altLang="pt-BR" b="1" i="1" dirty="0">
                <a:latin typeface="Arial" panose="020B0604020202020204" pitchFamily="34" charset="0"/>
              </a:rPr>
              <a:t>3.14</a:t>
            </a:r>
            <a:r>
              <a:rPr lang="pt-BR" altLang="pt-BR" dirty="0">
                <a:latin typeface="Arial" panose="020B0604020202020204" pitchFamily="34" charset="0"/>
              </a:rPr>
              <a:t> a 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Depois, verifique seu tipo e informe ao usuário na tela.</a:t>
            </a:r>
          </a:p>
        </p:txBody>
      </p:sp>
    </p:spTree>
    <p:extLst>
      <p:ext uri="{BB962C8B-B14F-4D97-AF65-F5344CB8AC3E}">
        <p14:creationId xmlns:p14="http://schemas.microsoft.com/office/powerpoint/2010/main" val="2301273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A22B7-E865-54DC-9F59-7E29A23C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valores informados durante a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6DED4-A202-06F7-7565-3361F785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ler um valor digitado pelo usuário durante a execução do nosso script Python.</a:t>
            </a:r>
          </a:p>
          <a:p>
            <a:r>
              <a:rPr lang="pt-BR" dirty="0"/>
              <a:t>Para isso, usamos a função input()</a:t>
            </a:r>
          </a:p>
          <a:p>
            <a:r>
              <a:rPr lang="pt-BR" dirty="0"/>
              <a:t>Como parâmetro, digitamos o texto que vai aparecer na tela para o usuário</a:t>
            </a:r>
          </a:p>
          <a:p>
            <a:r>
              <a:rPr lang="pt-BR" dirty="0"/>
              <a:t>Como resposta, a função atribui o valor digitado a uma variável. Veja o exemplo abaixo: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pi = input(“Digite o valor de PI: “)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print(pi)</a:t>
            </a:r>
          </a:p>
        </p:txBody>
      </p:sp>
    </p:spTree>
    <p:extLst>
      <p:ext uri="{BB962C8B-B14F-4D97-AF65-F5344CB8AC3E}">
        <p14:creationId xmlns:p14="http://schemas.microsoft.com/office/powerpoint/2010/main" val="2300005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2517-615F-1307-373C-DBE58F2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2F7C1-C7F1-F353-6BE8-51D853EC5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0233" y="2239319"/>
            <a:ext cx="6988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>
                <a:latin typeface="Arial" panose="020B0604020202020204" pitchFamily="34" charset="0"/>
              </a:rPr>
              <a:t>Crie uma variável nomeada </a:t>
            </a:r>
            <a:r>
              <a:rPr lang="pt-BR" altLang="pt-BR" b="1" i="1" dirty="0">
                <a:latin typeface="Arial" panose="020B0604020202020204" pitchFamily="34" charset="0"/>
              </a:rPr>
              <a:t>nota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>
                <a:latin typeface="Arial" panose="020B0604020202020204" pitchFamily="34" charset="0"/>
              </a:rPr>
              <a:t>Use a função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pt-BR" altLang="pt-BR" dirty="0">
                <a:latin typeface="Arial" panose="020B0604020202020204" pitchFamily="34" charset="0"/>
              </a:rPr>
              <a:t> para que o usuário atribua um valor entre </a:t>
            </a:r>
            <a:r>
              <a:rPr lang="pt-BR" altLang="pt-BR" b="1" i="1" dirty="0">
                <a:latin typeface="Arial" panose="020B0604020202020204" pitchFamily="34" charset="0"/>
              </a:rPr>
              <a:t>0 e 10</a:t>
            </a:r>
            <a:r>
              <a:rPr lang="pt-BR" altLang="pt-BR" dirty="0">
                <a:latin typeface="Arial" panose="020B0604020202020204" pitchFamily="34" charset="0"/>
              </a:rPr>
              <a:t> à variável nota.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t-BR" altLang="pt-B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>
                <a:latin typeface="Arial" panose="020B0604020202020204" pitchFamily="34" charset="0"/>
              </a:rPr>
              <a:t>Depois, verifique seu tipo e informe ao usuário na tela.</a:t>
            </a:r>
          </a:p>
        </p:txBody>
      </p:sp>
    </p:spTree>
    <p:extLst>
      <p:ext uri="{BB962C8B-B14F-4D97-AF65-F5344CB8AC3E}">
        <p14:creationId xmlns:p14="http://schemas.microsoft.com/office/powerpoint/2010/main" val="2609052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5DE22E62-3407-2254-02D8-178B5633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0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8CF9-9629-BDA9-A60E-EDB2400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orientação a objetos?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4A422-64AB-4988-9BC9-74FE0AA8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b="1" i="1" dirty="0"/>
              <a:t>paradigma</a:t>
            </a:r>
            <a:r>
              <a:rPr lang="pt-BR" dirty="0"/>
              <a:t> (uma filosofia, uma forma de se programar e estruturar programas)</a:t>
            </a:r>
          </a:p>
          <a:p>
            <a:r>
              <a:rPr lang="pt-BR" dirty="0"/>
              <a:t>Neste paradigma, trabalhamos com </a:t>
            </a:r>
            <a:r>
              <a:rPr lang="pt-BR" b="1" i="1" dirty="0"/>
              <a:t>classes, objetos, atributos e métodos</a:t>
            </a:r>
            <a:r>
              <a:rPr lang="pt-BR" dirty="0"/>
              <a:t>.</a:t>
            </a:r>
          </a:p>
          <a:p>
            <a:r>
              <a:rPr lang="pt-BR" dirty="0"/>
              <a:t>Em Python, </a:t>
            </a:r>
            <a:r>
              <a:rPr lang="pt-BR" b="1" i="1" dirty="0"/>
              <a:t>praticamente tudo é um objeto</a:t>
            </a:r>
            <a:r>
              <a:rPr lang="pt-BR" dirty="0"/>
              <a:t>, mas não repitam essa frase por aí sem realmente entender, ok?</a:t>
            </a:r>
          </a:p>
        </p:txBody>
      </p:sp>
    </p:spTree>
    <p:extLst>
      <p:ext uri="{BB962C8B-B14F-4D97-AF65-F5344CB8AC3E}">
        <p14:creationId xmlns:p14="http://schemas.microsoft.com/office/powerpoint/2010/main" val="1659282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C000480-0D7E-C499-5268-5CCA19DED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" y="439993"/>
            <a:ext cx="10938387" cy="5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61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DDD3FE8-12AF-89C0-24A0-4977EB87C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33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DA92-D6C7-6F1E-D97C-D86DF09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as variáveis em Python se tornam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6C927-31A1-8C71-CEF2-554596BE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as variáveis quando são instanciadas em Python possuem atributos e métodos</a:t>
            </a:r>
          </a:p>
          <a:p>
            <a:r>
              <a:rPr lang="pt-BR" dirty="0"/>
              <a:t>Nossa missão é explorar os métodos úteis de cada classe, para que possamos extrair ao máximo os recursos da linguagem</a:t>
            </a:r>
          </a:p>
          <a:p>
            <a:r>
              <a:rPr lang="pt-BR" dirty="0"/>
              <a:t>No próximo slide veremos os principais métodos da classe </a:t>
            </a:r>
            <a:r>
              <a:rPr lang="pt-BR" dirty="0" err="1"/>
              <a:t>string</a:t>
            </a:r>
            <a:r>
              <a:rPr lang="pt-BR" dirty="0"/>
              <a:t>, mas existem muitos outros!</a:t>
            </a:r>
          </a:p>
        </p:txBody>
      </p:sp>
    </p:spTree>
    <p:extLst>
      <p:ext uri="{BB962C8B-B14F-4D97-AF65-F5344CB8AC3E}">
        <p14:creationId xmlns:p14="http://schemas.microsoft.com/office/powerpoint/2010/main" val="367616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CC43B44-C266-EFC8-219B-FD05ECDAD13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8036962"/>
              </p:ext>
            </p:extLst>
          </p:nvPr>
        </p:nvGraphicFramePr>
        <p:xfrm>
          <a:off x="943897" y="609600"/>
          <a:ext cx="10638504" cy="5781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7897">
                  <a:extLst>
                    <a:ext uri="{9D8B030D-6E8A-4147-A177-3AD203B41FA5}">
                      <a16:colId xmlns:a16="http://schemas.microsoft.com/office/drawing/2014/main" val="4224788564"/>
                    </a:ext>
                  </a:extLst>
                </a:gridCol>
                <a:gridCol w="8170607">
                  <a:extLst>
                    <a:ext uri="{9D8B030D-6E8A-4147-A177-3AD203B41FA5}">
                      <a16:colId xmlns:a16="http://schemas.microsoft.com/office/drawing/2014/main" val="3329488295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find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Encontra uma </a:t>
                      </a:r>
                      <a:r>
                        <a:rPr lang="pt-BR" dirty="0" err="1"/>
                        <a:t>substring</a:t>
                      </a:r>
                      <a:r>
                        <a:rPr lang="pt-BR" dirty="0"/>
                        <a:t> dentro de outra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98624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replace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substituir ocorrências de </a:t>
                      </a:r>
                      <a:r>
                        <a:rPr lang="pt-BR" dirty="0" err="1"/>
                        <a:t>substrings</a:t>
                      </a:r>
                      <a:r>
                        <a:rPr lang="pt-BR" dirty="0"/>
                        <a:t> dentro de uma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08146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Desmembra uma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em diversas outras </a:t>
                      </a:r>
                      <a:r>
                        <a:rPr lang="pt-BR" dirty="0" err="1"/>
                        <a:t>strings</a:t>
                      </a:r>
                      <a:r>
                        <a:rPr lang="pt-BR" dirty="0"/>
                        <a:t> conforme um delimitador previamente descrito no parâmetro.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92617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upper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 texto para letras maiúsculas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33232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lower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 texto para letras minúsculas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15603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isalpha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existe algum caractere que não é letra dentro da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77785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isalnum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é composta por caracteres alfanuméricos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53701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istitle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está tudo em letra maiúscula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6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0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7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58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1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AB9E0A-10DD-4AD0-A5EC-6A2EED6E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CA186-44CA-48BF-8A2A-1D683C7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Exemplo em Portugol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54D46B-4B60-4088-99F1-572DE3AC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0" b="-1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814889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F6C2-0F63-0E7F-C9D3-190B2D7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DE64D-EDC6-D8CE-1C4C-84D7CC68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1" y="992262"/>
            <a:ext cx="6729424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 script Python que leia algo digitado pelo usuário (qualquer coisa) e responda na tela as seguintes informações:</a:t>
            </a:r>
          </a:p>
          <a:p>
            <a:r>
              <a:rPr lang="pt-BR" i="1" dirty="0"/>
              <a:t>O tipo do valor digitado</a:t>
            </a:r>
          </a:p>
          <a:p>
            <a:r>
              <a:rPr lang="pt-BR" i="1" dirty="0"/>
              <a:t>É um valor apenas numérico?</a:t>
            </a:r>
          </a:p>
          <a:p>
            <a:r>
              <a:rPr lang="pt-BR" i="1" dirty="0"/>
              <a:t>É um valor alfanumérico? (letras e números)</a:t>
            </a:r>
          </a:p>
          <a:p>
            <a:r>
              <a:rPr lang="pt-BR" i="1" dirty="0"/>
              <a:t>Está escrito em letras maiúsculas?</a:t>
            </a:r>
          </a:p>
          <a:p>
            <a:r>
              <a:rPr lang="pt-BR" i="1" dirty="0"/>
              <a:t>Está escrito em letras minúsculas?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sz="1600" dirty="0"/>
              <a:t>Este exercício foi proposto pelo professor Gustavo Guanabara em seu curso em vídeo sobre Python. Se inscreva no canal e curta!</a:t>
            </a:r>
          </a:p>
          <a:p>
            <a:r>
              <a:rPr lang="pt-BR" sz="1600" dirty="0"/>
              <a:t>https://youtu.be/tHYxjJxtJko</a:t>
            </a:r>
          </a:p>
        </p:txBody>
      </p:sp>
    </p:spTree>
    <p:extLst>
      <p:ext uri="{BB962C8B-B14F-4D97-AF65-F5344CB8AC3E}">
        <p14:creationId xmlns:p14="http://schemas.microsoft.com/office/powerpoint/2010/main" val="2794992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F6C2-0F63-0E7F-C9D3-190B2D7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DE64D-EDC6-D8CE-1C4C-84D7CC68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1" y="992262"/>
            <a:ext cx="6729424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 programa que leia 2 </a:t>
            </a:r>
            <a:r>
              <a:rPr lang="pt-BR" dirty="0" err="1"/>
              <a:t>strings</a:t>
            </a:r>
            <a:r>
              <a:rPr lang="pt-BR" dirty="0"/>
              <a:t> e informe o conteúdo delas seguido do seu comprimento. </a:t>
            </a:r>
          </a:p>
          <a:p>
            <a:pPr marL="0" indent="0">
              <a:buNone/>
            </a:pPr>
            <a:r>
              <a:rPr lang="pt-BR" dirty="0"/>
              <a:t>Informe também se as </a:t>
            </a:r>
            <a:r>
              <a:rPr lang="pt-BR" dirty="0" err="1"/>
              <a:t>strings</a:t>
            </a:r>
            <a:r>
              <a:rPr lang="pt-BR" dirty="0"/>
              <a:t> são iguais no conteúdo.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DICA: usaremos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comprimento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27782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F6C2-0F63-0E7F-C9D3-190B2D7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DE64D-EDC6-D8CE-1C4C-84D7CC68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1" y="992262"/>
            <a:ext cx="6729424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str1 = "teste 1</a:t>
            </a: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str2 = " teste 2</a:t>
            </a:r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tam1 = len(str1)</a:t>
            </a: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tam2 = len(str2)</a:t>
            </a:r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print(tam1, tam2)</a:t>
            </a: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(str1 == str2)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31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08DC-8F6C-15E9-F83A-6DA0BF5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AB2C0-EA85-D08A-08F7-1AA5D1B4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IF, ELSE, ELIF</a:t>
            </a:r>
          </a:p>
          <a:p>
            <a:endParaRPr lang="pt-BR" dirty="0"/>
          </a:p>
          <a:p>
            <a:r>
              <a:rPr lang="pt-BR" dirty="0"/>
              <a:t>Estruturas condicionais são como bifurcações no fluxo de execução do programa, conforme o resultado de um teste</a:t>
            </a:r>
          </a:p>
          <a:p>
            <a:r>
              <a:rPr lang="pt-BR" dirty="0"/>
              <a:t>Se uma condição X é satisfeita, então executamos esse bloco de comandos. Senão, executamos esse outro bloco de comandos. </a:t>
            </a:r>
          </a:p>
        </p:txBody>
      </p:sp>
    </p:spTree>
    <p:extLst>
      <p:ext uri="{BB962C8B-B14F-4D97-AF65-F5344CB8AC3E}">
        <p14:creationId xmlns:p14="http://schemas.microsoft.com/office/powerpoint/2010/main" val="1981223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08DC-8F6C-15E9-F83A-6DA0BF5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AB2C0-EA85-D08A-08F7-1AA5D1B4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Bloco IF / ELSE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dirty="0"/>
              <a:t>A estrutura condicional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pt-BR" dirty="0"/>
              <a:t> no Python é uma estrutura completa. </a:t>
            </a:r>
          </a:p>
          <a:p>
            <a:r>
              <a:rPr lang="pt-BR" dirty="0"/>
              <a:t>O ELSE complementa o IF para oferecer robustez ao código, garantindo que todas as condições sejam tratadas no código. </a:t>
            </a:r>
          </a:p>
          <a:p>
            <a:r>
              <a:rPr lang="pt-BR" dirty="0"/>
              <a:t>Contudo, é possível ter apenas o IF, ou seja, uma condicional simples sem o ELSE associado.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Exemplo: </a:t>
            </a:r>
          </a:p>
          <a:p>
            <a:r>
              <a:rPr lang="pt-BR" dirty="0"/>
              <a:t>Se chover, fico em casa</a:t>
            </a:r>
          </a:p>
          <a:p>
            <a:r>
              <a:rPr lang="pt-BR" dirty="0"/>
              <a:t>Senão, vou à praia.</a:t>
            </a:r>
          </a:p>
        </p:txBody>
      </p:sp>
    </p:spTree>
    <p:extLst>
      <p:ext uri="{BB962C8B-B14F-4D97-AF65-F5344CB8AC3E}">
        <p14:creationId xmlns:p14="http://schemas.microsoft.com/office/powerpoint/2010/main" val="1362853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08DC-8F6C-15E9-F83A-6DA0BF5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AB2C0-EA85-D08A-08F7-1AA5D1B4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Bloco IF / ELIF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/>
              <a:t> é uma estrutura intermediária dentro da seção </a:t>
            </a:r>
            <a:r>
              <a:rPr lang="pt-BR" dirty="0" err="1"/>
              <a:t>if-else</a:t>
            </a:r>
            <a:r>
              <a:rPr lang="pt-BR" dirty="0"/>
              <a:t> no Python e pode vir como um complemento a ambos.</a:t>
            </a:r>
          </a:p>
          <a:p>
            <a:r>
              <a:rPr lang="pt-BR" dirty="0"/>
              <a:t>Quando você já tem um IF e um ELSE, mas precisa de uma condição para especificar outra regra, pode usar o ELIF.</a:t>
            </a:r>
          </a:p>
          <a:p>
            <a:pPr marL="0" indent="0">
              <a:buNone/>
            </a:pPr>
            <a:r>
              <a:rPr lang="pt-BR" b="1" dirty="0"/>
              <a:t>Exemplo: </a:t>
            </a:r>
          </a:p>
          <a:p>
            <a:r>
              <a:rPr lang="pt-BR" dirty="0"/>
              <a:t>Se chover, fico em casa</a:t>
            </a:r>
          </a:p>
          <a:p>
            <a:r>
              <a:rPr lang="pt-BR" dirty="0"/>
              <a:t>Senão, SE</a:t>
            </a:r>
          </a:p>
          <a:p>
            <a:pPr lvl="1"/>
            <a:r>
              <a:rPr lang="pt-BR" dirty="0"/>
              <a:t>Fizer calor, vou à praia.</a:t>
            </a:r>
          </a:p>
          <a:p>
            <a:pPr lvl="1"/>
            <a:r>
              <a:rPr lang="pt-BR" dirty="0"/>
              <a:t>Fizer frio, vou ao cinema.</a:t>
            </a:r>
          </a:p>
        </p:txBody>
      </p:sp>
    </p:spTree>
    <p:extLst>
      <p:ext uri="{BB962C8B-B14F-4D97-AF65-F5344CB8AC3E}">
        <p14:creationId xmlns:p14="http://schemas.microsoft.com/office/powerpoint/2010/main" val="36323413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B0F9CE9-EC94-C1BF-13AE-C2B0591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7" y="2276055"/>
            <a:ext cx="3679689" cy="2456442"/>
          </a:xfrm>
        </p:spPr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0491529D-675E-026E-D679-A0B6D785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45" y="1030542"/>
            <a:ext cx="7097715" cy="49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7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B0F9CE9-EC94-C1BF-13AE-C2B0591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2349925"/>
            <a:ext cx="3797676" cy="2456442"/>
          </a:xfrm>
        </p:spPr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3" name="Imagem 2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D9C6348C-DEC9-4D0B-814B-11BB1EC0F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35" y="1070630"/>
            <a:ext cx="6663330" cy="47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06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8F60E2D8-8EDF-43AD-5DC6-9BB2B4C9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1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BA83-FE21-7941-4410-8AC2701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FC929-30CE-EB04-D698-D734ADC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lê dois números digitados pelo usuário na tela e responde qual o maior desses números.</a:t>
            </a:r>
          </a:p>
        </p:txBody>
      </p:sp>
    </p:spTree>
    <p:extLst>
      <p:ext uri="{BB962C8B-B14F-4D97-AF65-F5344CB8AC3E}">
        <p14:creationId xmlns:p14="http://schemas.microsoft.com/office/powerpoint/2010/main" val="425944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D121-9118-4CBF-B157-33F1B0AE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AC1A9-DD8E-441B-BF79-D79FC25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Crie um algoritmo em </a:t>
            </a:r>
            <a:r>
              <a:rPr lang="pt-BR" dirty="0" err="1"/>
              <a:t>pseudolinguagem</a:t>
            </a:r>
            <a:r>
              <a:rPr lang="pt-BR" dirty="0"/>
              <a:t> para receber 2 valores digitados pelo usuário e calcular a média entre esses valores.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2 - Crie um algoritmo em </a:t>
            </a:r>
            <a:r>
              <a:rPr lang="pt-BR" dirty="0" err="1"/>
              <a:t>pseudolinguagem</a:t>
            </a:r>
            <a:r>
              <a:rPr lang="pt-BR" dirty="0"/>
              <a:t> para calcular o fatorial de um número.</a:t>
            </a:r>
          </a:p>
          <a:p>
            <a:pPr marL="0" indent="0">
              <a:buNone/>
            </a:pPr>
            <a:r>
              <a:rPr lang="pt-BR" dirty="0"/>
              <a:t>(Recordar é viver: 5! = 5 x 4 x 3 x 2 x 1)</a:t>
            </a:r>
          </a:p>
        </p:txBody>
      </p:sp>
    </p:spTree>
    <p:extLst>
      <p:ext uri="{BB962C8B-B14F-4D97-AF65-F5344CB8AC3E}">
        <p14:creationId xmlns:p14="http://schemas.microsoft.com/office/powerpoint/2010/main" val="254342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03B2-6771-48AD-CE82-D1A909D5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FA4A9-0D46-C252-CAED-466C01A7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lê duas frases digitadas pelo usuário na tela e responde qual das frases é a maior, exibindo o respectivo número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10023455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BA83-FE21-7941-4410-8AC2701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FC929-30CE-EB04-D698-D734ADC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pergunte em que turno você estuda. Peça para digitar </a:t>
            </a:r>
            <a:r>
              <a:rPr lang="pt-BR" dirty="0" err="1"/>
              <a:t>M-matutino</a:t>
            </a:r>
            <a:r>
              <a:rPr lang="pt-BR" dirty="0"/>
              <a:t> ou </a:t>
            </a:r>
            <a:r>
              <a:rPr lang="pt-BR" dirty="0" err="1"/>
              <a:t>V-Vespertino</a:t>
            </a:r>
            <a:r>
              <a:rPr lang="pt-BR" dirty="0"/>
              <a:t> ou N- Noturno. </a:t>
            </a:r>
          </a:p>
          <a:p>
            <a:pPr marL="0" indent="0">
              <a:buNone/>
            </a:pPr>
            <a:r>
              <a:rPr lang="pt-BR" dirty="0"/>
              <a:t>Imprima a seguinte mensagem, conforme o caso: </a:t>
            </a:r>
          </a:p>
          <a:p>
            <a:r>
              <a:rPr lang="pt-BR" dirty="0"/>
              <a:t>“Bom Dia!”, </a:t>
            </a:r>
          </a:p>
          <a:p>
            <a:r>
              <a:rPr lang="pt-BR" dirty="0"/>
              <a:t>“Boa Tarde!” ou </a:t>
            </a:r>
          </a:p>
          <a:p>
            <a:r>
              <a:rPr lang="pt-BR" dirty="0"/>
              <a:t>“Boa Noite!” ou </a:t>
            </a:r>
          </a:p>
          <a:p>
            <a:r>
              <a:rPr lang="pt-BR" dirty="0"/>
              <a:t>“Valor Inválido!”</a:t>
            </a:r>
          </a:p>
        </p:txBody>
      </p:sp>
    </p:spTree>
    <p:extLst>
      <p:ext uri="{BB962C8B-B14F-4D97-AF65-F5344CB8AC3E}">
        <p14:creationId xmlns:p14="http://schemas.microsoft.com/office/powerpoint/2010/main" val="17031847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BA83-FE21-7941-4410-8AC2701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FC929-30CE-EB04-D698-D734ADC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Faça um programa que pede duas notas de um aluno e seu percentual de frequência (um número inteiro entre zero e 100). </a:t>
            </a:r>
          </a:p>
          <a:p>
            <a:pPr marL="0" indent="0">
              <a:buNone/>
            </a:pPr>
            <a:r>
              <a:rPr lang="pt-BR" dirty="0"/>
              <a:t>Em seguida, calcule a média do aluno e dar o seguinte resultado:</a:t>
            </a:r>
          </a:p>
          <a:p>
            <a:r>
              <a:rPr lang="pt-BR" dirty="0"/>
              <a:t>A mensagem "Aprovado", se a média alcançada for maior ou igual a sete E sua frequência for maior ou igual a 75%.</a:t>
            </a:r>
          </a:p>
          <a:p>
            <a:r>
              <a:rPr lang="pt-BR" dirty="0"/>
              <a:t>A mensagem "Reprovado", se a média for menor do que sete, independente de sua frequência.</a:t>
            </a:r>
          </a:p>
          <a:p>
            <a:r>
              <a:rPr lang="pt-BR" dirty="0"/>
              <a:t>A mensagem "Aprovado com Distinção", se a média for igual a dez E sua frequência seja maior que 95%.</a:t>
            </a:r>
          </a:p>
          <a:p>
            <a:r>
              <a:rPr lang="pt-BR" dirty="0"/>
              <a:t>Em qualquer dos casos, o programa deverá apresentar a mensagem “Reprovado” caso a frequência do aluno seja inferior a 75%.</a:t>
            </a:r>
          </a:p>
        </p:txBody>
      </p:sp>
    </p:spTree>
    <p:extLst>
      <p:ext uri="{BB962C8B-B14F-4D97-AF65-F5344CB8AC3E}">
        <p14:creationId xmlns:p14="http://schemas.microsoft.com/office/powerpoint/2010/main" val="29015776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497D-3896-EF8E-7096-4BB7E749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52281-2F2A-AD68-0B5C-80092096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7" y="442451"/>
            <a:ext cx="6710333" cy="605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 programa que recebe o salário de um colaborador e calcule o reajuste conforme abaixo: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salários até R$ 280,00 (incluindo) : aumento de 20%</a:t>
            </a:r>
          </a:p>
          <a:p>
            <a:r>
              <a:rPr lang="pt-BR" dirty="0"/>
              <a:t>salários entre R$ 280,00 e R$ 700,00 : aumento de 15%</a:t>
            </a:r>
          </a:p>
          <a:p>
            <a:r>
              <a:rPr lang="pt-BR" dirty="0"/>
              <a:t>salários entre R$ 700,00 e R$ 1500,00 : aumento de 10%</a:t>
            </a:r>
          </a:p>
          <a:p>
            <a:r>
              <a:rPr lang="pt-BR" dirty="0"/>
              <a:t>salários de R$ 1500,00 em diante : aumento de 5%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Após o aumento ser realizado, informe na tela:</a:t>
            </a:r>
          </a:p>
          <a:p>
            <a:r>
              <a:rPr lang="pt-BR" dirty="0"/>
              <a:t>salário antes do reajuste;</a:t>
            </a:r>
          </a:p>
          <a:p>
            <a:r>
              <a:rPr lang="pt-BR" dirty="0"/>
              <a:t>percentual de aumento aplicado;</a:t>
            </a:r>
          </a:p>
          <a:p>
            <a:r>
              <a:rPr lang="pt-BR" dirty="0"/>
              <a:t>valor do aumento;</a:t>
            </a:r>
          </a:p>
          <a:p>
            <a:r>
              <a:rPr lang="pt-BR" dirty="0"/>
              <a:t>novo salário, após o aumento.</a:t>
            </a:r>
          </a:p>
        </p:txBody>
      </p:sp>
    </p:spTree>
    <p:extLst>
      <p:ext uri="{BB962C8B-B14F-4D97-AF65-F5344CB8AC3E}">
        <p14:creationId xmlns:p14="http://schemas.microsoft.com/office/powerpoint/2010/main" val="1680559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B6CFF1-EFB6-FD31-D383-D0C268E2D954}"/>
              </a:ext>
            </a:extLst>
          </p:cNvPr>
          <p:cNvSpPr txBox="1"/>
          <p:nvPr/>
        </p:nvSpPr>
        <p:spPr>
          <a:xfrm>
            <a:off x="2109020" y="612844"/>
            <a:ext cx="7973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salario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(input('Salário do colaborador: '))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(salario &lt;= 280):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20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(salario &lt;= 700):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15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(salario &lt;= 1500):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10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print('Salario original: R$ ', salario)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print('Percentual: ',percentual,'%')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percentual = percentual/100.0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aumento = percentual * salario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novo_salario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salario + aumento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print('Aumento: R$ ',aumento)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print('Novo salário: R$ 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novo_salario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384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2F0E6-3AFE-3D9D-B02F-6D2329F3B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3ED8A-083E-7B9D-CA40-CBD56C4C9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FOR e WHILE</a:t>
            </a:r>
          </a:p>
        </p:txBody>
      </p:sp>
    </p:spTree>
    <p:extLst>
      <p:ext uri="{BB962C8B-B14F-4D97-AF65-F5344CB8AC3E}">
        <p14:creationId xmlns:p14="http://schemas.microsoft.com/office/powerpoint/2010/main" val="37766891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2870C-C1C5-C627-78D6-1B725E52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Laços de Repetição?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B41CC-237A-D6A1-7B73-941E285B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estrutura de repetição é um recurso para desenvolver tarefas repetitivas em um </a:t>
            </a:r>
            <a:r>
              <a:rPr lang="pt-BR" b="1" i="1" dirty="0"/>
              <a:t>loop</a:t>
            </a:r>
            <a:r>
              <a:rPr lang="pt-BR" dirty="0"/>
              <a:t> contínuo;</a:t>
            </a:r>
          </a:p>
          <a:p>
            <a:r>
              <a:rPr lang="pt-BR" dirty="0"/>
              <a:t>O loop funciona até que alguma condição especificada pelo programador seja satisfeita;</a:t>
            </a:r>
          </a:p>
          <a:p>
            <a:r>
              <a:rPr lang="pt-BR" dirty="0"/>
              <a:t>O loop executa o que chamamos de </a:t>
            </a:r>
            <a:r>
              <a:rPr lang="pt-BR" b="1" i="1" dirty="0"/>
              <a:t>iteração</a:t>
            </a:r>
            <a:r>
              <a:rPr lang="pt-BR" dirty="0"/>
              <a:t>, ou seja, uma repetição de um trecho do código;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u="sng" dirty="0"/>
              <a:t>MUITO CUIDADO</a:t>
            </a:r>
            <a:r>
              <a:rPr lang="pt-BR" b="1" dirty="0"/>
              <a:t>:</a:t>
            </a:r>
            <a:r>
              <a:rPr lang="pt-BR" dirty="0"/>
              <a:t> durante a construção de loops, muitos programadores testam condições que nunca irão se concretizar. Isto faz com que seu programa entre em um </a:t>
            </a:r>
            <a:r>
              <a:rPr lang="pt-BR" b="1" i="1" dirty="0"/>
              <a:t>loop infinito</a:t>
            </a:r>
            <a:r>
              <a:rPr lang="pt-BR" dirty="0"/>
              <a:t> e nunca pare de executar!</a:t>
            </a:r>
          </a:p>
        </p:txBody>
      </p:sp>
    </p:spTree>
    <p:extLst>
      <p:ext uri="{BB962C8B-B14F-4D97-AF65-F5344CB8AC3E}">
        <p14:creationId xmlns:p14="http://schemas.microsoft.com/office/powerpoint/2010/main" val="14514199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DC178-2B40-8F18-ECF0-A0E4C5E2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E6596-633E-E2B9-126D-8B7624F1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PYTHON usamos o loop FOR de maneira um pouco diferente de outras linguagens de programação comuns;</a:t>
            </a:r>
          </a:p>
          <a:p>
            <a:r>
              <a:rPr lang="pt-BR" dirty="0"/>
              <a:t>É importante entender o conceito de </a:t>
            </a:r>
            <a:r>
              <a:rPr lang="pt-BR" b="1" i="1" dirty="0"/>
              <a:t>iterável</a:t>
            </a:r>
            <a:r>
              <a:rPr lang="pt-BR" dirty="0"/>
              <a:t> em Python;</a:t>
            </a:r>
          </a:p>
          <a:p>
            <a:r>
              <a:rPr lang="pt-BR" dirty="0"/>
              <a:t>Um objeto </a:t>
            </a:r>
            <a:r>
              <a:rPr lang="pt-BR" b="1" i="1" dirty="0"/>
              <a:t>iterável</a:t>
            </a:r>
            <a:r>
              <a:rPr lang="pt-BR" dirty="0"/>
              <a:t> é aquele que tem a capacidade de retornar cada um de seus elementos de forma individual;</a:t>
            </a:r>
          </a:p>
          <a:p>
            <a:r>
              <a:rPr lang="pt-BR" dirty="0"/>
              <a:t>Outro conceito importante é o de </a:t>
            </a:r>
            <a:r>
              <a:rPr lang="pt-BR" b="1" dirty="0" err="1"/>
              <a:t>iterador</a:t>
            </a:r>
            <a:r>
              <a:rPr lang="pt-BR" dirty="0"/>
              <a:t>, que representa momentaneamente um item do fluxo de dados.</a:t>
            </a:r>
          </a:p>
        </p:txBody>
      </p:sp>
    </p:spTree>
    <p:extLst>
      <p:ext uri="{BB962C8B-B14F-4D97-AF65-F5344CB8AC3E}">
        <p14:creationId xmlns:p14="http://schemas.microsoft.com/office/powerpoint/2010/main" val="8612249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1735-8194-237F-2D80-4EDD5D7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F42A3-AA9B-AB32-D908-C16244AE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758982"/>
          </a:xfrm>
        </p:spPr>
        <p:txBody>
          <a:bodyPr/>
          <a:lstStyle/>
          <a:p>
            <a:r>
              <a:rPr lang="pt-BR" dirty="0"/>
              <a:t>Em algumas linguagens de programação, como em </a:t>
            </a:r>
            <a:r>
              <a:rPr lang="pt-BR" dirty="0">
                <a:hlinkClick r:id="rId2"/>
              </a:rPr>
              <a:t>C</a:t>
            </a:r>
            <a:r>
              <a:rPr lang="pt-BR" dirty="0"/>
              <a:t>, </a:t>
            </a:r>
            <a:r>
              <a:rPr lang="pt-BR" dirty="0" err="1">
                <a:hlinkClick r:id="rId3"/>
              </a:rPr>
              <a:t>JavaScript</a:t>
            </a:r>
            <a:r>
              <a:rPr lang="pt-BR" dirty="0"/>
              <a:t>, o FOR é utilizado com uma variável do tipo inteiro, que funciona como um índice e serve para controlar a quantidade de vezes que a repetição será feita. </a:t>
            </a:r>
          </a:p>
          <a:p>
            <a:r>
              <a:rPr lang="pt-BR" dirty="0"/>
              <a:t>É algo como: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66C8BF-DCAF-BECB-6805-C37F7161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00" y="4173074"/>
            <a:ext cx="3964965" cy="12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257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64C83-2870-28CA-8741-56783A2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FD736-8C06-1D15-5F03-B809CDB9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510" y="459057"/>
            <a:ext cx="6281873" cy="2874079"/>
          </a:xfrm>
        </p:spPr>
        <p:txBody>
          <a:bodyPr/>
          <a:lstStyle/>
          <a:p>
            <a:r>
              <a:rPr lang="pt-BR" dirty="0"/>
              <a:t>Em Python a estrutura de repetição for só funciona com os tipos de dados que permitem iterações (</a:t>
            </a:r>
            <a:r>
              <a:rPr lang="pt-BR" b="1" i="1" dirty="0"/>
              <a:t>iteráveis</a:t>
            </a:r>
            <a:r>
              <a:rPr lang="pt-BR" dirty="0"/>
              <a:t>). O tipo inteiro não tem essa característica de ser iterável.</a:t>
            </a:r>
          </a:p>
          <a:p>
            <a:r>
              <a:rPr lang="pt-BR" dirty="0"/>
              <a:t>A sintaxe básica da estrutura de repetição FOR em Python é diferente: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103AB8-30EE-A172-CDC4-5F4F4BFE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99" y="3357716"/>
            <a:ext cx="5172195" cy="7275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84B7CE-FDDF-B631-03CC-62615239ADC7}"/>
              </a:ext>
            </a:extLst>
          </p:cNvPr>
          <p:cNvSpPr txBox="1"/>
          <p:nvPr/>
        </p:nvSpPr>
        <p:spPr>
          <a:xfrm>
            <a:off x="5025510" y="4556006"/>
            <a:ext cx="6826375" cy="1520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b="1" dirty="0"/>
              <a:t>item: </a:t>
            </a:r>
            <a:r>
              <a:rPr lang="pt-BR" dirty="0"/>
              <a:t>corresponde a cada elemento presente na variável que permite a iteração (</a:t>
            </a:r>
            <a:r>
              <a:rPr lang="pt-BR" dirty="0" err="1"/>
              <a:t>iterador</a:t>
            </a:r>
            <a:r>
              <a:rPr lang="pt-BR" dirty="0"/>
              <a:t>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b="1" dirty="0" err="1"/>
              <a:t>conjunto_de_itens</a:t>
            </a:r>
            <a:r>
              <a:rPr lang="pt-BR" b="1" dirty="0"/>
              <a:t>: </a:t>
            </a:r>
            <a:r>
              <a:rPr lang="pt-BR" dirty="0"/>
              <a:t>deve ser um objeto que permita iterações (iterável).</a:t>
            </a:r>
          </a:p>
        </p:txBody>
      </p:sp>
    </p:spTree>
    <p:extLst>
      <p:ext uri="{BB962C8B-B14F-4D97-AF65-F5344CB8AC3E}">
        <p14:creationId xmlns:p14="http://schemas.microsoft.com/office/powerpoint/2010/main" val="216858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54F36-93D2-467B-A40E-BBC33F1C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BACKEND / FRONTEND / FULLSTACK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C43E3-CF46-4979-8A64-A745A1A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/>
              <a:t>Front </a:t>
            </a:r>
            <a:r>
              <a:rPr lang="pt-BR" b="1" dirty="0" err="1"/>
              <a:t>End</a:t>
            </a:r>
            <a:r>
              <a:rPr lang="pt-BR" dirty="0"/>
              <a:t> ou </a:t>
            </a:r>
            <a:r>
              <a:rPr lang="pt-BR" b="1" dirty="0"/>
              <a:t>Back </a:t>
            </a:r>
            <a:r>
              <a:rPr lang="pt-BR" b="1" dirty="0" err="1"/>
              <a:t>End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são termos para diferenciar onde uma pessoa que programa acaba se especializando. </a:t>
            </a:r>
          </a:p>
          <a:p>
            <a:pPr marL="0" indent="0" algn="just">
              <a:buNone/>
            </a:pPr>
            <a:r>
              <a:rPr lang="pt-BR" dirty="0"/>
              <a:t>Se você está entrando no mundo do desenvolvimento muito provavelmente classifica todo mundo como programador e programadora, mas os sistemas se tornaram tão complexos que precisamos que cada um seja responsável por partes específicas de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3429971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D1954-9DB0-D752-8C3E-A3CC7DC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FOR: 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5661F6-D537-AD4B-06CC-DDE96C92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20" y="1857106"/>
            <a:ext cx="6482952" cy="31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60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D1954-9DB0-D752-8C3E-A3CC7DC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FOR: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BA5700-83DA-6947-32DF-F5F79B16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16" y="2667000"/>
            <a:ext cx="58483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59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46B4-68C4-4A61-8886-0E3E81F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E1FB6-2940-402A-AF44-57C50992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RANGE gera uma sequência de números inteiros conforme um intervalo especificado pelo programador;</a:t>
            </a:r>
          </a:p>
          <a:p>
            <a:r>
              <a:rPr lang="pt-BR" dirty="0"/>
              <a:t>Normalmente usamos o RANGE combinado com o FOR para criarmos loops.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 estrutura básica da função está abaixo: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range(início, fim, passo)</a:t>
            </a:r>
          </a:p>
          <a:p>
            <a:endParaRPr lang="pt-BR" dirty="0"/>
          </a:p>
          <a:p>
            <a:r>
              <a:rPr lang="pt-BR" dirty="0"/>
              <a:t>No próximo slide veremos outras formas possíveis de usarmos o range.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3793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1A6A8-C84B-49D9-8558-1181B2F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205FD-817F-42B4-8438-B4337BCB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com um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 valor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parada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com 2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Com 3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final, com um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1065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0857-6782-8E9E-4C8B-D30A29C8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RANGE: Exemplos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2AC5B9A-F819-E024-EB48-AE7A4FF8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32" y="2433135"/>
            <a:ext cx="6006070" cy="19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823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083B7-05DD-CE33-A460-6A929CAE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4BF398-6781-9519-8449-9EFFC83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61" y="1903782"/>
            <a:ext cx="5915292" cy="30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4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8569-AAC9-C4F3-BB87-EC4C23DD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92988-5986-8AB2-969D-F2CD4072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imprima na tela apenas os números ímpares entre 1 e 50.</a:t>
            </a:r>
          </a:p>
          <a:p>
            <a:endParaRPr lang="pt-BR" dirty="0"/>
          </a:p>
          <a:p>
            <a:r>
              <a:rPr lang="pt-BR" dirty="0"/>
              <a:t>Depois de pronto, altere o programa acima para receber um valor limite que o usuário digitará na tela. Depois, imprima os números ímpares entre 1 e esse valor limite.</a:t>
            </a:r>
          </a:p>
        </p:txBody>
      </p:sp>
    </p:spTree>
    <p:extLst>
      <p:ext uri="{BB962C8B-B14F-4D97-AF65-F5344CB8AC3E}">
        <p14:creationId xmlns:p14="http://schemas.microsoft.com/office/powerpoint/2010/main" val="3440423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76279-1644-10D9-0614-8F4B884E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2C027-E89C-9AF9-3C20-AECD2CA5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que, dado um conjunto de N números, determine o menor valor, o maior valor e a soma dos valores.</a:t>
            </a:r>
          </a:p>
        </p:txBody>
      </p:sp>
    </p:spTree>
    <p:extLst>
      <p:ext uri="{BB962C8B-B14F-4D97-AF65-F5344CB8AC3E}">
        <p14:creationId xmlns:p14="http://schemas.microsoft.com/office/powerpoint/2010/main" val="11793947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2A148B-E2EA-5CD7-661B-2190AD70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b="1" dirty="0" err="1"/>
              <a:t>while</a:t>
            </a:r>
            <a:r>
              <a:rPr lang="pt-BR" dirty="0"/>
              <a:t> faz com que um conjunto de instruções seja executado enquanto uma condição é atendida. </a:t>
            </a:r>
          </a:p>
          <a:p>
            <a:r>
              <a:rPr lang="pt-BR" dirty="0"/>
              <a:t>Quando o resultado dessa condição passa a ser falso, a execução do loop é interrompida</a:t>
            </a:r>
          </a:p>
          <a:p>
            <a:r>
              <a:rPr lang="pt-BR" dirty="0"/>
              <a:t>Diferentemente do FOR, a estrutura de repetição WHILE não tem um fim definido.</a:t>
            </a:r>
          </a:p>
          <a:p>
            <a:r>
              <a:rPr lang="pt-BR" dirty="0"/>
              <a:t>Caso o programador não pense na lógica de parada correta, o programa pode entrar em um LOOP infinito.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296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CDB17-F270-9F01-7345-90D8639D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278547-0095-59A1-6A66-3306A5CF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09963"/>
            <a:ext cx="4142232" cy="34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78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1359</TotalTime>
  <Words>6362</Words>
  <Application>Microsoft Office PowerPoint</Application>
  <PresentationFormat>Widescreen</PresentationFormat>
  <Paragraphs>711</Paragraphs>
  <Slides>149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149</vt:i4>
      </vt:variant>
    </vt:vector>
  </HeadingPairs>
  <TitlesOfParts>
    <vt:vector size="162" baseType="lpstr">
      <vt:lpstr>Arial</vt:lpstr>
      <vt:lpstr>Arial</vt:lpstr>
      <vt:lpstr>Arial Unicode MS</vt:lpstr>
      <vt:lpstr>Calibri</vt:lpstr>
      <vt:lpstr>Calibri Light</vt:lpstr>
      <vt:lpstr>Calibri,Bold</vt:lpstr>
      <vt:lpstr>Calibri,Italic</vt:lpstr>
      <vt:lpstr>Courier New</vt:lpstr>
      <vt:lpstr>Montserrat</vt:lpstr>
      <vt:lpstr>Open Sans</vt:lpstr>
      <vt:lpstr>Rockwell</vt:lpstr>
      <vt:lpstr>Wingdings</vt:lpstr>
      <vt:lpstr>Atlas</vt:lpstr>
      <vt:lpstr>Tecnologia da Informação I</vt:lpstr>
      <vt:lpstr>CONCEITOS</vt:lpstr>
      <vt:lpstr>Conceitos</vt:lpstr>
      <vt:lpstr>Conceitos</vt:lpstr>
      <vt:lpstr>Conceitos</vt:lpstr>
      <vt:lpstr>Apresentação do PowerPoint</vt:lpstr>
      <vt:lpstr>Conceitos</vt:lpstr>
      <vt:lpstr>EXERCÍCIOS:</vt:lpstr>
      <vt:lpstr>BACKEND / FRONTEND / FULLSTACK</vt:lpstr>
      <vt:lpstr>FRONTEND</vt:lpstr>
      <vt:lpstr>BACKEND</vt:lpstr>
      <vt:lpstr>Apresentação do PowerPoint</vt:lpstr>
      <vt:lpstr>Apresentação do PowerPoint</vt:lpstr>
      <vt:lpstr>Apresentação do PowerPoint</vt:lpstr>
      <vt:lpstr>FULLSTACK</vt:lpstr>
      <vt:lpstr>Apresentação do PowerPoint</vt:lpstr>
      <vt:lpstr>Onde se encaixa o MOBILE?</vt:lpstr>
      <vt:lpstr>Apresentação do PowerPoint</vt:lpstr>
      <vt:lpstr>Apresentação do PowerPoint</vt:lpstr>
      <vt:lpstr>Design RESPONSIVO</vt:lpstr>
      <vt:lpstr>Design RESPONSIVO</vt:lpstr>
      <vt:lpstr>Apresentação do PowerPoint</vt:lpstr>
      <vt:lpstr>Design ADAPTATIVO</vt:lpstr>
      <vt:lpstr>Apresentação do PowerPoint</vt:lpstr>
      <vt:lpstr>Arquitetura de Software</vt:lpstr>
      <vt:lpstr>Arquitetura de Software</vt:lpstr>
      <vt:lpstr>Arquitetura em Camadas</vt:lpstr>
      <vt:lpstr>Cliente-Servidor (duas camadas)</vt:lpstr>
      <vt:lpstr>Cliente-Servidor (duas camadas)</vt:lpstr>
      <vt:lpstr>Apresentação do PowerPoint</vt:lpstr>
      <vt:lpstr>Apresentação do PowerPoint</vt:lpstr>
      <vt:lpstr>Arquitetura MVC</vt:lpstr>
      <vt:lpstr>Apresentação do PowerPoint</vt:lpstr>
      <vt:lpstr>Arquitetura MVC</vt:lpstr>
      <vt:lpstr>COESÃO &amp; ACOPLAMENTO</vt:lpstr>
      <vt:lpstr>Apresentação do PowerPoint</vt:lpstr>
      <vt:lpstr>Apresentação do PowerPoint</vt:lpstr>
      <vt:lpstr>Linguagens de Programação </vt:lpstr>
      <vt:lpstr>Apresentação do PowerPoint</vt:lpstr>
      <vt:lpstr>Linguagens Compiladas</vt:lpstr>
      <vt:lpstr>Linguagens Interpretadas</vt:lpstr>
      <vt:lpstr>Linguagens de Script</vt:lpstr>
      <vt:lpstr>VARIÁVEIS</vt:lpstr>
      <vt:lpstr>Apresentação do PowerPoint</vt:lpstr>
      <vt:lpstr>CONSTANTES</vt:lpstr>
      <vt:lpstr>CONSTANTES &amp; VARIÁVEIS</vt:lpstr>
      <vt:lpstr>TIPOS DE DADOS</vt:lpstr>
      <vt:lpstr>TIPOS DE DADOS</vt:lpstr>
      <vt:lpstr>TIPOS DE DADOS</vt:lpstr>
      <vt:lpstr>TIPOS DE DADOS</vt:lpstr>
      <vt:lpstr>Declaração de Variáveis</vt:lpstr>
      <vt:lpstr>Declaração de Variáveis</vt:lpstr>
      <vt:lpstr>Linguagem PYTHON</vt:lpstr>
      <vt:lpstr>Conteúdo:</vt:lpstr>
      <vt:lpstr>NOMEANDO VARIÁVEIS</vt:lpstr>
      <vt:lpstr>Declarando Variáveis</vt:lpstr>
      <vt:lpstr>Declarando Variáveis</vt:lpstr>
      <vt:lpstr>TIPOS EM PYTHON</vt:lpstr>
      <vt:lpstr>Como saber o tipo de uma variável?</vt:lpstr>
      <vt:lpstr>Como forçar o tipo de uma variável?</vt:lpstr>
      <vt:lpstr>EXERCÍCIO</vt:lpstr>
      <vt:lpstr>Recuperar valores informados durante a execução</vt:lpstr>
      <vt:lpstr>EXERCÍCIO</vt:lpstr>
      <vt:lpstr>Apresentação do PowerPoint</vt:lpstr>
      <vt:lpstr>O que é orientação a objetos?</vt:lpstr>
      <vt:lpstr>Apresentação do PowerPoint</vt:lpstr>
      <vt:lpstr>Apresentação do PowerPoint</vt:lpstr>
      <vt:lpstr>Até as variáveis em Python se tornam objetos</vt:lpstr>
      <vt:lpstr>Apresentação do PowerPoint</vt:lpstr>
      <vt:lpstr>EXERCÍCIO</vt:lpstr>
      <vt:lpstr>EXERCÍCIO</vt:lpstr>
      <vt:lpstr>EXERCÍCIO</vt:lpstr>
      <vt:lpstr>TESTES CONDICIONAIS</vt:lpstr>
      <vt:lpstr>TESTES CONDICIONAIS</vt:lpstr>
      <vt:lpstr>TESTES CONDICIONAIS</vt:lpstr>
      <vt:lpstr>OPERADORES LÓGICOS</vt:lpstr>
      <vt:lpstr>OPERADORES LÓGICOS</vt:lpstr>
      <vt:lpstr>Apresentação do PowerPoint</vt:lpstr>
      <vt:lpstr>EXERCÍCIO</vt:lpstr>
      <vt:lpstr>EXERCÍCIO</vt:lpstr>
      <vt:lpstr>EXERCÍCIO</vt:lpstr>
      <vt:lpstr>EXERCÍCIO</vt:lpstr>
      <vt:lpstr>EXERCÍCIO</vt:lpstr>
      <vt:lpstr>Apresentação do PowerPoint</vt:lpstr>
      <vt:lpstr>Laços de Repetição</vt:lpstr>
      <vt:lpstr>O que são Laços de Repetição?</vt:lpstr>
      <vt:lpstr>FOR</vt:lpstr>
      <vt:lpstr>FOR</vt:lpstr>
      <vt:lpstr>FOR</vt:lpstr>
      <vt:lpstr>FOR: Exemplo</vt:lpstr>
      <vt:lpstr>FOR: Exemplo</vt:lpstr>
      <vt:lpstr>RANGE</vt:lpstr>
      <vt:lpstr>RANGE</vt:lpstr>
      <vt:lpstr>RANGE: Exemplos</vt:lpstr>
      <vt:lpstr>EXERCÍCIO:</vt:lpstr>
      <vt:lpstr>EXERCÍCIO:</vt:lpstr>
      <vt:lpstr>EXERCÍCIO:</vt:lpstr>
      <vt:lpstr>WHILE</vt:lpstr>
      <vt:lpstr>WHILE</vt:lpstr>
      <vt:lpstr>WHILE</vt:lpstr>
      <vt:lpstr>Como interromper laços de repetição</vt:lpstr>
      <vt:lpstr>Como interromper laços de repetição</vt:lpstr>
      <vt:lpstr>Como interromper laços de repetição</vt:lpstr>
      <vt:lpstr>WHILE-ELSE</vt:lpstr>
      <vt:lpstr>WHILE-ELSE</vt:lpstr>
      <vt:lpstr>EXERCÍCIO:</vt:lpstr>
      <vt:lpstr>EXERCÍCIO</vt:lpstr>
      <vt:lpstr>EXERCÍCIO – DESAFIO!</vt:lpstr>
      <vt:lpstr>EXERCÍCIO – DESAFIO!</vt:lpstr>
      <vt:lpstr>Outros tipos em Python</vt:lpstr>
      <vt:lpstr>TUPLE</vt:lpstr>
      <vt:lpstr>TUPLE</vt:lpstr>
      <vt:lpstr>TUPLE</vt:lpstr>
      <vt:lpstr>LIST</vt:lpstr>
      <vt:lpstr>LIST</vt:lpstr>
      <vt:lpstr>LIST</vt:lpstr>
      <vt:lpstr>LIST</vt:lpstr>
      <vt:lpstr>LIST</vt:lpstr>
      <vt:lpstr>SET</vt:lpstr>
      <vt:lpstr>SET</vt:lpstr>
      <vt:lpstr>SET</vt:lpstr>
      <vt:lpstr>SET</vt:lpstr>
      <vt:lpstr>Apresentação do PowerPoint</vt:lpstr>
      <vt:lpstr>SET: EXERCÍCIOS</vt:lpstr>
      <vt:lpstr>SET: RESPOSTAS</vt:lpstr>
      <vt:lpstr>DICTIONARY</vt:lpstr>
      <vt:lpstr>Apresentação do PowerPoint</vt:lpstr>
      <vt:lpstr>DICITIONARY</vt:lpstr>
      <vt:lpstr>EXERCÍCIO: DICIONÁRIO</vt:lpstr>
      <vt:lpstr>EXERCÍCIOS: DICIONÁRIO</vt:lpstr>
      <vt:lpstr>Funções em Python</vt:lpstr>
      <vt:lpstr>Funções em Python</vt:lpstr>
      <vt:lpstr>Funções em Python</vt:lpstr>
      <vt:lpstr>Funções em Python</vt:lpstr>
      <vt:lpstr>Exercício: Funções</vt:lpstr>
      <vt:lpstr>Exercício: Funções</vt:lpstr>
      <vt:lpstr>ARQUIVOS</vt:lpstr>
      <vt:lpstr>Abrindo arquivos</vt:lpstr>
      <vt:lpstr>Abrindo arquivos</vt:lpstr>
      <vt:lpstr>Escrevendo dados no arquivo</vt:lpstr>
      <vt:lpstr>Escrevendo dados no arquivo</vt:lpstr>
      <vt:lpstr>Escrevendo dados no arquivo</vt:lpstr>
      <vt:lpstr>Ler dados do arquivo</vt:lpstr>
      <vt:lpstr>Ler dados do arquivo</vt:lpstr>
      <vt:lpstr>Ler dados do arquivo</vt:lpstr>
      <vt:lpstr>Fechar o arquivo</vt:lpstr>
      <vt:lpstr>Mais sobre arquivos</vt:lpstr>
      <vt:lpstr>Mais sobre arquivos</vt:lpstr>
      <vt:lpstr>Mais sobre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</dc:title>
  <dc:creator>Thiago Soares Pinheiro</dc:creator>
  <cp:lastModifiedBy>Sabrina da Silva Santos</cp:lastModifiedBy>
  <cp:revision>36</cp:revision>
  <dcterms:created xsi:type="dcterms:W3CDTF">2022-03-11T13:48:04Z</dcterms:created>
  <dcterms:modified xsi:type="dcterms:W3CDTF">2022-09-20T14:27:21Z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2022-03-11T13:48:15Z</vt:lpwstr>
  </property>
  <property fmtid="{D5CDD505-2E9C-101B-9397-08002B2CF9AE}" pid="4" name="MSIP_Label_22deaceb-9851-4663-bccf-596767454be3_Method">
    <vt:lpwstr>Privileged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40af0020-9439-4114-8fe9-6deb23b6fdbc</vt:lpwstr>
  </property>
  <property fmtid="{D5CDD505-2E9C-101B-9397-08002B2CF9AE}" pid="8" name="MSIP_Label_22deaceb-9851-4663-bccf-596767454be3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