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36"/>
  </p:notesMasterIdLst>
  <p:sldIdLst>
    <p:sldId id="256" r:id="rId2"/>
    <p:sldId id="257" r:id="rId3"/>
    <p:sldId id="258" r:id="rId4"/>
    <p:sldId id="260" r:id="rId5"/>
    <p:sldId id="293" r:id="rId6"/>
    <p:sldId id="261" r:id="rId7"/>
    <p:sldId id="292" r:id="rId8"/>
    <p:sldId id="286" r:id="rId9"/>
    <p:sldId id="263" r:id="rId10"/>
    <p:sldId id="295" r:id="rId11"/>
    <p:sldId id="287" r:id="rId12"/>
    <p:sldId id="265" r:id="rId13"/>
    <p:sldId id="266" r:id="rId14"/>
    <p:sldId id="267" r:id="rId15"/>
    <p:sldId id="288" r:id="rId16"/>
    <p:sldId id="289" r:id="rId17"/>
    <p:sldId id="268" r:id="rId18"/>
    <p:sldId id="269" r:id="rId19"/>
    <p:sldId id="270" r:id="rId20"/>
    <p:sldId id="271" r:id="rId21"/>
    <p:sldId id="272" r:id="rId22"/>
    <p:sldId id="290" r:id="rId23"/>
    <p:sldId id="275" r:id="rId24"/>
    <p:sldId id="276" r:id="rId25"/>
    <p:sldId id="277" r:id="rId26"/>
    <p:sldId id="278" r:id="rId27"/>
    <p:sldId id="279" r:id="rId28"/>
    <p:sldId id="280" r:id="rId29"/>
    <p:sldId id="281" r:id="rId30"/>
    <p:sldId id="282" r:id="rId31"/>
    <p:sldId id="283" r:id="rId32"/>
    <p:sldId id="284" r:id="rId33"/>
    <p:sldId id="296" r:id="rId34"/>
    <p:sldId id="285" r:id="rId3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4" autoAdjust="0"/>
    <p:restoredTop sz="94590" autoAdjust="0"/>
  </p:normalViewPr>
  <p:slideViewPr>
    <p:cSldViewPr>
      <p:cViewPr varScale="1">
        <p:scale>
          <a:sx n="66" d="100"/>
          <a:sy n="66" d="100"/>
        </p:scale>
        <p:origin x="-133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79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B6E4B-F256-4B12-A2D1-89FEB16A9752}" type="datetimeFigureOut">
              <a:rPr lang="pt-BR" smtClean="0"/>
              <a:pPr/>
              <a:t>09/05/2018</a:t>
            </a:fld>
            <a:endParaRPr lang="pt-BR" dirty="0"/>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18A83A-689F-4F69-BE1D-63ABDE6381F7}" type="slidenum">
              <a:rPr lang="pt-BR" smtClean="0"/>
              <a:pPr/>
              <a:t>‹nº›</a:t>
            </a:fld>
            <a:endParaRPr lang="pt-BR" dirty="0"/>
          </a:p>
        </p:txBody>
      </p:sp>
    </p:spTree>
    <p:extLst>
      <p:ext uri="{BB962C8B-B14F-4D97-AF65-F5344CB8AC3E}">
        <p14:creationId xmlns:p14="http://schemas.microsoft.com/office/powerpoint/2010/main" val="333072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3318A83A-689F-4F69-BE1D-63ABDE6381F7}" type="slidenum">
              <a:rPr lang="pt-BR" smtClean="0"/>
              <a:pPr/>
              <a:t>1</a:t>
            </a:fld>
            <a:endParaRPr lang="pt-BR" dirty="0"/>
          </a:p>
        </p:txBody>
      </p:sp>
    </p:spTree>
    <p:extLst>
      <p:ext uri="{BB962C8B-B14F-4D97-AF65-F5344CB8AC3E}">
        <p14:creationId xmlns:p14="http://schemas.microsoft.com/office/powerpoint/2010/main" val="122576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3318A83A-689F-4F69-BE1D-63ABDE6381F7}" type="slidenum">
              <a:rPr lang="pt-BR" smtClean="0"/>
              <a:pPr/>
              <a:t>15</a:t>
            </a:fld>
            <a:endParaRPr lang="pt-B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3318A83A-689F-4F69-BE1D-63ABDE6381F7}" type="slidenum">
              <a:rPr lang="pt-BR" smtClean="0"/>
              <a:pPr/>
              <a:t>32</a:t>
            </a:fld>
            <a:endParaRPr lang="pt-BR" dirty="0"/>
          </a:p>
        </p:txBody>
      </p:sp>
    </p:spTree>
    <p:extLst>
      <p:ext uri="{BB962C8B-B14F-4D97-AF65-F5344CB8AC3E}">
        <p14:creationId xmlns:p14="http://schemas.microsoft.com/office/powerpoint/2010/main" val="1611359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5" name="Retângulo de cantos arredondado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tângulo de cantos arredondados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ítulo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pt-BR" smtClean="0"/>
              <a:t>Clique para editar o título mestre</a:t>
            </a:r>
            <a:endParaRPr kumimoji="0" lang="en-US"/>
          </a:p>
        </p:txBody>
      </p:sp>
      <p:sp>
        <p:nvSpPr>
          <p:cNvPr id="20" name="Subtítulo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smtClean="0"/>
              <a:t>Clique para editar o estilo do subtítulo mestre</a:t>
            </a:r>
            <a:endParaRPr kumimoji="0" lang="en-US"/>
          </a:p>
        </p:txBody>
      </p:sp>
      <p:sp>
        <p:nvSpPr>
          <p:cNvPr id="19" name="Espaço Reservado para Data 18"/>
          <p:cNvSpPr>
            <a:spLocks noGrp="1"/>
          </p:cNvSpPr>
          <p:nvPr>
            <p:ph type="dt" sz="half" idx="10"/>
          </p:nvPr>
        </p:nvSpPr>
        <p:spPr/>
        <p:txBody>
          <a:bodyPr/>
          <a:lstStyle>
            <a:extLst/>
          </a:lstStyle>
          <a:p>
            <a:fld id="{BB065FE7-BBC6-42A8-9286-B02DF0A65F51}" type="datetime1">
              <a:rPr lang="pt-BR" smtClean="0"/>
              <a:t>09/05/2018</a:t>
            </a:fld>
            <a:endParaRPr lang="pt-BR" dirty="0"/>
          </a:p>
        </p:txBody>
      </p:sp>
      <p:sp>
        <p:nvSpPr>
          <p:cNvPr id="8" name="Espaço Reservado para Rodapé 7"/>
          <p:cNvSpPr>
            <a:spLocks noGrp="1"/>
          </p:cNvSpPr>
          <p:nvPr>
            <p:ph type="ftr" sz="quarter" idx="11"/>
          </p:nvPr>
        </p:nvSpPr>
        <p:spPr/>
        <p:txBody>
          <a:bodyPr/>
          <a:lstStyle>
            <a:extLst/>
          </a:lstStyle>
          <a:p>
            <a:r>
              <a:rPr lang="pt-BR" smtClean="0"/>
              <a:t>Design</a:t>
            </a:r>
            <a:endParaRPr lang="pt-BR" dirty="0"/>
          </a:p>
        </p:txBody>
      </p:sp>
      <p:sp>
        <p:nvSpPr>
          <p:cNvPr id="11" name="Espaço Reservado para Número de Slide 10"/>
          <p:cNvSpPr>
            <a:spLocks noGrp="1"/>
          </p:cNvSpPr>
          <p:nvPr>
            <p:ph type="sldNum" sz="quarter" idx="12"/>
          </p:nvPr>
        </p:nvSpPr>
        <p:spPr/>
        <p:txBody>
          <a:bodyPr/>
          <a:lstStyle>
            <a:extLst/>
          </a:lstStyle>
          <a:p>
            <a:fld id="{CC810B3D-842E-46B3-8E07-82C8009C1008}" type="slidenum">
              <a:rPr lang="pt-BR" smtClean="0"/>
              <a:pPr/>
              <a:t>‹nº›</a:t>
            </a:fld>
            <a:endParaRPr lang="pt-B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502920" y="4983480"/>
            <a:ext cx="8183880" cy="1051560"/>
          </a:xfrm>
        </p:spPr>
        <p:txBody>
          <a:bodyPr/>
          <a:lstStyle>
            <a:extLs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502920" y="530352"/>
            <a:ext cx="8183880" cy="4187952"/>
          </a:xfrm>
        </p:spPr>
        <p:txBody>
          <a:bodyPr vert="eaVert"/>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D9EE8246-5311-4D2C-8069-E25DECC5E1E9}" type="datetime1">
              <a:rPr lang="pt-BR" smtClean="0"/>
              <a:t>09/05/2018</a:t>
            </a:fld>
            <a:endParaRPr lang="pt-BR" dirty="0"/>
          </a:p>
        </p:txBody>
      </p:sp>
      <p:sp>
        <p:nvSpPr>
          <p:cNvPr id="5" name="Espaço Reservado para Rodapé 4"/>
          <p:cNvSpPr>
            <a:spLocks noGrp="1"/>
          </p:cNvSpPr>
          <p:nvPr>
            <p:ph type="ftr" sz="quarter" idx="11"/>
          </p:nvPr>
        </p:nvSpPr>
        <p:spPr/>
        <p:txBody>
          <a:bodyPr/>
          <a:lstStyle>
            <a:extLst/>
          </a:lstStyle>
          <a:p>
            <a:r>
              <a:rPr lang="pt-BR" smtClean="0"/>
              <a:t>Design</a:t>
            </a:r>
            <a:endParaRPr lang="pt-BR" dirty="0"/>
          </a:p>
        </p:txBody>
      </p:sp>
      <p:sp>
        <p:nvSpPr>
          <p:cNvPr id="6" name="Espaço Reservado para Número de Slide 5"/>
          <p:cNvSpPr>
            <a:spLocks noGrp="1"/>
          </p:cNvSpPr>
          <p:nvPr>
            <p:ph type="sldNum" sz="quarter" idx="12"/>
          </p:nvPr>
        </p:nvSpPr>
        <p:spPr/>
        <p:txBody>
          <a:bodyPr/>
          <a:lstStyle>
            <a:extLst/>
          </a:lstStyle>
          <a:p>
            <a:fld id="{CC810B3D-842E-46B3-8E07-82C8009C1008}" type="slidenum">
              <a:rPr lang="pt-BR" smtClean="0"/>
              <a:pPr/>
              <a:t>‹nº›</a:t>
            </a:fld>
            <a:endParaRPr lang="pt-B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533404"/>
            <a:ext cx="1981200" cy="5257799"/>
          </a:xfrm>
        </p:spPr>
        <p:txBody>
          <a:bodyPr vert="eaVert"/>
          <a:lstStyle>
            <a:extLs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533400" y="533402"/>
            <a:ext cx="5943600" cy="5257801"/>
          </a:xfrm>
        </p:spPr>
        <p:txBody>
          <a:bodyPr vert="eaVert"/>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71DDFCAB-DADC-4A90-9E46-B480456DD522}" type="datetime1">
              <a:rPr lang="pt-BR" smtClean="0"/>
              <a:t>09/05/2018</a:t>
            </a:fld>
            <a:endParaRPr lang="pt-BR" dirty="0"/>
          </a:p>
        </p:txBody>
      </p:sp>
      <p:sp>
        <p:nvSpPr>
          <p:cNvPr id="5" name="Espaço Reservado para Rodapé 4"/>
          <p:cNvSpPr>
            <a:spLocks noGrp="1"/>
          </p:cNvSpPr>
          <p:nvPr>
            <p:ph type="ftr" sz="quarter" idx="11"/>
          </p:nvPr>
        </p:nvSpPr>
        <p:spPr/>
        <p:txBody>
          <a:bodyPr/>
          <a:lstStyle>
            <a:extLst/>
          </a:lstStyle>
          <a:p>
            <a:r>
              <a:rPr lang="pt-BR" smtClean="0"/>
              <a:t>Design</a:t>
            </a:r>
            <a:endParaRPr lang="pt-BR" dirty="0"/>
          </a:p>
        </p:txBody>
      </p:sp>
      <p:sp>
        <p:nvSpPr>
          <p:cNvPr id="6" name="Espaço Reservado para Número de Slide 5"/>
          <p:cNvSpPr>
            <a:spLocks noGrp="1"/>
          </p:cNvSpPr>
          <p:nvPr>
            <p:ph type="sldNum" sz="quarter" idx="12"/>
          </p:nvPr>
        </p:nvSpPr>
        <p:spPr/>
        <p:txBody>
          <a:bodyPr/>
          <a:lstStyle>
            <a:extLst/>
          </a:lstStyle>
          <a:p>
            <a:fld id="{CC810B3D-842E-46B3-8E07-82C8009C1008}" type="slidenum">
              <a:rPr lang="pt-BR" smtClean="0"/>
              <a:pPr/>
              <a:t>‹nº›</a:t>
            </a:fld>
            <a:endParaRPr lang="pt-B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02920" y="4983480"/>
            <a:ext cx="8183880" cy="1051560"/>
          </a:xfrm>
        </p:spPr>
        <p:txBody>
          <a:bodyPr/>
          <a:lstStyle>
            <a:extLst/>
          </a:lstStyle>
          <a:p>
            <a:r>
              <a:rPr kumimoji="0" lang="pt-BR" smtClean="0"/>
              <a:t>Clique para editar o título mestre</a:t>
            </a:r>
            <a:endParaRPr kumimoji="0" lang="en-US"/>
          </a:p>
        </p:txBody>
      </p:sp>
      <p:sp>
        <p:nvSpPr>
          <p:cNvPr id="3" name="Espaço Reservado para Conteúdo 2"/>
          <p:cNvSpPr>
            <a:spLocks noGrp="1"/>
          </p:cNvSpPr>
          <p:nvPr>
            <p:ph idx="1"/>
          </p:nvPr>
        </p:nvSpPr>
        <p:spPr>
          <a:xfrm>
            <a:off x="502920" y="530352"/>
            <a:ext cx="8183880" cy="4187952"/>
          </a:xfrm>
        </p:spPr>
        <p:txBody>
          <a:bodyPr/>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073D1342-41E7-4ECC-B0FB-366263B12089}" type="datetime1">
              <a:rPr lang="pt-BR" smtClean="0"/>
              <a:t>09/05/2018</a:t>
            </a:fld>
            <a:endParaRPr lang="pt-BR" dirty="0"/>
          </a:p>
        </p:txBody>
      </p:sp>
      <p:sp>
        <p:nvSpPr>
          <p:cNvPr id="5" name="Espaço Reservado para Rodapé 4"/>
          <p:cNvSpPr>
            <a:spLocks noGrp="1"/>
          </p:cNvSpPr>
          <p:nvPr>
            <p:ph type="ftr" sz="quarter" idx="11"/>
          </p:nvPr>
        </p:nvSpPr>
        <p:spPr/>
        <p:txBody>
          <a:bodyPr/>
          <a:lstStyle>
            <a:extLst/>
          </a:lstStyle>
          <a:p>
            <a:r>
              <a:rPr lang="pt-BR" smtClean="0"/>
              <a:t>Design</a:t>
            </a:r>
            <a:endParaRPr lang="pt-BR" dirty="0"/>
          </a:p>
        </p:txBody>
      </p:sp>
      <p:sp>
        <p:nvSpPr>
          <p:cNvPr id="6" name="Espaço Reservado para Número de Slide 5"/>
          <p:cNvSpPr>
            <a:spLocks noGrp="1"/>
          </p:cNvSpPr>
          <p:nvPr>
            <p:ph type="sldNum" sz="quarter" idx="12"/>
          </p:nvPr>
        </p:nvSpPr>
        <p:spPr/>
        <p:txBody>
          <a:bodyPr/>
          <a:lstStyle>
            <a:extLst/>
          </a:lstStyle>
          <a:p>
            <a:fld id="{CC810B3D-842E-46B3-8E07-82C8009C1008}" type="slidenum">
              <a:rPr lang="pt-BR" smtClean="0"/>
              <a:pPr/>
              <a:t>‹nº›</a:t>
            </a:fld>
            <a:endParaRPr lang="pt-B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14" name="Retângulo de cantos arredondados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tângulo de cantos arredondados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p:txBody>
          <a:bodyPr/>
          <a:lstStyle>
            <a:extLst/>
          </a:lstStyle>
          <a:p>
            <a:fld id="{E61C9AE6-A9B1-478C-99A4-8C43B50E61EE}" type="datetime1">
              <a:rPr lang="pt-BR" smtClean="0"/>
              <a:t>09/05/2018</a:t>
            </a:fld>
            <a:endParaRPr lang="pt-BR" dirty="0"/>
          </a:p>
        </p:txBody>
      </p:sp>
      <p:sp>
        <p:nvSpPr>
          <p:cNvPr id="5" name="Espaço Reservado para Rodapé 4"/>
          <p:cNvSpPr>
            <a:spLocks noGrp="1"/>
          </p:cNvSpPr>
          <p:nvPr>
            <p:ph type="ftr" sz="quarter" idx="11"/>
          </p:nvPr>
        </p:nvSpPr>
        <p:spPr/>
        <p:txBody>
          <a:bodyPr/>
          <a:lstStyle>
            <a:extLst/>
          </a:lstStyle>
          <a:p>
            <a:r>
              <a:rPr lang="pt-BR" smtClean="0"/>
              <a:t>Design</a:t>
            </a:r>
            <a:endParaRPr lang="pt-BR" dirty="0"/>
          </a:p>
        </p:txBody>
      </p:sp>
      <p:sp>
        <p:nvSpPr>
          <p:cNvPr id="6" name="Espaço Reservado para Número de Slide 5"/>
          <p:cNvSpPr>
            <a:spLocks noGrp="1"/>
          </p:cNvSpPr>
          <p:nvPr>
            <p:ph type="sldNum" sz="quarter" idx="12"/>
          </p:nvPr>
        </p:nvSpPr>
        <p:spPr/>
        <p:txBody>
          <a:bodyPr/>
          <a:lstStyle>
            <a:extLst/>
          </a:lstStyle>
          <a:p>
            <a:fld id="{CC810B3D-842E-46B3-8E07-82C8009C1008}" type="slidenum">
              <a:rPr lang="pt-BR" smtClean="0"/>
              <a:pPr/>
              <a:t>‹nº›</a:t>
            </a:fld>
            <a:endParaRPr lang="pt-B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título mestre</a:t>
            </a:r>
            <a:endParaRPr kumimoji="0" lang="en-US"/>
          </a:p>
        </p:txBody>
      </p:sp>
      <p:sp>
        <p:nvSpPr>
          <p:cNvPr id="3" name="Espaço Reservado para Conteúdo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A5973C99-1F7B-40B7-A30E-3607940E73D8}" type="datetime1">
              <a:rPr lang="pt-BR" smtClean="0"/>
              <a:t>09/05/2018</a:t>
            </a:fld>
            <a:endParaRPr lang="pt-BR" dirty="0"/>
          </a:p>
        </p:txBody>
      </p:sp>
      <p:sp>
        <p:nvSpPr>
          <p:cNvPr id="6" name="Espaço Reservado para Rodapé 5"/>
          <p:cNvSpPr>
            <a:spLocks noGrp="1"/>
          </p:cNvSpPr>
          <p:nvPr>
            <p:ph type="ftr" sz="quarter" idx="11"/>
          </p:nvPr>
        </p:nvSpPr>
        <p:spPr/>
        <p:txBody>
          <a:bodyPr/>
          <a:lstStyle>
            <a:extLst/>
          </a:lstStyle>
          <a:p>
            <a:r>
              <a:rPr lang="pt-BR" smtClean="0"/>
              <a:t>Design</a:t>
            </a:r>
            <a:endParaRPr lang="pt-BR" dirty="0"/>
          </a:p>
        </p:txBody>
      </p:sp>
      <p:sp>
        <p:nvSpPr>
          <p:cNvPr id="7" name="Espaço Reservado para Número de Slide 6"/>
          <p:cNvSpPr>
            <a:spLocks noGrp="1"/>
          </p:cNvSpPr>
          <p:nvPr>
            <p:ph type="sldNum" sz="quarter" idx="12"/>
          </p:nvPr>
        </p:nvSpPr>
        <p:spPr/>
        <p:txBody>
          <a:bodyPr/>
          <a:lstStyle>
            <a:extLst/>
          </a:lstStyle>
          <a:p>
            <a:fld id="{CC810B3D-842E-46B3-8E07-82C8009C1008}" type="slidenum">
              <a:rPr lang="pt-BR" smtClean="0"/>
              <a:pPr/>
              <a:t>‹nº›</a:t>
            </a:fld>
            <a:endParaRPr lang="pt-B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2920" y="4983480"/>
            <a:ext cx="8183880" cy="1051560"/>
          </a:xfrm>
        </p:spPr>
        <p:txBody>
          <a:bodyPr anchor="b"/>
          <a:lstStyle>
            <a:lvl1pPr>
              <a:defRPr b="1"/>
            </a:lvl1pPr>
            <a:extLst/>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 texto mestre</a:t>
            </a:r>
          </a:p>
        </p:txBody>
      </p:sp>
      <p:sp>
        <p:nvSpPr>
          <p:cNvPr id="4" name="Espaço Reservado para Texto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 texto mestre</a:t>
            </a:r>
          </a:p>
        </p:txBody>
      </p:sp>
      <p:sp>
        <p:nvSpPr>
          <p:cNvPr id="5" name="Espaço Reservado para Conteúdo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extLst/>
          </a:lstStyle>
          <a:p>
            <a:fld id="{B660F39B-3076-4E12-ACC3-AB1A64C976EE}" type="datetime1">
              <a:rPr lang="pt-BR" smtClean="0"/>
              <a:t>09/05/2018</a:t>
            </a:fld>
            <a:endParaRPr lang="pt-BR" dirty="0"/>
          </a:p>
        </p:txBody>
      </p:sp>
      <p:sp>
        <p:nvSpPr>
          <p:cNvPr id="8" name="Espaço Reservado para Rodapé 7"/>
          <p:cNvSpPr>
            <a:spLocks noGrp="1"/>
          </p:cNvSpPr>
          <p:nvPr>
            <p:ph type="ftr" sz="quarter" idx="11"/>
          </p:nvPr>
        </p:nvSpPr>
        <p:spPr/>
        <p:txBody>
          <a:bodyPr/>
          <a:lstStyle>
            <a:extLst/>
          </a:lstStyle>
          <a:p>
            <a:r>
              <a:rPr lang="pt-BR" smtClean="0"/>
              <a:t>Design</a:t>
            </a:r>
            <a:endParaRPr lang="pt-BR" dirty="0"/>
          </a:p>
        </p:txBody>
      </p:sp>
      <p:sp>
        <p:nvSpPr>
          <p:cNvPr id="9" name="Espaço Reservado para Número de Slide 8"/>
          <p:cNvSpPr>
            <a:spLocks noGrp="1"/>
          </p:cNvSpPr>
          <p:nvPr>
            <p:ph type="sldNum" sz="quarter" idx="12"/>
          </p:nvPr>
        </p:nvSpPr>
        <p:spPr/>
        <p:txBody>
          <a:bodyPr/>
          <a:lstStyle>
            <a:extLst/>
          </a:lstStyle>
          <a:p>
            <a:fld id="{CC810B3D-842E-46B3-8E07-82C8009C1008}" type="slidenum">
              <a:rPr lang="pt-BR" smtClean="0"/>
              <a:pPr/>
              <a:t>‹nº›</a:t>
            </a:fld>
            <a:endParaRPr lang="pt-B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título mestre</a:t>
            </a:r>
            <a:endParaRPr kumimoji="0" lang="en-US"/>
          </a:p>
        </p:txBody>
      </p:sp>
      <p:sp>
        <p:nvSpPr>
          <p:cNvPr id="3" name="Espaço Reservado para Data 2"/>
          <p:cNvSpPr>
            <a:spLocks noGrp="1"/>
          </p:cNvSpPr>
          <p:nvPr>
            <p:ph type="dt" sz="half" idx="10"/>
          </p:nvPr>
        </p:nvSpPr>
        <p:spPr/>
        <p:txBody>
          <a:bodyPr/>
          <a:lstStyle>
            <a:extLst/>
          </a:lstStyle>
          <a:p>
            <a:fld id="{B0A6F3AE-73C1-4F7B-9BB9-56C5030E98C4}" type="datetime1">
              <a:rPr lang="pt-BR" smtClean="0"/>
              <a:t>09/05/2018</a:t>
            </a:fld>
            <a:endParaRPr lang="pt-BR" dirty="0"/>
          </a:p>
        </p:txBody>
      </p:sp>
      <p:sp>
        <p:nvSpPr>
          <p:cNvPr id="4" name="Espaço Reservado para Rodapé 3"/>
          <p:cNvSpPr>
            <a:spLocks noGrp="1"/>
          </p:cNvSpPr>
          <p:nvPr>
            <p:ph type="ftr" sz="quarter" idx="11"/>
          </p:nvPr>
        </p:nvSpPr>
        <p:spPr/>
        <p:txBody>
          <a:bodyPr/>
          <a:lstStyle>
            <a:extLst/>
          </a:lstStyle>
          <a:p>
            <a:r>
              <a:rPr lang="pt-BR" smtClean="0"/>
              <a:t>Design</a:t>
            </a:r>
            <a:endParaRPr lang="pt-BR" dirty="0"/>
          </a:p>
        </p:txBody>
      </p:sp>
      <p:sp>
        <p:nvSpPr>
          <p:cNvPr id="5" name="Espaço Reservado para Número de Slide 4"/>
          <p:cNvSpPr>
            <a:spLocks noGrp="1"/>
          </p:cNvSpPr>
          <p:nvPr>
            <p:ph type="sldNum" sz="quarter" idx="12"/>
          </p:nvPr>
        </p:nvSpPr>
        <p:spPr/>
        <p:txBody>
          <a:bodyPr/>
          <a:lstStyle>
            <a:extLst/>
          </a:lstStyle>
          <a:p>
            <a:fld id="{CC810B3D-842E-46B3-8E07-82C8009C1008}" type="slidenum">
              <a:rPr lang="pt-BR" smtClean="0"/>
              <a:pPr/>
              <a:t>‹nº›</a:t>
            </a:fld>
            <a:endParaRPr lang="pt-B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7" name="Retângulo de cantos arredondado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ço Reservado para Data 1"/>
          <p:cNvSpPr>
            <a:spLocks noGrp="1"/>
          </p:cNvSpPr>
          <p:nvPr>
            <p:ph type="dt" sz="half" idx="10"/>
          </p:nvPr>
        </p:nvSpPr>
        <p:spPr/>
        <p:txBody>
          <a:bodyPr/>
          <a:lstStyle>
            <a:extLst/>
          </a:lstStyle>
          <a:p>
            <a:fld id="{0944AEF3-9FA7-4F7D-AD28-1F14AF9C12C9}" type="datetime1">
              <a:rPr lang="pt-BR" smtClean="0"/>
              <a:t>09/05/2018</a:t>
            </a:fld>
            <a:endParaRPr lang="pt-BR" dirty="0"/>
          </a:p>
        </p:txBody>
      </p:sp>
      <p:sp>
        <p:nvSpPr>
          <p:cNvPr id="3" name="Espaço Reservado para Rodapé 2"/>
          <p:cNvSpPr>
            <a:spLocks noGrp="1"/>
          </p:cNvSpPr>
          <p:nvPr>
            <p:ph type="ftr" sz="quarter" idx="11"/>
          </p:nvPr>
        </p:nvSpPr>
        <p:spPr/>
        <p:txBody>
          <a:bodyPr/>
          <a:lstStyle>
            <a:extLst/>
          </a:lstStyle>
          <a:p>
            <a:r>
              <a:rPr lang="pt-BR" smtClean="0"/>
              <a:t>Design</a:t>
            </a:r>
            <a:endParaRPr lang="pt-BR" dirty="0"/>
          </a:p>
        </p:txBody>
      </p:sp>
      <p:sp>
        <p:nvSpPr>
          <p:cNvPr id="4" name="Espaço Reservado para Número de Slide 3"/>
          <p:cNvSpPr>
            <a:spLocks noGrp="1"/>
          </p:cNvSpPr>
          <p:nvPr>
            <p:ph type="sldNum" sz="quarter" idx="12"/>
          </p:nvPr>
        </p:nvSpPr>
        <p:spPr/>
        <p:txBody>
          <a:bodyPr/>
          <a:lstStyle>
            <a:extLst/>
          </a:lstStyle>
          <a:p>
            <a:fld id="{CC810B3D-842E-46B3-8E07-82C8009C1008}" type="slidenum">
              <a:rPr lang="pt-BR" smtClean="0"/>
              <a:pPr/>
              <a:t>‹nº›</a:t>
            </a:fld>
            <a:endParaRPr lang="pt-B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613F7FA2-CD91-45A4-9B65-C02662877EFF}" type="datetime1">
              <a:rPr lang="pt-BR" smtClean="0"/>
              <a:t>09/05/2018</a:t>
            </a:fld>
            <a:endParaRPr lang="pt-BR" dirty="0"/>
          </a:p>
        </p:txBody>
      </p:sp>
      <p:sp>
        <p:nvSpPr>
          <p:cNvPr id="6" name="Espaço Reservado para Rodapé 5"/>
          <p:cNvSpPr>
            <a:spLocks noGrp="1"/>
          </p:cNvSpPr>
          <p:nvPr>
            <p:ph type="ftr" sz="quarter" idx="11"/>
          </p:nvPr>
        </p:nvSpPr>
        <p:spPr/>
        <p:txBody>
          <a:bodyPr/>
          <a:lstStyle>
            <a:extLst/>
          </a:lstStyle>
          <a:p>
            <a:r>
              <a:rPr lang="pt-BR" smtClean="0"/>
              <a:t>Design</a:t>
            </a:r>
            <a:endParaRPr lang="pt-BR" dirty="0"/>
          </a:p>
        </p:txBody>
      </p:sp>
      <p:sp>
        <p:nvSpPr>
          <p:cNvPr id="7" name="Espaço Reservado para Número de Slide 6"/>
          <p:cNvSpPr>
            <a:spLocks noGrp="1"/>
          </p:cNvSpPr>
          <p:nvPr>
            <p:ph type="sldNum" sz="quarter" idx="12"/>
          </p:nvPr>
        </p:nvSpPr>
        <p:spPr/>
        <p:txBody>
          <a:bodyPr/>
          <a:lstStyle>
            <a:extLst/>
          </a:lstStyle>
          <a:p>
            <a:fld id="{CC810B3D-842E-46B3-8E07-82C8009C1008}" type="slidenum">
              <a:rPr lang="pt-BR" smtClean="0"/>
              <a:pPr/>
              <a:t>‹nº›</a:t>
            </a:fld>
            <a:endParaRPr lang="pt-B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5" name="Retângulo de cantos arredondado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Arredondar Retângulo em um Canto Único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pt-BR" smtClean="0"/>
              <a:t>Clique para editar o título mestre</a:t>
            </a:r>
            <a:endParaRPr kumimoji="0" lang="en-US"/>
          </a:p>
        </p:txBody>
      </p:sp>
      <p:sp>
        <p:nvSpPr>
          <p:cNvPr id="4" name="Espaço Reservado para Texto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007D81BE-6AF5-4267-BA4D-B5D1F98C1532}" type="datetime1">
              <a:rPr lang="pt-BR" smtClean="0"/>
              <a:t>09/05/2018</a:t>
            </a:fld>
            <a:endParaRPr lang="pt-BR" dirty="0"/>
          </a:p>
        </p:txBody>
      </p:sp>
      <p:sp>
        <p:nvSpPr>
          <p:cNvPr id="6" name="Espaço Reservado para Rodapé 5"/>
          <p:cNvSpPr>
            <a:spLocks noGrp="1"/>
          </p:cNvSpPr>
          <p:nvPr>
            <p:ph type="ftr" sz="quarter" idx="11"/>
          </p:nvPr>
        </p:nvSpPr>
        <p:spPr/>
        <p:txBody>
          <a:bodyPr/>
          <a:lstStyle>
            <a:extLst/>
          </a:lstStyle>
          <a:p>
            <a:r>
              <a:rPr lang="pt-BR" smtClean="0"/>
              <a:t>Design</a:t>
            </a:r>
            <a:endParaRPr lang="pt-BR" dirty="0"/>
          </a:p>
        </p:txBody>
      </p:sp>
      <p:sp>
        <p:nvSpPr>
          <p:cNvPr id="7" name="Espaço Reservado para Número de Slide 6"/>
          <p:cNvSpPr>
            <a:spLocks noGrp="1"/>
          </p:cNvSpPr>
          <p:nvPr>
            <p:ph type="sldNum" sz="quarter" idx="12"/>
          </p:nvPr>
        </p:nvSpPr>
        <p:spPr/>
        <p:txBody>
          <a:bodyPr/>
          <a:lstStyle>
            <a:extLst/>
          </a:lstStyle>
          <a:p>
            <a:fld id="{CC810B3D-842E-46B3-8E07-82C8009C1008}" type="slidenum">
              <a:rPr lang="pt-BR" smtClean="0"/>
              <a:pPr/>
              <a:t>‹nº›</a:t>
            </a:fld>
            <a:endParaRPr lang="pt-BR" dirty="0"/>
          </a:p>
        </p:txBody>
      </p:sp>
      <p:sp>
        <p:nvSpPr>
          <p:cNvPr id="3" name="Espaço Reservado para Imagem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pt-BR" smtClean="0"/>
              <a:t>Clique no ícone para adicionar uma imagem</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tângulo de cantos arredondado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tângulo de cantos arredondados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Espaço Reservado para Título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pt-BR" smtClean="0"/>
              <a:t>Clique para editar o título mestre</a:t>
            </a:r>
            <a:endParaRPr kumimoji="0" lang="en-US"/>
          </a:p>
        </p:txBody>
      </p:sp>
      <p:sp>
        <p:nvSpPr>
          <p:cNvPr id="4" name="Espaço Reservado para Texto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25" name="Espaço Reservado para Data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2769F2F-1A40-4A58-AD65-ECCFDF4E6FD7}" type="datetime1">
              <a:rPr lang="pt-BR" smtClean="0"/>
              <a:t>09/05/2018</a:t>
            </a:fld>
            <a:endParaRPr lang="pt-BR" dirty="0"/>
          </a:p>
        </p:txBody>
      </p:sp>
      <p:sp>
        <p:nvSpPr>
          <p:cNvPr id="18" name="Espaço Reservado para Rodapé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pt-BR" smtClean="0"/>
              <a:t>Design</a:t>
            </a:r>
            <a:endParaRPr lang="pt-BR" dirty="0"/>
          </a:p>
        </p:txBody>
      </p:sp>
      <p:sp>
        <p:nvSpPr>
          <p:cNvPr id="5" name="Espaço Reservado para Número de Slide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C810B3D-842E-46B3-8E07-82C8009C1008}" type="slidenum">
              <a:rPr lang="pt-BR" smtClean="0"/>
              <a:pPr/>
              <a:t>‹nº›</a:t>
            </a:fld>
            <a:endParaRPr lang="pt-BR" dirty="0"/>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sldNum="0"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pt.slideshare.net/producaoaudiovisualunip/aula02-cpg-elementbasicos" TargetMode="External"/><Relationship Id="rId2" Type="http://schemas.openxmlformats.org/officeDocument/2006/relationships/hyperlink" Target="http://pt.slideshare.net/vivi_belon/elementos-bsicos-da-comunicao-visua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827584" y="1484784"/>
            <a:ext cx="7772400" cy="1828800"/>
          </a:xfrm>
        </p:spPr>
        <p:txBody>
          <a:bodyPr>
            <a:noAutofit/>
          </a:bodyPr>
          <a:lstStyle/>
          <a:p>
            <a:r>
              <a:rPr lang="pt-BR" sz="6000" dirty="0" smtClean="0">
                <a:latin typeface="Calibri" panose="020F0502020204030204" pitchFamily="34" charset="0"/>
              </a:rPr>
              <a:t>Elementos básicos da Comunicação Visual</a:t>
            </a:r>
            <a:endParaRPr lang="pt-BR" sz="6000" dirty="0">
              <a:latin typeface="Calibri" panose="020F0502020204030204" pitchFamily="34" charset="0"/>
            </a:endParaRPr>
          </a:p>
        </p:txBody>
      </p:sp>
      <p:sp>
        <p:nvSpPr>
          <p:cNvPr id="4" name="Subtítulo 3"/>
          <p:cNvSpPr>
            <a:spLocks noGrp="1"/>
          </p:cNvSpPr>
          <p:nvPr>
            <p:ph type="subTitle" idx="1"/>
          </p:nvPr>
        </p:nvSpPr>
        <p:spPr>
          <a:xfrm>
            <a:off x="1907704" y="3789040"/>
            <a:ext cx="6400800" cy="876672"/>
          </a:xfrm>
        </p:spPr>
        <p:txBody>
          <a:bodyPr>
            <a:normAutofit/>
          </a:bodyPr>
          <a:lstStyle/>
          <a:p>
            <a:pPr algn="r"/>
            <a:r>
              <a:rPr lang="pt-BR" sz="4000" dirty="0" smtClean="0">
                <a:latin typeface="Calibri" panose="020F0502020204030204" pitchFamily="34" charset="0"/>
              </a:rPr>
              <a:t>Conceitos e aplicações</a:t>
            </a:r>
            <a:endParaRPr lang="pt-BR" sz="4000" dirty="0">
              <a:latin typeface="Calibri" panose="020F0502020204030204" pitchFamily="34" charset="0"/>
            </a:endParaRPr>
          </a:p>
        </p:txBody>
      </p:sp>
      <p:sp>
        <p:nvSpPr>
          <p:cNvPr id="5" name="Espaço Reservado para Rodapé 4"/>
          <p:cNvSpPr>
            <a:spLocks noGrp="1"/>
          </p:cNvSpPr>
          <p:nvPr>
            <p:ph type="ftr" sz="quarter" idx="11"/>
          </p:nvPr>
        </p:nvSpPr>
        <p:spPr>
          <a:xfrm>
            <a:off x="4788024" y="5445224"/>
            <a:ext cx="3962400" cy="961256"/>
          </a:xfrm>
        </p:spPr>
        <p:txBody>
          <a:bodyPr/>
          <a:lstStyle/>
          <a:p>
            <a:pPr algn="r"/>
            <a:r>
              <a:rPr lang="pt-BR" sz="3000" b="1" i="1" smtClean="0">
                <a:latin typeface="Calibri" panose="020F0502020204030204" pitchFamily="34" charset="0"/>
              </a:rPr>
              <a:t>Design I </a:t>
            </a:r>
            <a:endParaRPr lang="pt-BR" sz="3000" b="1" i="1" dirty="0" smtClean="0">
              <a:latin typeface="Calibri" panose="020F0502020204030204" pitchFamily="34" charset="0"/>
            </a:endParaRPr>
          </a:p>
          <a:p>
            <a:pPr algn="r"/>
            <a:r>
              <a:rPr lang="pt-BR" sz="3000" b="1" i="1" dirty="0" smtClean="0">
                <a:latin typeface="Calibri" panose="020F0502020204030204" pitchFamily="34" charset="0"/>
              </a:rPr>
              <a:t>Prof. Flávia</a:t>
            </a:r>
            <a:endParaRPr lang="pt-BR" sz="3000" b="1" i="1"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23528" y="1330631"/>
            <a:ext cx="7992887" cy="5324535"/>
          </a:xfrm>
          <a:prstGeom prst="rect">
            <a:avLst/>
          </a:prstGeom>
        </p:spPr>
        <p:txBody>
          <a:bodyPr wrap="square">
            <a:spAutoFit/>
          </a:bodyPr>
          <a:lstStyle/>
          <a:p>
            <a:pPr>
              <a:buFont typeface="Wingdings" pitchFamily="2" charset="2"/>
              <a:buNone/>
            </a:pPr>
            <a:r>
              <a:rPr lang="pt-PT" altLang="pt-BR" sz="2000" dirty="0">
                <a:latin typeface="Calibri" panose="020F0502020204030204" pitchFamily="34" charset="0"/>
              </a:rPr>
              <a:t>A linha vertical atrai o olhar para o alto; </a:t>
            </a:r>
            <a:endParaRPr lang="pt-PT" altLang="pt-BR" sz="2000" dirty="0" smtClean="0">
              <a:latin typeface="Calibri" panose="020F0502020204030204" pitchFamily="34" charset="0"/>
            </a:endParaRPr>
          </a:p>
          <a:p>
            <a:pPr>
              <a:buFont typeface="Wingdings" pitchFamily="2" charset="2"/>
              <a:buNone/>
            </a:pPr>
            <a:r>
              <a:rPr lang="pt-PT" altLang="pt-BR" sz="2000" dirty="0">
                <a:latin typeface="Calibri" panose="020F0502020204030204" pitchFamily="34" charset="0"/>
              </a:rPr>
              <a:t/>
            </a:r>
            <a:br>
              <a:rPr lang="pt-PT" altLang="pt-BR" sz="2000" dirty="0">
                <a:latin typeface="Calibri" panose="020F0502020204030204" pitchFamily="34" charset="0"/>
              </a:rPr>
            </a:br>
            <a:r>
              <a:rPr lang="pt-PT" altLang="pt-BR" sz="2000" dirty="0" smtClean="0">
                <a:latin typeface="Calibri" panose="020F0502020204030204" pitchFamily="34" charset="0"/>
              </a:rPr>
              <a:t>A horizontal </a:t>
            </a:r>
            <a:r>
              <a:rPr lang="pt-PT" altLang="pt-BR" sz="2000" dirty="0">
                <a:latin typeface="Calibri" panose="020F0502020204030204" pitchFamily="34" charset="0"/>
              </a:rPr>
              <a:t>provoca a impressão de repouso; </a:t>
            </a:r>
            <a:endParaRPr lang="pt-PT" altLang="pt-BR" sz="2000" dirty="0" smtClean="0">
              <a:latin typeface="Calibri" panose="020F0502020204030204" pitchFamily="34" charset="0"/>
            </a:endParaRPr>
          </a:p>
          <a:p>
            <a:pPr>
              <a:buFont typeface="Wingdings" pitchFamily="2" charset="2"/>
              <a:buNone/>
            </a:pPr>
            <a:r>
              <a:rPr lang="pt-PT" altLang="pt-BR" sz="2000" dirty="0">
                <a:latin typeface="Calibri" panose="020F0502020204030204" pitchFamily="34" charset="0"/>
              </a:rPr>
              <a:t/>
            </a:r>
            <a:br>
              <a:rPr lang="pt-PT" altLang="pt-BR" sz="2000" dirty="0">
                <a:latin typeface="Calibri" panose="020F0502020204030204" pitchFamily="34" charset="0"/>
              </a:rPr>
            </a:br>
            <a:r>
              <a:rPr lang="pt-PT" altLang="pt-BR" sz="2000" dirty="0" smtClean="0">
                <a:latin typeface="Calibri" panose="020F0502020204030204" pitchFamily="34" charset="0"/>
              </a:rPr>
              <a:t>A curva </a:t>
            </a:r>
            <a:r>
              <a:rPr lang="pt-PT" altLang="pt-BR" sz="2000" dirty="0">
                <a:latin typeface="Calibri" panose="020F0502020204030204" pitchFamily="34" charset="0"/>
              </a:rPr>
              <a:t>nos dá a sensação de </a:t>
            </a:r>
            <a:r>
              <a:rPr lang="pt-PT" altLang="pt-BR" sz="2000" dirty="0" smtClean="0">
                <a:latin typeface="Calibri" panose="020F0502020204030204" pitchFamily="34" charset="0"/>
              </a:rPr>
              <a:t>movimento,de </a:t>
            </a:r>
            <a:r>
              <a:rPr lang="pt-PT" altLang="pt-BR" sz="2000" dirty="0">
                <a:latin typeface="Calibri" panose="020F0502020204030204" pitchFamily="34" charset="0"/>
              </a:rPr>
              <a:t>instabilidade, graciosidade, alegria. </a:t>
            </a:r>
          </a:p>
          <a:p>
            <a:pPr>
              <a:buFont typeface="Wingdings" pitchFamily="2" charset="2"/>
              <a:buNone/>
            </a:pPr>
            <a:endParaRPr lang="pt-PT" altLang="pt-BR" sz="2000" dirty="0">
              <a:latin typeface="Calibri" panose="020F0502020204030204" pitchFamily="34" charset="0"/>
            </a:endParaRPr>
          </a:p>
          <a:p>
            <a:pPr>
              <a:buFont typeface="Wingdings" pitchFamily="2" charset="2"/>
              <a:buNone/>
            </a:pPr>
            <a:r>
              <a:rPr lang="pt-PT" altLang="pt-BR" sz="2000" dirty="0">
                <a:latin typeface="Calibri" panose="020F0502020204030204" pitchFamily="34" charset="0"/>
              </a:rPr>
              <a:t>As linhas retas produzem uma sensação de tranquilidade, de solidez, de serenidade; </a:t>
            </a:r>
            <a:endParaRPr lang="pt-PT" altLang="pt-BR" sz="2000" dirty="0" smtClean="0">
              <a:latin typeface="Calibri" panose="020F0502020204030204" pitchFamily="34" charset="0"/>
            </a:endParaRPr>
          </a:p>
          <a:p>
            <a:pPr>
              <a:buFont typeface="Wingdings" pitchFamily="2" charset="2"/>
              <a:buNone/>
            </a:pPr>
            <a:r>
              <a:rPr lang="pt-PT" altLang="pt-BR" sz="2000" dirty="0">
                <a:latin typeface="Calibri" panose="020F0502020204030204" pitchFamily="34" charset="0"/>
              </a:rPr>
              <a:t/>
            </a:r>
            <a:br>
              <a:rPr lang="pt-PT" altLang="pt-BR" sz="2000" dirty="0">
                <a:latin typeface="Calibri" panose="020F0502020204030204" pitchFamily="34" charset="0"/>
              </a:rPr>
            </a:br>
            <a:r>
              <a:rPr lang="pt-PT" altLang="pt-BR" sz="2000" dirty="0" smtClean="0">
                <a:latin typeface="Calibri" panose="020F0502020204030204" pitchFamily="34" charset="0"/>
              </a:rPr>
              <a:t>A </a:t>
            </a:r>
            <a:r>
              <a:rPr lang="pt-PT" altLang="pt-BR" sz="2000" dirty="0">
                <a:latin typeface="Calibri" panose="020F0502020204030204" pitchFamily="34" charset="0"/>
              </a:rPr>
              <a:t>fina produz impressão de delicadeza; </a:t>
            </a:r>
            <a:endParaRPr lang="pt-PT" altLang="pt-BR" sz="2000" dirty="0" smtClean="0">
              <a:latin typeface="Calibri" panose="020F0502020204030204" pitchFamily="34" charset="0"/>
            </a:endParaRPr>
          </a:p>
          <a:p>
            <a:pPr>
              <a:buFont typeface="Wingdings" pitchFamily="2" charset="2"/>
              <a:buNone/>
            </a:pPr>
            <a:endParaRPr lang="pt-PT" altLang="pt-BR" sz="2000" dirty="0">
              <a:latin typeface="Calibri" panose="020F0502020204030204" pitchFamily="34" charset="0"/>
            </a:endParaRPr>
          </a:p>
          <a:p>
            <a:pPr>
              <a:buFont typeface="Wingdings" pitchFamily="2" charset="2"/>
              <a:buNone/>
            </a:pPr>
            <a:r>
              <a:rPr lang="pt-PT" altLang="pt-BR" sz="2000" dirty="0" smtClean="0">
                <a:latin typeface="Calibri" panose="020F0502020204030204" pitchFamily="34" charset="0"/>
              </a:rPr>
              <a:t>A </a:t>
            </a:r>
            <a:r>
              <a:rPr lang="pt-PT" altLang="pt-BR" sz="2000" dirty="0">
                <a:latin typeface="Calibri" panose="020F0502020204030204" pitchFamily="34" charset="0"/>
              </a:rPr>
              <a:t>grossa, de </a:t>
            </a:r>
            <a:r>
              <a:rPr lang="pt-PT" altLang="pt-BR" sz="2000" dirty="0" smtClean="0">
                <a:latin typeface="Calibri" panose="020F0502020204030204" pitchFamily="34" charset="0"/>
              </a:rPr>
              <a:t>energia e estabilidade. </a:t>
            </a:r>
            <a:endParaRPr lang="pt-PT" altLang="pt-BR" sz="2000" dirty="0">
              <a:latin typeface="Calibri" panose="020F0502020204030204" pitchFamily="34" charset="0"/>
            </a:endParaRPr>
          </a:p>
          <a:p>
            <a:pPr>
              <a:buFont typeface="Wingdings" pitchFamily="2" charset="2"/>
              <a:buNone/>
            </a:pPr>
            <a:endParaRPr lang="pt-PT" altLang="pt-BR" sz="2000" dirty="0">
              <a:latin typeface="Calibri" panose="020F0502020204030204" pitchFamily="34" charset="0"/>
            </a:endParaRPr>
          </a:p>
          <a:p>
            <a:pPr>
              <a:buFont typeface="Wingdings" pitchFamily="2" charset="2"/>
              <a:buNone/>
            </a:pPr>
            <a:r>
              <a:rPr lang="pt-PT" altLang="pt-BR" sz="2000" dirty="0">
                <a:latin typeface="Calibri" panose="020F0502020204030204" pitchFamily="34" charset="0"/>
              </a:rPr>
              <a:t>A comprida, dá sensação de vivacidade; </a:t>
            </a:r>
            <a:endParaRPr lang="pt-PT" altLang="pt-BR" sz="2000" dirty="0" smtClean="0">
              <a:latin typeface="Calibri" panose="020F0502020204030204" pitchFamily="34" charset="0"/>
            </a:endParaRPr>
          </a:p>
          <a:p>
            <a:pPr>
              <a:buFont typeface="Wingdings" pitchFamily="2" charset="2"/>
              <a:buNone/>
            </a:pPr>
            <a:r>
              <a:rPr lang="pt-PT" altLang="pt-BR" sz="2000" dirty="0">
                <a:latin typeface="Calibri" panose="020F0502020204030204" pitchFamily="34" charset="0"/>
              </a:rPr>
              <a:t/>
            </a:r>
            <a:br>
              <a:rPr lang="pt-PT" altLang="pt-BR" sz="2000" dirty="0">
                <a:latin typeface="Calibri" panose="020F0502020204030204" pitchFamily="34" charset="0"/>
              </a:rPr>
            </a:br>
            <a:r>
              <a:rPr lang="pt-PT" altLang="pt-BR" sz="2000" dirty="0" smtClean="0">
                <a:latin typeface="Calibri" panose="020F0502020204030204" pitchFamily="34" charset="0"/>
              </a:rPr>
              <a:t>A linha </a:t>
            </a:r>
            <a:r>
              <a:rPr lang="pt-PT" altLang="pt-BR" sz="2000" dirty="0">
                <a:latin typeface="Calibri" panose="020F0502020204030204" pitchFamily="34" charset="0"/>
              </a:rPr>
              <a:t>curta, de firmeza.</a:t>
            </a:r>
            <a:endParaRPr lang="pt-BR" altLang="pt-BR" sz="2000" dirty="0">
              <a:latin typeface="Calibri" panose="020F0502020204030204" pitchFamily="34" charset="0"/>
            </a:endParaRPr>
          </a:p>
        </p:txBody>
      </p:sp>
      <p:sp>
        <p:nvSpPr>
          <p:cNvPr id="4" name="Retângulo 3"/>
          <p:cNvSpPr/>
          <p:nvPr/>
        </p:nvSpPr>
        <p:spPr>
          <a:xfrm>
            <a:off x="819495" y="404664"/>
            <a:ext cx="7288983" cy="923330"/>
          </a:xfrm>
          <a:prstGeom prst="rect">
            <a:avLst/>
          </a:prstGeom>
          <a:noFill/>
        </p:spPr>
        <p:txBody>
          <a:bodyPr wrap="none" lIns="91440" tIns="45720" rIns="91440" bIns="45720">
            <a:spAutoFit/>
          </a:bodyPr>
          <a:lstStyle/>
          <a:p>
            <a:pPr algn="ctr"/>
            <a:r>
              <a:rPr kumimoji="0" lang="pt-BR" sz="5400" b="1" i="0" u="none" strike="noStrike" cap="none" spc="0" normalizeH="0" baseline="0" dirty="0" smtClean="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latin typeface="Calibri" pitchFamily="34" charset="0"/>
                <a:ea typeface="Calibri" pitchFamily="34" charset="0"/>
                <a:cs typeface="Times New Roman" pitchFamily="18" charset="0"/>
              </a:rPr>
              <a:t>A Linha e suas</a:t>
            </a:r>
            <a:r>
              <a:rPr kumimoji="0" lang="pt-BR" sz="5400" b="1" i="0" u="none" strike="noStrike" cap="none" spc="0" normalizeH="0" dirty="0" smtClean="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latin typeface="Calibri" pitchFamily="34" charset="0"/>
                <a:ea typeface="Calibri" pitchFamily="34" charset="0"/>
                <a:cs typeface="Times New Roman" pitchFamily="18" charset="0"/>
              </a:rPr>
              <a:t> sensações</a:t>
            </a:r>
            <a:endParaRPr lang="pt-BR" sz="5400" b="1" cap="none" spc="0" dirty="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2884035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4" name="Retângulo 3"/>
          <p:cNvSpPr/>
          <p:nvPr/>
        </p:nvSpPr>
        <p:spPr>
          <a:xfrm>
            <a:off x="2699792" y="836712"/>
            <a:ext cx="3564374" cy="523220"/>
          </a:xfrm>
          <a:prstGeom prst="rect">
            <a:avLst/>
          </a:prstGeom>
        </p:spPr>
        <p:txBody>
          <a:bodyPr wrap="none" anchor="ctr">
            <a:spAutoFit/>
          </a:bodyPr>
          <a:lstStyle/>
          <a:p>
            <a:r>
              <a:rPr lang="pt-BR" sz="2800" dirty="0" smtClean="0">
                <a:latin typeface="Calibri" pitchFamily="34" charset="0"/>
                <a:cs typeface="Calibri" pitchFamily="34" charset="0"/>
              </a:rPr>
              <a:t>A linha em logomarcas </a:t>
            </a:r>
            <a:endParaRPr lang="pt-BR" sz="2800" dirty="0">
              <a:latin typeface="Calibri" pitchFamily="34" charset="0"/>
              <a:cs typeface="Calibri" pitchFamily="34" charset="0"/>
            </a:endParaRPr>
          </a:p>
        </p:txBody>
      </p:sp>
      <p:pic>
        <p:nvPicPr>
          <p:cNvPr id="5" name="Imagem 4" descr="nova_marca_novo_logo_boticario_2011_peb.jpg"/>
          <p:cNvPicPr>
            <a:picLocks noChangeAspect="1"/>
          </p:cNvPicPr>
          <p:nvPr/>
        </p:nvPicPr>
        <p:blipFill>
          <a:blip r:embed="rId2" cstate="print"/>
          <a:stretch>
            <a:fillRect/>
          </a:stretch>
        </p:blipFill>
        <p:spPr>
          <a:xfrm>
            <a:off x="755576" y="2094482"/>
            <a:ext cx="4104456" cy="1634941"/>
          </a:xfrm>
          <a:prstGeom prst="rect">
            <a:avLst/>
          </a:prstGeom>
          <a:ln>
            <a:solidFill>
              <a:schemeClr val="accent2">
                <a:lumMod val="40000"/>
                <a:lumOff val="60000"/>
              </a:schemeClr>
            </a:solidFill>
          </a:ln>
        </p:spPr>
      </p:pic>
      <p:pic>
        <p:nvPicPr>
          <p:cNvPr id="6" name="Imagem 5" descr="net_logo.jpg"/>
          <p:cNvPicPr>
            <a:picLocks noChangeAspect="1"/>
          </p:cNvPicPr>
          <p:nvPr/>
        </p:nvPicPr>
        <p:blipFill>
          <a:blip r:embed="rId3" cstate="print"/>
          <a:stretch>
            <a:fillRect/>
          </a:stretch>
        </p:blipFill>
        <p:spPr>
          <a:xfrm>
            <a:off x="4860032" y="4091202"/>
            <a:ext cx="3528392" cy="1724753"/>
          </a:xfrm>
          <a:prstGeom prst="rect">
            <a:avLst/>
          </a:prstGeom>
        </p:spPr>
      </p:pic>
      <p:sp>
        <p:nvSpPr>
          <p:cNvPr id="7" name="Retângulo 6"/>
          <p:cNvSpPr/>
          <p:nvPr/>
        </p:nvSpPr>
        <p:spPr>
          <a:xfrm>
            <a:off x="5004048" y="2492896"/>
            <a:ext cx="3888432" cy="830997"/>
          </a:xfrm>
          <a:prstGeom prst="rect">
            <a:avLst/>
          </a:prstGeom>
        </p:spPr>
        <p:txBody>
          <a:bodyPr wrap="square">
            <a:spAutoFit/>
          </a:bodyPr>
          <a:lstStyle/>
          <a:p>
            <a:r>
              <a:rPr lang="pt-BR" sz="2400" dirty="0" smtClean="0">
                <a:latin typeface="Calibri" panose="020F0502020204030204" pitchFamily="34" charset="0"/>
              </a:rPr>
              <a:t>As linhas finas na palavra passam delicadeza, leveza.</a:t>
            </a:r>
            <a:endParaRPr lang="pt-BR" sz="2400" dirty="0">
              <a:latin typeface="Calibri" panose="020F0502020204030204" pitchFamily="34" charset="0"/>
            </a:endParaRPr>
          </a:p>
        </p:txBody>
      </p:sp>
      <p:sp>
        <p:nvSpPr>
          <p:cNvPr id="8" name="Retângulo 7"/>
          <p:cNvSpPr/>
          <p:nvPr/>
        </p:nvSpPr>
        <p:spPr>
          <a:xfrm>
            <a:off x="1043608" y="4581128"/>
            <a:ext cx="3672408" cy="830997"/>
          </a:xfrm>
          <a:prstGeom prst="rect">
            <a:avLst/>
          </a:prstGeom>
        </p:spPr>
        <p:txBody>
          <a:bodyPr wrap="square">
            <a:spAutoFit/>
          </a:bodyPr>
          <a:lstStyle/>
          <a:p>
            <a:r>
              <a:rPr lang="pt-BR" sz="2400" dirty="0" smtClean="0">
                <a:latin typeface="Calibri" panose="020F0502020204030204" pitchFamily="34" charset="0"/>
              </a:rPr>
              <a:t>As linhas grossas passam estabilidade, energia</a:t>
            </a:r>
            <a:r>
              <a:rPr lang="pt-BR" sz="2400" dirty="0" smtClean="0">
                <a:latin typeface="+mj-lt"/>
              </a:rPr>
              <a:t>.</a:t>
            </a:r>
            <a:endParaRPr lang="pt-BR" sz="2400" dirty="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4" name="Retângulo 3"/>
          <p:cNvSpPr/>
          <p:nvPr/>
        </p:nvSpPr>
        <p:spPr>
          <a:xfrm>
            <a:off x="3347864" y="836712"/>
            <a:ext cx="2493760" cy="923330"/>
          </a:xfrm>
          <a:prstGeom prst="rect">
            <a:avLst/>
          </a:prstGeom>
          <a:noFill/>
        </p:spPr>
        <p:txBody>
          <a:bodyPr wrap="none" lIns="91440" tIns="45720" rIns="91440" bIns="45720">
            <a:spAutoFit/>
          </a:bodyPr>
          <a:lstStyle/>
          <a:p>
            <a:pPr algn="ctr"/>
            <a:r>
              <a:rPr lang="pt-BR" sz="5400" b="1" dirty="0" smtClean="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latin typeface="Calibri" pitchFamily="34" charset="0"/>
                <a:ea typeface="Calibri" pitchFamily="34" charset="0"/>
                <a:cs typeface="Times New Roman" pitchFamily="18" charset="0"/>
              </a:rPr>
              <a:t>A forma</a:t>
            </a:r>
            <a:endParaRPr lang="pt-BR" sz="5400" b="1" cap="none" spc="0" dirty="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endParaRPr>
          </a:p>
        </p:txBody>
      </p:sp>
      <p:sp>
        <p:nvSpPr>
          <p:cNvPr id="5" name="Retângulo 4"/>
          <p:cNvSpPr/>
          <p:nvPr/>
        </p:nvSpPr>
        <p:spPr>
          <a:xfrm>
            <a:off x="1115616" y="4858707"/>
            <a:ext cx="7416824" cy="954107"/>
          </a:xfrm>
          <a:prstGeom prst="rect">
            <a:avLst/>
          </a:prstGeom>
        </p:spPr>
        <p:txBody>
          <a:bodyPr wrap="square" anchor="ctr">
            <a:spAutoFit/>
          </a:bodyPr>
          <a:lstStyle/>
          <a:p>
            <a:r>
              <a:rPr lang="pt-BR" sz="2800" dirty="0" smtClean="0">
                <a:latin typeface="Calibri" pitchFamily="34" charset="0"/>
                <a:cs typeface="Calibri" pitchFamily="34" charset="0"/>
              </a:rPr>
              <a:t>“ Conjuntos de linhas que formam superfícies mais complexas.”</a:t>
            </a:r>
            <a:endParaRPr lang="pt-BR" sz="2800" dirty="0">
              <a:latin typeface="Calibri" pitchFamily="34" charset="0"/>
              <a:cs typeface="Calibri" pitchFamily="34" charset="0"/>
            </a:endParaRPr>
          </a:p>
        </p:txBody>
      </p:sp>
      <p:pic>
        <p:nvPicPr>
          <p:cNvPr id="6" name="Imagem 5" descr="image3[1].gif"/>
          <p:cNvPicPr>
            <a:picLocks noChangeAspect="1"/>
          </p:cNvPicPr>
          <p:nvPr/>
        </p:nvPicPr>
        <p:blipFill>
          <a:blip r:embed="rId2" cstate="print"/>
          <a:stretch>
            <a:fillRect/>
          </a:stretch>
        </p:blipFill>
        <p:spPr>
          <a:xfrm>
            <a:off x="3059832" y="2132856"/>
            <a:ext cx="3011785" cy="2619340"/>
          </a:xfrm>
          <a:prstGeom prst="rect">
            <a:avLst/>
          </a:prstGeom>
          <a:ln>
            <a:solidFill>
              <a:schemeClr val="accent2">
                <a:lumMod val="40000"/>
                <a:lumOff val="60000"/>
              </a:schemeClr>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4" name="Retângulo 3"/>
          <p:cNvSpPr/>
          <p:nvPr/>
        </p:nvSpPr>
        <p:spPr>
          <a:xfrm>
            <a:off x="467544" y="1340768"/>
            <a:ext cx="8442176" cy="3970318"/>
          </a:xfrm>
          <a:prstGeom prst="rect">
            <a:avLst/>
          </a:prstGeom>
        </p:spPr>
        <p:txBody>
          <a:bodyPr wrap="square">
            <a:spAutoFit/>
          </a:bodyPr>
          <a:lstStyle/>
          <a:p>
            <a:pPr algn="just"/>
            <a:r>
              <a:rPr lang="pt-BR" sz="2800" dirty="0" smtClean="0">
                <a:latin typeface="Calibri" pitchFamily="34" charset="0"/>
                <a:cs typeface="Calibri" pitchFamily="34" charset="0"/>
              </a:rPr>
              <a:t>A linha descreve uma forma. Na linguagem das artes visuais, a linha articula a complexidade da forma. Existem três formas básicas: o quadrado, o círculo e o triângulo eqüilátero.</a:t>
            </a:r>
          </a:p>
          <a:p>
            <a:pPr algn="just"/>
            <a:endParaRPr lang="pt-BR" sz="2800" dirty="0" smtClean="0">
              <a:latin typeface="Calibri" pitchFamily="34" charset="0"/>
              <a:cs typeface="Calibri" pitchFamily="34" charset="0"/>
            </a:endParaRPr>
          </a:p>
          <a:p>
            <a:pPr algn="just"/>
            <a:r>
              <a:rPr lang="pt-BR" sz="2800" dirty="0" smtClean="0">
                <a:latin typeface="Calibri" pitchFamily="34" charset="0"/>
                <a:cs typeface="Calibri" pitchFamily="34" charset="0"/>
              </a:rPr>
              <a:t>Cada uma das formas básicas tem suas características específicas, e a cada uma se atribui uma grande quantidade de significados, alguns por associação, outros por nossas próprias percepções.</a:t>
            </a:r>
            <a:endParaRPr lang="pt-BR"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20481" name="Rectangle 1"/>
          <p:cNvSpPr>
            <a:spLocks noChangeArrowheads="1"/>
          </p:cNvSpPr>
          <p:nvPr/>
        </p:nvSpPr>
        <p:spPr bwMode="auto">
          <a:xfrm>
            <a:off x="467544" y="1297886"/>
            <a:ext cx="3131883"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Quadrado</a:t>
            </a:r>
            <a:endParaRPr kumimoji="0" lang="pt-BR"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Equilíbrio, honestidade </a:t>
            </a:r>
            <a:endParaRPr kumimoji="0" lang="pt-B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82" name="Rectangle 2"/>
          <p:cNvSpPr>
            <a:spLocks noChangeArrowheads="1"/>
          </p:cNvSpPr>
          <p:nvPr/>
        </p:nvSpPr>
        <p:spPr bwMode="auto">
          <a:xfrm>
            <a:off x="5111552" y="1124744"/>
            <a:ext cx="403244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Triângulo</a:t>
            </a:r>
            <a:endParaRPr kumimoji="0" lang="pt-BR" sz="2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Ação, conflito, espiritualidade</a:t>
            </a:r>
            <a:r>
              <a:rPr kumimoji="0" lang="pt-BR" sz="2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20483" name="Rectangle 3"/>
          <p:cNvSpPr>
            <a:spLocks noChangeArrowheads="1"/>
          </p:cNvSpPr>
          <p:nvPr/>
        </p:nvSpPr>
        <p:spPr bwMode="auto">
          <a:xfrm>
            <a:off x="2195736" y="3789040"/>
            <a:ext cx="4506555"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Círculo</a:t>
            </a:r>
            <a:endParaRPr kumimoji="0" lang="pt-BR"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Modernidade, infinitude, proteção</a:t>
            </a:r>
            <a:endParaRPr kumimoji="0" lang="pt-B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tângulo 11"/>
          <p:cNvSpPr/>
          <p:nvPr/>
        </p:nvSpPr>
        <p:spPr>
          <a:xfrm>
            <a:off x="1259632" y="2276872"/>
            <a:ext cx="1584176" cy="144016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3" name="Elipse 12"/>
          <p:cNvSpPr/>
          <p:nvPr/>
        </p:nvSpPr>
        <p:spPr>
          <a:xfrm>
            <a:off x="3707904" y="4797152"/>
            <a:ext cx="1656184" cy="158417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4" name="Triângulo isósceles 13"/>
          <p:cNvSpPr/>
          <p:nvPr/>
        </p:nvSpPr>
        <p:spPr>
          <a:xfrm>
            <a:off x="6444208" y="2348880"/>
            <a:ext cx="1512168" cy="1440160"/>
          </a:xfrm>
          <a:prstGeom prst="triangl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4" name="Retângulo 3"/>
          <p:cNvSpPr/>
          <p:nvPr/>
        </p:nvSpPr>
        <p:spPr>
          <a:xfrm>
            <a:off x="2699792" y="836712"/>
            <a:ext cx="3634778" cy="523220"/>
          </a:xfrm>
          <a:prstGeom prst="rect">
            <a:avLst/>
          </a:prstGeom>
        </p:spPr>
        <p:txBody>
          <a:bodyPr wrap="none" anchor="ctr">
            <a:spAutoFit/>
          </a:bodyPr>
          <a:lstStyle/>
          <a:p>
            <a:r>
              <a:rPr lang="pt-BR" sz="2800" dirty="0" smtClean="0">
                <a:latin typeface="Calibri" pitchFamily="34" charset="0"/>
                <a:cs typeface="Calibri" pitchFamily="34" charset="0"/>
              </a:rPr>
              <a:t>Formas em logomarcas </a:t>
            </a:r>
            <a:endParaRPr lang="pt-BR" sz="2800" dirty="0">
              <a:latin typeface="Calibri" pitchFamily="34" charset="0"/>
              <a:cs typeface="Calibri" pitchFamily="34" charset="0"/>
            </a:endParaRPr>
          </a:p>
        </p:txBody>
      </p:sp>
      <p:pic>
        <p:nvPicPr>
          <p:cNvPr id="5" name="Imagem 4" descr="itau1.jpg"/>
          <p:cNvPicPr>
            <a:picLocks noChangeAspect="1"/>
          </p:cNvPicPr>
          <p:nvPr/>
        </p:nvPicPr>
        <p:blipFill>
          <a:blip r:embed="rId3" cstate="print"/>
          <a:stretch>
            <a:fillRect/>
          </a:stretch>
        </p:blipFill>
        <p:spPr>
          <a:xfrm>
            <a:off x="971599" y="1844824"/>
            <a:ext cx="1894947" cy="1800200"/>
          </a:xfrm>
          <a:prstGeom prst="rect">
            <a:avLst/>
          </a:prstGeom>
          <a:ln>
            <a:solidFill>
              <a:schemeClr val="accent2">
                <a:lumMod val="40000"/>
                <a:lumOff val="60000"/>
              </a:schemeClr>
            </a:solidFill>
          </a:ln>
        </p:spPr>
      </p:pic>
      <p:sp>
        <p:nvSpPr>
          <p:cNvPr id="6" name="Retângulo 5"/>
          <p:cNvSpPr/>
          <p:nvPr/>
        </p:nvSpPr>
        <p:spPr>
          <a:xfrm>
            <a:off x="3275856" y="2420888"/>
            <a:ext cx="5616624" cy="830997"/>
          </a:xfrm>
          <a:prstGeom prst="rect">
            <a:avLst/>
          </a:prstGeom>
        </p:spPr>
        <p:txBody>
          <a:bodyPr wrap="square">
            <a:spAutoFit/>
          </a:bodyPr>
          <a:lstStyle/>
          <a:p>
            <a:r>
              <a:rPr lang="pt-BR" sz="2400" dirty="0" smtClean="0">
                <a:latin typeface="Calibri" panose="020F0502020204030204" pitchFamily="34" charset="0"/>
              </a:rPr>
              <a:t>O logo do Itaú é quadrado, um banco precisa demonstrar  segurança, equilíbrio.</a:t>
            </a:r>
            <a:endParaRPr lang="pt-BR" sz="2400" dirty="0">
              <a:latin typeface="Calibri" panose="020F0502020204030204" pitchFamily="34" charset="0"/>
            </a:endParaRPr>
          </a:p>
        </p:txBody>
      </p:sp>
      <p:pic>
        <p:nvPicPr>
          <p:cNvPr id="8" name="Imagem 7" descr="ceifnyu_logo.png"/>
          <p:cNvPicPr>
            <a:picLocks noChangeAspect="1"/>
          </p:cNvPicPr>
          <p:nvPr/>
        </p:nvPicPr>
        <p:blipFill>
          <a:blip r:embed="rId4" cstate="print"/>
          <a:stretch>
            <a:fillRect/>
          </a:stretch>
        </p:blipFill>
        <p:spPr>
          <a:xfrm>
            <a:off x="6084168" y="4149080"/>
            <a:ext cx="2035686" cy="1883009"/>
          </a:xfrm>
          <a:prstGeom prst="rect">
            <a:avLst/>
          </a:prstGeom>
        </p:spPr>
      </p:pic>
      <p:sp>
        <p:nvSpPr>
          <p:cNvPr id="2051" name="Rectangle 3"/>
          <p:cNvSpPr>
            <a:spLocks noChangeArrowheads="1"/>
          </p:cNvSpPr>
          <p:nvPr/>
        </p:nvSpPr>
        <p:spPr bwMode="auto">
          <a:xfrm>
            <a:off x="1187624" y="4786699"/>
            <a:ext cx="4392488"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 logo do centro espírita está ligado à espiritualidade</a:t>
            </a:r>
            <a:r>
              <a:rPr kumimoji="0" lang="pt-B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4" name="Retângulo 3"/>
          <p:cNvSpPr/>
          <p:nvPr/>
        </p:nvSpPr>
        <p:spPr>
          <a:xfrm>
            <a:off x="683568" y="857617"/>
            <a:ext cx="7704856" cy="1815882"/>
          </a:xfrm>
          <a:prstGeom prst="rect">
            <a:avLst/>
          </a:prstGeom>
        </p:spPr>
        <p:txBody>
          <a:bodyPr wrap="square" anchor="ctr">
            <a:spAutoFit/>
          </a:bodyPr>
          <a:lstStyle/>
          <a:p>
            <a:pPr algn="just"/>
            <a:r>
              <a:rPr lang="pt-BR" sz="2800" dirty="0" smtClean="0">
                <a:latin typeface="Calibri" panose="020F0502020204030204" pitchFamily="34" charset="0"/>
              </a:rPr>
              <a:t>O círculo é usado em vários logos de canais de televisão, como a Rede Globo e a Record . Uma TV  precisa estar sempre em movimento, buscando modernidade, novidade.</a:t>
            </a:r>
            <a:endParaRPr lang="pt-BR" sz="2800" dirty="0">
              <a:latin typeface="Calibri" panose="020F0502020204030204" pitchFamily="34" charset="0"/>
            </a:endParaRPr>
          </a:p>
        </p:txBody>
      </p:sp>
      <p:pic>
        <p:nvPicPr>
          <p:cNvPr id="5" name="Imagem 4" descr="200px-Redeglobo.png"/>
          <p:cNvPicPr>
            <a:picLocks noChangeAspect="1"/>
          </p:cNvPicPr>
          <p:nvPr/>
        </p:nvPicPr>
        <p:blipFill>
          <a:blip r:embed="rId2" cstate="print"/>
          <a:stretch>
            <a:fillRect/>
          </a:stretch>
        </p:blipFill>
        <p:spPr>
          <a:xfrm>
            <a:off x="5004048" y="3140967"/>
            <a:ext cx="2448272" cy="2448272"/>
          </a:xfrm>
          <a:prstGeom prst="rect">
            <a:avLst/>
          </a:prstGeom>
        </p:spPr>
      </p:pic>
      <p:pic>
        <p:nvPicPr>
          <p:cNvPr id="2050" name="Picture 2" descr="https://encrypted-tbn0.gstatic.com/images?q=tbn:ANd9GcSWIMD8MK2AkWDS09ADAXJXDSJrKAaRun371d5rkpP2dk-oFQM3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293548"/>
            <a:ext cx="2828156" cy="22956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5" name="Retângulo 4"/>
          <p:cNvSpPr/>
          <p:nvPr/>
        </p:nvSpPr>
        <p:spPr>
          <a:xfrm>
            <a:off x="2915816" y="684737"/>
            <a:ext cx="2376997" cy="923330"/>
          </a:xfrm>
          <a:prstGeom prst="rect">
            <a:avLst/>
          </a:prstGeom>
          <a:noFill/>
        </p:spPr>
        <p:txBody>
          <a:bodyPr wrap="none" lIns="91440" tIns="45720" rIns="91440" bIns="45720">
            <a:spAutoFit/>
          </a:bodyPr>
          <a:lstStyle/>
          <a:p>
            <a:pPr algn="ctr"/>
            <a:r>
              <a:rPr lang="pt-BR" sz="5400" b="1" dirty="0" smtClean="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latin typeface="Calibri" pitchFamily="34" charset="0"/>
                <a:ea typeface="Calibri" pitchFamily="34" charset="0"/>
                <a:cs typeface="Times New Roman" pitchFamily="18" charset="0"/>
              </a:rPr>
              <a:t>Direção</a:t>
            </a:r>
            <a:endParaRPr lang="pt-BR" sz="5400" b="1" cap="none" spc="0" dirty="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endParaRPr>
          </a:p>
        </p:txBody>
      </p:sp>
      <p:pic>
        <p:nvPicPr>
          <p:cNvPr id="6" name="Imagem 5" descr="SEM_TT~1.JPG"/>
          <p:cNvPicPr>
            <a:picLocks noChangeAspect="1"/>
          </p:cNvPicPr>
          <p:nvPr/>
        </p:nvPicPr>
        <p:blipFill>
          <a:blip r:embed="rId2" cstate="print"/>
          <a:stretch>
            <a:fillRect/>
          </a:stretch>
        </p:blipFill>
        <p:spPr>
          <a:xfrm>
            <a:off x="1079141" y="2060848"/>
            <a:ext cx="7347755" cy="1800200"/>
          </a:xfrm>
          <a:prstGeom prst="rect">
            <a:avLst/>
          </a:prstGeom>
          <a:ln>
            <a:solidFill>
              <a:schemeClr val="accent2">
                <a:lumMod val="40000"/>
                <a:lumOff val="60000"/>
              </a:schemeClr>
            </a:solidFill>
          </a:ln>
        </p:spPr>
      </p:pic>
      <p:sp>
        <p:nvSpPr>
          <p:cNvPr id="26625" name="Rectangle 1"/>
          <p:cNvSpPr>
            <a:spLocks noChangeArrowheads="1"/>
          </p:cNvSpPr>
          <p:nvPr/>
        </p:nvSpPr>
        <p:spPr bwMode="auto">
          <a:xfrm>
            <a:off x="647056" y="4509120"/>
            <a:ext cx="80294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PT"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Todas as formas básicas expressam três direções visuais significativas: o quadrado, a horizontal e a vertical; o triângulo, a diagonal; o círculo, a curva.</a:t>
            </a:r>
            <a:endParaRPr kumimoji="0" lang="pt-PT"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pic>
        <p:nvPicPr>
          <p:cNvPr id="4" name="Imagem 3" descr="DIRECO~1.JPG"/>
          <p:cNvPicPr>
            <a:picLocks noChangeAspect="1"/>
          </p:cNvPicPr>
          <p:nvPr/>
        </p:nvPicPr>
        <p:blipFill>
          <a:blip r:embed="rId2" cstate="print"/>
          <a:stretch>
            <a:fillRect/>
          </a:stretch>
        </p:blipFill>
        <p:spPr>
          <a:xfrm>
            <a:off x="899592" y="1412776"/>
            <a:ext cx="2304256" cy="4551617"/>
          </a:xfrm>
          <a:prstGeom prst="rect">
            <a:avLst/>
          </a:prstGeom>
          <a:ln>
            <a:solidFill>
              <a:schemeClr val="accent2">
                <a:lumMod val="40000"/>
                <a:lumOff val="60000"/>
              </a:schemeClr>
            </a:solidFill>
          </a:ln>
        </p:spPr>
      </p:pic>
      <p:sp>
        <p:nvSpPr>
          <p:cNvPr id="5" name="Retângulo 4"/>
          <p:cNvSpPr/>
          <p:nvPr/>
        </p:nvSpPr>
        <p:spPr>
          <a:xfrm>
            <a:off x="3491880" y="1988840"/>
            <a:ext cx="4824536" cy="707886"/>
          </a:xfrm>
          <a:prstGeom prst="rect">
            <a:avLst/>
          </a:prstGeom>
        </p:spPr>
        <p:txBody>
          <a:bodyPr wrap="square">
            <a:spAutoFit/>
          </a:bodyPr>
          <a:lstStyle/>
          <a:p>
            <a:r>
              <a:rPr lang="pt-PT" sz="2000" dirty="0" smtClean="0">
                <a:latin typeface="Calibri" panose="020F0502020204030204" pitchFamily="34" charset="0"/>
              </a:rPr>
              <a:t>O Círculo (Curva) – Confere  Abrangência, repetição</a:t>
            </a:r>
            <a:endParaRPr lang="pt-BR" sz="2000" dirty="0">
              <a:latin typeface="Calibri" panose="020F0502020204030204" pitchFamily="34" charset="0"/>
            </a:endParaRPr>
          </a:p>
        </p:txBody>
      </p:sp>
      <p:sp>
        <p:nvSpPr>
          <p:cNvPr id="27649" name="Rectangle 1"/>
          <p:cNvSpPr>
            <a:spLocks noChangeArrowheads="1"/>
          </p:cNvSpPr>
          <p:nvPr/>
        </p:nvSpPr>
        <p:spPr bwMode="auto">
          <a:xfrm>
            <a:off x="3491880" y="3536142"/>
            <a:ext cx="4896544"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PT"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 quadrado (Horizontal e Vertical) - Confere Equilibrio, estabilidade</a:t>
            </a:r>
            <a:endParaRPr kumimoji="0" lang="pt-PT"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7650" name="Rectangle 2"/>
          <p:cNvSpPr>
            <a:spLocks noChangeArrowheads="1"/>
          </p:cNvSpPr>
          <p:nvPr/>
        </p:nvSpPr>
        <p:spPr bwMode="auto">
          <a:xfrm>
            <a:off x="3491880" y="5175595"/>
            <a:ext cx="525658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PT"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 triangulo (Diagonal) – Confere instabilidade</a:t>
            </a:r>
            <a:endParaRPr kumimoji="0" lang="pt-PT"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4" name="Retângulo 3"/>
          <p:cNvSpPr/>
          <p:nvPr/>
        </p:nvSpPr>
        <p:spPr>
          <a:xfrm>
            <a:off x="3563888" y="836712"/>
            <a:ext cx="2027606" cy="923330"/>
          </a:xfrm>
          <a:prstGeom prst="rect">
            <a:avLst/>
          </a:prstGeom>
          <a:noFill/>
        </p:spPr>
        <p:txBody>
          <a:bodyPr wrap="none" lIns="91440" tIns="45720" rIns="91440" bIns="45720">
            <a:spAutoFit/>
          </a:bodyPr>
          <a:lstStyle/>
          <a:p>
            <a:pPr algn="ctr"/>
            <a:r>
              <a:rPr lang="pt-BR" sz="5400" b="1" dirty="0" smtClean="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latin typeface="Calibri" pitchFamily="34" charset="0"/>
                <a:ea typeface="Calibri" pitchFamily="34" charset="0"/>
                <a:cs typeface="Times New Roman" pitchFamily="18" charset="0"/>
              </a:rPr>
              <a:t>O Tom</a:t>
            </a:r>
            <a:endParaRPr lang="pt-BR" sz="5400" b="1" cap="none" spc="0" dirty="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endParaRPr>
          </a:p>
        </p:txBody>
      </p:sp>
      <p:sp>
        <p:nvSpPr>
          <p:cNvPr id="28673" name="Rectangle 1"/>
          <p:cNvSpPr>
            <a:spLocks noChangeArrowheads="1"/>
          </p:cNvSpPr>
          <p:nvPr/>
        </p:nvSpPr>
        <p:spPr bwMode="auto">
          <a:xfrm>
            <a:off x="467544" y="4941168"/>
            <a:ext cx="8820472"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PT"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 tom é o atributo distinguível de uma cor. Este varia de intensidade quanto à saturação da cor.</a:t>
            </a:r>
            <a:endParaRPr kumimoji="0" lang="pt-PT"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Imagem 4" descr="tom.gif"/>
          <p:cNvPicPr>
            <a:picLocks noChangeAspect="1"/>
          </p:cNvPicPr>
          <p:nvPr/>
        </p:nvPicPr>
        <p:blipFill>
          <a:blip r:embed="rId2" cstate="print"/>
          <a:stretch>
            <a:fillRect/>
          </a:stretch>
        </p:blipFill>
        <p:spPr>
          <a:xfrm rot="5400000">
            <a:off x="3203674" y="692870"/>
            <a:ext cx="2952676" cy="511256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67544" y="1052736"/>
            <a:ext cx="8100392" cy="4401205"/>
          </a:xfrm>
          <a:prstGeom prst="rect">
            <a:avLst/>
          </a:prstGeom>
        </p:spPr>
        <p:txBody>
          <a:bodyPr wrap="square">
            <a:spAutoFit/>
          </a:bodyPr>
          <a:lstStyle/>
          <a:p>
            <a:pPr algn="just"/>
            <a:r>
              <a:rPr lang="pt-BR" sz="2800" dirty="0" smtClean="0">
                <a:latin typeface="Calibri" pitchFamily="34" charset="0"/>
                <a:cs typeface="Calibri" pitchFamily="34" charset="0"/>
              </a:rPr>
              <a:t>A linguagem visual constitui a base da criação do design.</a:t>
            </a:r>
          </a:p>
          <a:p>
            <a:pPr algn="just"/>
            <a:endParaRPr lang="pt-BR" sz="2800" dirty="0" smtClean="0">
              <a:latin typeface="Calibri" pitchFamily="34" charset="0"/>
              <a:cs typeface="Calibri" pitchFamily="34" charset="0"/>
            </a:endParaRPr>
          </a:p>
          <a:p>
            <a:pPr algn="just"/>
            <a:r>
              <a:rPr lang="pt-BR" sz="2800" dirty="0" smtClean="0">
                <a:latin typeface="Calibri" pitchFamily="34" charset="0"/>
                <a:cs typeface="Calibri" pitchFamily="34" charset="0"/>
              </a:rPr>
              <a:t>Toda obra é composta a partir de uma lista básica de elementos visuais que não devem ser confundidos com os materiais ou meio de expressão.</a:t>
            </a:r>
          </a:p>
          <a:p>
            <a:pPr algn="just"/>
            <a:endParaRPr lang="pt-BR" sz="2800" dirty="0" smtClean="0">
              <a:latin typeface="Calibri" pitchFamily="34" charset="0"/>
              <a:cs typeface="Calibri" pitchFamily="34" charset="0"/>
            </a:endParaRPr>
          </a:p>
          <a:p>
            <a:pPr algn="just"/>
            <a:r>
              <a:rPr lang="pt-BR" sz="2800" dirty="0" smtClean="0">
                <a:latin typeface="Calibri" pitchFamily="34" charset="0"/>
                <a:cs typeface="Calibri" pitchFamily="34" charset="0"/>
              </a:rPr>
              <a:t>A compreensão e o conhecimento desses elementos servirá como base para o designer expressar a sua mensagem com clareza.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29697" name="Rectangle 1"/>
          <p:cNvSpPr>
            <a:spLocks noChangeArrowheads="1"/>
          </p:cNvSpPr>
          <p:nvPr/>
        </p:nvSpPr>
        <p:spPr bwMode="auto">
          <a:xfrm>
            <a:off x="318029" y="908720"/>
            <a:ext cx="864096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PT"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 mundo em que vivemos é dimensional, e o tom é um dos melhores instrumentos que se dispõe para expressar essa dimensão. Ele dá uma aparência de realidade através de luz refletida e sombra projetada.</a:t>
            </a:r>
            <a:endParaRPr kumimoji="0" lang="pt-PT"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Imagem 4" descr="tom.jpg"/>
          <p:cNvPicPr>
            <a:picLocks noChangeAspect="1"/>
          </p:cNvPicPr>
          <p:nvPr/>
        </p:nvPicPr>
        <p:blipFill>
          <a:blip r:embed="rId2" cstate="print"/>
          <a:stretch>
            <a:fillRect/>
          </a:stretch>
        </p:blipFill>
        <p:spPr>
          <a:xfrm>
            <a:off x="1187624" y="3212976"/>
            <a:ext cx="6516216" cy="3001532"/>
          </a:xfrm>
          <a:prstGeom prst="rect">
            <a:avLst/>
          </a:prstGeom>
          <a:ln>
            <a:solidFill>
              <a:schemeClr val="accent2">
                <a:lumMod val="40000"/>
                <a:lumOff val="60000"/>
              </a:schemeClr>
            </a:solid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tonalidade.jpg"/>
          <p:cNvPicPr>
            <a:picLocks noChangeAspect="1"/>
          </p:cNvPicPr>
          <p:nvPr/>
        </p:nvPicPr>
        <p:blipFill>
          <a:blip r:embed="rId2" cstate="print"/>
          <a:stretch>
            <a:fillRect/>
          </a:stretch>
        </p:blipFill>
        <p:spPr>
          <a:xfrm>
            <a:off x="683568" y="1844824"/>
            <a:ext cx="8064896" cy="4403576"/>
          </a:xfrm>
          <a:prstGeom prst="rect">
            <a:avLst/>
          </a:prstGeom>
        </p:spPr>
      </p:pic>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4" name="Retângulo 3"/>
          <p:cNvSpPr/>
          <p:nvPr/>
        </p:nvSpPr>
        <p:spPr>
          <a:xfrm>
            <a:off x="3275856" y="620688"/>
            <a:ext cx="1747594" cy="923330"/>
          </a:xfrm>
          <a:prstGeom prst="rect">
            <a:avLst/>
          </a:prstGeom>
          <a:noFill/>
        </p:spPr>
        <p:txBody>
          <a:bodyPr wrap="none" lIns="91440" tIns="45720" rIns="91440" bIns="45720">
            <a:spAutoFit/>
          </a:bodyPr>
          <a:lstStyle/>
          <a:p>
            <a:pPr algn="ctr"/>
            <a:r>
              <a:rPr lang="pt-BR" sz="5400" b="1" dirty="0" smtClean="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latin typeface="Calibri" pitchFamily="34" charset="0"/>
                <a:ea typeface="Calibri" pitchFamily="34" charset="0"/>
                <a:cs typeface="Times New Roman" pitchFamily="18" charset="0"/>
              </a:rPr>
              <a:t>A Cor</a:t>
            </a:r>
            <a:endParaRPr lang="pt-BR" sz="5400" b="1" cap="none" spc="0" dirty="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endParaRPr>
          </a:p>
        </p:txBody>
      </p:sp>
      <p:sp>
        <p:nvSpPr>
          <p:cNvPr id="30721" name="Rectangle 1"/>
          <p:cNvSpPr>
            <a:spLocks noChangeArrowheads="1"/>
          </p:cNvSpPr>
          <p:nvPr/>
        </p:nvSpPr>
        <p:spPr bwMode="auto">
          <a:xfrm>
            <a:off x="395536" y="1798657"/>
            <a:ext cx="8568952" cy="44935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pt-PT" sz="2400" dirty="0" smtClean="0">
                <a:latin typeface="Calibri" pitchFamily="34" charset="0"/>
                <a:cs typeface="Calibri" pitchFamily="34" charset="0"/>
              </a:rPr>
              <a:t>A </a:t>
            </a:r>
            <a:r>
              <a:rPr lang="pt-PT" sz="2600" dirty="0" smtClean="0">
                <a:latin typeface="Calibri" pitchFamily="34" charset="0"/>
                <a:cs typeface="Calibri" pitchFamily="34" charset="0"/>
              </a:rPr>
              <a:t>cor é uma experiência visual complexa, emocional e significativa. É o tom com um componente cromático.</a:t>
            </a:r>
          </a:p>
          <a:p>
            <a:pPr algn="just"/>
            <a:endParaRPr lang="pt-PT" sz="2600" dirty="0" smtClean="0">
              <a:latin typeface="Calibri" pitchFamily="34" charset="0"/>
              <a:cs typeface="Calibri" pitchFamily="34" charset="0"/>
            </a:endParaRPr>
          </a:p>
          <a:p>
            <a:pPr algn="just"/>
            <a:r>
              <a:rPr lang="pt-PT" sz="2600" dirty="0" smtClean="0">
                <a:latin typeface="Calibri" pitchFamily="34" charset="0"/>
                <a:cs typeface="Calibri" pitchFamily="34" charset="0"/>
              </a:rPr>
              <a:t>As cores tem uma grande influência psicológica sobre o ser humano. Quando o homem tomou consciência desta realidade, aprendeu a usar as cores como estímulos para encontrar </a:t>
            </a:r>
            <a:r>
              <a:rPr kumimoji="0" lang="pt-PT" sz="2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determinadas respostas . </a:t>
            </a:r>
          </a:p>
          <a:p>
            <a:pPr algn="just"/>
            <a:endParaRPr kumimoji="0" lang="pt-PT" sz="2600" b="0" i="0" u="none" strike="noStrike" cap="none" normalizeH="0" baseline="0" dirty="0" smtClean="0">
              <a:ln>
                <a:noFill/>
              </a:ln>
              <a:solidFill>
                <a:schemeClr val="tx1"/>
              </a:solidFill>
              <a:effectLst/>
              <a:latin typeface="Calibri" pitchFamily="34" charset="0"/>
              <a:ea typeface="Calibri" pitchFamily="34" charset="0"/>
              <a:cs typeface="Calibri" pitchFamily="34" charset="0"/>
            </a:endParaRPr>
          </a:p>
          <a:p>
            <a:pPr algn="just"/>
            <a:r>
              <a:rPr kumimoji="0" lang="pt-PT" sz="2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A cor que durante muito tempo só teve finalidades estéticas, passou a ter também finalidades e funcionalidades práticas.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PT" sz="2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Através dela podemos dar e receber informações.</a:t>
            </a:r>
            <a:r>
              <a:rPr kumimoji="0" lang="pt-BR" sz="2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88481" y="908720"/>
            <a:ext cx="7920880" cy="3108543"/>
          </a:xfrm>
          <a:prstGeom prst="rect">
            <a:avLst/>
          </a:prstGeom>
        </p:spPr>
        <p:txBody>
          <a:bodyPr wrap="square" anchor="ctr">
            <a:spAutoFit/>
          </a:bodyPr>
          <a:lstStyle/>
          <a:p>
            <a:pPr algn="just"/>
            <a:r>
              <a:rPr lang="pt-BR" sz="2800" dirty="0" smtClean="0">
                <a:latin typeface="Calibri" panose="020F0502020204030204" pitchFamily="34" charset="0"/>
              </a:rPr>
              <a:t>Um ótimo exemplo do uso de </a:t>
            </a:r>
            <a:r>
              <a:rPr lang="pt-PT" sz="2800" dirty="0" smtClean="0">
                <a:latin typeface="Calibri" pitchFamily="34" charset="0"/>
                <a:cs typeface="Calibri" pitchFamily="34" charset="0"/>
              </a:rPr>
              <a:t>cores como estímulo: </a:t>
            </a:r>
          </a:p>
          <a:p>
            <a:pPr algn="just"/>
            <a:endParaRPr lang="pt-PT" sz="2800" dirty="0" smtClean="0">
              <a:latin typeface="Calibri" pitchFamily="34" charset="0"/>
              <a:cs typeface="Calibri" pitchFamily="34" charset="0"/>
            </a:endParaRPr>
          </a:p>
          <a:p>
            <a:pPr algn="just"/>
            <a:r>
              <a:rPr lang="pt-BR" sz="2800" dirty="0" smtClean="0">
                <a:latin typeface="Calibri" panose="020F0502020204030204" pitchFamily="34" charset="0"/>
              </a:rPr>
              <a:t>O </a:t>
            </a:r>
            <a:r>
              <a:rPr lang="pt-BR" sz="2800" u="sng" dirty="0" smtClean="0">
                <a:solidFill>
                  <a:srgbClr val="FF0000"/>
                </a:solidFill>
                <a:latin typeface="Calibri" panose="020F0502020204030204" pitchFamily="34" charset="0"/>
              </a:rPr>
              <a:t>Vermelho</a:t>
            </a:r>
            <a:r>
              <a:rPr lang="pt-BR" sz="2800" dirty="0" smtClean="0">
                <a:latin typeface="Calibri" panose="020F0502020204030204" pitchFamily="34" charset="0"/>
              </a:rPr>
              <a:t>, o </a:t>
            </a:r>
            <a:r>
              <a:rPr lang="pt-BR" sz="2800" u="sng" dirty="0" smtClean="0">
                <a:solidFill>
                  <a:srgbClr val="FF6600"/>
                </a:solidFill>
                <a:latin typeface="Calibri" panose="020F0502020204030204" pitchFamily="34" charset="0"/>
              </a:rPr>
              <a:t>Laranja </a:t>
            </a:r>
            <a:r>
              <a:rPr lang="pt-BR" sz="2800" dirty="0" smtClean="0">
                <a:latin typeface="Calibri" panose="020F0502020204030204" pitchFamily="34" charset="0"/>
              </a:rPr>
              <a:t>e o </a:t>
            </a:r>
            <a:r>
              <a:rPr lang="pt-BR" sz="2800" u="sng" dirty="0" smtClean="0">
                <a:solidFill>
                  <a:srgbClr val="FFFF00"/>
                </a:solidFill>
                <a:latin typeface="Calibri" panose="020F0502020204030204" pitchFamily="34" charset="0"/>
              </a:rPr>
              <a:t>Amarelo</a:t>
            </a:r>
            <a:r>
              <a:rPr lang="pt-BR" sz="2800" dirty="0" smtClean="0">
                <a:latin typeface="Calibri" panose="020F0502020204030204" pitchFamily="34" charset="0"/>
              </a:rPr>
              <a:t>.</a:t>
            </a:r>
          </a:p>
          <a:p>
            <a:pPr algn="just"/>
            <a:endParaRPr lang="pt-BR" sz="2800" dirty="0" smtClean="0">
              <a:latin typeface="Calibri" panose="020F0502020204030204" pitchFamily="34" charset="0"/>
            </a:endParaRPr>
          </a:p>
          <a:p>
            <a:pPr algn="just"/>
            <a:r>
              <a:rPr lang="pt-BR" sz="2800" dirty="0" smtClean="0">
                <a:latin typeface="Calibri" panose="020F0502020204030204" pitchFamily="34" charset="0"/>
              </a:rPr>
              <a:t>Essas cores de um modo geral são bastante utilizadas em locais como restaurantes e bares, pois estimula o apetite e nos faz perder a noção do tempo.</a:t>
            </a:r>
            <a:endParaRPr lang="pt-BR" sz="2800" dirty="0">
              <a:latin typeface="Calibri" panose="020F0502020204030204" pitchFamily="34" charset="0"/>
            </a:endParaRPr>
          </a:p>
        </p:txBody>
      </p:sp>
      <p:sp>
        <p:nvSpPr>
          <p:cNvPr id="4"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pic>
        <p:nvPicPr>
          <p:cNvPr id="5" name="Imagem 4" descr="banner_habibs.gif"/>
          <p:cNvPicPr>
            <a:picLocks noChangeAspect="1"/>
          </p:cNvPicPr>
          <p:nvPr/>
        </p:nvPicPr>
        <p:blipFill>
          <a:blip r:embed="rId2" cstate="print"/>
          <a:stretch>
            <a:fillRect/>
          </a:stretch>
        </p:blipFill>
        <p:spPr>
          <a:xfrm>
            <a:off x="532497" y="4365104"/>
            <a:ext cx="3816424" cy="1368152"/>
          </a:xfrm>
          <a:prstGeom prst="rect">
            <a:avLst/>
          </a:prstGeom>
        </p:spPr>
      </p:pic>
      <p:pic>
        <p:nvPicPr>
          <p:cNvPr id="6" name="Imagem 5" descr="Burger_King_Logo_svg.png"/>
          <p:cNvPicPr>
            <a:picLocks noChangeAspect="1"/>
          </p:cNvPicPr>
          <p:nvPr/>
        </p:nvPicPr>
        <p:blipFill>
          <a:blip r:embed="rId3" cstate="print"/>
          <a:stretch>
            <a:fillRect/>
          </a:stretch>
        </p:blipFill>
        <p:spPr>
          <a:xfrm>
            <a:off x="5796136" y="4236323"/>
            <a:ext cx="2160240" cy="216024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4" name="Retângulo 3"/>
          <p:cNvSpPr/>
          <p:nvPr/>
        </p:nvSpPr>
        <p:spPr>
          <a:xfrm>
            <a:off x="3131840" y="620688"/>
            <a:ext cx="2884828" cy="923330"/>
          </a:xfrm>
          <a:prstGeom prst="rect">
            <a:avLst/>
          </a:prstGeom>
          <a:noFill/>
        </p:spPr>
        <p:txBody>
          <a:bodyPr wrap="none" lIns="91440" tIns="45720" rIns="91440" bIns="45720">
            <a:spAutoFit/>
          </a:bodyPr>
          <a:lstStyle/>
          <a:p>
            <a:pPr algn="ctr"/>
            <a:r>
              <a:rPr lang="pt-BR" sz="5400" b="1" dirty="0" smtClean="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latin typeface="Calibri" pitchFamily="34" charset="0"/>
                <a:ea typeface="Calibri" pitchFamily="34" charset="0"/>
                <a:cs typeface="Times New Roman" pitchFamily="18" charset="0"/>
              </a:rPr>
              <a:t>A Textura</a:t>
            </a:r>
            <a:endParaRPr lang="pt-BR" sz="5400" b="1" cap="none" spc="0" dirty="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endParaRPr>
          </a:p>
        </p:txBody>
      </p:sp>
      <p:sp>
        <p:nvSpPr>
          <p:cNvPr id="5" name="Retângulo 4"/>
          <p:cNvSpPr/>
          <p:nvPr/>
        </p:nvSpPr>
        <p:spPr>
          <a:xfrm>
            <a:off x="683568" y="4653136"/>
            <a:ext cx="7884368" cy="1384995"/>
          </a:xfrm>
          <a:prstGeom prst="rect">
            <a:avLst/>
          </a:prstGeom>
        </p:spPr>
        <p:txBody>
          <a:bodyPr wrap="square">
            <a:spAutoFit/>
          </a:bodyPr>
          <a:lstStyle/>
          <a:p>
            <a:pPr algn="just"/>
            <a:r>
              <a:rPr lang="pt-BR" sz="2800" dirty="0" smtClean="0">
                <a:latin typeface="Calibri" pitchFamily="34" charset="0"/>
                <a:cs typeface="Calibri" pitchFamily="34" charset="0"/>
              </a:rPr>
              <a:t>Podemos apreciar e reconhecer a textura tanto por meio do tato, quanto da visão, ou ainda pela combinação de ambos.</a:t>
            </a:r>
            <a:endParaRPr lang="pt-BR" sz="2800" dirty="0">
              <a:latin typeface="Calibri" pitchFamily="34" charset="0"/>
              <a:cs typeface="Calibri" pitchFamily="34" charset="0"/>
            </a:endParaRPr>
          </a:p>
        </p:txBody>
      </p:sp>
      <p:pic>
        <p:nvPicPr>
          <p:cNvPr id="6" name="Imagem 5" descr="1.jpg"/>
          <p:cNvPicPr>
            <a:picLocks noChangeAspect="1"/>
          </p:cNvPicPr>
          <p:nvPr/>
        </p:nvPicPr>
        <p:blipFill>
          <a:blip r:embed="rId2" cstate="print"/>
          <a:stretch>
            <a:fillRect/>
          </a:stretch>
        </p:blipFill>
        <p:spPr>
          <a:xfrm>
            <a:off x="1727684" y="1628800"/>
            <a:ext cx="5688632" cy="295232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4" name="Retângulo 3"/>
          <p:cNvSpPr/>
          <p:nvPr/>
        </p:nvSpPr>
        <p:spPr>
          <a:xfrm>
            <a:off x="539552" y="1196752"/>
            <a:ext cx="7992888" cy="4524315"/>
          </a:xfrm>
          <a:prstGeom prst="rect">
            <a:avLst/>
          </a:prstGeom>
        </p:spPr>
        <p:txBody>
          <a:bodyPr wrap="square">
            <a:spAutoFit/>
          </a:bodyPr>
          <a:lstStyle/>
          <a:p>
            <a:pPr algn="just"/>
            <a:r>
              <a:rPr lang="pt-BR" sz="2400" dirty="0" smtClean="0">
                <a:latin typeface="Calibri" pitchFamily="34" charset="0"/>
                <a:cs typeface="Calibri" pitchFamily="34" charset="0"/>
              </a:rPr>
              <a:t>É possível que uma textura não apresente qualidades táteis, mas apenas óticas, como no caso das linhas de uma página impressa, dos padrões de um determinado tecido ou dos traços superpostos de um esboço. </a:t>
            </a:r>
          </a:p>
          <a:p>
            <a:pPr algn="just"/>
            <a:endParaRPr lang="pt-BR" sz="2400" dirty="0" smtClean="0">
              <a:latin typeface="Calibri" pitchFamily="34" charset="0"/>
              <a:cs typeface="Calibri" pitchFamily="34" charset="0"/>
            </a:endParaRPr>
          </a:p>
          <a:p>
            <a:pPr algn="just"/>
            <a:r>
              <a:rPr lang="pt-BR" sz="2400" dirty="0" smtClean="0">
                <a:latin typeface="Calibri" pitchFamily="34" charset="0"/>
                <a:cs typeface="Calibri" pitchFamily="34" charset="0"/>
              </a:rPr>
              <a:t>Onde há uma textura real, as qualidades táteis e óticas coexistem, não como tom e cor, mas de forma única, que permite à mão e ao olho uma sensação individual, ainda que projetemos sobre ambos um forte significado associativo.</a:t>
            </a:r>
          </a:p>
          <a:p>
            <a:pPr algn="just"/>
            <a:endParaRPr lang="pt-BR" sz="2400" dirty="0" smtClean="0">
              <a:latin typeface="Calibri" pitchFamily="34" charset="0"/>
              <a:cs typeface="Calibri" pitchFamily="34" charset="0"/>
            </a:endParaRPr>
          </a:p>
          <a:p>
            <a:pPr algn="just"/>
            <a:r>
              <a:rPr lang="pt-BR" sz="2400" dirty="0">
                <a:latin typeface="Calibri" panose="020F0502020204030204" pitchFamily="34" charset="0"/>
              </a:rPr>
              <a:t>A textura se relaciona com a composição de uma substância através de variações mínimas </a:t>
            </a:r>
            <a:r>
              <a:rPr lang="pt-BR" sz="2400" dirty="0" smtClean="0">
                <a:latin typeface="Calibri" panose="020F0502020204030204" pitchFamily="34" charset="0"/>
              </a:rPr>
              <a:t>na superfície </a:t>
            </a:r>
            <a:r>
              <a:rPr lang="pt-BR" sz="2400" dirty="0">
                <a:latin typeface="Calibri" panose="020F0502020204030204" pitchFamily="34" charset="0"/>
              </a:rPr>
              <a:t>do material</a:t>
            </a:r>
            <a:r>
              <a:rPr lang="pt-BR" sz="2400" dirty="0"/>
              <a:t>.</a:t>
            </a:r>
            <a:endParaRPr lang="pt-BR"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4" name="Retângulo 3"/>
          <p:cNvSpPr/>
          <p:nvPr/>
        </p:nvSpPr>
        <p:spPr>
          <a:xfrm>
            <a:off x="2627784" y="692696"/>
            <a:ext cx="3639138" cy="923330"/>
          </a:xfrm>
          <a:prstGeom prst="rect">
            <a:avLst/>
          </a:prstGeom>
          <a:noFill/>
        </p:spPr>
        <p:txBody>
          <a:bodyPr wrap="none" lIns="91440" tIns="45720" rIns="91440" bIns="45720" anchor="ctr">
            <a:spAutoFit/>
          </a:bodyPr>
          <a:lstStyle/>
          <a:p>
            <a:pPr algn="ctr"/>
            <a:r>
              <a:rPr lang="pt-BR" sz="5400" b="1" dirty="0" smtClean="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latin typeface="Calibri" pitchFamily="34" charset="0"/>
                <a:ea typeface="Calibri" pitchFamily="34" charset="0"/>
                <a:cs typeface="Times New Roman" pitchFamily="18" charset="0"/>
              </a:rPr>
              <a:t>A Dimensão</a:t>
            </a:r>
            <a:endParaRPr lang="pt-BR" sz="5400" b="1" cap="none" spc="0" dirty="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endParaRPr>
          </a:p>
        </p:txBody>
      </p:sp>
      <p:sp>
        <p:nvSpPr>
          <p:cNvPr id="5" name="Retângulo 4"/>
          <p:cNvSpPr/>
          <p:nvPr/>
        </p:nvSpPr>
        <p:spPr>
          <a:xfrm>
            <a:off x="4788024" y="2132856"/>
            <a:ext cx="4032448" cy="3539430"/>
          </a:xfrm>
          <a:prstGeom prst="rect">
            <a:avLst/>
          </a:prstGeom>
        </p:spPr>
        <p:txBody>
          <a:bodyPr wrap="square">
            <a:spAutoFit/>
          </a:bodyPr>
          <a:lstStyle/>
          <a:p>
            <a:r>
              <a:rPr lang="pt-BR" sz="2800" dirty="0" smtClean="0">
                <a:latin typeface="Calibri" pitchFamily="34" charset="0"/>
                <a:cs typeface="Calibri" pitchFamily="34" charset="0"/>
              </a:rPr>
              <a:t>A dimensão existe no mundo real. Mas em representações bidimensionais como o desenho, a pintura, a fotografia, o cinema e a televisão, ela não existe, é apenas implícita. </a:t>
            </a:r>
            <a:endParaRPr lang="pt-BR" sz="2800" dirty="0">
              <a:latin typeface="Calibri" pitchFamily="34" charset="0"/>
              <a:cs typeface="Calibri" pitchFamily="34" charset="0"/>
            </a:endParaRPr>
          </a:p>
        </p:txBody>
      </p:sp>
      <p:pic>
        <p:nvPicPr>
          <p:cNvPr id="7" name="Imagem 6" descr="dimensão.jpg"/>
          <p:cNvPicPr>
            <a:picLocks noChangeAspect="1"/>
          </p:cNvPicPr>
          <p:nvPr/>
        </p:nvPicPr>
        <p:blipFill>
          <a:blip r:embed="rId2" cstate="print"/>
          <a:stretch>
            <a:fillRect/>
          </a:stretch>
        </p:blipFill>
        <p:spPr>
          <a:xfrm>
            <a:off x="971600" y="1844824"/>
            <a:ext cx="3450729" cy="424847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539552" y="836712"/>
            <a:ext cx="8316416" cy="2246769"/>
          </a:xfrm>
          <a:prstGeom prst="rect">
            <a:avLst/>
          </a:prstGeom>
        </p:spPr>
        <p:txBody>
          <a:bodyPr wrap="square">
            <a:spAutoFit/>
          </a:bodyPr>
          <a:lstStyle/>
          <a:p>
            <a:r>
              <a:rPr lang="pt-BR" sz="2800" dirty="0" smtClean="0">
                <a:latin typeface="Calibri" pitchFamily="34" charset="0"/>
                <a:cs typeface="Calibri" pitchFamily="34" charset="0"/>
              </a:rPr>
              <a:t>A ilusão  da dimensão pode ser reforçada de muitas maneiras, mas o principal artifício para simulá-la é a </a:t>
            </a:r>
            <a:r>
              <a:rPr lang="pt-BR" sz="2800" u="sng" dirty="0" smtClean="0">
                <a:latin typeface="Calibri" pitchFamily="34" charset="0"/>
                <a:cs typeface="Calibri" pitchFamily="34" charset="0"/>
              </a:rPr>
              <a:t>perspectiva</a:t>
            </a:r>
            <a:r>
              <a:rPr lang="pt-BR" sz="2800" dirty="0" smtClean="0">
                <a:latin typeface="Calibri" pitchFamily="34" charset="0"/>
                <a:cs typeface="Calibri" pitchFamily="34" charset="0"/>
              </a:rPr>
              <a:t>. Os efeitos produzidos pela perspectiva podem ser intensificados pela manipulação tonal, por meio do claro-escuro, a luz e sombra.</a:t>
            </a:r>
            <a:endParaRPr lang="pt-BR" sz="2800" dirty="0">
              <a:latin typeface="Calibri" pitchFamily="34" charset="0"/>
              <a:cs typeface="Calibri" pitchFamily="34" charset="0"/>
            </a:endParaRPr>
          </a:p>
        </p:txBody>
      </p:sp>
      <p:sp>
        <p:nvSpPr>
          <p:cNvPr id="4"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pic>
        <p:nvPicPr>
          <p:cNvPr id="5" name="Imagem 4" descr="DIMENS~1.JPG"/>
          <p:cNvPicPr>
            <a:picLocks noChangeAspect="1"/>
          </p:cNvPicPr>
          <p:nvPr/>
        </p:nvPicPr>
        <p:blipFill>
          <a:blip r:embed="rId2" cstate="print"/>
          <a:stretch>
            <a:fillRect/>
          </a:stretch>
        </p:blipFill>
        <p:spPr>
          <a:xfrm>
            <a:off x="2411760" y="3429000"/>
            <a:ext cx="4320480" cy="3053139"/>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4" name="Retângulo 3"/>
          <p:cNvSpPr/>
          <p:nvPr/>
        </p:nvSpPr>
        <p:spPr>
          <a:xfrm>
            <a:off x="3275856" y="692696"/>
            <a:ext cx="2514599" cy="923330"/>
          </a:xfrm>
          <a:prstGeom prst="rect">
            <a:avLst/>
          </a:prstGeom>
          <a:noFill/>
        </p:spPr>
        <p:txBody>
          <a:bodyPr wrap="none" lIns="91440" tIns="45720" rIns="91440" bIns="45720">
            <a:spAutoFit/>
          </a:bodyPr>
          <a:lstStyle/>
          <a:p>
            <a:pPr algn="ctr"/>
            <a:r>
              <a:rPr lang="pt-BR" sz="5400" b="1" dirty="0" smtClean="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latin typeface="Calibri" pitchFamily="34" charset="0"/>
                <a:ea typeface="Calibri" pitchFamily="34" charset="0"/>
                <a:cs typeface="Times New Roman" pitchFamily="18" charset="0"/>
              </a:rPr>
              <a:t>A Escala</a:t>
            </a:r>
            <a:endParaRPr lang="pt-BR" sz="5400" b="1" cap="none" spc="0" dirty="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endParaRPr>
          </a:p>
        </p:txBody>
      </p:sp>
      <p:sp>
        <p:nvSpPr>
          <p:cNvPr id="5" name="Retângulo 4"/>
          <p:cNvSpPr/>
          <p:nvPr/>
        </p:nvSpPr>
        <p:spPr>
          <a:xfrm>
            <a:off x="1331640" y="5517232"/>
            <a:ext cx="6709786" cy="523220"/>
          </a:xfrm>
          <a:prstGeom prst="rect">
            <a:avLst/>
          </a:prstGeom>
        </p:spPr>
        <p:txBody>
          <a:bodyPr wrap="none" anchor="ctr">
            <a:spAutoFit/>
          </a:bodyPr>
          <a:lstStyle/>
          <a:p>
            <a:r>
              <a:rPr lang="pt-BR" sz="2800" dirty="0" smtClean="0">
                <a:latin typeface="Calibri" pitchFamily="34" charset="0"/>
                <a:cs typeface="Calibri" pitchFamily="34" charset="0"/>
              </a:rPr>
              <a:t>‘Medidas e tamanhos relativos dos objetos’</a:t>
            </a:r>
            <a:endParaRPr lang="pt-BR" sz="2800" dirty="0">
              <a:latin typeface="Calibri" pitchFamily="34" charset="0"/>
              <a:cs typeface="Calibri" pitchFamily="34" charset="0"/>
            </a:endParaRPr>
          </a:p>
        </p:txBody>
      </p:sp>
      <p:pic>
        <p:nvPicPr>
          <p:cNvPr id="6" name="Imagem 5" descr="escala.jpg"/>
          <p:cNvPicPr>
            <a:picLocks noChangeAspect="1"/>
          </p:cNvPicPr>
          <p:nvPr/>
        </p:nvPicPr>
        <p:blipFill>
          <a:blip r:embed="rId2" cstate="print"/>
          <a:stretch>
            <a:fillRect/>
          </a:stretch>
        </p:blipFill>
        <p:spPr>
          <a:xfrm>
            <a:off x="2862846" y="1700808"/>
            <a:ext cx="3418309" cy="3695469"/>
          </a:xfrm>
          <a:prstGeom prst="rect">
            <a:avLst/>
          </a:prstGeom>
          <a:ln>
            <a:solidFill>
              <a:schemeClr val="accent2">
                <a:lumMod val="40000"/>
                <a:lumOff val="60000"/>
              </a:schemeClr>
            </a:solid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4" name="Retângulo 3"/>
          <p:cNvSpPr/>
          <p:nvPr/>
        </p:nvSpPr>
        <p:spPr>
          <a:xfrm>
            <a:off x="467544" y="764704"/>
            <a:ext cx="8208912" cy="5262979"/>
          </a:xfrm>
          <a:prstGeom prst="rect">
            <a:avLst/>
          </a:prstGeom>
        </p:spPr>
        <p:txBody>
          <a:bodyPr wrap="square">
            <a:spAutoFit/>
          </a:bodyPr>
          <a:lstStyle/>
          <a:p>
            <a:pPr algn="just"/>
            <a:r>
              <a:rPr lang="pt-BR" sz="2400" dirty="0" smtClean="0">
                <a:latin typeface="Calibri" pitchFamily="34" charset="0"/>
                <a:cs typeface="Calibri" pitchFamily="34" charset="0"/>
              </a:rPr>
              <a:t>Todos os elementos visuais são capazes  de se modificar e se definir uns aos outros, ou seja: o grande não pode existir se não existir o pequeno.  </a:t>
            </a:r>
          </a:p>
          <a:p>
            <a:pPr algn="just"/>
            <a:endParaRPr lang="pt-BR" sz="2400" dirty="0">
              <a:latin typeface="Calibri" pitchFamily="34" charset="0"/>
              <a:cs typeface="Calibri" pitchFamily="34" charset="0"/>
            </a:endParaRPr>
          </a:p>
          <a:p>
            <a:pPr algn="just"/>
            <a:r>
              <a:rPr lang="pt-BR" sz="2400" dirty="0" smtClean="0">
                <a:latin typeface="Calibri" pitchFamily="34" charset="0"/>
                <a:cs typeface="Calibri" pitchFamily="34" charset="0"/>
              </a:rPr>
              <a:t>A escala pode ser estabelecida não só através do tamanho relativo dos objetos, mas também através das relações com o espaço ou ambiente.</a:t>
            </a:r>
          </a:p>
          <a:p>
            <a:pPr algn="just"/>
            <a:endParaRPr lang="pt-BR" sz="2400" dirty="0" smtClean="0">
              <a:latin typeface="Calibri" pitchFamily="34" charset="0"/>
              <a:cs typeface="Calibri" pitchFamily="34" charset="0"/>
            </a:endParaRPr>
          </a:p>
          <a:p>
            <a:pPr algn="just"/>
            <a:r>
              <a:rPr lang="pt-BR" sz="2400" dirty="0" smtClean="0">
                <a:latin typeface="Calibri" pitchFamily="34" charset="0"/>
                <a:cs typeface="Calibri" pitchFamily="34" charset="0"/>
              </a:rPr>
              <a:t>Aprender a relacionar o tamanho com o objetivo e o significado é essencial na estruturação da mensagem visual. O controle da escala pode parecer uma sala grande parecer pequena e aconchegante, e uma sala pequena aberta e arejada. Esse efeito se estende a toda manipulação de espaço , por mais ilusório que possa ser.</a:t>
            </a:r>
            <a:endParaRPr lang="pt-BR"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pic>
        <p:nvPicPr>
          <p:cNvPr id="4" name="Imagem 3" descr="escala.jpg"/>
          <p:cNvPicPr>
            <a:picLocks noChangeAspect="1"/>
          </p:cNvPicPr>
          <p:nvPr/>
        </p:nvPicPr>
        <p:blipFill>
          <a:blip r:embed="rId2" cstate="print"/>
          <a:stretch>
            <a:fillRect/>
          </a:stretch>
        </p:blipFill>
        <p:spPr>
          <a:xfrm>
            <a:off x="863588" y="908720"/>
            <a:ext cx="7416824" cy="523540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547664" y="549261"/>
            <a:ext cx="5670376" cy="5693866"/>
          </a:xfrm>
          <a:prstGeom prst="rect">
            <a:avLst/>
          </a:prstGeom>
        </p:spPr>
        <p:txBody>
          <a:bodyPr wrap="square" anchor="ctr">
            <a:spAutoFit/>
          </a:bodyPr>
          <a:lstStyle/>
          <a:p>
            <a:pPr algn="ctr"/>
            <a:r>
              <a:rPr lang="pt-BR" sz="2800" dirty="0" smtClean="0">
                <a:latin typeface="Calibri" pitchFamily="34" charset="0"/>
                <a:cs typeface="Calibri" pitchFamily="34" charset="0"/>
              </a:rPr>
              <a:t>Os elementos básicos da comunicação visual são:</a:t>
            </a:r>
          </a:p>
          <a:p>
            <a:endParaRPr lang="pt-BR" sz="2800" dirty="0" smtClean="0">
              <a:latin typeface="Calibri" pitchFamily="34" charset="0"/>
              <a:cs typeface="Calibri" pitchFamily="34" charset="0"/>
            </a:endParaRPr>
          </a:p>
          <a:p>
            <a:pPr algn="ctr"/>
            <a:r>
              <a:rPr lang="pt-BR" sz="2800" dirty="0" smtClean="0">
                <a:latin typeface="Calibri" pitchFamily="34" charset="0"/>
                <a:cs typeface="Calibri" pitchFamily="34" charset="0"/>
              </a:rPr>
              <a:t> o ponto</a:t>
            </a:r>
          </a:p>
          <a:p>
            <a:pPr lvl="0" algn="ctr"/>
            <a:r>
              <a:rPr lang="pt-BR" sz="2800" dirty="0" smtClean="0">
                <a:latin typeface="Calibri" pitchFamily="34" charset="0"/>
                <a:cs typeface="Calibri" pitchFamily="34" charset="0"/>
              </a:rPr>
              <a:t>a linha </a:t>
            </a:r>
          </a:p>
          <a:p>
            <a:pPr lvl="0" algn="ctr"/>
            <a:r>
              <a:rPr lang="pt-BR" sz="2800" dirty="0" smtClean="0">
                <a:latin typeface="Calibri" pitchFamily="34" charset="0"/>
                <a:cs typeface="Calibri" pitchFamily="34" charset="0"/>
              </a:rPr>
              <a:t>a forma</a:t>
            </a:r>
          </a:p>
          <a:p>
            <a:pPr lvl="0" algn="ctr"/>
            <a:r>
              <a:rPr lang="pt-BR" sz="2800" dirty="0" smtClean="0">
                <a:latin typeface="Calibri" pitchFamily="34" charset="0"/>
                <a:cs typeface="Calibri" pitchFamily="34" charset="0"/>
              </a:rPr>
              <a:t>a direção</a:t>
            </a:r>
          </a:p>
          <a:p>
            <a:pPr lvl="0" algn="ctr"/>
            <a:r>
              <a:rPr lang="pt-BR" sz="2800" dirty="0" smtClean="0">
                <a:latin typeface="Calibri" pitchFamily="34" charset="0"/>
                <a:cs typeface="Calibri" pitchFamily="34" charset="0"/>
              </a:rPr>
              <a:t>o tom </a:t>
            </a:r>
          </a:p>
          <a:p>
            <a:pPr lvl="0" algn="ctr"/>
            <a:r>
              <a:rPr lang="pt-BR" sz="2800" dirty="0" smtClean="0">
                <a:latin typeface="Calibri" pitchFamily="34" charset="0"/>
                <a:cs typeface="Calibri" pitchFamily="34" charset="0"/>
              </a:rPr>
              <a:t>a cor</a:t>
            </a:r>
          </a:p>
          <a:p>
            <a:pPr lvl="0" algn="ctr"/>
            <a:r>
              <a:rPr lang="pt-BR" sz="2800" dirty="0" smtClean="0">
                <a:latin typeface="Calibri" pitchFamily="34" charset="0"/>
                <a:cs typeface="Calibri" pitchFamily="34" charset="0"/>
              </a:rPr>
              <a:t>a textura</a:t>
            </a:r>
          </a:p>
          <a:p>
            <a:pPr lvl="0" algn="ctr"/>
            <a:r>
              <a:rPr lang="pt-BR" sz="2800" dirty="0" smtClean="0">
                <a:latin typeface="Calibri" pitchFamily="34" charset="0"/>
                <a:cs typeface="Calibri" pitchFamily="34" charset="0"/>
              </a:rPr>
              <a:t>a dimensão </a:t>
            </a:r>
          </a:p>
          <a:p>
            <a:pPr lvl="0" algn="ctr"/>
            <a:r>
              <a:rPr lang="pt-BR" sz="2800" dirty="0" smtClean="0">
                <a:latin typeface="Calibri" pitchFamily="34" charset="0"/>
                <a:cs typeface="Calibri" pitchFamily="34" charset="0"/>
              </a:rPr>
              <a:t>a escala e</a:t>
            </a:r>
          </a:p>
          <a:p>
            <a:pPr lvl="0" algn="ctr"/>
            <a:r>
              <a:rPr lang="pt-BR" sz="2800" dirty="0" smtClean="0">
                <a:latin typeface="Calibri" pitchFamily="34" charset="0"/>
                <a:cs typeface="Calibri" pitchFamily="34" charset="0"/>
              </a:rPr>
              <a:t>o movimento</a:t>
            </a:r>
            <a:endParaRPr lang="pt-BR"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4" name="Retângulo 3"/>
          <p:cNvSpPr/>
          <p:nvPr/>
        </p:nvSpPr>
        <p:spPr>
          <a:xfrm>
            <a:off x="2483768" y="764704"/>
            <a:ext cx="4164152" cy="923330"/>
          </a:xfrm>
          <a:prstGeom prst="rect">
            <a:avLst/>
          </a:prstGeom>
          <a:noFill/>
        </p:spPr>
        <p:txBody>
          <a:bodyPr wrap="none" lIns="91440" tIns="45720" rIns="91440" bIns="45720">
            <a:spAutoFit/>
          </a:bodyPr>
          <a:lstStyle/>
          <a:p>
            <a:pPr algn="ctr"/>
            <a:r>
              <a:rPr lang="pt-BR" sz="5400" b="1" dirty="0" smtClean="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latin typeface="Calibri" pitchFamily="34" charset="0"/>
                <a:ea typeface="Calibri" pitchFamily="34" charset="0"/>
                <a:cs typeface="Times New Roman" pitchFamily="18" charset="0"/>
              </a:rPr>
              <a:t>O Movimento</a:t>
            </a:r>
            <a:endParaRPr lang="pt-BR" sz="5400" b="1" cap="none" spc="0" dirty="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endParaRPr>
          </a:p>
        </p:txBody>
      </p:sp>
      <p:pic>
        <p:nvPicPr>
          <p:cNvPr id="7" name="Picture 2" descr="amrrpod3454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59526" y="1532185"/>
            <a:ext cx="6612636" cy="4561111"/>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539552" y="908720"/>
            <a:ext cx="8208912" cy="3108543"/>
          </a:xfrm>
          <a:prstGeom prst="rect">
            <a:avLst/>
          </a:prstGeom>
        </p:spPr>
        <p:txBody>
          <a:bodyPr wrap="square">
            <a:spAutoFit/>
          </a:bodyPr>
          <a:lstStyle/>
          <a:p>
            <a:r>
              <a:rPr lang="pt-BR" sz="2800" dirty="0" smtClean="0">
                <a:latin typeface="Calibri" pitchFamily="34" charset="0"/>
                <a:cs typeface="Calibri" pitchFamily="34" charset="0"/>
              </a:rPr>
              <a:t>É um elemento visual implícito, uma sugestão manifestada visualmente. A sugestão de movimento nas manifestações visuais estáticas é mais difícil de conseguir sem que ao mesmo tempo se distorça  a realidade, mas está implícita em tudo aquilo que vemos, e deriva de nossa experiência completa de movimento na vida.</a:t>
            </a:r>
            <a:endParaRPr lang="pt-BR" sz="2800" dirty="0">
              <a:latin typeface="Calibri" pitchFamily="34" charset="0"/>
              <a:cs typeface="Calibri" pitchFamily="34" charset="0"/>
            </a:endParaRPr>
          </a:p>
        </p:txBody>
      </p:sp>
      <p:sp>
        <p:nvSpPr>
          <p:cNvPr id="4"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pic>
        <p:nvPicPr>
          <p:cNvPr id="5" name="Imagem 4" descr="movement-1[1].jpg"/>
          <p:cNvPicPr>
            <a:picLocks noChangeAspect="1"/>
          </p:cNvPicPr>
          <p:nvPr/>
        </p:nvPicPr>
        <p:blipFill>
          <a:blip r:embed="rId2" cstate="print"/>
          <a:stretch>
            <a:fillRect/>
          </a:stretch>
        </p:blipFill>
        <p:spPr>
          <a:xfrm>
            <a:off x="3129347" y="4293096"/>
            <a:ext cx="2885306" cy="2042797"/>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4" name="Retângulo 3"/>
          <p:cNvSpPr/>
          <p:nvPr/>
        </p:nvSpPr>
        <p:spPr>
          <a:xfrm>
            <a:off x="3013729" y="1124744"/>
            <a:ext cx="3116559" cy="923330"/>
          </a:xfrm>
          <a:prstGeom prst="rect">
            <a:avLst/>
          </a:prstGeom>
          <a:noFill/>
        </p:spPr>
        <p:txBody>
          <a:bodyPr wrap="none" lIns="91440" tIns="45720" rIns="91440" bIns="45720">
            <a:spAutoFit/>
          </a:bodyPr>
          <a:lstStyle/>
          <a:p>
            <a:pPr algn="ctr"/>
            <a:r>
              <a:rPr lang="pt-BR" sz="5400" b="1" dirty="0" smtClean="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latin typeface="Calibri" pitchFamily="34" charset="0"/>
                <a:ea typeface="Calibri" pitchFamily="34" charset="0"/>
                <a:cs typeface="Times New Roman" pitchFamily="18" charset="0"/>
              </a:rPr>
              <a:t>Conclusão</a:t>
            </a:r>
            <a:endParaRPr lang="pt-BR" sz="5400" b="1" cap="none" spc="0" dirty="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endParaRPr>
          </a:p>
        </p:txBody>
      </p:sp>
      <p:sp>
        <p:nvSpPr>
          <p:cNvPr id="5" name="Retângulo 4"/>
          <p:cNvSpPr/>
          <p:nvPr/>
        </p:nvSpPr>
        <p:spPr>
          <a:xfrm>
            <a:off x="539552" y="2655783"/>
            <a:ext cx="8280920" cy="1815882"/>
          </a:xfrm>
          <a:prstGeom prst="rect">
            <a:avLst/>
          </a:prstGeom>
        </p:spPr>
        <p:txBody>
          <a:bodyPr wrap="square" anchor="ctr">
            <a:spAutoFit/>
          </a:bodyPr>
          <a:lstStyle/>
          <a:p>
            <a:r>
              <a:rPr lang="pt-BR" sz="2800" dirty="0" smtClean="0">
                <a:latin typeface="Calibri" pitchFamily="34" charset="0"/>
                <a:cs typeface="Calibri" pitchFamily="34" charset="0"/>
              </a:rPr>
              <a:t>Se conhecermos e aplicarmos  com coerência  esses conceitos básicos em nossos projetos, obteremos  melhores resultados, transmitindo exatamente o que desejamos ao nosso público alvo.</a:t>
            </a:r>
            <a:endParaRPr lang="pt-BR"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lavia&amp;Jr\Desktop\festa Murillo\mir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967" y="442734"/>
            <a:ext cx="4528542" cy="5776202"/>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p:cNvSpPr/>
          <p:nvPr/>
        </p:nvSpPr>
        <p:spPr>
          <a:xfrm>
            <a:off x="395536" y="442734"/>
            <a:ext cx="3528392" cy="3724096"/>
          </a:xfrm>
          <a:prstGeom prst="rect">
            <a:avLst/>
          </a:prstGeom>
        </p:spPr>
        <p:txBody>
          <a:bodyPr wrap="square">
            <a:spAutoFit/>
          </a:bodyPr>
          <a:lstStyle/>
          <a:p>
            <a:r>
              <a:rPr lang="pt-BR" sz="4000" b="1" dirty="0" smtClean="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latin typeface="Calibri" pitchFamily="34" charset="0"/>
                <a:cs typeface="Times New Roman" pitchFamily="18" charset="0"/>
              </a:rPr>
              <a:t>           Exercício</a:t>
            </a:r>
            <a:endParaRPr lang="pt-BR" sz="4000" b="1" dirty="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endParaRPr>
          </a:p>
          <a:p>
            <a:endParaRPr lang="pt-BR" sz="2800" dirty="0" smtClean="0">
              <a:latin typeface="Calibri" panose="020F0502020204030204" pitchFamily="34" charset="0"/>
            </a:endParaRPr>
          </a:p>
          <a:p>
            <a:r>
              <a:rPr lang="pt-BR" sz="2400" dirty="0" smtClean="0">
                <a:latin typeface="Calibri" panose="020F0502020204030204" pitchFamily="34" charset="0"/>
              </a:rPr>
              <a:t>Uma </a:t>
            </a:r>
            <a:r>
              <a:rPr lang="pt-BR" sz="2400" dirty="0">
                <a:latin typeface="Calibri" panose="020F0502020204030204" pitchFamily="34" charset="0"/>
              </a:rPr>
              <a:t>vez estudados os elementos básicos da comunicação visual, </a:t>
            </a:r>
            <a:r>
              <a:rPr lang="pt-BR" sz="2400" dirty="0" smtClean="0">
                <a:latin typeface="Calibri" panose="020F0502020204030204" pitchFamily="34" charset="0"/>
              </a:rPr>
              <a:t>procure identificá-los nesta </a:t>
            </a:r>
            <a:r>
              <a:rPr lang="pt-BR" sz="2400" dirty="0">
                <a:latin typeface="Calibri" panose="020F0502020204030204" pitchFamily="34" charset="0"/>
              </a:rPr>
              <a:t>pintura de Juan Miró, "o Jardim":</a:t>
            </a:r>
            <a:br>
              <a:rPr lang="pt-BR" sz="2400" dirty="0">
                <a:latin typeface="Calibri" panose="020F0502020204030204" pitchFamily="34" charset="0"/>
              </a:rPr>
            </a:br>
            <a:endParaRPr lang="pt-BR" sz="2400" dirty="0">
              <a:latin typeface="Calibri" panose="020F0502020204030204" pitchFamily="34" charset="0"/>
            </a:endParaRPr>
          </a:p>
        </p:txBody>
      </p:sp>
    </p:spTree>
    <p:extLst>
      <p:ext uri="{BB962C8B-B14F-4D97-AF65-F5344CB8AC3E}">
        <p14:creationId xmlns:p14="http://schemas.microsoft.com/office/powerpoint/2010/main" val="10940682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Rodapé 1"/>
          <p:cNvSpPr txBox="1">
            <a:spLocks/>
          </p:cNvSpPr>
          <p:nvPr/>
        </p:nvSpPr>
        <p:spPr>
          <a:xfrm>
            <a:off x="7164288" y="6093296"/>
            <a:ext cx="2525216" cy="620688"/>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800" b="0" i="0" u="none" strike="noStrike" kern="1200" cap="none" spc="0" normalizeH="0" baseline="0" noProof="0" dirty="0">
              <a:ln>
                <a:noFill/>
              </a:ln>
              <a:solidFill>
                <a:schemeClr val="accent2">
                  <a:lumMod val="60000"/>
                  <a:lumOff val="40000"/>
                </a:schemeClr>
              </a:solidFill>
              <a:effectLst/>
              <a:uLnTx/>
              <a:uFillTx/>
              <a:latin typeface="Harlow Solid Italic" pitchFamily="82" charset="0"/>
              <a:ea typeface="+mn-ea"/>
              <a:cs typeface="+mn-cs"/>
            </a:endParaRPr>
          </a:p>
        </p:txBody>
      </p:sp>
      <p:sp>
        <p:nvSpPr>
          <p:cNvPr id="4" name="Retângulo 3"/>
          <p:cNvSpPr/>
          <p:nvPr/>
        </p:nvSpPr>
        <p:spPr>
          <a:xfrm>
            <a:off x="2822912" y="1124744"/>
            <a:ext cx="3498202" cy="923330"/>
          </a:xfrm>
          <a:prstGeom prst="rect">
            <a:avLst/>
          </a:prstGeom>
          <a:noFill/>
        </p:spPr>
        <p:txBody>
          <a:bodyPr wrap="none" lIns="91440" tIns="45720" rIns="91440" bIns="45720">
            <a:spAutoFit/>
          </a:bodyPr>
          <a:lstStyle/>
          <a:p>
            <a:pPr algn="ctr"/>
            <a:r>
              <a:rPr lang="pt-BR" sz="5400" b="1" dirty="0" smtClean="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latin typeface="Calibri" pitchFamily="34" charset="0"/>
                <a:ea typeface="Calibri" pitchFamily="34" charset="0"/>
                <a:cs typeface="Times New Roman" pitchFamily="18" charset="0"/>
              </a:rPr>
              <a:t>Referências</a:t>
            </a:r>
            <a:endParaRPr lang="pt-BR" sz="5400" b="1" cap="none" spc="0" dirty="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endParaRPr>
          </a:p>
        </p:txBody>
      </p:sp>
      <p:sp>
        <p:nvSpPr>
          <p:cNvPr id="5" name="Retângulo 4"/>
          <p:cNvSpPr/>
          <p:nvPr/>
        </p:nvSpPr>
        <p:spPr>
          <a:xfrm>
            <a:off x="683568" y="2980403"/>
            <a:ext cx="8064896" cy="1754326"/>
          </a:xfrm>
          <a:prstGeom prst="rect">
            <a:avLst/>
          </a:prstGeom>
        </p:spPr>
        <p:txBody>
          <a:bodyPr wrap="square" anchor="ctr">
            <a:spAutoFit/>
          </a:bodyPr>
          <a:lstStyle/>
          <a:p>
            <a:r>
              <a:rPr lang="pt-BR" u="sng" dirty="0">
                <a:hlinkClick r:id="rId2"/>
              </a:rPr>
              <a:t>http://</a:t>
            </a:r>
            <a:r>
              <a:rPr lang="pt-BR" u="sng" dirty="0" smtClean="0">
                <a:hlinkClick r:id="rId2"/>
              </a:rPr>
              <a:t>pt.slideshare.net/vivi_belon/elementos-bsicos-da-comunicao-visual</a:t>
            </a:r>
            <a:endParaRPr lang="pt-BR" u="sng" dirty="0" smtClean="0"/>
          </a:p>
          <a:p>
            <a:r>
              <a:rPr lang="pt-BR" u="sng" dirty="0">
                <a:hlinkClick r:id="rId3"/>
              </a:rPr>
              <a:t>http://</a:t>
            </a:r>
            <a:r>
              <a:rPr lang="pt-BR" u="sng" dirty="0" smtClean="0">
                <a:hlinkClick r:id="rId3"/>
              </a:rPr>
              <a:t>pt.slideshare.net/producaoaudiovisualunip/aula02-cpg-elementbasicos</a:t>
            </a:r>
            <a:endParaRPr lang="pt-BR" u="sng" dirty="0" smtClean="0"/>
          </a:p>
          <a:p>
            <a:endParaRPr lang="pt-BR" u="sng" dirty="0"/>
          </a:p>
          <a:p>
            <a:r>
              <a:rPr lang="pt-BR" dirty="0"/>
              <a:t>DONDIS, </a:t>
            </a:r>
            <a:r>
              <a:rPr lang="pt-BR" dirty="0" err="1"/>
              <a:t>Donis</a:t>
            </a:r>
            <a:r>
              <a:rPr lang="pt-BR" dirty="0"/>
              <a:t> A. A sintaxe da linguagem visual. São Paulo: Martins Fontes, 1991, pp. 51-83.</a:t>
            </a:r>
            <a:endParaRPr lang="pt-BR" u="sng" dirty="0" smtClean="0"/>
          </a:p>
          <a:p>
            <a:endParaRPr lang="pt-BR" u="sng" dirty="0"/>
          </a:p>
          <a:p>
            <a:endParaRPr lang="pt-BR"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2913898" y="548680"/>
            <a:ext cx="2667462" cy="923330"/>
          </a:xfrm>
          <a:prstGeom prst="rect">
            <a:avLst/>
          </a:prstGeom>
          <a:noFill/>
        </p:spPr>
        <p:txBody>
          <a:bodyPr wrap="none" lIns="91440" tIns="45720" rIns="91440" bIns="45720">
            <a:spAutoFit/>
          </a:bodyPr>
          <a:lstStyle/>
          <a:p>
            <a:pPr algn="ctr"/>
            <a:r>
              <a:rPr kumimoji="0" lang="pt-BR" sz="5400" b="1" i="0" u="none" strike="noStrike" cap="none" spc="0" normalizeH="0" baseline="0" dirty="0" smtClean="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latin typeface="Calibri" pitchFamily="34" charset="0"/>
                <a:ea typeface="Calibri" pitchFamily="34" charset="0"/>
                <a:cs typeface="Times New Roman" pitchFamily="18" charset="0"/>
              </a:rPr>
              <a:t>O Ponto </a:t>
            </a:r>
            <a:endParaRPr lang="pt-BR" sz="5400" b="1" cap="none" spc="0" dirty="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endParaRPr>
          </a:p>
        </p:txBody>
      </p:sp>
      <p:sp>
        <p:nvSpPr>
          <p:cNvPr id="2" name="Retângulo 1"/>
          <p:cNvSpPr/>
          <p:nvPr/>
        </p:nvSpPr>
        <p:spPr>
          <a:xfrm>
            <a:off x="467544" y="1472010"/>
            <a:ext cx="8064896" cy="2246769"/>
          </a:xfrm>
          <a:prstGeom prst="rect">
            <a:avLst/>
          </a:prstGeom>
        </p:spPr>
        <p:txBody>
          <a:bodyPr wrap="square">
            <a:spAutoFit/>
          </a:bodyPr>
          <a:lstStyle/>
          <a:p>
            <a:pPr algn="just">
              <a:buFont typeface="Wingdings" pitchFamily="2" charset="2"/>
              <a:buNone/>
            </a:pPr>
            <a:r>
              <a:rPr lang="pt-BR" altLang="pt-BR" sz="2800" dirty="0">
                <a:latin typeface="Calibri" panose="020F0502020204030204" pitchFamily="34" charset="0"/>
              </a:rPr>
              <a:t>É a unidade mais simples e irredutível da comunicação visual. </a:t>
            </a:r>
            <a:endParaRPr lang="pt-BR" altLang="pt-BR" sz="2800" dirty="0" smtClean="0">
              <a:latin typeface="Calibri" panose="020F0502020204030204" pitchFamily="34" charset="0"/>
            </a:endParaRPr>
          </a:p>
          <a:p>
            <a:pPr algn="just">
              <a:buFont typeface="Wingdings" pitchFamily="2" charset="2"/>
              <a:buNone/>
            </a:pPr>
            <a:r>
              <a:rPr lang="pt-BR" altLang="pt-BR" sz="2800" dirty="0" smtClean="0">
                <a:latin typeface="Calibri" panose="020F0502020204030204" pitchFamily="34" charset="0"/>
              </a:rPr>
              <a:t>É o indicador e marcador de espaço.</a:t>
            </a:r>
            <a:endParaRPr lang="pt-BR" altLang="pt-BR" sz="2800" dirty="0">
              <a:latin typeface="Calibri" panose="020F0502020204030204" pitchFamily="34" charset="0"/>
            </a:endParaRPr>
          </a:p>
          <a:p>
            <a:pPr algn="just">
              <a:buFont typeface="Wingdings" pitchFamily="2" charset="2"/>
              <a:buNone/>
            </a:pPr>
            <a:r>
              <a:rPr lang="pt-BR" altLang="pt-BR" sz="2800" dirty="0">
                <a:latin typeface="Calibri" panose="020F0502020204030204" pitchFamily="34" charset="0"/>
              </a:rPr>
              <a:t>Qualquer ponto tem uma força visual grande de atração sobre o </a:t>
            </a:r>
            <a:r>
              <a:rPr lang="pt-BR" altLang="pt-BR" sz="2800" dirty="0" smtClean="0">
                <a:latin typeface="Calibri" panose="020F0502020204030204" pitchFamily="34" charset="0"/>
              </a:rPr>
              <a:t>olho.</a:t>
            </a:r>
            <a:endParaRPr lang="pt-BR" sz="2800" dirty="0">
              <a:latin typeface="Calibri" panose="020F0502020204030204" pitchFamily="34" charset="0"/>
            </a:endParaRPr>
          </a:p>
        </p:txBody>
      </p:sp>
      <p:pic>
        <p:nvPicPr>
          <p:cNvPr id="6" name="Picture 4" descr="ponto6"/>
          <p:cNvPicPr>
            <a:picLocks noChangeAspect="1" noChangeArrowheads="1"/>
          </p:cNvPicPr>
          <p:nvPr/>
        </p:nvPicPr>
        <p:blipFill>
          <a:blip r:embed="rId2">
            <a:lum contrast="18000"/>
            <a:extLst>
              <a:ext uri="{28A0092B-C50C-407E-A947-70E740481C1C}">
                <a14:useLocalDpi xmlns:a14="http://schemas.microsoft.com/office/drawing/2010/main" val="0"/>
              </a:ext>
            </a:extLst>
          </a:blip>
          <a:srcRect/>
          <a:stretch>
            <a:fillRect/>
          </a:stretch>
        </p:blipFill>
        <p:spPr>
          <a:xfrm>
            <a:off x="1374190" y="4132480"/>
            <a:ext cx="6696075" cy="2171700"/>
          </a:xfrm>
          <a:prstGeom prst="rect">
            <a:avLst/>
          </a:prstGeom>
        </p:spPr>
      </p:pic>
      <p:cxnSp>
        <p:nvCxnSpPr>
          <p:cNvPr id="4" name="Conector reto 3"/>
          <p:cNvCxnSpPr/>
          <p:nvPr/>
        </p:nvCxnSpPr>
        <p:spPr>
          <a:xfrm>
            <a:off x="2141758" y="3718778"/>
            <a:ext cx="0" cy="25905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Conector reto 7"/>
          <p:cNvCxnSpPr/>
          <p:nvPr/>
        </p:nvCxnSpPr>
        <p:spPr>
          <a:xfrm>
            <a:off x="5292080" y="3718779"/>
            <a:ext cx="0" cy="2590541"/>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aspirine_tunn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029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899592" y="3115997"/>
            <a:ext cx="7632848" cy="523220"/>
          </a:xfrm>
          <a:prstGeom prst="rect">
            <a:avLst/>
          </a:prstGeom>
        </p:spPr>
        <p:txBody>
          <a:bodyPr wrap="square" anchor="ctr">
            <a:spAutoFit/>
          </a:bodyPr>
          <a:lstStyle/>
          <a:p>
            <a:endParaRPr lang="pt-BR" sz="2800" dirty="0">
              <a:latin typeface="Calibri" pitchFamily="34" charset="0"/>
              <a:cs typeface="Calibri" pitchFamily="34" charset="0"/>
            </a:endParaRPr>
          </a:p>
        </p:txBody>
      </p:sp>
      <p:sp>
        <p:nvSpPr>
          <p:cNvPr id="2" name="Retângulo 1"/>
          <p:cNvSpPr/>
          <p:nvPr/>
        </p:nvSpPr>
        <p:spPr>
          <a:xfrm>
            <a:off x="467544" y="764704"/>
            <a:ext cx="7920880" cy="1384995"/>
          </a:xfrm>
          <a:prstGeom prst="rect">
            <a:avLst/>
          </a:prstGeom>
        </p:spPr>
        <p:txBody>
          <a:bodyPr wrap="square">
            <a:spAutoFit/>
          </a:bodyPr>
          <a:lstStyle/>
          <a:p>
            <a:r>
              <a:rPr lang="pt-BR" altLang="pt-BR" sz="2800" dirty="0">
                <a:latin typeface="Calibri" panose="020F0502020204030204" pitchFamily="34" charset="0"/>
              </a:rPr>
              <a:t>Diversos pontos conectados são capazes de dirigir a visão. </a:t>
            </a:r>
            <a:br>
              <a:rPr lang="pt-BR" altLang="pt-BR" sz="2800" dirty="0">
                <a:latin typeface="Calibri" panose="020F0502020204030204" pitchFamily="34" charset="0"/>
              </a:rPr>
            </a:br>
            <a:endParaRPr lang="pt-BR" sz="2800" dirty="0">
              <a:latin typeface="Calibri" panose="020F0502020204030204" pitchFamily="34" charset="0"/>
            </a:endParaRPr>
          </a:p>
        </p:txBody>
      </p:sp>
      <p:pic>
        <p:nvPicPr>
          <p:cNvPr id="5" name="Imagem 4" descr="pontos.png"/>
          <p:cNvPicPr>
            <a:picLocks noChangeAspect="1"/>
          </p:cNvPicPr>
          <p:nvPr/>
        </p:nvPicPr>
        <p:blipFill>
          <a:blip r:embed="rId2" cstate="print"/>
          <a:stretch>
            <a:fillRect/>
          </a:stretch>
        </p:blipFill>
        <p:spPr>
          <a:xfrm>
            <a:off x="1051213" y="3559918"/>
            <a:ext cx="6897557" cy="1656184"/>
          </a:xfrm>
          <a:prstGeom prst="rect">
            <a:avLst/>
          </a:prstGeom>
        </p:spPr>
      </p:pic>
      <p:sp>
        <p:nvSpPr>
          <p:cNvPr id="6" name="Retângulo 5"/>
          <p:cNvSpPr/>
          <p:nvPr/>
        </p:nvSpPr>
        <p:spPr>
          <a:xfrm>
            <a:off x="467544" y="1987099"/>
            <a:ext cx="8064896" cy="954107"/>
          </a:xfrm>
          <a:prstGeom prst="rect">
            <a:avLst/>
          </a:prstGeom>
        </p:spPr>
        <p:txBody>
          <a:bodyPr wrap="square">
            <a:spAutoFit/>
          </a:bodyPr>
          <a:lstStyle/>
          <a:p>
            <a:pPr algn="just">
              <a:buFont typeface="Wingdings" pitchFamily="2" charset="2"/>
              <a:buNone/>
            </a:pPr>
            <a:r>
              <a:rPr lang="pt-BR" altLang="pt-BR" sz="2800" dirty="0">
                <a:latin typeface="Calibri" panose="020F0502020204030204" pitchFamily="34" charset="0"/>
              </a:rPr>
              <a:t>Quanto mais próximos entre si, maior a capacidade de guiar o olho.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Ponto.jpg"/>
          <p:cNvPicPr>
            <a:picLocks noChangeAspect="1"/>
          </p:cNvPicPr>
          <p:nvPr/>
        </p:nvPicPr>
        <p:blipFill>
          <a:blip r:embed="rId2" cstate="print"/>
          <a:stretch>
            <a:fillRect/>
          </a:stretch>
        </p:blipFill>
        <p:spPr>
          <a:xfrm>
            <a:off x="2555776" y="1340768"/>
            <a:ext cx="5153722" cy="5121511"/>
          </a:xfrm>
          <a:prstGeom prst="rect">
            <a:avLst/>
          </a:prstGeom>
          <a:ln>
            <a:solidFill>
              <a:schemeClr val="accent2">
                <a:lumMod val="40000"/>
                <a:lumOff val="60000"/>
              </a:schemeClr>
            </a:solidFill>
          </a:ln>
        </p:spPr>
      </p:pic>
      <p:sp>
        <p:nvSpPr>
          <p:cNvPr id="4" name="Retângulo 3"/>
          <p:cNvSpPr/>
          <p:nvPr/>
        </p:nvSpPr>
        <p:spPr>
          <a:xfrm>
            <a:off x="323528" y="413838"/>
            <a:ext cx="8280920" cy="1471172"/>
          </a:xfrm>
          <a:prstGeom prst="rect">
            <a:avLst/>
          </a:prstGeom>
        </p:spPr>
        <p:txBody>
          <a:bodyPr wrap="square">
            <a:spAutoFit/>
          </a:bodyPr>
          <a:lstStyle/>
          <a:p>
            <a:pPr>
              <a:buFont typeface="Wingdings" pitchFamily="2" charset="2"/>
              <a:buNone/>
            </a:pPr>
            <a:r>
              <a:rPr lang="pt-BR" altLang="pt-BR" sz="2800" dirty="0" smtClean="0">
                <a:latin typeface="Calibri" panose="020F0502020204030204" pitchFamily="34" charset="0"/>
              </a:rPr>
              <a:t>Em grande quantidade e justapostos, criam a ilusão de tom ou cor.</a:t>
            </a:r>
          </a:p>
          <a:p>
            <a:pPr>
              <a:spcBef>
                <a:spcPct val="20000"/>
              </a:spcBef>
              <a:buClr>
                <a:schemeClr val="tx2"/>
              </a:buClr>
              <a:buSzPct val="70000"/>
              <a:buFontTx/>
              <a:buChar char="-"/>
            </a:pPr>
            <a:endParaRPr lang="pt-BR" altLang="pt-BR" sz="2800" dirty="0">
              <a:latin typeface="Calibri" panose="020F0502020204030204" pitchFamily="34" charset="0"/>
            </a:endParaRPr>
          </a:p>
        </p:txBody>
      </p:sp>
    </p:spTree>
    <p:extLst>
      <p:ext uri="{BB962C8B-B14F-4D97-AF65-F5344CB8AC3E}">
        <p14:creationId xmlns:p14="http://schemas.microsoft.com/office/powerpoint/2010/main" val="1153430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699792" y="836712"/>
            <a:ext cx="3749873" cy="523220"/>
          </a:xfrm>
          <a:prstGeom prst="rect">
            <a:avLst/>
          </a:prstGeom>
        </p:spPr>
        <p:txBody>
          <a:bodyPr wrap="none" anchor="ctr">
            <a:spAutoFit/>
          </a:bodyPr>
          <a:lstStyle/>
          <a:p>
            <a:r>
              <a:rPr lang="pt-BR" sz="2800" dirty="0" smtClean="0">
                <a:latin typeface="Calibri" pitchFamily="34" charset="0"/>
                <a:cs typeface="Calibri" pitchFamily="34" charset="0"/>
              </a:rPr>
              <a:t>O ponto em logomarcas </a:t>
            </a:r>
            <a:endParaRPr lang="pt-BR" sz="2800" dirty="0">
              <a:latin typeface="Calibri" pitchFamily="34" charset="0"/>
              <a:cs typeface="Calibri" pitchFamily="34" charset="0"/>
            </a:endParaRPr>
          </a:p>
        </p:txBody>
      </p:sp>
      <p:pic>
        <p:nvPicPr>
          <p:cNvPr id="1026" name="Picture 2" descr="C:\Users\LENOVO\Downloads\logo\l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3035" y="1364687"/>
            <a:ext cx="3333513" cy="344941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LENOVO\Downloads\logo\w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515" y="3861598"/>
            <a:ext cx="24003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2915816" y="591071"/>
            <a:ext cx="2310249" cy="923330"/>
          </a:xfrm>
          <a:prstGeom prst="rect">
            <a:avLst/>
          </a:prstGeom>
          <a:noFill/>
        </p:spPr>
        <p:txBody>
          <a:bodyPr wrap="none" lIns="91440" tIns="45720" rIns="91440" bIns="45720">
            <a:spAutoFit/>
          </a:bodyPr>
          <a:lstStyle/>
          <a:p>
            <a:pPr algn="ctr"/>
            <a:r>
              <a:rPr kumimoji="0" lang="pt-BR" sz="5400" b="1" i="0" u="none" strike="noStrike" cap="none" spc="0" normalizeH="0" baseline="0" dirty="0" smtClean="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latin typeface="Calibri" pitchFamily="34" charset="0"/>
                <a:ea typeface="Calibri" pitchFamily="34" charset="0"/>
                <a:cs typeface="Times New Roman" pitchFamily="18" charset="0"/>
              </a:rPr>
              <a:t>A Linha</a:t>
            </a:r>
            <a:endParaRPr lang="pt-BR" sz="5400" b="1" cap="none" spc="0" dirty="0">
              <a:ln w="31550" cmpd="sng">
                <a:solidFill>
                  <a:schemeClr val="accent2">
                    <a:lumMod val="60000"/>
                    <a:lumOff val="40000"/>
                  </a:schemeClr>
                </a:solidFill>
                <a:prstDash val="solid"/>
              </a:ln>
              <a:effectLst>
                <a:outerShdw blurRad="50800" dist="40000" dir="5400000" algn="tl" rotWithShape="0">
                  <a:srgbClr val="000000">
                    <a:shade val="5000"/>
                    <a:satMod val="120000"/>
                    <a:alpha val="33000"/>
                  </a:srgbClr>
                </a:outerShdw>
              </a:effectLst>
            </a:endParaRPr>
          </a:p>
        </p:txBody>
      </p:sp>
      <p:sp>
        <p:nvSpPr>
          <p:cNvPr id="5" name="Retângulo 4"/>
          <p:cNvSpPr/>
          <p:nvPr/>
        </p:nvSpPr>
        <p:spPr>
          <a:xfrm>
            <a:off x="611560" y="1844824"/>
            <a:ext cx="7992888" cy="4401205"/>
          </a:xfrm>
          <a:prstGeom prst="rect">
            <a:avLst/>
          </a:prstGeom>
        </p:spPr>
        <p:txBody>
          <a:bodyPr wrap="square">
            <a:spAutoFit/>
          </a:bodyPr>
          <a:lstStyle/>
          <a:p>
            <a:pPr algn="just"/>
            <a:r>
              <a:rPr lang="pt-BR" sz="2800" dirty="0" smtClean="0">
                <a:latin typeface="Calibri" panose="020F0502020204030204" pitchFamily="34" charset="0"/>
              </a:rPr>
              <a:t>Quando </a:t>
            </a:r>
            <a:r>
              <a:rPr lang="pt-BR" sz="2800" dirty="0">
                <a:latin typeface="Calibri" panose="020F0502020204030204" pitchFamily="34" charset="0"/>
              </a:rPr>
              <a:t>os pontos estão tão próximos entre si que se torna impossível </a:t>
            </a:r>
            <a:r>
              <a:rPr lang="pt-BR" sz="2800" dirty="0" smtClean="0">
                <a:latin typeface="Calibri" panose="020F0502020204030204" pitchFamily="34" charset="0"/>
              </a:rPr>
              <a:t>identificá-los individualmente</a:t>
            </a:r>
            <a:r>
              <a:rPr lang="pt-BR" sz="2800" dirty="0">
                <a:latin typeface="Calibri" panose="020F0502020204030204" pitchFamily="34" charset="0"/>
              </a:rPr>
              <a:t>, aumenta a sensação de direção, e a cadeia de pontos se transforma em </a:t>
            </a:r>
            <a:r>
              <a:rPr lang="pt-BR" sz="2800" dirty="0" smtClean="0">
                <a:latin typeface="Calibri" panose="020F0502020204030204" pitchFamily="34" charset="0"/>
              </a:rPr>
              <a:t>outro elemento </a:t>
            </a:r>
            <a:r>
              <a:rPr lang="pt-BR" sz="2800" dirty="0">
                <a:latin typeface="Calibri" panose="020F0502020204030204" pitchFamily="34" charset="0"/>
              </a:rPr>
              <a:t>visual distintivo: a </a:t>
            </a:r>
            <a:r>
              <a:rPr lang="pt-BR" sz="2800" dirty="0" smtClean="0">
                <a:latin typeface="Calibri" panose="020F0502020204030204" pitchFamily="34" charset="0"/>
              </a:rPr>
              <a:t>linha</a:t>
            </a:r>
            <a:r>
              <a:rPr lang="pt-BR" sz="2800" dirty="0" smtClean="0">
                <a:latin typeface="Calibri" pitchFamily="34" charset="0"/>
                <a:cs typeface="Calibri" pitchFamily="34" charset="0"/>
              </a:rPr>
              <a:t>.</a:t>
            </a:r>
          </a:p>
          <a:p>
            <a:pPr algn="just"/>
            <a:endParaRPr lang="pt-BR" sz="2800" dirty="0" smtClean="0">
              <a:latin typeface="Calibri" pitchFamily="34" charset="0"/>
              <a:cs typeface="Calibri" pitchFamily="34" charset="0"/>
            </a:endParaRPr>
          </a:p>
          <a:p>
            <a:pPr algn="just"/>
            <a:r>
              <a:rPr lang="pt-BR" sz="2800" dirty="0" smtClean="0">
                <a:latin typeface="Calibri" pitchFamily="34" charset="0"/>
                <a:cs typeface="Calibri" pitchFamily="34" charset="0"/>
              </a:rPr>
              <a:t>A linha é o ponto em movimento.</a:t>
            </a:r>
          </a:p>
          <a:p>
            <a:pPr algn="just"/>
            <a:endParaRPr lang="pt-BR" sz="2800" dirty="0" smtClean="0">
              <a:latin typeface="Calibri" pitchFamily="34" charset="0"/>
              <a:cs typeface="Calibri" pitchFamily="34" charset="0"/>
            </a:endParaRPr>
          </a:p>
          <a:p>
            <a:pPr algn="just"/>
            <a:r>
              <a:rPr lang="pt-BR" sz="2800" dirty="0" smtClean="0">
                <a:latin typeface="Calibri" pitchFamily="34" charset="0"/>
                <a:cs typeface="Calibri" pitchFamily="34" charset="0"/>
              </a:rPr>
              <a:t>Ela é o articulador da forma.</a:t>
            </a:r>
          </a:p>
          <a:p>
            <a:endParaRPr lang="pt-BR"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821</TotalTime>
  <Words>1146</Words>
  <Application>Microsoft Office PowerPoint</Application>
  <PresentationFormat>Apresentação na tela (4:3)</PresentationFormat>
  <Paragraphs>117</Paragraphs>
  <Slides>34</Slides>
  <Notes>3</Notes>
  <HiddenSlides>0</HiddenSlides>
  <MMClips>0</MMClips>
  <ScaleCrop>false</ScaleCrop>
  <HeadingPairs>
    <vt:vector size="4" baseType="variant">
      <vt:variant>
        <vt:lpstr>Tema</vt:lpstr>
      </vt:variant>
      <vt:variant>
        <vt:i4>1</vt:i4>
      </vt:variant>
      <vt:variant>
        <vt:lpstr>Títulos de slides</vt:lpstr>
      </vt:variant>
      <vt:variant>
        <vt:i4>34</vt:i4>
      </vt:variant>
    </vt:vector>
  </HeadingPairs>
  <TitlesOfParts>
    <vt:vector size="35" baseType="lpstr">
      <vt:lpstr>Aspecto</vt:lpstr>
      <vt:lpstr>Elementos básicos da Comunicação Visual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Virginia</dc:creator>
  <cp:lastModifiedBy>LENOVO</cp:lastModifiedBy>
  <cp:revision>109</cp:revision>
  <dcterms:created xsi:type="dcterms:W3CDTF">2011-11-02T10:42:05Z</dcterms:created>
  <dcterms:modified xsi:type="dcterms:W3CDTF">2018-05-09T17:52:04Z</dcterms:modified>
</cp:coreProperties>
</file>