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6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3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69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5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94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6BCF-9542-4E9A-8FD5-328A3A0B2B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96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3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77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95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85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56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2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3FF8-FCF5-4317-BE02-27F766AE5D45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F091-72B3-4B21-95EA-119E2E0038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93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ChangeArrowheads="1"/>
          </p:cNvSpPr>
          <p:nvPr/>
        </p:nvSpPr>
        <p:spPr bwMode="auto">
          <a:xfrm>
            <a:off x="3924300" y="0"/>
            <a:ext cx="5219700" cy="6858000"/>
          </a:xfrm>
          <a:prstGeom prst="rect">
            <a:avLst/>
          </a:prstGeom>
          <a:solidFill>
            <a:srgbClr val="1A7A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pt-BR" altLang="pt-BR">
              <a:latin typeface="Verdana" pitchFamily="-65" charset="0"/>
              <a:ea typeface="ＭＳ Ｐゴシック" pitchFamily="-65" charset="-128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4030662" y="2204864"/>
            <a:ext cx="511333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t-BR" altLang="pt-BR" sz="8000" dirty="0" smtClean="0">
                <a:solidFill>
                  <a:schemeClr val="bg1"/>
                </a:solidFill>
                <a:latin typeface="Tempus Sans ITC" pitchFamily="82" charset="0"/>
              </a:rPr>
              <a:t>Psicologia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pt-BR" altLang="pt-BR" sz="8000" dirty="0" smtClean="0">
                <a:solidFill>
                  <a:schemeClr val="bg1"/>
                </a:solidFill>
                <a:latin typeface="Tempus Sans ITC" pitchFamily="82" charset="0"/>
              </a:rPr>
              <a:t>das </a:t>
            </a:r>
            <a:r>
              <a:rPr lang="pt-BR" altLang="pt-BR" sz="8000" dirty="0">
                <a:solidFill>
                  <a:schemeClr val="bg1"/>
                </a:solidFill>
                <a:latin typeface="Tempus Sans ITC" pitchFamily="82" charset="0"/>
              </a:rPr>
              <a:t>cores</a:t>
            </a:r>
          </a:p>
        </p:txBody>
      </p:sp>
      <p:sp>
        <p:nvSpPr>
          <p:cNvPr id="2054" name="CaixaDeTexto 1"/>
          <p:cNvSpPr txBox="1">
            <a:spLocks noChangeArrowheads="1"/>
          </p:cNvSpPr>
          <p:nvPr/>
        </p:nvSpPr>
        <p:spPr bwMode="auto">
          <a:xfrm>
            <a:off x="5508625" y="5805488"/>
            <a:ext cx="3384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chemeClr val="bg1"/>
                </a:solidFill>
                <a:latin typeface="Verdana" pitchFamily="-65" charset="0"/>
              </a:rPr>
              <a:t>ETE Oscar Tenório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chemeClr val="bg1"/>
                </a:solidFill>
                <a:latin typeface="Verdana" pitchFamily="-65" charset="0"/>
              </a:rPr>
              <a:t>Design </a:t>
            </a:r>
            <a:r>
              <a:rPr lang="pt-BR" altLang="pt-BR" sz="2000" dirty="0" smtClean="0">
                <a:solidFill>
                  <a:schemeClr val="bg1"/>
                </a:solidFill>
                <a:latin typeface="Verdana" pitchFamily="-65" charset="0"/>
              </a:rPr>
              <a:t> </a:t>
            </a:r>
            <a:r>
              <a:rPr lang="pt-BR" altLang="pt-BR" sz="2000" dirty="0">
                <a:solidFill>
                  <a:schemeClr val="bg1"/>
                </a:solidFill>
                <a:latin typeface="Verdana" pitchFamily="-65" charset="0"/>
              </a:rPr>
              <a:t>– Prof. Flávia</a:t>
            </a:r>
          </a:p>
        </p:txBody>
      </p:sp>
      <p:pic>
        <p:nvPicPr>
          <p:cNvPr id="7" name="Picture 3" descr="paletaPi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3924299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3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250825" y="404813"/>
            <a:ext cx="8642350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i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universal da natureza. Tem frescor,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harmonia e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equilíbrio. Cor calma, que não se dirige para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nenhuma direção. </a:t>
            </a:r>
            <a:r>
              <a:rPr lang="pt-BR" sz="2000" dirty="0">
                <a:solidFill>
                  <a:schemeClr val="bg1"/>
                </a:solidFill>
                <a:latin typeface="Verdana" pitchFamily="-65" charset="0"/>
              </a:rPr>
              <a:t>D</a:t>
            </a:r>
            <a:r>
              <a:rPr lang="pt-BR" altLang="pt-BR" sz="2000" b="0" dirty="0" smtClean="0">
                <a:solidFill>
                  <a:schemeClr val="bg1"/>
                </a:solidFill>
                <a:latin typeface="Verdana" pitchFamily="-65" charset="0"/>
              </a:rPr>
              <a:t>esperta tranquilidade, bem estar e equilíbrio; sinaliza permissão.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2000" b="0" dirty="0" smtClean="0">
                <a:solidFill>
                  <a:schemeClr val="bg1"/>
                </a:solidFill>
                <a:latin typeface="Verdana" pitchFamily="-65" charset="0"/>
              </a:rPr>
              <a:t>Mais associações: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  <a:r>
              <a:rPr lang="pt-BR" altLang="pt-BR" sz="2000" b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rimavera	floresta 	folhas</a:t>
            </a:r>
            <a:endParaRPr lang="pt-BR" altLang="pt-BR" sz="2000" b="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</a:t>
            </a:r>
            <a:r>
              <a:rPr lang="pt-BR" altLang="pt-BR" sz="2000" b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ar	 vida  	segurança</a:t>
            </a:r>
            <a:endParaRPr lang="pt-BR" altLang="pt-BR" sz="2000" b="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l</a:t>
            </a:r>
            <a:r>
              <a:rPr lang="pt-BR" altLang="pt-BR" sz="2000" b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iberdade	 juventude	 firmeza</a:t>
            </a:r>
            <a:endParaRPr lang="pt-BR" altLang="pt-BR" sz="2000" b="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c</a:t>
            </a:r>
            <a:r>
              <a:rPr lang="pt-BR" altLang="pt-BR" sz="2000" b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oragem 	esperança</a:t>
            </a:r>
            <a:endParaRPr lang="pt-BR" altLang="pt-BR" sz="2000" b="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98402" y="260648"/>
            <a:ext cx="8642350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i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Transmite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segurança e confiança, além de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tranquilidade. </a:t>
            </a:r>
            <a:r>
              <a:rPr lang="pt-BR" sz="2000" dirty="0">
                <a:solidFill>
                  <a:schemeClr val="bg1"/>
                </a:solidFill>
                <a:latin typeface="Verdana" pitchFamily="-65" charset="0"/>
              </a:rPr>
              <a:t>P</a:t>
            </a:r>
            <a:r>
              <a:rPr lang="pt-BR" altLang="pt-BR" sz="2000" b="0" dirty="0" smtClean="0">
                <a:solidFill>
                  <a:schemeClr val="bg1"/>
                </a:solidFill>
                <a:latin typeface="Verdana" pitchFamily="-65" charset="0"/>
              </a:rPr>
              <a:t>rovoca contradição entre estímulo e repouso.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exagero, pode deprimir as pessoas. Cor profunda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calma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Marca uma certa maturidade. Mais claro, provoca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sensação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frescura e higiene, principalmente quando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presença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branco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 associações: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altLang="pt-BR" sz="2000" b="0" dirty="0" smtClean="0">
                <a:solidFill>
                  <a:schemeClr val="bg1"/>
                </a:solidFill>
                <a:latin typeface="Verdana" pitchFamily="-65" charset="0"/>
              </a:rPr>
              <a:t>		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éu 		infinito		 espaço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mar		fantasia 		noite	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 serenidade 	 	   </a:t>
            </a:r>
            <a:r>
              <a:rPr lang="pt-BR" altLang="pt-BR" sz="2000" i="1" dirty="0">
                <a:solidFill>
                  <a:schemeClr val="bg1"/>
                </a:solidFill>
                <a:latin typeface="Comic Sans MS" panose="030F0702030302020204" pitchFamily="66" charset="0"/>
              </a:rPr>
              <a:t>a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feto 		credibilidade</a:t>
            </a:r>
            <a:endParaRPr lang="pt-BR" altLang="pt-BR" sz="2000" b="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223487" y="456247"/>
            <a:ext cx="8642350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i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Roxo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0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quivale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um pensamento meditativo e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místico, mistério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pt-BR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Assim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o preto, remete à nobreza e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 poder.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2000" b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 associações</a:t>
            </a:r>
            <a:r>
              <a:rPr lang="pt-BR" alt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pt-BR" altLang="pt-BR" sz="20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altLang="pt-BR" sz="2000" b="0" dirty="0" smtClean="0">
                <a:solidFill>
                  <a:schemeClr val="bg1"/>
                </a:solidFill>
                <a:latin typeface="Verdana" pitchFamily="-65" charset="0"/>
              </a:rPr>
              <a:t>		</a:t>
            </a:r>
          </a:p>
          <a:p>
            <a:pPr marL="0" indent="0">
              <a:buNone/>
            </a:pPr>
            <a:endParaRPr lang="pt-BR" altLang="pt-BR" sz="2000" b="0" dirty="0" smtClean="0">
              <a:solidFill>
                <a:schemeClr val="bg1"/>
              </a:solidFill>
              <a:latin typeface="Verdana" pitchFamily="-65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dirty="0">
                <a:solidFill>
                  <a:schemeClr val="bg1"/>
                </a:solidFill>
                <a:latin typeface="Verdana" pitchFamily="-65" charset="0"/>
              </a:rPr>
              <a:t>	</a:t>
            </a:r>
            <a:r>
              <a:rPr lang="pt-BR" altLang="pt-BR" sz="2000" dirty="0" smtClean="0">
                <a:solidFill>
                  <a:schemeClr val="bg1"/>
                </a:solidFill>
                <a:latin typeface="Verdana" pitchFamily="-65" charset="0"/>
              </a:rPr>
              <a:t>	</a:t>
            </a:r>
            <a:r>
              <a:rPr lang="pt-BR" altLang="pt-B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i</a:t>
            </a:r>
            <a:r>
              <a:rPr lang="pt-BR" altLang="pt-BR" sz="2000" b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greja		sonho		dignidade</a:t>
            </a:r>
            <a:endParaRPr lang="pt-BR" altLang="pt-BR" sz="2000" b="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i</a:t>
            </a:r>
            <a:r>
              <a:rPr lang="pt-BR" altLang="pt-BR" sz="2000" b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nteligência 		egoísmo 	grandeza</a:t>
            </a:r>
            <a:endParaRPr lang="pt-BR" altLang="pt-BR" sz="2000" b="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espiritualismo 	sexualismo</a:t>
            </a:r>
            <a:endParaRPr lang="pt-BR" altLang="pt-BR" sz="2000" b="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-18594" y="0"/>
            <a:ext cx="9162593" cy="6858000"/>
          </a:xfrm>
          <a:prstGeom prst="rect">
            <a:avLst/>
          </a:prstGeom>
          <a:solidFill>
            <a:srgbClr val="742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232232" y="843677"/>
            <a:ext cx="864235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i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Marrom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000" i="1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impressão de algo maciço, denso, compacto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Sugere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segurança e solidez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2000" b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 associações:</a:t>
            </a:r>
          </a:p>
          <a:p>
            <a:pPr marL="0" indent="0" algn="ctr">
              <a:lnSpc>
                <a:spcPct val="200000"/>
              </a:lnSpc>
              <a:buNone/>
            </a:pPr>
            <a:endParaRPr lang="pt-BR" altLang="pt-B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i="1" dirty="0">
                <a:solidFill>
                  <a:schemeClr val="bg1"/>
                </a:solidFill>
                <a:latin typeface="Comic Sans MS" panose="030F0702030302020204" pitchFamily="66" charset="0"/>
              </a:rPr>
              <a:t>c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hocolate	 café</a:t>
            </a:r>
            <a:endParaRPr lang="pt-BR" altLang="pt-BR" sz="2000" b="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i="1" dirty="0">
                <a:solidFill>
                  <a:schemeClr val="bg1"/>
                </a:solidFill>
                <a:latin typeface="Comic Sans MS" panose="030F0702030302020204" pitchFamily="66" charset="0"/>
              </a:rPr>
              <a:t>t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erra 			frio</a:t>
            </a:r>
            <a:endParaRPr lang="pt-BR" altLang="pt-BR" sz="2000" b="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i="1" dirty="0">
                <a:solidFill>
                  <a:schemeClr val="bg1"/>
                </a:solidFill>
                <a:latin typeface="Comic Sans MS" panose="030F0702030302020204" pitchFamily="66" charset="0"/>
              </a:rPr>
              <a:t>m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elancolia 				desconforto</a:t>
            </a:r>
            <a:endParaRPr lang="pt-BR" altLang="pt-BR" sz="1800" b="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250825" y="764704"/>
            <a:ext cx="864235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i="1" u="sng" dirty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Rosa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>
              <a:solidFill>
                <a:srgbClr val="29292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de pouca vitalidade e sugere feminilidade </a:t>
            </a:r>
            <a:r>
              <a:rPr lang="pt-BR" sz="2000" dirty="0" smtClean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afeição</a:t>
            </a:r>
            <a:r>
              <a:rPr lang="pt-BR" sz="2000" dirty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pt-BR" sz="2000" dirty="0" smtClean="0">
              <a:solidFill>
                <a:srgbClr val="29292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</a:t>
            </a:r>
            <a:r>
              <a:rPr lang="pt-BR" sz="2000" dirty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cor íntima, de doçura melosa e romântica.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2000" dirty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 associações: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pt-BR" sz="2000" b="0" dirty="0" smtClean="0">
              <a:solidFill>
                <a:srgbClr val="29292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altLang="pt-BR" sz="2000" dirty="0" smtClean="0">
                <a:solidFill>
                  <a:srgbClr val="292929"/>
                </a:solidFill>
                <a:latin typeface="Verdana" pitchFamily="-65" charset="0"/>
              </a:rPr>
              <a:t>                          </a:t>
            </a:r>
            <a:r>
              <a:rPr lang="pt-BR" altLang="pt-BR" sz="2000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f</a:t>
            </a:r>
            <a:r>
              <a:rPr lang="pt-BR" altLang="pt-BR" sz="2000" b="0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eminilidade		criança</a:t>
            </a:r>
            <a:endParaRPr lang="pt-BR" altLang="pt-BR" sz="2000" b="0" dirty="0">
              <a:solidFill>
                <a:srgbClr val="292929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292929"/>
                </a:solidFill>
                <a:latin typeface="Comic Sans MS" panose="030F0702030302020204" pitchFamily="66" charset="0"/>
              </a:rPr>
              <a:t>c</a:t>
            </a:r>
            <a:r>
              <a:rPr lang="pt-BR" altLang="pt-BR" sz="2000" b="0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alma		afeto</a:t>
            </a:r>
            <a:endParaRPr lang="pt-BR" altLang="pt-BR" sz="2000" b="0" dirty="0">
              <a:solidFill>
                <a:srgbClr val="292929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>
                <a:solidFill>
                  <a:srgbClr val="292929"/>
                </a:solidFill>
                <a:latin typeface="Comic Sans MS" panose="030F0702030302020204" pitchFamily="66" charset="0"/>
              </a:rPr>
              <a:t>delicadeza</a:t>
            </a:r>
          </a:p>
        </p:txBody>
      </p:sp>
    </p:spTree>
    <p:extLst>
      <p:ext uri="{BB962C8B-B14F-4D97-AF65-F5344CB8AC3E}">
        <p14:creationId xmlns:p14="http://schemas.microsoft.com/office/powerpoint/2010/main" val="23219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7504" y="548680"/>
            <a:ext cx="90364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Cinza</a:t>
            </a:r>
          </a:p>
          <a:p>
            <a:pPr algn="ctr">
              <a:lnSpc>
                <a:spcPct val="150000"/>
              </a:lnSpc>
            </a:pPr>
            <a:endParaRPr lang="pt-BR" sz="2000" i="1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expressão de um estado de alma duvidosa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neutra. Símbolo da indecisão e da ausência de energia.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Quanto mais sombrio, mais conota desânimo, monotonia. </a:t>
            </a: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 associações: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000" i="1" dirty="0" smtClean="0">
                <a:latin typeface="Comic Sans MS" panose="030F0702030302020204" pitchFamily="66" charset="0"/>
              </a:rPr>
              <a:t>Chuva 		máquinas </a:t>
            </a:r>
          </a:p>
          <a:p>
            <a:pPr algn="ctr">
              <a:lnSpc>
                <a:spcPct val="200000"/>
              </a:lnSpc>
            </a:pPr>
            <a:r>
              <a:rPr lang="pt-BR" sz="2000" i="1" dirty="0" smtClean="0">
                <a:latin typeface="Comic Sans MS" panose="030F0702030302020204" pitchFamily="66" charset="0"/>
              </a:rPr>
              <a:t>seriedade 			velhice </a:t>
            </a:r>
          </a:p>
          <a:p>
            <a:pPr algn="ctr">
              <a:lnSpc>
                <a:spcPct val="200000"/>
              </a:lnSpc>
            </a:pPr>
            <a:r>
              <a:rPr lang="pt-BR" sz="2000" i="1" dirty="0" smtClean="0">
                <a:latin typeface="Comic Sans MS" panose="030F0702030302020204" pitchFamily="66" charset="0"/>
              </a:rPr>
              <a:t>desânimo 		sabedoria</a:t>
            </a:r>
            <a:r>
              <a:rPr lang="pt-BR" sz="2000" i="1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2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492500" y="0"/>
            <a:ext cx="5694363" cy="6858000"/>
          </a:xfrm>
          <a:prstGeom prst="rect">
            <a:avLst/>
          </a:prstGeom>
          <a:solidFill>
            <a:srgbClr val="1A7A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buNone/>
            </a:pPr>
            <a:endParaRPr lang="pt-BR" altLang="pt-BR" sz="1800" dirty="0">
              <a:latin typeface="Verdana" pitchFamily="-65" charset="0"/>
            </a:endParaRPr>
          </a:p>
        </p:txBody>
      </p:sp>
      <p:pic>
        <p:nvPicPr>
          <p:cNvPr id="15363" name="Picture 3" descr="paletaPi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3130349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2060574"/>
            <a:ext cx="367188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 smtClean="0">
                <a:solidFill>
                  <a:srgbClr val="292929"/>
                </a:solidFill>
                <a:latin typeface="Verdana" pitchFamily="-65" charset="0"/>
              </a:rPr>
              <a:t>  Escolhendo </a:t>
            </a:r>
            <a:r>
              <a:rPr lang="pt-BR" altLang="pt-BR" sz="2400" b="0" dirty="0">
                <a:solidFill>
                  <a:srgbClr val="292929"/>
                </a:solidFill>
                <a:latin typeface="Verdana" pitchFamily="-65" charset="0"/>
              </a:rPr>
              <a:t>as cores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 smtClean="0">
                <a:solidFill>
                  <a:srgbClr val="1A7ABC"/>
                </a:solidFill>
                <a:latin typeface="Verdana" pitchFamily="-65" charset="0"/>
              </a:rPr>
              <a:t>          A cultura local</a:t>
            </a:r>
            <a:endParaRPr lang="pt-BR" altLang="pt-BR" sz="2400" b="0" dirty="0">
              <a:solidFill>
                <a:srgbClr val="292929"/>
              </a:solidFill>
              <a:latin typeface="Verdana" pitchFamily="-65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995738" y="428178"/>
            <a:ext cx="4897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BR" altLang="pt-BR" sz="2000" b="0" dirty="0" smtClean="0">
              <a:solidFill>
                <a:srgbClr val="292929"/>
              </a:solidFill>
              <a:latin typeface="Verdana" pitchFamily="-65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BR" altLang="pt-BR" sz="2000" dirty="0">
              <a:solidFill>
                <a:srgbClr val="292929"/>
              </a:solidFill>
              <a:latin typeface="Verdana" pitchFamily="-65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682457" y="478985"/>
            <a:ext cx="51132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Estes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significados podem variar de acordo com 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cultura de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 país. Segundo estudos de Albert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Badre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professor</a:t>
            </a:r>
          </a:p>
          <a:p>
            <a:pPr>
              <a:lnSpc>
                <a:spcPct val="150000"/>
              </a:lnSpc>
              <a:buNone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Escola de Psicologia da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Georgia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Technology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enquanto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vermelho significa “perigo” ou “pare”, nos EUA,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China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denota felicidade. Verde significa fertilidade e força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Egito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enquanto, nos EUA, significa “seguro” ou “prossiga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na França, representa criminalidade. Por isso, torna-se tão</a:t>
            </a:r>
          </a:p>
          <a:p>
            <a:pPr>
              <a:lnSpc>
                <a:spcPct val="150000"/>
              </a:lnSpc>
              <a:buNone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importante o estudo do público-alvo do site em relação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à percepção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uso de cores.</a:t>
            </a:r>
            <a:endParaRPr lang="pt-BR" alt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967163" y="0"/>
            <a:ext cx="5219700" cy="6858000"/>
          </a:xfrm>
          <a:prstGeom prst="rect">
            <a:avLst/>
          </a:prstGeom>
          <a:solidFill>
            <a:srgbClr val="1A7A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pic>
        <p:nvPicPr>
          <p:cNvPr id="15363" name="Picture 3" descr="paletaPi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6700"/>
            <a:ext cx="34925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9388" y="2060575"/>
            <a:ext cx="36718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>
                <a:solidFill>
                  <a:srgbClr val="292929"/>
                </a:solidFill>
                <a:latin typeface="Verdana" pitchFamily="-65" charset="0"/>
              </a:rPr>
              <a:t>Escolhendo as cores</a:t>
            </a: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 smtClean="0">
                <a:solidFill>
                  <a:srgbClr val="1A7ABC"/>
                </a:solidFill>
                <a:latin typeface="Verdana" pitchFamily="-65" charset="0"/>
              </a:rPr>
              <a:t>Características do negócio</a:t>
            </a:r>
            <a:endParaRPr lang="pt-BR" altLang="pt-BR" sz="2400" b="0" dirty="0">
              <a:solidFill>
                <a:srgbClr val="292929"/>
              </a:solidFill>
              <a:latin typeface="Verdana" pitchFamily="-65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128294" y="228123"/>
            <a:ext cx="4897437" cy="640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bom uso das cores em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site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determinante para uma usabilidade satisfatória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Antes de tudo, é preciso saber se existe uma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institucional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 ser usada e como integrá-la com as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demais cores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layout. </a:t>
            </a: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importante é que a cor mantenha as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características do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negócio do cliente e que a interface permaneça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perfeitamente funcional.</a:t>
            </a:r>
            <a:endParaRPr lang="pt-BR" altLang="pt-BR" sz="2000" b="0" dirty="0">
              <a:solidFill>
                <a:srgbClr val="29292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967163" y="0"/>
            <a:ext cx="5219700" cy="6858000"/>
          </a:xfrm>
          <a:prstGeom prst="rect">
            <a:avLst/>
          </a:prstGeom>
          <a:solidFill>
            <a:srgbClr val="1A7A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pic>
        <p:nvPicPr>
          <p:cNvPr id="15363" name="Picture 3" descr="paletaPi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6700"/>
            <a:ext cx="34925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9388" y="2060575"/>
            <a:ext cx="367188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>
                <a:solidFill>
                  <a:srgbClr val="292929"/>
                </a:solidFill>
                <a:latin typeface="Verdana" pitchFamily="-65" charset="0"/>
              </a:rPr>
              <a:t>Escolhendo as cores</a:t>
            </a: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>
                <a:solidFill>
                  <a:srgbClr val="1A7ABC"/>
                </a:solidFill>
                <a:latin typeface="Verdana" pitchFamily="-65" charset="0"/>
              </a:rPr>
              <a:t>Função    da    cor </a:t>
            </a:r>
            <a:r>
              <a:rPr lang="pt-BR" altLang="pt-BR" sz="2400" b="0" dirty="0">
                <a:solidFill>
                  <a:srgbClr val="292929"/>
                </a:solidFill>
                <a:latin typeface="Verdana" pitchFamily="-65" charset="0"/>
              </a:rPr>
              <a:t> 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995738" y="428178"/>
            <a:ext cx="4897437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292929"/>
                </a:solidFill>
                <a:latin typeface="Verdana" pitchFamily="-65" charset="0"/>
              </a:rPr>
              <a:t>Em um projeto de design (gráfico, web, </a:t>
            </a:r>
            <a:r>
              <a:rPr lang="pt-BR" altLang="pt-BR" sz="2000" dirty="0" err="1">
                <a:solidFill>
                  <a:srgbClr val="292929"/>
                </a:solidFill>
                <a:latin typeface="Verdana" pitchFamily="-65" charset="0"/>
              </a:rPr>
              <a:t>etc</a:t>
            </a:r>
            <a:r>
              <a:rPr lang="pt-BR" altLang="pt-BR" sz="2000" dirty="0">
                <a:solidFill>
                  <a:srgbClr val="292929"/>
                </a:solidFill>
                <a:latin typeface="Verdana" pitchFamily="-65" charset="0"/>
              </a:rPr>
              <a:t>), as cores não podem ser escolhidas </a:t>
            </a:r>
            <a: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  <a:t>exclusivamente pelo </a:t>
            </a:r>
            <a:r>
              <a:rPr lang="pt-BR" altLang="pt-BR" sz="2000" b="0" dirty="0">
                <a:solidFill>
                  <a:schemeClr val="bg1"/>
                </a:solidFill>
                <a:latin typeface="Verdana" pitchFamily="-65" charset="0"/>
              </a:rPr>
              <a:t>GOSTO PESSOAL,</a:t>
            </a:r>
            <a:endParaRPr lang="pt-BR" altLang="pt-BR" sz="2000" b="0" dirty="0">
              <a:solidFill>
                <a:srgbClr val="292929"/>
              </a:solidFill>
              <a:latin typeface="Verdana" pitchFamily="-65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  <a:t>pois ele é um valor de conceito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  <a:t>subjetivo e variável;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b="0" dirty="0">
              <a:solidFill>
                <a:srgbClr val="292929"/>
              </a:solidFill>
              <a:latin typeface="Verdana" pitchFamily="-65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  <a:t>A função da cor é despertar: </a:t>
            </a:r>
            <a:b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</a:br>
            <a: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  <a:t>atenção,</a:t>
            </a:r>
            <a:b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</a:br>
            <a: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  <a:t>interesse,</a:t>
            </a:r>
            <a:b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</a:br>
            <a: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  <a:t>harmonia,</a:t>
            </a:r>
            <a:b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</a:br>
            <a: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  <a:t>desejo e</a:t>
            </a:r>
            <a:b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</a:br>
            <a:r>
              <a:rPr lang="pt-BR" altLang="pt-BR" sz="2000" b="0" dirty="0">
                <a:solidFill>
                  <a:srgbClr val="292929"/>
                </a:solidFill>
                <a:latin typeface="Verdana" pitchFamily="-65" charset="0"/>
              </a:rPr>
              <a:t>ação.</a:t>
            </a:r>
          </a:p>
        </p:txBody>
      </p:sp>
    </p:spTree>
    <p:extLst>
      <p:ext uri="{BB962C8B-B14F-4D97-AF65-F5344CB8AC3E}">
        <p14:creationId xmlns:p14="http://schemas.microsoft.com/office/powerpoint/2010/main" val="34325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967163" y="0"/>
            <a:ext cx="5219700" cy="6858000"/>
          </a:xfrm>
          <a:prstGeom prst="rect">
            <a:avLst/>
          </a:prstGeom>
          <a:solidFill>
            <a:srgbClr val="1A7A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pic>
        <p:nvPicPr>
          <p:cNvPr id="15363" name="Picture 3" descr="paletaPi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6700"/>
            <a:ext cx="34925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9388" y="2060575"/>
            <a:ext cx="367188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>
                <a:solidFill>
                  <a:srgbClr val="292929"/>
                </a:solidFill>
                <a:latin typeface="Verdana" pitchFamily="-65" charset="0"/>
              </a:rPr>
              <a:t>Escolhendo as cores</a:t>
            </a: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 smtClean="0">
                <a:solidFill>
                  <a:srgbClr val="1A7ABC"/>
                </a:solidFill>
                <a:latin typeface="Verdana" pitchFamily="-65" charset="0"/>
              </a:rPr>
              <a:t>Psicológico da cor</a:t>
            </a:r>
            <a:endParaRPr lang="pt-BR" altLang="pt-BR" sz="2400" b="0" dirty="0">
              <a:solidFill>
                <a:srgbClr val="292929"/>
              </a:solidFill>
              <a:latin typeface="Verdana" pitchFamily="-65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995738" y="428178"/>
            <a:ext cx="4897437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BR" altLang="pt-BR" sz="2000" b="0" dirty="0" smtClean="0">
              <a:solidFill>
                <a:srgbClr val="292929"/>
              </a:solidFill>
              <a:latin typeface="Verdana" pitchFamily="-65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BR" altLang="pt-BR" sz="2000" dirty="0">
              <a:solidFill>
                <a:srgbClr val="292929"/>
              </a:solidFill>
              <a:latin typeface="Verdana" pitchFamily="-65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 smtClean="0">
                <a:solidFill>
                  <a:srgbClr val="292929"/>
                </a:solidFill>
                <a:latin typeface="Verdana" pitchFamily="-65" charset="0"/>
              </a:rPr>
              <a:t>As cores são usadas para estimular, acalmar, afirmar, negar, decidir, curar ,</a:t>
            </a:r>
            <a:r>
              <a:rPr lang="pt-BR" altLang="pt-BR" sz="2000" b="0" dirty="0" err="1" smtClean="0">
                <a:solidFill>
                  <a:srgbClr val="292929"/>
                </a:solidFill>
                <a:latin typeface="Verdana" pitchFamily="-65" charset="0"/>
              </a:rPr>
              <a:t>etc</a:t>
            </a:r>
            <a:r>
              <a:rPr lang="pt-BR" altLang="pt-BR" sz="2000" b="0" dirty="0" smtClean="0">
                <a:solidFill>
                  <a:srgbClr val="292929"/>
                </a:solidFill>
                <a:latin typeface="Verdana" pitchFamily="-65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2000" b="0" dirty="0" smtClean="0">
              <a:solidFill>
                <a:srgbClr val="292929"/>
              </a:solidFill>
              <a:latin typeface="Verdana" pitchFamily="-65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 smtClean="0">
                <a:solidFill>
                  <a:srgbClr val="292929"/>
                </a:solidFill>
                <a:latin typeface="Verdana" pitchFamily="-65" charset="0"/>
              </a:rPr>
              <a:t>No momento da criação de um </a:t>
            </a:r>
            <a:r>
              <a:rPr lang="pt-BR" altLang="pt-BR" sz="2000" b="0" i="1" dirty="0" smtClean="0">
                <a:solidFill>
                  <a:srgbClr val="292929"/>
                </a:solidFill>
                <a:latin typeface="Verdana" pitchFamily="-65" charset="0"/>
              </a:rPr>
              <a:t>site</a:t>
            </a:r>
            <a:r>
              <a:rPr lang="pt-BR" altLang="pt-BR" sz="2000" b="0" dirty="0" smtClean="0">
                <a:solidFill>
                  <a:srgbClr val="292929"/>
                </a:solidFill>
                <a:latin typeface="Verdana" pitchFamily="-65" charset="0"/>
              </a:rPr>
              <a:t>, embalagem, um anúncio para jornal, é muito importante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 smtClean="0">
                <a:solidFill>
                  <a:srgbClr val="292929"/>
                </a:solidFill>
                <a:latin typeface="Verdana" pitchFamily="-65" charset="0"/>
              </a:rPr>
              <a:t>tomar como base os estudos e as associações  psicológicas do homem diante das cores.</a:t>
            </a:r>
            <a:endParaRPr lang="pt-BR" altLang="pt-BR" sz="2000" b="0" dirty="0">
              <a:solidFill>
                <a:srgbClr val="292929"/>
              </a:solidFill>
              <a:latin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218551" y="260648"/>
            <a:ext cx="864235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>
              <a:buNone/>
            </a:pPr>
            <a:r>
              <a:rPr lang="pt-BR" sz="2000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Branco</a:t>
            </a:r>
          </a:p>
          <a:p>
            <a:pPr marL="0" indent="0">
              <a:buNone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Considerada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melhor cor para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demonstrar  limpeza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é ofuscante, levando a um certo cansaço mental.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ideal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sempre combiná-la com outra cor. Sugere pureza.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 uma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impressão de vazio e de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infinito. </a:t>
            </a:r>
            <a:r>
              <a:rPr lang="pt-BR" altLang="pt-BR" sz="2000" b="0" dirty="0" smtClean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 associações:</a:t>
            </a:r>
          </a:p>
          <a:p>
            <a:pPr marL="0" indent="0">
              <a:buNone/>
            </a:pPr>
            <a:endParaRPr lang="pt-BR" altLang="pt-BR" sz="2000" b="0" dirty="0" smtClean="0">
              <a:solidFill>
                <a:srgbClr val="292929"/>
              </a:solidFill>
              <a:latin typeface="Verdana" pitchFamily="-65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	Paz 		pureza		 batismo 	casamento 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     hospital		 neve 			frio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	palidez 		          vulnerabilidade	           	dignidade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divindade		harmonia		inocência</a:t>
            </a:r>
            <a:endParaRPr lang="pt-BR" altLang="pt-BR" sz="2000" i="1" dirty="0">
              <a:solidFill>
                <a:srgbClr val="29292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400">
              <a:solidFill>
                <a:srgbClr val="CC66FF"/>
              </a:solidFill>
              <a:latin typeface="Times New Roman" pitchFamily="-65" charset="0"/>
            </a:endParaRP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07504" y="289553"/>
            <a:ext cx="9036496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>
              <a:buNone/>
            </a:pPr>
            <a:r>
              <a:rPr lang="pt-BR" sz="2000" i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Preto</a:t>
            </a:r>
          </a:p>
          <a:p>
            <a:pPr marL="0" indent="0" algn="ctr">
              <a:buNone/>
            </a:pPr>
            <a:endParaRPr lang="pt-BR" sz="20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Utilizado sozinho é austero e confere isolamento. Associado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branco sugere um ar moderno. As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composições do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preto com outras cores podem ser bem alegres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esportivas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Quando brilhante, confere nobreza, distinção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elegância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Cor preponderantemente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masculina. </a:t>
            </a:r>
            <a:r>
              <a:rPr lang="pt-BR" sz="2000" dirty="0" smtClean="0">
                <a:solidFill>
                  <a:schemeClr val="bg1"/>
                </a:solidFill>
              </a:rPr>
              <a:t>Mais associações:</a:t>
            </a:r>
            <a:r>
              <a:rPr lang="pt-BR" sz="2000" dirty="0" smtClean="0"/>
              <a:t>or</a:t>
            </a:r>
          </a:p>
          <a:p>
            <a:r>
              <a:rPr lang="pt-BR" sz="2000" dirty="0" smtClean="0"/>
              <a:t> </a:t>
            </a:r>
            <a:endParaRPr lang="pt-BR" sz="2000" dirty="0"/>
          </a:p>
          <a:p>
            <a:pPr>
              <a:lnSpc>
                <a:spcPct val="200000"/>
              </a:lnSpc>
            </a:pPr>
            <a:r>
              <a:rPr lang="pt-BR" sz="2000" i="1" dirty="0" smtClean="0">
                <a:latin typeface="Comic Sans MS" panose="030F0702030302020204" pitchFamily="66" charset="0"/>
              </a:rPr>
              <a:t>.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inema 		seriedade		noite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medo			morte		pessimismo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altLang="pt-BR" sz="2000" i="1" dirty="0">
                <a:solidFill>
                  <a:schemeClr val="bg1"/>
                </a:solidFill>
                <a:latin typeface="Comic Sans MS" panose="030F0702030302020204" pitchFamily="66" charset="0"/>
              </a:rPr>
              <a:t>n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egação		tristeza	opressão</a:t>
            </a:r>
            <a:endParaRPr lang="pt-BR" altLang="pt-BR" sz="2000" b="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or		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terror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			enterro</a:t>
            </a:r>
            <a:endParaRPr lang="pt-BR" altLang="pt-BR" sz="2000" b="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250825" y="6230938"/>
            <a:ext cx="864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b="0" dirty="0">
              <a:solidFill>
                <a:schemeClr val="bg1"/>
              </a:solidFill>
              <a:latin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/>
      <p:bldP spid="1935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250825" y="188913"/>
            <a:ext cx="8642350" cy="658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>
              <a:buNone/>
            </a:pPr>
            <a:r>
              <a:rPr lang="pt-BR" sz="2000" i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Vermelho</a:t>
            </a:r>
          </a:p>
          <a:p>
            <a:pPr marL="0" indent="0" algn="ctr">
              <a:buNone/>
            </a:pPr>
            <a:endParaRPr lang="pt-BR" sz="2000" i="1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ignifica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força, virilidade, masculinidade, dinamismo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É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cor exalante e até enervante. Impõe- se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 discrição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É uma cor essencialmente quente,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transbordante de 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vida e de agitação. </a:t>
            </a:r>
            <a:r>
              <a:rPr lang="pt-BR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 excesso pode irritar e causar violência. Sinaliza impedimento.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2000" b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 associações:</a:t>
            </a:r>
          </a:p>
          <a:p>
            <a:pPr marL="0" indent="0" algn="ctr" defTabSz="261938">
              <a:lnSpc>
                <a:spcPct val="200000"/>
              </a:lnSpc>
              <a:buNone/>
            </a:pP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				Sangue   		  	cereja				morango			</a:t>
            </a:r>
          </a:p>
          <a:p>
            <a:pPr marL="0" indent="0" algn="ctr" defTabSz="261938">
              <a:lnSpc>
                <a:spcPct val="200000"/>
              </a:lnSpc>
              <a:buNone/>
            </a:pP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uerra				perigo 			violência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pt-BR" altLang="pt-BR" sz="2000" b="0" i="1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fogo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 </a:t>
            </a:r>
          </a:p>
          <a:p>
            <a:pPr marL="0" indent="0" algn="ctr" defTabSz="261938">
              <a:lnSpc>
                <a:spcPct val="200000"/>
              </a:lnSpc>
              <a:buNone/>
            </a:pP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vida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	energia				movimento		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excitação				emoção	</a:t>
            </a:r>
          </a:p>
          <a:p>
            <a:pPr marL="0" indent="0" algn="ctr" defTabSz="261938">
              <a:lnSpc>
                <a:spcPct val="200000"/>
              </a:lnSpc>
              <a:buNone/>
            </a:pPr>
            <a:r>
              <a:rPr lang="pt-BR" altLang="pt-BR" sz="2000" b="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				mulher		conquista 	</a:t>
            </a:r>
            <a:r>
              <a:rPr lang="pt-BR" altLang="pt-BR" sz="2000" i="1" dirty="0">
                <a:solidFill>
                  <a:schemeClr val="bg1"/>
                </a:solidFill>
                <a:latin typeface="Comic Sans MS" panose="030F0702030302020204" pitchFamily="66" charset="0"/>
              </a:rPr>
              <a:t>d</a:t>
            </a: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esejo			paixão		sexo		</a:t>
            </a:r>
          </a:p>
          <a:p>
            <a:pPr marL="0" indent="0" algn="ctr" defTabSz="261938">
              <a:lnSpc>
                <a:spcPct val="200000"/>
              </a:lnSpc>
              <a:buNone/>
            </a:pPr>
            <a:r>
              <a:rPr lang="pt-BR" altLang="pt-BR" sz="20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fome				fúria</a:t>
            </a:r>
            <a:endParaRPr lang="pt-BR" altLang="pt-BR" sz="2000" b="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179512" y="489734"/>
            <a:ext cx="864235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>
              <a:buNone/>
            </a:pPr>
            <a:r>
              <a:rPr lang="pt-BR" sz="2000" i="1" u="sng" dirty="0">
                <a:solidFill>
                  <a:srgbClr val="292929"/>
                </a:solidFill>
                <a:latin typeface="Verdana" pitchFamily="-65" charset="0"/>
              </a:rPr>
              <a:t>Laranja</a:t>
            </a:r>
          </a:p>
          <a:p>
            <a:pPr marL="0" indent="0" algn="ctr">
              <a:buNone/>
            </a:pPr>
            <a:endParaRPr lang="pt-BR" sz="2000" dirty="0">
              <a:solidFill>
                <a:srgbClr val="292929"/>
              </a:solidFill>
              <a:latin typeface="Verdana" pitchFamily="-65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92929"/>
                </a:solidFill>
                <a:latin typeface="Verdana" pitchFamily="-65" charset="0"/>
              </a:rPr>
              <a:t>Transborda irradiação e expansão. </a:t>
            </a:r>
            <a:r>
              <a:rPr lang="pt-BR" sz="2000" dirty="0" smtClean="0">
                <a:solidFill>
                  <a:srgbClr val="292929"/>
                </a:solidFill>
                <a:latin typeface="Verdana" pitchFamily="-65" charset="0"/>
              </a:rPr>
              <a:t>É </a:t>
            </a:r>
            <a:r>
              <a:rPr lang="pt-BR" sz="2000" dirty="0">
                <a:solidFill>
                  <a:srgbClr val="292929"/>
                </a:solidFill>
                <a:latin typeface="Verdana" pitchFamily="-65" charset="0"/>
              </a:rPr>
              <a:t>acolhedor, quente, íntimo.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2000" dirty="0">
                <a:solidFill>
                  <a:srgbClr val="292929"/>
                </a:solidFill>
                <a:latin typeface="Verdana" pitchFamily="-65" charset="0"/>
              </a:rPr>
              <a:t>Mais associações</a:t>
            </a:r>
            <a:r>
              <a:rPr lang="pt-BR" altLang="pt-BR" sz="2000" dirty="0" smtClean="0">
                <a:solidFill>
                  <a:srgbClr val="292929"/>
                </a:solidFill>
                <a:latin typeface="Verdana" pitchFamily="-65" charset="0"/>
              </a:rPr>
              <a:t>:</a:t>
            </a:r>
          </a:p>
          <a:p>
            <a:pPr marL="0" indent="0">
              <a:buNone/>
            </a:pPr>
            <a:endParaRPr lang="pt-BR" altLang="pt-BR" sz="2000" dirty="0">
              <a:solidFill>
                <a:srgbClr val="292929"/>
              </a:solidFill>
              <a:latin typeface="Verdana" pitchFamily="-65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dirty="0" smtClean="0">
                <a:solidFill>
                  <a:srgbClr val="292929"/>
                </a:solidFill>
                <a:latin typeface="Verdana" pitchFamily="-65" charset="0"/>
              </a:rPr>
              <a:t>	</a:t>
            </a: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o</a:t>
            </a:r>
            <a:r>
              <a:rPr lang="pt-BR" altLang="pt-BR" sz="2000" b="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utono  	pôr-do-sol 		calor</a:t>
            </a: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    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l</a:t>
            </a:r>
            <a:r>
              <a:rPr lang="pt-BR" altLang="pt-BR" sz="2000" b="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uz		raios    		  robustez		 movimento 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e</a:t>
            </a:r>
            <a:r>
              <a:rPr lang="pt-BR" altLang="pt-BR" sz="2000" b="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uforia		festa 		alegria			  amigos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i="1" dirty="0">
                <a:solidFill>
                  <a:srgbClr val="292929"/>
                </a:solidFill>
                <a:latin typeface="Comic Sans MS" panose="030F0702030302020204" pitchFamily="66" charset="0"/>
              </a:rPr>
              <a:t>c</a:t>
            </a:r>
            <a:r>
              <a:rPr lang="pt-BR" altLang="pt-BR" sz="2000" b="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omida		 apetite</a:t>
            </a:r>
            <a:endParaRPr lang="pt-BR" altLang="pt-BR" sz="2000" b="0" i="1" dirty="0">
              <a:solidFill>
                <a:srgbClr val="292929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i="1" dirty="0">
                <a:solidFill>
                  <a:srgbClr val="292929"/>
                </a:solidFill>
                <a:latin typeface="Comic Sans MS" panose="030F0702030302020204" pitchFamily="66" charset="0"/>
              </a:rPr>
              <a:t>p</a:t>
            </a:r>
            <a:r>
              <a:rPr lang="pt-BR" altLang="pt-BR" sz="2000" b="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razer			 senso </a:t>
            </a:r>
            <a:r>
              <a:rPr lang="pt-BR" altLang="pt-BR" sz="2000" b="0" i="1" dirty="0">
                <a:solidFill>
                  <a:srgbClr val="292929"/>
                </a:solidFill>
                <a:latin typeface="Comic Sans MS" panose="030F0702030302020204" pitchFamily="66" charset="0"/>
              </a:rPr>
              <a:t>de humor</a:t>
            </a:r>
          </a:p>
        </p:txBody>
      </p:sp>
    </p:spTree>
    <p:extLst>
      <p:ext uri="{BB962C8B-B14F-4D97-AF65-F5344CB8AC3E}">
        <p14:creationId xmlns:p14="http://schemas.microsoft.com/office/powerpoint/2010/main" val="210696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-65" charset="0"/>
            </a:endParaRP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250825" y="876300"/>
            <a:ext cx="864235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pt-BR" sz="2000" i="1" u="sng" dirty="0" smtClean="0">
                <a:solidFill>
                  <a:srgbClr val="292929"/>
                </a:solidFill>
                <a:latin typeface="Verdana" pitchFamily="-65" charset="0"/>
              </a:rPr>
              <a:t>Amarelo</a:t>
            </a:r>
          </a:p>
          <a:p>
            <a:pPr mar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pt-BR" sz="2000" i="1" u="sng" dirty="0">
              <a:solidFill>
                <a:srgbClr val="292929"/>
              </a:solidFill>
              <a:latin typeface="Verdana" pitchFamily="-65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sz="2000" dirty="0">
                <a:solidFill>
                  <a:srgbClr val="292929"/>
                </a:solidFill>
                <a:latin typeface="Verdana" pitchFamily="-65" charset="0"/>
              </a:rPr>
              <a:t>Estimula a criatividade, é uma cor vibrante e alegre. Incentiva a conversação. Em excesso, é cansativa. É uma cor luminosa e muito forte para atrair a atenção.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2000" dirty="0">
                <a:solidFill>
                  <a:srgbClr val="292929"/>
                </a:solidFill>
                <a:latin typeface="Verdana" pitchFamily="-65" charset="0"/>
              </a:rPr>
              <a:t>Mais associações:</a:t>
            </a:r>
          </a:p>
          <a:p>
            <a:pPr marL="0" indent="0">
              <a:buNone/>
            </a:pPr>
            <a:endParaRPr lang="pt-BR" altLang="pt-BR" sz="2000" dirty="0">
              <a:solidFill>
                <a:srgbClr val="292929"/>
              </a:solidFill>
              <a:latin typeface="Verdana" pitchFamily="-65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pt-BR" altLang="pt-BR" sz="2000" i="1" dirty="0">
                <a:solidFill>
                  <a:srgbClr val="292929"/>
                </a:solidFill>
                <a:latin typeface="Comic Sans MS" panose="030F0702030302020204" pitchFamily="66" charset="0"/>
              </a:rPr>
              <a:t>o</a:t>
            </a: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uro	  	sol 		calor 		palha</a:t>
            </a:r>
            <a:endParaRPr lang="pt-BR" altLang="pt-BR" sz="2000" i="1" dirty="0">
              <a:solidFill>
                <a:srgbClr val="292929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i="1" dirty="0">
                <a:solidFill>
                  <a:srgbClr val="292929"/>
                </a:solidFill>
                <a:latin typeface="Comic Sans MS" panose="030F0702030302020204" pitchFamily="66" charset="0"/>
              </a:rPr>
              <a:t>l</a:t>
            </a:r>
            <a:r>
              <a:rPr lang="pt-BR" altLang="pt-BR" sz="2000" b="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uz 		verão 		conforto	 idealismo</a:t>
            </a:r>
            <a:endParaRPr lang="pt-BR" altLang="pt-BR" sz="2000" b="0" i="1" dirty="0">
              <a:solidFill>
                <a:srgbClr val="292929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i="1" dirty="0">
                <a:solidFill>
                  <a:srgbClr val="292929"/>
                </a:solidFill>
                <a:latin typeface="Comic Sans MS" panose="030F0702030302020204" pitchFamily="66" charset="0"/>
              </a:rPr>
              <a:t>e</a:t>
            </a:r>
            <a:r>
              <a:rPr lang="pt-BR" altLang="pt-BR" sz="2000" b="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sperança 	euforia 	alegria		 expectativa</a:t>
            </a: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BR" altLang="pt-BR" sz="2000" i="1" dirty="0">
                <a:solidFill>
                  <a:srgbClr val="292929"/>
                </a:solidFill>
                <a:latin typeface="Comic Sans MS" panose="030F0702030302020204" pitchFamily="66" charset="0"/>
              </a:rPr>
              <a:t>a</a:t>
            </a:r>
            <a:r>
              <a:rPr lang="pt-BR" altLang="pt-BR" sz="2000" i="1" dirty="0" smtClean="0">
                <a:solidFill>
                  <a:srgbClr val="292929"/>
                </a:solidFill>
                <a:latin typeface="Comic Sans MS" panose="030F0702030302020204" pitchFamily="66" charset="0"/>
              </a:rPr>
              <a:t>petite		ansiedade</a:t>
            </a:r>
            <a:endParaRPr lang="pt-BR" altLang="pt-BR" sz="2000" b="0" i="1" dirty="0">
              <a:solidFill>
                <a:srgbClr val="29292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694</Words>
  <Application>Microsoft Office PowerPoint</Application>
  <PresentationFormat>Apresentação na tela (4:3)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Flavia&amp;Jr</dc:creator>
  <cp:lastModifiedBy>Flavia</cp:lastModifiedBy>
  <cp:revision>17</cp:revision>
  <dcterms:created xsi:type="dcterms:W3CDTF">2014-09-16T14:28:50Z</dcterms:created>
  <dcterms:modified xsi:type="dcterms:W3CDTF">2019-02-26T16:25:17Z</dcterms:modified>
</cp:coreProperties>
</file>