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7" r:id="rId9"/>
    <p:sldId id="268" r:id="rId10"/>
    <p:sldId id="265" r:id="rId11"/>
    <p:sldId id="266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4947D-F666-4557-8132-E247EF801D33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12C58-EC60-42E1-943D-A138C1935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89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12C58-EC60-42E1-943D-A138C1935CB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45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ESDI </a:t>
            </a:r>
            <a:r>
              <a:rPr lang="pt-BR" smtClean="0"/>
              <a:t>az parte da UERJ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12C58-EC60-42E1-943D-A138C1935CB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63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profissão multidisciplinar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12C58-EC60-42E1-943D-A138C1935CB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254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ESDI az parte da UERJ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12C58-EC60-42E1-943D-A138C1935CB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636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ESDI az parte da UERJ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12C58-EC60-42E1-943D-A138C1935CB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636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ESDI az parte da UERJ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12C58-EC60-42E1-943D-A138C1935CB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636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ESDI </a:t>
            </a:r>
            <a:r>
              <a:rPr lang="pt-BR" smtClean="0"/>
              <a:t>az parte da UERJ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12C58-EC60-42E1-943D-A138C1935CB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636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ESDI </a:t>
            </a:r>
            <a:r>
              <a:rPr lang="pt-BR" smtClean="0"/>
              <a:t>az parte da UERJ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12C58-EC60-42E1-943D-A138C1935CB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636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ESDI </a:t>
            </a:r>
            <a:r>
              <a:rPr lang="pt-BR" smtClean="0"/>
              <a:t>az parte da UERJ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12C58-EC60-42E1-943D-A138C1935CB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636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ESDI </a:t>
            </a:r>
            <a:r>
              <a:rPr lang="pt-BR" smtClean="0"/>
              <a:t>az parte da UERJ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12C58-EC60-42E1-943D-A138C1935CB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63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C55C3-7C78-459A-BA38-2B4618021EB1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AB202-ED60-488F-A474-2A90DC5240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C55C3-7C78-459A-BA38-2B4618021EB1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AB202-ED60-488F-A474-2A90DC5240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C55C3-7C78-459A-BA38-2B4618021EB1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AB202-ED60-488F-A474-2A90DC5240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C55C3-7C78-459A-BA38-2B4618021EB1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AB202-ED60-488F-A474-2A90DC5240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C55C3-7C78-459A-BA38-2B4618021EB1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AB202-ED60-488F-A474-2A90DC5240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C55C3-7C78-459A-BA38-2B4618021EB1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AB202-ED60-488F-A474-2A90DC5240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C55C3-7C78-459A-BA38-2B4618021EB1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AB202-ED60-488F-A474-2A90DC5240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C55C3-7C78-459A-BA38-2B4618021EB1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AB202-ED60-488F-A474-2A90DC5240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C55C3-7C78-459A-BA38-2B4618021EB1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AB202-ED60-488F-A474-2A90DC5240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C55C3-7C78-459A-BA38-2B4618021EB1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AB202-ED60-488F-A474-2A90DC5240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C55C3-7C78-459A-BA38-2B4618021EB1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AB202-ED60-488F-A474-2A90DC524055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EDC55C3-7C78-459A-BA38-2B4618021EB1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62AB202-ED60-488F-A474-2A90DC52405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ovimentos_historia_design.pp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1142" y="692696"/>
            <a:ext cx="7772400" cy="1828800"/>
          </a:xfrm>
        </p:spPr>
        <p:txBody>
          <a:bodyPr>
            <a:normAutofit/>
          </a:bodyPr>
          <a:lstStyle/>
          <a:p>
            <a:r>
              <a:rPr lang="pt-BR" sz="6000" dirty="0" smtClean="0"/>
              <a:t>O que é design?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3789040"/>
            <a:ext cx="7772400" cy="1224136"/>
          </a:xfrm>
        </p:spPr>
        <p:txBody>
          <a:bodyPr>
            <a:noAutofit/>
          </a:bodyPr>
          <a:lstStyle/>
          <a:p>
            <a:r>
              <a:rPr lang="pt-BR" sz="4000" i="1" dirty="0" smtClean="0"/>
              <a:t>Definição, história e áreas de atuação</a:t>
            </a:r>
            <a:endParaRPr lang="pt-BR" sz="4000" i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5990227" y="5359803"/>
            <a:ext cx="25202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000" i="1" dirty="0" smtClean="0">
                <a:solidFill>
                  <a:schemeClr val="bg1">
                    <a:lumMod val="65000"/>
                  </a:schemeClr>
                </a:solidFill>
              </a:rPr>
              <a:t>Design I</a:t>
            </a:r>
          </a:p>
          <a:p>
            <a:pPr algn="r"/>
            <a:r>
              <a:rPr lang="pt-BR" sz="3000" i="1" dirty="0" smtClean="0">
                <a:solidFill>
                  <a:schemeClr val="bg1">
                    <a:lumMod val="65000"/>
                  </a:schemeClr>
                </a:solidFill>
              </a:rPr>
              <a:t>Prof.: </a:t>
            </a:r>
            <a:r>
              <a:rPr lang="pt-BR" sz="3000" i="1" dirty="0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pt-BR" sz="3000" i="1" dirty="0" smtClean="0">
                <a:solidFill>
                  <a:schemeClr val="bg1">
                    <a:lumMod val="65000"/>
                  </a:schemeClr>
                </a:solidFill>
              </a:rPr>
              <a:t>lávia</a:t>
            </a:r>
            <a:endParaRPr lang="pt-BR" sz="30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91680" y="672224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32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Áreas de atuação</a:t>
            </a:r>
            <a:endParaRPr lang="pt-BR" sz="32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99592" y="19168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1556792"/>
            <a:ext cx="8419774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2200" b="1" dirty="0"/>
              <a:t>Design de Interfaces </a:t>
            </a:r>
            <a:r>
              <a:rPr lang="pt-BR" sz="2200" dirty="0"/>
              <a:t>- O profissional desta área projeta </a:t>
            </a:r>
            <a:r>
              <a:rPr lang="pt-BR" sz="2200" dirty="0" smtClean="0"/>
              <a:t>interfaces  gráficas </a:t>
            </a:r>
            <a:r>
              <a:rPr lang="pt-BR" sz="2200" dirty="0"/>
              <a:t>de sistemas operacionais, softwares e games, </a:t>
            </a:r>
            <a:r>
              <a:rPr lang="pt-BR" sz="2200" dirty="0" smtClean="0"/>
              <a:t>animação 2D </a:t>
            </a:r>
            <a:r>
              <a:rPr lang="pt-BR" sz="2200" dirty="0"/>
              <a:t>e 3D, sites (neste caso também conhecido como </a:t>
            </a:r>
            <a:r>
              <a:rPr lang="pt-BR" sz="2200" dirty="0" err="1"/>
              <a:t>webdesigner</a:t>
            </a:r>
            <a:r>
              <a:rPr lang="pt-BR" sz="2200" dirty="0" smtClean="0"/>
              <a:t>) etc</a:t>
            </a:r>
            <a:r>
              <a:rPr lang="pt-BR" sz="2200" dirty="0"/>
              <a:t>. objetivando o conforto do usuário</a:t>
            </a:r>
            <a:r>
              <a:rPr lang="pt-BR" sz="2200" dirty="0" smtClean="0"/>
              <a:t>.</a:t>
            </a:r>
          </a:p>
          <a:p>
            <a:pPr>
              <a:lnSpc>
                <a:spcPct val="125000"/>
              </a:lnSpc>
            </a:pPr>
            <a:endParaRPr lang="pt-BR" sz="2200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2200" b="1" dirty="0"/>
              <a:t>Design Gráfico </a:t>
            </a:r>
            <a:r>
              <a:rPr lang="pt-BR" sz="2200" dirty="0"/>
              <a:t>- É um campo de atuação bastante amplo e criativo</a:t>
            </a:r>
            <a:r>
              <a:rPr lang="pt-BR" sz="2200" dirty="0" smtClean="0"/>
              <a:t>, cujas </a:t>
            </a:r>
            <a:r>
              <a:rPr lang="pt-BR" sz="2200" dirty="0"/>
              <a:t>atividades englobam criação de logotipos, identidades corporativas</a:t>
            </a:r>
            <a:r>
              <a:rPr lang="pt-BR" sz="2200" dirty="0" smtClean="0"/>
              <a:t>, editoração </a:t>
            </a:r>
            <a:r>
              <a:rPr lang="pt-BR" sz="2200" dirty="0"/>
              <a:t>(revistas, jornais, livros), embalagens, cartazes etc.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007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47664" y="683351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32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Áreas de atuação</a:t>
            </a:r>
            <a:endParaRPr lang="pt-BR" sz="32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99592" y="19168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1" y="1709019"/>
            <a:ext cx="8134323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2200" b="1" dirty="0" smtClean="0"/>
              <a:t>Design </a:t>
            </a:r>
            <a:r>
              <a:rPr lang="pt-BR" sz="2200" b="1" dirty="0"/>
              <a:t>de Produto</a:t>
            </a:r>
            <a:r>
              <a:rPr lang="pt-BR" sz="2200" dirty="0"/>
              <a:t> - Desenvolvimento de produtos industriais</a:t>
            </a:r>
            <a:r>
              <a:rPr lang="pt-BR" sz="2200" dirty="0" smtClean="0"/>
              <a:t>, visando </a:t>
            </a:r>
            <a:r>
              <a:rPr lang="pt-BR" sz="2200" dirty="0"/>
              <a:t>sempre facilitar sua produção e o seu uso. O designer </a:t>
            </a:r>
            <a:r>
              <a:rPr lang="pt-BR" sz="2200" dirty="0" smtClean="0"/>
              <a:t>de produto </a:t>
            </a:r>
            <a:r>
              <a:rPr lang="pt-BR" sz="2200" dirty="0"/>
              <a:t>elabora objetos que são produzidos pelas indústrias, </a:t>
            </a:r>
            <a:r>
              <a:rPr lang="pt-BR" sz="2200" dirty="0" smtClean="0"/>
              <a:t>sempre atento </a:t>
            </a:r>
            <a:r>
              <a:rPr lang="pt-BR" sz="2200" dirty="0"/>
              <a:t>não somente à estética, mas também à funcionalidade</a:t>
            </a:r>
            <a:r>
              <a:rPr lang="pt-BR" sz="2200" dirty="0" smtClean="0"/>
              <a:t>. Ele </a:t>
            </a:r>
            <a:r>
              <a:rPr lang="pt-BR" sz="2200" dirty="0"/>
              <a:t>também cuida de tecnologia, pesquisas e desenvolvimento </a:t>
            </a:r>
            <a:r>
              <a:rPr lang="pt-BR" sz="2200" dirty="0" smtClean="0"/>
              <a:t>de materiais </a:t>
            </a:r>
            <a:r>
              <a:rPr lang="pt-BR" sz="2200" dirty="0"/>
              <a:t>adequados para o produto.</a:t>
            </a:r>
          </a:p>
          <a:p>
            <a:pPr>
              <a:lnSpc>
                <a:spcPct val="125000"/>
              </a:lnSpc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8877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03648" y="454882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32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Áreas </a:t>
            </a:r>
            <a:r>
              <a:rPr lang="pt-BR" sz="32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mais específicas</a:t>
            </a:r>
            <a:endParaRPr lang="pt-BR" sz="32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27584" y="1412775"/>
            <a:ext cx="7128792" cy="5038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A</a:t>
            </a:r>
            <a:r>
              <a:rPr lang="pt-BR" sz="2200" dirty="0" smtClean="0"/>
              <a:t>udiovisual ;</a:t>
            </a:r>
            <a:endParaRPr lang="pt-B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Editoração;</a:t>
            </a:r>
            <a:endParaRPr lang="pt-B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Embalagens;</a:t>
            </a:r>
            <a:endParaRPr lang="pt-B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Identidade Corporativa (branding) </a:t>
            </a:r>
            <a:r>
              <a:rPr lang="pt-BR" sz="2200" dirty="0" smtClean="0"/>
              <a:t>;</a:t>
            </a:r>
            <a:endParaRPr lang="pt-B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Ilustração </a:t>
            </a:r>
            <a:r>
              <a:rPr lang="pt-BR" sz="2200" dirty="0" smtClean="0"/>
              <a:t>;</a:t>
            </a:r>
            <a:endParaRPr lang="pt-B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Interface Digital </a:t>
            </a:r>
            <a:r>
              <a:rPr lang="pt-BR" sz="2200" dirty="0" smtClean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Manipulação de </a:t>
            </a:r>
            <a:r>
              <a:rPr lang="pt-BR" sz="2200" dirty="0" smtClean="0"/>
              <a:t>Imagens; </a:t>
            </a:r>
            <a:endParaRPr lang="pt-B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Programação Visual (impressos</a:t>
            </a:r>
            <a:r>
              <a:rPr lang="pt-BR" sz="2200" dirty="0" smtClean="0"/>
              <a:t>);</a:t>
            </a:r>
            <a:endParaRPr lang="pt-B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Sinalização;</a:t>
            </a:r>
            <a:endParaRPr lang="pt-BR" sz="2200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9821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47664" y="425385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32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Áreas </a:t>
            </a:r>
            <a:r>
              <a:rPr lang="pt-BR" sz="32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mais específicas</a:t>
            </a:r>
            <a:endParaRPr lang="pt-BR" sz="32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73902" y="1700808"/>
            <a:ext cx="712879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Tipografia;</a:t>
            </a:r>
            <a:endParaRPr lang="pt-B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Bens de Consumo </a:t>
            </a:r>
            <a:r>
              <a:rPr lang="pt-BR" sz="2200" dirty="0" smtClean="0"/>
              <a:t>;</a:t>
            </a:r>
            <a:endParaRPr lang="pt-B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Bens </a:t>
            </a:r>
            <a:r>
              <a:rPr lang="pt-BR" sz="2200" dirty="0"/>
              <a:t>de Gosto </a:t>
            </a:r>
            <a:r>
              <a:rPr lang="pt-BR" sz="2200" dirty="0" smtClean="0"/>
              <a:t>;</a:t>
            </a:r>
            <a:endParaRPr lang="pt-B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Mobiliário </a:t>
            </a:r>
            <a:r>
              <a:rPr lang="pt-BR" sz="2200" dirty="0" smtClean="0"/>
              <a:t>;</a:t>
            </a:r>
            <a:endParaRPr lang="pt-B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Moda;</a:t>
            </a:r>
            <a:endParaRPr lang="pt-B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Têxtil </a:t>
            </a:r>
            <a:r>
              <a:rPr lang="pt-BR" sz="2200" dirty="0" smtClean="0"/>
              <a:t>;</a:t>
            </a:r>
            <a:endParaRPr lang="pt-B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Veículos;</a:t>
            </a:r>
            <a:endParaRPr lang="pt-B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Stands e </a:t>
            </a:r>
            <a:r>
              <a:rPr lang="pt-BR" sz="2200" dirty="0" smtClean="0"/>
              <a:t>Exposições;</a:t>
            </a:r>
            <a:endParaRPr lang="pt-B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Interiores </a:t>
            </a:r>
            <a:r>
              <a:rPr lang="pt-BR" sz="2200" dirty="0" smtClean="0"/>
              <a:t>;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1969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47664" y="683351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32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Áreas </a:t>
            </a:r>
            <a:r>
              <a:rPr lang="pt-BR" sz="32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mais específicas</a:t>
            </a:r>
            <a:endParaRPr lang="pt-BR" sz="32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99592" y="1772816"/>
            <a:ext cx="7128792" cy="407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Ergonomia;</a:t>
            </a:r>
            <a:endParaRPr lang="pt-B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Modelos e Protótipos </a:t>
            </a:r>
            <a:r>
              <a:rPr lang="pt-BR" sz="2200" dirty="0" smtClean="0"/>
              <a:t>;</a:t>
            </a:r>
            <a:endParaRPr lang="pt-B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Ilustração </a:t>
            </a:r>
            <a:r>
              <a:rPr lang="pt-BR" sz="2200" dirty="0"/>
              <a:t>Técnica </a:t>
            </a:r>
            <a:r>
              <a:rPr lang="pt-BR" sz="2200" dirty="0" smtClean="0"/>
              <a:t>;</a:t>
            </a:r>
            <a:endParaRPr lang="pt-B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Educação;</a:t>
            </a:r>
            <a:endParaRPr lang="pt-B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Planejamento de Produtos </a:t>
            </a:r>
            <a:r>
              <a:rPr lang="pt-BR" sz="2200" dirty="0" smtClean="0"/>
              <a:t>;</a:t>
            </a:r>
            <a:endParaRPr lang="pt-B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Teoria ou </a:t>
            </a:r>
            <a:r>
              <a:rPr lang="pt-BR" sz="2200" dirty="0" smtClean="0"/>
              <a:t>Pesquisa;</a:t>
            </a:r>
            <a:endParaRPr lang="pt-BR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Arquitetura de Informação </a:t>
            </a:r>
            <a:r>
              <a:rPr lang="pt-BR" sz="2200" dirty="0" smtClean="0"/>
              <a:t>;</a:t>
            </a:r>
            <a:endParaRPr lang="pt-BR" sz="2200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5790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O que é Design?</a:t>
            </a:r>
            <a:endParaRPr lang="pt-BR" sz="32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4294967295"/>
          </p:nvPr>
        </p:nvSpPr>
        <p:spPr>
          <a:xfrm>
            <a:off x="539552" y="1844824"/>
            <a:ext cx="8229600" cy="428156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pt-BR" sz="2200" b="1" i="1" dirty="0"/>
              <a:t>Design é projetar conceitos, equilibrando estética </a:t>
            </a:r>
            <a:r>
              <a:rPr lang="pt-BR" sz="2200" b="1" i="1" dirty="0" smtClean="0"/>
              <a:t>e funcionalidade.</a:t>
            </a:r>
          </a:p>
          <a:p>
            <a:pPr marL="0" indent="0">
              <a:lnSpc>
                <a:spcPct val="170000"/>
              </a:lnSpc>
              <a:buNone/>
            </a:pPr>
            <a:endParaRPr lang="pt-BR" sz="2200" dirty="0"/>
          </a:p>
          <a:p>
            <a:pPr>
              <a:lnSpc>
                <a:spcPct val="170000"/>
              </a:lnSpc>
            </a:pPr>
            <a:r>
              <a:rPr lang="en-US" sz="2200" dirty="0"/>
              <a:t>Segundo a ICSID - The International Council of </a:t>
            </a:r>
            <a:r>
              <a:rPr lang="en-US" sz="2200" dirty="0" smtClean="0"/>
              <a:t>Societies </a:t>
            </a:r>
            <a:r>
              <a:rPr lang="pt-BR" sz="2200" dirty="0" err="1" smtClean="0"/>
              <a:t>of</a:t>
            </a:r>
            <a:r>
              <a:rPr lang="pt-BR" sz="2200" dirty="0" smtClean="0"/>
              <a:t> </a:t>
            </a:r>
            <a:r>
              <a:rPr lang="pt-BR" sz="2200" dirty="0"/>
              <a:t>Design, numa definição mais abrangente</a:t>
            </a:r>
            <a:r>
              <a:rPr lang="pt-BR" sz="2200" dirty="0" smtClean="0"/>
              <a:t>: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6992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1772816"/>
            <a:ext cx="8244408" cy="412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>
              <a:lnSpc>
                <a:spcPct val="170000"/>
              </a:lnSpc>
            </a:pPr>
            <a:r>
              <a:rPr lang="pt-BR" sz="2200" i="1" dirty="0" smtClean="0"/>
              <a:t>“Design é uma atividade cuja finalidade é estabelecer as qualidades multifacetadas de objetos, processos, serviços e seus sistemas, compreendendo todo seu ciclo de vida.</a:t>
            </a:r>
          </a:p>
          <a:p>
            <a:pPr>
              <a:lnSpc>
                <a:spcPct val="170000"/>
              </a:lnSpc>
              <a:tabLst>
                <a:tab pos="176213" algn="l"/>
              </a:tabLst>
            </a:pPr>
            <a:r>
              <a:rPr lang="pt-BR" sz="2200" i="1" dirty="0"/>
              <a:t> </a:t>
            </a:r>
            <a:r>
              <a:rPr lang="pt-BR" sz="2200" i="1" dirty="0" smtClean="0"/>
              <a:t>    Portanto, design é o fator central da humanização inovadora de tecnologias e o fator crucial para o intercâmbio econômico e cultural.”</a:t>
            </a:r>
            <a:endParaRPr lang="pt-BR" sz="2200" dirty="0"/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436353" y="188640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 smtClean="0"/>
              <a:t>O que é Design?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152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19672" y="464780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32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História do Design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99592" y="19168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4580" y="1184710"/>
            <a:ext cx="7488832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A primeira Revolução industrial iniciada na Inglaterra por volta de 1750 acarretou mudanças sociais , como: </a:t>
            </a:r>
            <a:r>
              <a:rPr lang="pt-BR" sz="2200" dirty="0"/>
              <a:t>aumento da população nas cidades, </a:t>
            </a:r>
            <a:r>
              <a:rPr lang="pt-BR" sz="2200" dirty="0" smtClean="0"/>
              <a:t>crescimento das </a:t>
            </a:r>
            <a:r>
              <a:rPr lang="pt-BR" sz="2200" dirty="0"/>
              <a:t>tecnologias em transporte e nas relações </a:t>
            </a:r>
            <a:r>
              <a:rPr lang="pt-BR" sz="2200" dirty="0" smtClean="0"/>
              <a:t>econômicas, </a:t>
            </a:r>
            <a:r>
              <a:rPr lang="pt-BR" sz="2200" dirty="0"/>
              <a:t>aumento no consumo e </a:t>
            </a:r>
            <a:r>
              <a:rPr lang="pt-BR" sz="2200" dirty="0" smtClean="0"/>
              <a:t>no acesso </a:t>
            </a:r>
            <a:r>
              <a:rPr lang="pt-BR" sz="2200" dirty="0"/>
              <a:t>às informações</a:t>
            </a:r>
            <a:r>
              <a:rPr lang="pt-BR" sz="2200" dirty="0" smtClean="0"/>
              <a:t>.</a:t>
            </a:r>
            <a:endParaRPr lang="pt-BR" sz="2200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A comunicação visual cresceu devido ao aumento do consumo dos impressos, reflexo do aumento da população leitora -disseminação da  alfabetização; </a:t>
            </a:r>
            <a:r>
              <a:rPr lang="pt-BR" sz="2200" dirty="0" smtClean="0"/>
              <a:t>Apresentando </a:t>
            </a:r>
            <a:r>
              <a:rPr lang="pt-BR" sz="2200" dirty="0"/>
              <a:t>evoluções tecnológicas na área da impressão e reprodução fotográfica; onde o design começou a evoluir.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53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19672" y="464780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32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História do Design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99592" y="19168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19572" y="1196752"/>
            <a:ext cx="7488832" cy="620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Os </a:t>
            </a:r>
            <a:r>
              <a:rPr lang="pt-BR" sz="2200" dirty="0"/>
              <a:t>operários foram </a:t>
            </a:r>
            <a:r>
              <a:rPr lang="pt-BR" sz="2200" dirty="0" smtClean="0"/>
              <a:t>considerados </a:t>
            </a:r>
            <a:r>
              <a:rPr lang="pt-BR" sz="2200" dirty="0"/>
              <a:t>os primeiros designers.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Em </a:t>
            </a:r>
            <a:r>
              <a:rPr lang="pt-BR" sz="2200" dirty="0" smtClean="0"/>
              <a:t>meados de </a:t>
            </a:r>
            <a:r>
              <a:rPr lang="pt-BR" sz="2200" dirty="0"/>
              <a:t>1850, um novo pensamento </a:t>
            </a:r>
            <a:r>
              <a:rPr lang="pt-BR" sz="2200" dirty="0" smtClean="0"/>
              <a:t>permeou </a:t>
            </a:r>
            <a:r>
              <a:rPr lang="pt-BR" sz="2200" dirty="0"/>
              <a:t>as </a:t>
            </a:r>
            <a:r>
              <a:rPr lang="pt-BR" sz="2200" dirty="0" smtClean="0"/>
              <a:t>práticas industriais</a:t>
            </a:r>
            <a:r>
              <a:rPr lang="pt-BR" sz="2200" dirty="0"/>
              <a:t>: </a:t>
            </a:r>
            <a:endParaRPr lang="pt-BR" sz="2200" dirty="0" smtClean="0"/>
          </a:p>
          <a:p>
            <a:pPr marL="722313" indent="-457200">
              <a:lnSpc>
                <a:spcPct val="125000"/>
              </a:lnSpc>
            </a:pPr>
            <a:r>
              <a:rPr lang="pt-BR" sz="2200" dirty="0" smtClean="0"/>
              <a:t>    </a:t>
            </a:r>
            <a:r>
              <a:rPr lang="pt-BR" sz="2200" i="1" u="sng" dirty="0" smtClean="0"/>
              <a:t>a </a:t>
            </a:r>
            <a:r>
              <a:rPr lang="pt-BR" sz="2200" i="1" u="sng" dirty="0"/>
              <a:t>desvalorização do objeto com deficiência </a:t>
            </a:r>
            <a:r>
              <a:rPr lang="pt-BR" sz="2200" i="1" u="sng" dirty="0" smtClean="0"/>
              <a:t>           </a:t>
            </a:r>
            <a:r>
              <a:rPr lang="pt-BR" sz="2200" i="1" u="sng" dirty="0" err="1" smtClean="0"/>
              <a:t>projetual</a:t>
            </a:r>
            <a:r>
              <a:rPr lang="pt-BR" sz="2200" i="1" u="sng" dirty="0" smtClean="0"/>
              <a:t> </a:t>
            </a:r>
            <a:r>
              <a:rPr lang="pt-BR" sz="2200" i="1" u="sng" dirty="0" smtClean="0"/>
              <a:t>e </a:t>
            </a:r>
            <a:r>
              <a:rPr lang="pt-BR" sz="2200" i="1" u="sng" dirty="0"/>
              <a:t>de estilo. </a:t>
            </a:r>
            <a:endParaRPr lang="pt-BR" sz="2200" i="1" u="sng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A </a:t>
            </a:r>
            <a:r>
              <a:rPr lang="pt-BR" sz="2200" dirty="0" smtClean="0"/>
              <a:t>ideia </a:t>
            </a:r>
            <a:r>
              <a:rPr lang="pt-BR" sz="2200" dirty="0"/>
              <a:t>de que a qualidade do objeto </a:t>
            </a:r>
            <a:r>
              <a:rPr lang="pt-BR" sz="2200" dirty="0" smtClean="0"/>
              <a:t>fabricado deveria </a:t>
            </a:r>
            <a:r>
              <a:rPr lang="pt-BR" sz="2200" dirty="0"/>
              <a:t>refletir tanto a unidade do projeto e execução </a:t>
            </a:r>
            <a:r>
              <a:rPr lang="pt-BR" sz="2200" dirty="0" smtClean="0"/>
              <a:t>quanto o </a:t>
            </a:r>
            <a:r>
              <a:rPr lang="pt-BR" sz="2200" dirty="0"/>
              <a:t>bem-estar do trabalhador, fez ressoar o nome de </a:t>
            </a:r>
            <a:r>
              <a:rPr lang="pt-BR" sz="2200" dirty="0" smtClean="0"/>
              <a:t>Willian Morris </a:t>
            </a:r>
            <a:r>
              <a:rPr lang="pt-BR" sz="2200" dirty="0"/>
              <a:t>como um divulgador da importância do design, </a:t>
            </a:r>
            <a:r>
              <a:rPr lang="pt-BR" sz="2200" dirty="0" smtClean="0"/>
              <a:t>dando origem </a:t>
            </a:r>
            <a:r>
              <a:rPr lang="pt-BR" sz="2200" dirty="0"/>
              <a:t>ao movimento conhecido </a:t>
            </a:r>
            <a:r>
              <a:rPr lang="pt-BR" sz="2200" dirty="0" err="1">
                <a:hlinkClick r:id="rId2" action="ppaction://hlinkpres?slideindex=1&amp;slidetitle="/>
              </a:rPr>
              <a:t>Arts</a:t>
            </a:r>
            <a:r>
              <a:rPr lang="pt-BR" sz="2200" dirty="0">
                <a:hlinkClick r:id="rId2" action="ppaction://hlinkpres?slideindex=1&amp;slidetitle="/>
              </a:rPr>
              <a:t> </a:t>
            </a:r>
            <a:r>
              <a:rPr lang="pt-BR" sz="2200" dirty="0" err="1">
                <a:hlinkClick r:id="rId2" action="ppaction://hlinkpres?slideindex=1&amp;slidetitle="/>
              </a:rPr>
              <a:t>and</a:t>
            </a:r>
            <a:r>
              <a:rPr lang="pt-BR" sz="2200" dirty="0">
                <a:hlinkClick r:id="rId2" action="ppaction://hlinkpres?slideindex=1&amp;slidetitle="/>
              </a:rPr>
              <a:t> </a:t>
            </a:r>
            <a:r>
              <a:rPr lang="pt-BR" sz="2200" dirty="0" err="1">
                <a:hlinkClick r:id="rId2" action="ppaction://hlinkpres?slideindex=1&amp;slidetitle="/>
              </a:rPr>
              <a:t>Crafts</a:t>
            </a:r>
            <a:r>
              <a:rPr lang="pt-BR" sz="2200" dirty="0">
                <a:hlinkClick r:id="rId2" action="ppaction://hlinkpres?slideindex=1&amp;slidetitle="/>
              </a:rPr>
              <a:t>.</a:t>
            </a:r>
            <a:endParaRPr lang="pt-BR" sz="2200" dirty="0" smtClean="0"/>
          </a:p>
          <a:p>
            <a:pPr>
              <a:lnSpc>
                <a:spcPct val="125000"/>
              </a:lnSpc>
            </a:pPr>
            <a:endParaRPr lang="pt-BR" sz="2200" dirty="0"/>
          </a:p>
          <a:p>
            <a:endParaRPr lang="pt-BR" sz="22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78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19672" y="464780"/>
            <a:ext cx="5256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32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Outros movimentos da História </a:t>
            </a:r>
            <a:r>
              <a:rPr lang="pt-BR" sz="32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do Design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99592" y="19168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85546" y="1549225"/>
            <a:ext cx="795688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E</a:t>
            </a:r>
            <a:r>
              <a:rPr lang="pt-BR" sz="2200" dirty="0" smtClean="0"/>
              <a:t>ntre </a:t>
            </a:r>
            <a:r>
              <a:rPr lang="pt-BR" sz="2200" dirty="0"/>
              <a:t>de 1920 e 1930, surgiu o movimento</a:t>
            </a:r>
          </a:p>
          <a:p>
            <a:pPr>
              <a:lnSpc>
                <a:spcPct val="125000"/>
              </a:lnSpc>
            </a:pPr>
            <a:r>
              <a:rPr lang="pt-BR" sz="2200" b="1" dirty="0" err="1"/>
              <a:t>Art</a:t>
            </a:r>
            <a:r>
              <a:rPr lang="pt-BR" sz="2200" b="1" dirty="0"/>
              <a:t> </a:t>
            </a:r>
            <a:r>
              <a:rPr lang="pt-BR" sz="2200" b="1" dirty="0" err="1" smtClean="0"/>
              <a:t>Déco</a:t>
            </a:r>
            <a:r>
              <a:rPr lang="pt-BR" sz="2200" dirty="0" err="1" smtClean="0"/>
              <a:t>,na</a:t>
            </a:r>
            <a:r>
              <a:rPr lang="pt-BR" sz="2200" dirty="0" smtClean="0"/>
              <a:t> </a:t>
            </a:r>
            <a:r>
              <a:rPr lang="pt-BR" sz="2200" dirty="0" err="1" smtClean="0"/>
              <a:t>Ámerica</a:t>
            </a:r>
            <a:r>
              <a:rPr lang="pt-BR" sz="2200" dirty="0" smtClean="0"/>
              <a:t>:</a:t>
            </a:r>
          </a:p>
          <a:p>
            <a:pPr>
              <a:lnSpc>
                <a:spcPct val="125000"/>
              </a:lnSpc>
            </a:pPr>
            <a:r>
              <a:rPr lang="pt-BR" sz="2200" dirty="0"/>
              <a:t>	</a:t>
            </a:r>
            <a:r>
              <a:rPr lang="pt-BR" sz="2200" dirty="0" smtClean="0"/>
              <a:t>- </a:t>
            </a:r>
            <a:r>
              <a:rPr lang="pt-BR" sz="2200" dirty="0"/>
              <a:t>estilo de massa produzido e consumido </a:t>
            </a:r>
            <a:r>
              <a:rPr lang="pt-BR" sz="2200" dirty="0" smtClean="0"/>
              <a:t>anonimamente nas </a:t>
            </a:r>
            <a:r>
              <a:rPr lang="pt-BR" sz="2200" dirty="0"/>
              <a:t>grandes metrópoles americanas e </a:t>
            </a:r>
            <a:r>
              <a:rPr lang="pt-BR" sz="2200" dirty="0" smtClean="0"/>
              <a:t>divulgado amplamente </a:t>
            </a:r>
            <a:r>
              <a:rPr lang="pt-BR" sz="2200" dirty="0"/>
              <a:t>pelo cinema</a:t>
            </a:r>
            <a:r>
              <a:rPr lang="pt-BR" sz="2200" dirty="0" smtClean="0"/>
              <a:t>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pt-BR" sz="2200" dirty="0" smtClean="0"/>
          </a:p>
          <a:p>
            <a:pPr indent="354013" defTabSz="265113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Nas primeiras décadas do século 20 surgiram diversos </a:t>
            </a:r>
            <a:r>
              <a:rPr lang="pt-BR" sz="2200" dirty="0" smtClean="0"/>
              <a:t>movimentos artísticos </a:t>
            </a:r>
            <a:r>
              <a:rPr lang="pt-BR" sz="2200" dirty="0"/>
              <a:t>como </a:t>
            </a:r>
            <a:r>
              <a:rPr lang="pt-BR" sz="2200" b="1" dirty="0"/>
              <a:t>Futurismo, Cubismo, </a:t>
            </a:r>
            <a:r>
              <a:rPr lang="pt-BR" sz="2200" b="1" dirty="0" err="1"/>
              <a:t>Neo-Plasticismo</a:t>
            </a:r>
            <a:r>
              <a:rPr lang="pt-BR" sz="2200" dirty="0" smtClean="0"/>
              <a:t>, denominados Vanguarda </a:t>
            </a:r>
            <a:r>
              <a:rPr lang="pt-BR" sz="2200" dirty="0" err="1" smtClean="0"/>
              <a:t>Européia</a:t>
            </a:r>
            <a:r>
              <a:rPr lang="pt-BR" sz="2200" dirty="0" smtClean="0"/>
              <a:t>; com influência </a:t>
            </a:r>
            <a:r>
              <a:rPr lang="pt-BR" sz="2200" dirty="0"/>
              <a:t>mais ampla </a:t>
            </a:r>
            <a:r>
              <a:rPr lang="pt-BR" sz="2200" dirty="0" smtClean="0"/>
              <a:t>na área </a:t>
            </a:r>
            <a:r>
              <a:rPr lang="pt-BR" sz="2200" dirty="0"/>
              <a:t>do design </a:t>
            </a:r>
            <a:r>
              <a:rPr lang="pt-BR" sz="2200" dirty="0" smtClean="0"/>
              <a:t>gráfico.</a:t>
            </a:r>
            <a:endParaRPr lang="pt-BR" sz="2200" dirty="0"/>
          </a:p>
          <a:p>
            <a:pPr>
              <a:lnSpc>
                <a:spcPct val="125000"/>
              </a:lnSpc>
            </a:pPr>
            <a:endParaRPr lang="pt-BR" sz="22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3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32647" y="404664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32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Escolas de Design</a:t>
            </a:r>
            <a:endParaRPr lang="pt-BR" sz="32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99592" y="19168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1340767"/>
            <a:ext cx="8700851" cy="470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pt-BR" sz="2200" b="1" dirty="0" smtClean="0"/>
              <a:t>A </a:t>
            </a:r>
            <a:r>
              <a:rPr lang="pt-BR" sz="2200" b="1" dirty="0" smtClean="0"/>
              <a:t>Bauhaus</a:t>
            </a:r>
            <a:r>
              <a:rPr lang="pt-BR" sz="2200" dirty="0"/>
              <a:t>:</a:t>
            </a:r>
            <a:endParaRPr lang="pt-BR" sz="2200" dirty="0" smtClean="0"/>
          </a:p>
          <a:p>
            <a:pPr>
              <a:lnSpc>
                <a:spcPct val="125000"/>
              </a:lnSpc>
              <a:tabLst>
                <a:tab pos="176213" algn="l"/>
              </a:tabLst>
            </a:pPr>
            <a:r>
              <a:rPr lang="pt-BR" sz="2200" dirty="0" smtClean="0"/>
              <a:t>        - funcionou </a:t>
            </a:r>
            <a:r>
              <a:rPr lang="pt-BR" sz="2200" dirty="0"/>
              <a:t>entre 1919 a 1933</a:t>
            </a:r>
            <a:r>
              <a:rPr lang="pt-BR" sz="2200" dirty="0" smtClean="0"/>
              <a:t> na Alemanha: </a:t>
            </a:r>
          </a:p>
          <a:p>
            <a:pPr marL="265113" indent="-265113">
              <a:lnSpc>
                <a:spcPct val="125000"/>
              </a:lnSpc>
            </a:pPr>
            <a:r>
              <a:rPr lang="pt-BR" sz="2200" dirty="0"/>
              <a:t> </a:t>
            </a:r>
            <a:r>
              <a:rPr lang="pt-BR" sz="2200" dirty="0" smtClean="0"/>
              <a:t>   </a:t>
            </a:r>
            <a:r>
              <a:rPr lang="pt-BR" sz="2200" dirty="0" smtClean="0"/>
              <a:t>    - </a:t>
            </a:r>
            <a:r>
              <a:rPr lang="pt-BR" sz="2200" dirty="0" smtClean="0"/>
              <a:t>formada </a:t>
            </a:r>
            <a:r>
              <a:rPr lang="pt-BR" sz="2200" dirty="0"/>
              <a:t>através da unificação e </a:t>
            </a:r>
            <a:r>
              <a:rPr lang="pt-BR" sz="2200" dirty="0" smtClean="0"/>
              <a:t>reorganização de </a:t>
            </a:r>
            <a:r>
              <a:rPr lang="pt-BR" sz="2200" dirty="0"/>
              <a:t>duas </a:t>
            </a:r>
            <a:r>
              <a:rPr lang="pt-BR" sz="2200" dirty="0" smtClean="0"/>
              <a:t>   escolas </a:t>
            </a:r>
            <a:r>
              <a:rPr lang="pt-BR" sz="2200" dirty="0"/>
              <a:t>já existentes em Weimar: a </a:t>
            </a:r>
            <a:r>
              <a:rPr lang="pt-BR" sz="2200" dirty="0" smtClean="0"/>
              <a:t>Academia de </a:t>
            </a:r>
            <a:r>
              <a:rPr lang="pt-BR" sz="2200" dirty="0"/>
              <a:t>Belas-Artes e a Escola de Artes e Ofícios</a:t>
            </a:r>
            <a:r>
              <a:rPr lang="pt-BR" sz="2200" dirty="0" smtClean="0"/>
              <a:t>.</a:t>
            </a:r>
          </a:p>
          <a:p>
            <a:pPr>
              <a:lnSpc>
                <a:spcPct val="125000"/>
              </a:lnSpc>
            </a:pPr>
            <a:r>
              <a:rPr lang="pt-BR" sz="2200" dirty="0"/>
              <a:t> </a:t>
            </a:r>
            <a:r>
              <a:rPr lang="pt-BR" sz="2200" dirty="0" smtClean="0"/>
              <a:t>   </a:t>
            </a:r>
            <a:r>
              <a:rPr lang="pt-BR" sz="2200" dirty="0" smtClean="0"/>
              <a:t>   - </a:t>
            </a:r>
            <a:r>
              <a:rPr lang="pt-BR" sz="2200" dirty="0" smtClean="0"/>
              <a:t>uma das mais influentes escola de </a:t>
            </a:r>
            <a:r>
              <a:rPr lang="pt-BR" sz="2200" dirty="0" smtClean="0"/>
              <a:t>Design </a:t>
            </a:r>
            <a:r>
              <a:rPr lang="pt-BR" sz="2200" dirty="0" smtClean="0"/>
              <a:t>do mundo</a:t>
            </a:r>
            <a:r>
              <a:rPr lang="pt-BR" sz="2200" dirty="0" smtClean="0"/>
              <a:t>;</a:t>
            </a:r>
          </a:p>
          <a:p>
            <a:pPr>
              <a:lnSpc>
                <a:spcPct val="125000"/>
              </a:lnSpc>
            </a:pPr>
            <a:r>
              <a:rPr lang="pt-BR" sz="2200" dirty="0"/>
              <a:t> </a:t>
            </a:r>
            <a:r>
              <a:rPr lang="pt-BR" sz="2200" dirty="0" smtClean="0"/>
              <a:t>      -  com </a:t>
            </a:r>
            <a:r>
              <a:rPr lang="pt-BR" sz="2200" dirty="0"/>
              <a:t>a premissa de fazer uso da </a:t>
            </a:r>
            <a:r>
              <a:rPr lang="pt-BR" sz="2200" dirty="0" smtClean="0"/>
              <a:t>arquitetura e </a:t>
            </a:r>
            <a:r>
              <a:rPr lang="pt-BR" sz="2200" dirty="0"/>
              <a:t>do design para construir uma sociedade melhor</a:t>
            </a:r>
            <a:endParaRPr lang="pt-BR" sz="2200" dirty="0" smtClean="0"/>
          </a:p>
          <a:p>
            <a:pPr>
              <a:lnSpc>
                <a:spcPct val="125000"/>
              </a:lnSpc>
            </a:pPr>
            <a:r>
              <a:rPr lang="pt-BR" sz="2200" dirty="0"/>
              <a:t> </a:t>
            </a:r>
            <a:r>
              <a:rPr lang="pt-BR" sz="2200" dirty="0" smtClean="0"/>
              <a:t>   </a:t>
            </a:r>
            <a:r>
              <a:rPr lang="pt-BR" sz="2200" dirty="0" smtClean="0"/>
              <a:t>   - </a:t>
            </a:r>
            <a:r>
              <a:rPr lang="pt-BR" sz="2200" dirty="0" smtClean="0"/>
              <a:t>sua forte inspiração modernista tentou unir de forma definitiva a arte com a indústria;</a:t>
            </a:r>
          </a:p>
          <a:p>
            <a:pPr>
              <a:lnSpc>
                <a:spcPct val="125000"/>
              </a:lnSpc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4396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87545" y="61633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32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Escolas de Design</a:t>
            </a:r>
            <a:endParaRPr lang="pt-BR" sz="32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99592" y="19168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79631" y="1628800"/>
            <a:ext cx="8748593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2200" b="1" dirty="0" smtClean="0"/>
              <a:t>Escola </a:t>
            </a:r>
            <a:r>
              <a:rPr lang="pt-BR" sz="2200" b="1" dirty="0" smtClean="0"/>
              <a:t>de Design de </a:t>
            </a:r>
            <a:r>
              <a:rPr lang="pt-BR" sz="2200" b="1" dirty="0" smtClean="0"/>
              <a:t>Ulm</a:t>
            </a:r>
            <a:r>
              <a:rPr lang="pt-BR" sz="2200" dirty="0" smtClean="0"/>
              <a:t>:</a:t>
            </a:r>
          </a:p>
          <a:p>
            <a:pPr>
              <a:lnSpc>
                <a:spcPct val="125000"/>
              </a:lnSpc>
            </a:pPr>
            <a:r>
              <a:rPr lang="pt-BR" sz="2200" dirty="0"/>
              <a:t> </a:t>
            </a:r>
            <a:r>
              <a:rPr lang="pt-BR" sz="2200" dirty="0" smtClean="0"/>
              <a:t>      - fundada </a:t>
            </a:r>
            <a:r>
              <a:rPr lang="pt-BR" sz="2200" dirty="0" smtClean="0"/>
              <a:t>em 1953,na </a:t>
            </a:r>
            <a:r>
              <a:rPr lang="pt-BR" sz="2200" dirty="0" smtClean="0"/>
              <a:t>Alemanha;</a:t>
            </a:r>
            <a:endParaRPr lang="pt-BR" sz="2200" dirty="0" smtClean="0"/>
          </a:p>
          <a:p>
            <a:pPr>
              <a:lnSpc>
                <a:spcPct val="125000"/>
              </a:lnSpc>
            </a:pPr>
            <a:r>
              <a:rPr lang="pt-BR" sz="2200" dirty="0" smtClean="0"/>
              <a:t>   </a:t>
            </a:r>
            <a:r>
              <a:rPr lang="pt-BR" sz="2200" dirty="0" smtClean="0"/>
              <a:t>    </a:t>
            </a:r>
            <a:r>
              <a:rPr lang="pt-BR" sz="2200" dirty="0" smtClean="0"/>
              <a:t>- visão </a:t>
            </a:r>
            <a:r>
              <a:rPr lang="pt-BR" sz="2200" dirty="0"/>
              <a:t>do </a:t>
            </a:r>
            <a:r>
              <a:rPr lang="pt-BR" sz="2200" dirty="0" smtClean="0"/>
              <a:t>Design </a:t>
            </a:r>
            <a:r>
              <a:rPr lang="pt-BR" sz="2200" dirty="0"/>
              <a:t>como </a:t>
            </a:r>
            <a:r>
              <a:rPr lang="pt-BR" sz="2200" dirty="0" smtClean="0"/>
              <a:t>uma área </a:t>
            </a:r>
            <a:r>
              <a:rPr lang="pt-BR" sz="2200" dirty="0"/>
              <a:t>interdisciplinar voltada para a diversidade de </a:t>
            </a:r>
            <a:r>
              <a:rPr lang="pt-BR" sz="2200" dirty="0" smtClean="0"/>
              <a:t>produção;</a:t>
            </a:r>
          </a:p>
          <a:p>
            <a:pPr>
              <a:lnSpc>
                <a:spcPct val="125000"/>
              </a:lnSpc>
            </a:pPr>
            <a:r>
              <a:rPr lang="pt-BR" sz="2200" dirty="0"/>
              <a:t> </a:t>
            </a:r>
            <a:r>
              <a:rPr lang="pt-BR" sz="2200" dirty="0" smtClean="0"/>
              <a:t>   </a:t>
            </a:r>
            <a:r>
              <a:rPr lang="pt-BR" sz="2200" dirty="0" smtClean="0"/>
              <a:t>   </a:t>
            </a:r>
            <a:r>
              <a:rPr lang="pt-BR" sz="2200" dirty="0" smtClean="0"/>
              <a:t>- </a:t>
            </a:r>
            <a:r>
              <a:rPr lang="pt-BR" sz="2200" dirty="0" smtClean="0"/>
              <a:t>apresentou a iniciativa </a:t>
            </a:r>
            <a:r>
              <a:rPr lang="pt-BR" sz="2200" dirty="0"/>
              <a:t>de implantar o </a:t>
            </a:r>
            <a:r>
              <a:rPr lang="pt-BR" sz="2200" dirty="0" smtClean="0"/>
              <a:t>ensino formal </a:t>
            </a:r>
            <a:r>
              <a:rPr lang="pt-BR" sz="2200" dirty="0"/>
              <a:t>do </a:t>
            </a:r>
            <a:r>
              <a:rPr lang="pt-BR" sz="2200" dirty="0" smtClean="0"/>
              <a:t>Design </a:t>
            </a:r>
            <a:r>
              <a:rPr lang="pt-BR" sz="2200" dirty="0"/>
              <a:t>em países </a:t>
            </a:r>
            <a:r>
              <a:rPr lang="pt-BR" sz="2200" dirty="0" smtClean="0"/>
              <a:t>periféricos.</a:t>
            </a:r>
            <a:endParaRPr lang="pt-BR" sz="2200" dirty="0"/>
          </a:p>
          <a:p>
            <a:pPr>
              <a:lnSpc>
                <a:spcPct val="125000"/>
              </a:lnSpc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69157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89278" y="674806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32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Escolas de Design</a:t>
            </a:r>
            <a:endParaRPr lang="pt-BR" sz="32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99592" y="19168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05820" y="1700808"/>
            <a:ext cx="8558668" cy="333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2200" dirty="0" smtClean="0"/>
              <a:t>A </a:t>
            </a:r>
            <a:r>
              <a:rPr lang="pt-BR" sz="2200" b="1" dirty="0" smtClean="0"/>
              <a:t>ESDI (</a:t>
            </a:r>
            <a:r>
              <a:rPr lang="pt-BR" sz="2200" b="1" dirty="0"/>
              <a:t>Escola Superior </a:t>
            </a:r>
            <a:r>
              <a:rPr lang="pt-BR" sz="2200" b="1" dirty="0" smtClean="0"/>
              <a:t>de Desenho </a:t>
            </a:r>
            <a:r>
              <a:rPr lang="pt-BR" sz="2200" b="1" dirty="0"/>
              <a:t>Industrial</a:t>
            </a:r>
            <a:r>
              <a:rPr lang="pt-BR" sz="2200" b="1" dirty="0" smtClean="0"/>
              <a:t>) </a:t>
            </a:r>
            <a:r>
              <a:rPr lang="pt-BR" sz="2200" b="1" dirty="0" smtClean="0"/>
              <a:t>:</a:t>
            </a:r>
          </a:p>
          <a:p>
            <a:pPr>
              <a:lnSpc>
                <a:spcPct val="125000"/>
              </a:lnSpc>
            </a:pPr>
            <a:r>
              <a:rPr lang="pt-BR" sz="2200" b="1" dirty="0"/>
              <a:t> </a:t>
            </a:r>
            <a:r>
              <a:rPr lang="pt-BR" sz="2200" b="1" dirty="0" smtClean="0"/>
              <a:t>     - </a:t>
            </a:r>
            <a:r>
              <a:rPr lang="pt-BR" sz="2200" dirty="0" smtClean="0"/>
              <a:t>primeira </a:t>
            </a:r>
            <a:r>
              <a:rPr lang="pt-BR" sz="2200" dirty="0"/>
              <a:t>escola </a:t>
            </a:r>
            <a:r>
              <a:rPr lang="pt-BR" sz="2200" dirty="0" smtClean="0"/>
              <a:t>exclusivamente de </a:t>
            </a:r>
            <a:r>
              <a:rPr lang="pt-BR" sz="2200" dirty="0"/>
              <a:t>D</a:t>
            </a:r>
            <a:r>
              <a:rPr lang="pt-BR" sz="2200" dirty="0" smtClean="0"/>
              <a:t>esign </a:t>
            </a:r>
            <a:r>
              <a:rPr lang="pt-BR" sz="2200" dirty="0"/>
              <a:t>criada no </a:t>
            </a:r>
            <a:r>
              <a:rPr lang="pt-BR" sz="2200" u="sng" dirty="0"/>
              <a:t>Brasil</a:t>
            </a:r>
            <a:r>
              <a:rPr lang="pt-BR" sz="2200" dirty="0"/>
              <a:t> </a:t>
            </a:r>
            <a:r>
              <a:rPr lang="pt-BR" sz="2200" dirty="0" smtClean="0"/>
              <a:t>;</a:t>
            </a:r>
            <a:endParaRPr lang="pt-BR" sz="2200" dirty="0"/>
          </a:p>
          <a:p>
            <a:pPr>
              <a:lnSpc>
                <a:spcPct val="125000"/>
              </a:lnSpc>
            </a:pPr>
            <a:r>
              <a:rPr lang="pt-BR" sz="2200" dirty="0" smtClean="0"/>
              <a:t>      - </a:t>
            </a:r>
            <a:r>
              <a:rPr lang="pt-BR" sz="2200" dirty="0" smtClean="0"/>
              <a:t>fundada em </a:t>
            </a:r>
            <a:r>
              <a:rPr lang="pt-BR" sz="2200" dirty="0" smtClean="0"/>
              <a:t>1962;</a:t>
            </a:r>
          </a:p>
          <a:p>
            <a:pPr>
              <a:lnSpc>
                <a:spcPct val="125000"/>
              </a:lnSpc>
            </a:pPr>
            <a:r>
              <a:rPr lang="pt-BR" sz="2200" dirty="0" smtClean="0"/>
              <a:t>      - devido a </a:t>
            </a:r>
            <a:r>
              <a:rPr lang="pt-BR" sz="2200" dirty="0"/>
              <a:t>sua eficiência, ajudou </a:t>
            </a:r>
            <a:r>
              <a:rPr lang="pt-BR" sz="2200" dirty="0" smtClean="0"/>
              <a:t>a consolidar </a:t>
            </a:r>
            <a:r>
              <a:rPr lang="pt-BR" sz="2200" dirty="0"/>
              <a:t>a área e na fundação de diversas </a:t>
            </a:r>
            <a:r>
              <a:rPr lang="pt-BR" sz="2200" dirty="0" smtClean="0"/>
              <a:t>escolas;</a:t>
            </a:r>
          </a:p>
          <a:p>
            <a:pPr>
              <a:lnSpc>
                <a:spcPct val="125000"/>
              </a:lnSpc>
            </a:pPr>
            <a:r>
              <a:rPr lang="pt-BR" sz="2200" dirty="0"/>
              <a:t> </a:t>
            </a:r>
            <a:r>
              <a:rPr lang="pt-BR" sz="2200" dirty="0" smtClean="0"/>
              <a:t>     - pertence a UERJ</a:t>
            </a:r>
            <a:endParaRPr lang="pt-BR" sz="22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2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234</TotalTime>
  <Words>775</Words>
  <Application>Microsoft Office PowerPoint</Application>
  <PresentationFormat>Apresentação na tela (4:3)</PresentationFormat>
  <Paragraphs>97</Paragraphs>
  <Slides>14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Aspecto</vt:lpstr>
      <vt:lpstr>O que é design?</vt:lpstr>
      <vt:lpstr>O que é Design?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LENOVO</dc:creator>
  <cp:lastModifiedBy>LENOVO</cp:lastModifiedBy>
  <cp:revision>20</cp:revision>
  <dcterms:created xsi:type="dcterms:W3CDTF">2016-02-19T20:32:26Z</dcterms:created>
  <dcterms:modified xsi:type="dcterms:W3CDTF">2016-02-21T14:37:51Z</dcterms:modified>
</cp:coreProperties>
</file>