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 bwMode="auto"/>
        <p:txBody>
          <a:bodyPr/>
          <a:p>
            <a:pPr>
              <a:defRPr/>
            </a:pPr>
            <a:fld id="{955E3344-BFBA-4F74-A699-047C3961B357}" type="slidenum">
              <a:rPr/>
              <a:t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 bwMode="auto">
          <a:xfrm>
            <a:off x="609480" y="16002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 bwMode="auto">
          <a:xfrm>
            <a:off x="609480" y="396432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 bwMode="auto"/>
        <p:txBody>
          <a:bodyPr/>
          <a:p>
            <a:pPr>
              <a:defRPr/>
            </a:pPr>
            <a:fld id="{17C776D6-9B7D-4968-A868-8FB4655BE963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 bwMode="auto"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 bwMode="auto"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 bwMode="auto">
          <a:xfrm>
            <a:off x="60948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 bwMode="auto">
          <a:xfrm>
            <a:off x="623196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 bwMode="auto"/>
        <p:txBody>
          <a:bodyPr/>
          <a:p>
            <a:pPr>
              <a:defRPr/>
            </a:pPr>
            <a:fld id="{CF75E5F9-4CA1-4721-994A-27E9EEAC24A9}" type="slidenum">
              <a:rPr/>
              <a:t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 bwMode="auto">
          <a:xfrm>
            <a:off x="60948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 bwMode="auto">
          <a:xfrm>
            <a:off x="431964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 bwMode="auto">
          <a:xfrm>
            <a:off x="802980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 bwMode="auto">
          <a:xfrm>
            <a:off x="60948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 bwMode="auto">
          <a:xfrm>
            <a:off x="431964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 bwMode="auto">
          <a:xfrm>
            <a:off x="802980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 bwMode="auto"/>
        <p:txBody>
          <a:bodyPr/>
          <a:p>
            <a:pPr>
              <a:defRPr/>
            </a:pPr>
            <a:fld id="{4047682B-29DC-4539-B618-2E8F575972F1}" type="slidenum">
              <a:rPr/>
              <a:t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 bwMode="auto"/>
        <p:txBody>
          <a:bodyPr/>
          <a:p>
            <a:pPr>
              <a:defRPr/>
            </a:pPr>
            <a:fld id="{FAA23DA1-7611-491D-8E4E-AB3E41B15288}" type="slidenum">
              <a:rPr/>
              <a:t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 bwMode="auto"/>
        <p:txBody>
          <a:bodyPr/>
          <a:p>
            <a:pPr>
              <a:defRPr/>
            </a:pPr>
            <a:fld id="{73ACC217-49C5-4093-9191-A5BB89FE498A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 bwMode="auto"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 bwMode="auto"/>
        <p:txBody>
          <a:bodyPr/>
          <a:p>
            <a:pPr>
              <a:defRPr/>
            </a:pPr>
            <a:fld id="{8C87F699-9869-4CF0-9391-3125AE48ED77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 bwMode="auto">
          <a:xfrm>
            <a:off x="60948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 bwMode="auto">
          <a:xfrm>
            <a:off x="623196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 bwMode="auto"/>
        <p:txBody>
          <a:bodyPr/>
          <a:p>
            <a:pPr>
              <a:defRPr/>
            </a:pPr>
            <a:fld id="{AD3AFDC5-9E63-4822-8009-67B03F2A2237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 bwMode="auto"/>
        <p:txBody>
          <a:bodyPr/>
          <a:p>
            <a:pPr>
              <a:defRPr/>
            </a:pPr>
            <a:fld id="{B3B765ED-6D0E-4927-ABAB-CA71AF518495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 bwMode="auto">
          <a:xfrm>
            <a:off x="609480" y="274680"/>
            <a:ext cx="109724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 bwMode="auto"/>
        <p:txBody>
          <a:bodyPr/>
          <a:p>
            <a:pPr>
              <a:defRPr/>
            </a:pPr>
            <a:fld id="{5AC3D349-545B-4B4C-9077-E7BF78AB06EF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 bwMode="auto"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 bwMode="auto">
          <a:xfrm>
            <a:off x="623196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 bwMode="auto">
          <a:xfrm>
            <a:off x="60948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 bwMode="auto"/>
        <p:txBody>
          <a:bodyPr/>
          <a:p>
            <a:pPr>
              <a:defRPr/>
            </a:pPr>
            <a:fld id="{DD1A812F-5E3F-494A-A13D-E44A196876EF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 bwMode="auto"/>
        <p:txBody>
          <a:bodyPr/>
          <a:p>
            <a:pPr>
              <a:defRPr/>
            </a:pPr>
            <a:fld id="{D64BF9DB-E8DE-4E69-83C1-B5673A6A2D95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 bwMode="auto">
          <a:xfrm>
            <a:off x="60948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 bwMode="auto"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 bwMode="auto">
          <a:xfrm>
            <a:off x="623196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 bwMode="auto"/>
        <p:txBody>
          <a:bodyPr/>
          <a:p>
            <a:pPr>
              <a:defRPr/>
            </a:pPr>
            <a:fld id="{24286838-EEAB-4B4A-89E2-3B400ED8A3E2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 bwMode="auto"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 bwMode="auto"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 bwMode="auto">
          <a:xfrm>
            <a:off x="609480" y="396432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 bwMode="auto"/>
        <p:txBody>
          <a:bodyPr/>
          <a:p>
            <a:pPr>
              <a:defRPr/>
            </a:pPr>
            <a:fld id="{2D49EC9A-2E44-4DFB-85D9-76E2829FED68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 bwMode="auto">
          <a:xfrm>
            <a:off x="609480" y="16002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 bwMode="auto">
          <a:xfrm>
            <a:off x="609480" y="396432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 bwMode="auto"/>
        <p:txBody>
          <a:bodyPr/>
          <a:p>
            <a:pPr>
              <a:defRPr/>
            </a:pPr>
            <a:fld id="{E68CBC68-FE41-4ADF-9B48-3D300EE992CF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 bwMode="auto"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 bwMode="auto"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 bwMode="auto">
          <a:xfrm>
            <a:off x="60948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 bwMode="auto">
          <a:xfrm>
            <a:off x="623196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 bwMode="auto"/>
        <p:txBody>
          <a:bodyPr/>
          <a:p>
            <a:pPr>
              <a:defRPr/>
            </a:pPr>
            <a:fld id="{5CF73BC5-5996-4881-B716-F90A19F8D21F}" type="slidenum">
              <a:rPr/>
              <a:t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 bwMode="auto">
          <a:xfrm>
            <a:off x="60948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 bwMode="auto">
          <a:xfrm>
            <a:off x="431964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 bwMode="auto">
          <a:xfrm>
            <a:off x="802980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 bwMode="auto">
          <a:xfrm>
            <a:off x="60948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/>
          </p:nvPr>
        </p:nvSpPr>
        <p:spPr bwMode="auto">
          <a:xfrm>
            <a:off x="431964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/>
          </p:nvPr>
        </p:nvSpPr>
        <p:spPr bwMode="auto">
          <a:xfrm>
            <a:off x="802980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 bwMode="auto"/>
        <p:txBody>
          <a:bodyPr/>
          <a:p>
            <a:pPr>
              <a:defRPr/>
            </a:pPr>
            <a:fld id="{42C935FE-7C01-4C71-BFF2-EB47D1C95544}" type="slidenum">
              <a:rPr/>
              <a:t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 bwMode="auto"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 bwMode="auto"/>
        <p:txBody>
          <a:bodyPr/>
          <a:p>
            <a:pPr>
              <a:defRPr/>
            </a:pPr>
            <a:fld id="{54625692-7EDB-420C-AFB1-9931A135076B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 bwMode="auto">
          <a:xfrm>
            <a:off x="60948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 bwMode="auto">
          <a:xfrm>
            <a:off x="623196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 bwMode="auto"/>
        <p:txBody>
          <a:bodyPr/>
          <a:p>
            <a:pPr>
              <a:defRPr/>
            </a:pPr>
            <a:fld id="{0DDC8F1E-B779-4EA2-BBEB-977D89517BA1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 bwMode="auto"/>
        <p:txBody>
          <a:bodyPr/>
          <a:p>
            <a:pPr>
              <a:defRPr/>
            </a:pPr>
            <a:fld id="{D5FA6DBE-8E21-4E2B-B850-C726E38C5AFE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 bwMode="auto">
          <a:xfrm>
            <a:off x="609480" y="274680"/>
            <a:ext cx="109724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 bwMode="auto"/>
        <p:txBody>
          <a:bodyPr/>
          <a:p>
            <a:pPr>
              <a:defRPr/>
            </a:pPr>
            <a:fld id="{42D301E1-4B55-4253-BE2F-ED829C823C73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623196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 bwMode="auto">
          <a:xfrm>
            <a:off x="60948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 bwMode="auto"/>
        <p:txBody>
          <a:bodyPr/>
          <a:p>
            <a:pPr>
              <a:defRPr/>
            </a:pPr>
            <a:fld id="{D76BAC5D-F891-4448-9F79-1025EF927451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60948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 bwMode="auto"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 bwMode="auto">
          <a:xfrm>
            <a:off x="623196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 bwMode="auto"/>
        <p:txBody>
          <a:bodyPr/>
          <a:p>
            <a:pPr>
              <a:defRPr/>
            </a:pPr>
            <a:fld id="{5750E018-72A0-4842-8BF5-047C6D11C3E6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 bwMode="auto"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 bwMode="auto"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 bwMode="auto">
          <a:xfrm>
            <a:off x="609480" y="396432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 bwMode="auto"/>
        <p:txBody>
          <a:bodyPr/>
          <a:p>
            <a:pPr>
              <a:defRPr/>
            </a:pPr>
            <a:fld id="{0414E341-F73A-4EAD-8B6F-788C26621F18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hape 1059"/>
          <p:cNvSpPr/>
          <p:nvPr/>
        </p:nvSpPr>
        <p:spPr bwMode="auto">
          <a:xfrm>
            <a:off x="2396160" y="2291400"/>
            <a:ext cx="5452200" cy="416484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Shape 1060"/>
          <p:cNvSpPr/>
          <p:nvPr/>
        </p:nvSpPr>
        <p:spPr bwMode="auto">
          <a:xfrm>
            <a:off x="1309680" y="1839960"/>
            <a:ext cx="4011480" cy="1314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Shape 1061"/>
          <p:cNvSpPr/>
          <p:nvPr/>
        </p:nvSpPr>
        <p:spPr bwMode="auto">
          <a:xfrm>
            <a:off x="6567120" y="4629240"/>
            <a:ext cx="5395320" cy="223128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Shape 1062"/>
          <p:cNvSpPr/>
          <p:nvPr/>
        </p:nvSpPr>
        <p:spPr bwMode="auto">
          <a:xfrm>
            <a:off x="389160" y="6100920"/>
            <a:ext cx="4968000" cy="7596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Shape 1063"/>
          <p:cNvSpPr/>
          <p:nvPr/>
        </p:nvSpPr>
        <p:spPr bwMode="auto">
          <a:xfrm>
            <a:off x="0" y="3254760"/>
            <a:ext cx="2099520" cy="33433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PlaceHolder 1"/>
          <p:cNvSpPr>
            <a:spLocks noGrp="1"/>
          </p:cNvSpPr>
          <p:nvPr>
            <p:ph type="dt" idx="1"/>
          </p:nvPr>
        </p:nvSpPr>
        <p:spPr bwMode="auto"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pPr>
              <a:defRPr/>
            </a:pPr>
            <a:r>
              <a:rPr lang="en-US" sz="1400" b="0" strike="noStrike" spc="-1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ftr" idx="2"/>
          </p:nvPr>
        </p:nvSpPr>
        <p:spPr bwMode="auto"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  <a:defRPr/>
            </a:pPr>
            <a:r>
              <a:rPr lang="en-US" sz="1400" b="0" strike="noStrike" spc="-1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sldNum" idx="3"/>
          </p:nvPr>
        </p:nvSpPr>
        <p:spPr bwMode="auto"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2400" b="0" strike="noStrike" spc="-1">
                <a:latin typeface="Times New Roman"/>
              </a:defRPr>
            </a:lvl1pPr>
          </a:lstStyle>
          <a:p>
            <a:pPr>
              <a:defRPr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title"/>
          </p:nvPr>
        </p:nvSpPr>
        <p:spPr bwMode="auto">
          <a:xfrm>
            <a:off x="4595760" y="1809000"/>
            <a:ext cx="6720480" cy="71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  <a:defRPr/>
            </a:pPr>
            <a:r>
              <a:rPr lang="ru-RU" sz="4400" b="0" strike="noStrike" spc="-1">
                <a:solidFill>
                  <a:srgbClr val="595959"/>
                </a:solidFill>
                <a:latin typeface="Arial"/>
                <a:ea typeface="Arial"/>
              </a:rPr>
              <a:t>Образец заголовка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</a:rPr>
              <a:t>Click to edit the outline text format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400" b="0" strike="noStrike" spc="-1">
                <a:solidFill>
                  <a:srgbClr val="404040"/>
                </a:solidFill>
                <a:latin typeface="Arial"/>
              </a:rPr>
              <a:t>Second Outline Level</a:t>
            </a:r>
            <a:endParaRPr lang="en-US" sz="2400" b="0" strike="noStrike" spc="-1">
              <a:solidFill>
                <a:srgbClr val="40404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</a:rPr>
              <a:t>Third Outline Level</a:t>
            </a:r>
            <a:endParaRPr lang="en-US" sz="2000" b="0" strike="noStrike" spc="-1">
              <a:solidFill>
                <a:srgbClr val="40404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</a:rPr>
              <a:t>Fourth Outline Level</a:t>
            </a:r>
            <a:endParaRPr lang="en-US" sz="2000" b="0" strike="noStrike" spc="-1">
              <a:solidFill>
                <a:srgbClr val="40404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</a:rPr>
              <a:t>Fifth Outline Level</a:t>
            </a:r>
            <a:endParaRPr lang="en-US" sz="2000" b="0" strike="noStrike" spc="-1">
              <a:solidFill>
                <a:srgbClr val="40404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</a:rPr>
              <a:t>Sixth Outline Level</a:t>
            </a:r>
            <a:endParaRPr lang="en-US" sz="2000" b="0" strike="noStrike" spc="-1">
              <a:solidFill>
                <a:srgbClr val="40404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</a:rPr>
              <a:t>Seventh Outline Level</a:t>
            </a:r>
            <a:endParaRPr lang="en-US" sz="20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Shape 1059"/>
          <p:cNvSpPr/>
          <p:nvPr/>
        </p:nvSpPr>
        <p:spPr bwMode="auto">
          <a:xfrm>
            <a:off x="4976640" y="0"/>
            <a:ext cx="3057840" cy="8935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Shape 1060"/>
          <p:cNvSpPr/>
          <p:nvPr/>
        </p:nvSpPr>
        <p:spPr bwMode="auto">
          <a:xfrm>
            <a:off x="-24839" y="0"/>
            <a:ext cx="1399320" cy="17971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Shape 1061"/>
          <p:cNvSpPr/>
          <p:nvPr/>
        </p:nvSpPr>
        <p:spPr bwMode="auto">
          <a:xfrm>
            <a:off x="1637280" y="0"/>
            <a:ext cx="3839400" cy="260928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  <a:defRPr/>
            </a:pPr>
            <a:r>
              <a:rPr lang="ru-RU" sz="4400" b="0" strike="noStrike" spc="-1">
                <a:solidFill>
                  <a:srgbClr val="595959"/>
                </a:solidFill>
                <a:latin typeface="Arial"/>
                <a:ea typeface="Arial"/>
              </a:rPr>
              <a:t>Образец заголовка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buClr>
                <a:srgbClr val="404040"/>
              </a:buClr>
              <a:buFont typeface="Arial"/>
              <a:buChar char="•"/>
              <a:defRPr/>
            </a:pPr>
            <a:r>
              <a:rPr lang="ru-RU" sz="3200" b="0" strike="noStrike" spc="-1">
                <a:solidFill>
                  <a:srgbClr val="404040"/>
                </a:solidFill>
                <a:latin typeface="Arial"/>
                <a:ea typeface="Arial"/>
              </a:rPr>
              <a:t>Образец текста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404040"/>
              </a:buClr>
              <a:buFont typeface="Arial"/>
              <a:buChar char="–"/>
              <a:defRPr/>
            </a:pPr>
            <a:r>
              <a:rPr lang="ru-RU" sz="2800" b="0" strike="noStrike" spc="-1">
                <a:solidFill>
                  <a:srgbClr val="404040"/>
                </a:solidFill>
                <a:latin typeface="Arial"/>
                <a:ea typeface="Arial"/>
              </a:rPr>
              <a:t>Второй уровень</a:t>
            </a:r>
            <a:endParaRPr lang="en-US" sz="2800" b="0" strike="noStrike" spc="-1">
              <a:solidFill>
                <a:srgbClr val="404040"/>
              </a:solidFill>
              <a:latin typeface="Arial"/>
            </a:endParaRPr>
          </a:p>
          <a:p>
            <a:pPr marL="1143000" lvl="2" indent="-228600">
              <a:lnSpc>
                <a:spcPct val="100000"/>
              </a:lnSpc>
              <a:buClr>
                <a:srgbClr val="404040"/>
              </a:buClr>
              <a:buFont typeface="Arial"/>
              <a:buChar char="•"/>
              <a:defRPr/>
            </a:pPr>
            <a:r>
              <a:rPr lang="ru-RU" sz="2400" b="0" strike="noStrike" spc="-1">
                <a:solidFill>
                  <a:srgbClr val="404040"/>
                </a:solidFill>
                <a:latin typeface="Arial"/>
                <a:ea typeface="Arial"/>
              </a:rPr>
              <a:t>Третий уровень</a:t>
            </a:r>
            <a:endParaRPr lang="en-US" sz="2400" b="0" strike="noStrike" spc="-1">
              <a:solidFill>
                <a:srgbClr val="404040"/>
              </a:solidFill>
              <a:latin typeface="Arial"/>
            </a:endParaRPr>
          </a:p>
          <a:p>
            <a:pPr marL="1600200" lvl="3" indent="-228600">
              <a:lnSpc>
                <a:spcPct val="100000"/>
              </a:lnSpc>
              <a:buClr>
                <a:srgbClr val="404040"/>
              </a:buClr>
              <a:buFont typeface="Arial"/>
              <a:buChar char="–"/>
              <a:defRPr/>
            </a:pPr>
            <a:r>
              <a:rPr lang="ru-RU" sz="2000" b="0" strike="noStrike" spc="-1">
                <a:solidFill>
                  <a:srgbClr val="404040"/>
                </a:solidFill>
                <a:latin typeface="Arial"/>
                <a:ea typeface="Arial"/>
              </a:rPr>
              <a:t>Четвертый уровень</a:t>
            </a:r>
            <a:endParaRPr lang="en-US" sz="2000" b="0" strike="noStrike" spc="-1">
              <a:solidFill>
                <a:srgbClr val="404040"/>
              </a:solidFill>
              <a:latin typeface="Arial"/>
            </a:endParaRPr>
          </a:p>
          <a:p>
            <a:pPr marL="2057400" lvl="4" indent="-228600">
              <a:lnSpc>
                <a:spcPct val="100000"/>
              </a:lnSpc>
              <a:buClr>
                <a:srgbClr val="404040"/>
              </a:buClr>
              <a:buFont typeface="Arial"/>
              <a:buChar char="»"/>
              <a:defRPr/>
            </a:pPr>
            <a:r>
              <a:rPr lang="ru-RU" sz="2000" b="0" strike="noStrike" spc="-1">
                <a:solidFill>
                  <a:srgbClr val="404040"/>
                </a:solidFill>
                <a:latin typeface="Arial"/>
                <a:ea typeface="Arial"/>
              </a:rPr>
              <a:t>Пятый уровень</a:t>
            </a:r>
            <a:endParaRPr lang="en-US" sz="20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 idx="4"/>
          </p:nvPr>
        </p:nvSpPr>
        <p:spPr bwMode="auto"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pPr>
              <a:defRPr/>
            </a:pPr>
            <a:r>
              <a:rPr lang="en-US" sz="1400" b="0" strike="noStrike" spc="-1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ftr" idx="5"/>
          </p:nvPr>
        </p:nvSpPr>
        <p:spPr bwMode="auto"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  <a:defRPr/>
            </a:pPr>
            <a:r>
              <a:rPr lang="en-US" sz="1400" b="0" strike="noStrike" spc="-1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sldNum" idx="6"/>
          </p:nvPr>
        </p:nvSpPr>
        <p:spPr bwMode="auto"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2400" b="0" strike="noStrike" spc="-1">
                <a:latin typeface="Times New Roman"/>
              </a:defRPr>
            </a:lvl1pPr>
          </a:lstStyle>
          <a:p>
            <a:pPr>
              <a:defRPr/>
            </a:pPr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nodejs.org/en/download/package-manager/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 bwMode="auto">
          <a:xfrm>
            <a:off x="4595760" y="1809000"/>
            <a:ext cx="6720480" cy="71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  <a:defRPr/>
            </a:pPr>
            <a:r>
              <a:rPr lang="en-US" sz="4400" b="0" strike="noStrike" spc="-1">
                <a:solidFill>
                  <a:srgbClr val="595959"/>
                </a:solidFill>
                <a:latin typeface="Arial"/>
                <a:ea typeface="Arial"/>
              </a:rPr>
              <a:t>Começando com Javascript e Node.Js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 bwMode="auto">
          <a:xfrm>
            <a:off x="4720680" y="5908680"/>
            <a:ext cx="6720480" cy="719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3200" b="0" strike="noStrike" spc="-1">
                <a:solidFill>
                  <a:srgbClr val="808080"/>
                </a:solidFill>
                <a:latin typeface="Arial"/>
                <a:ea typeface="Arial"/>
              </a:rPr>
              <a:t>António Apolo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  <a:defRPr/>
            </a:pPr>
            <a:r>
              <a:rPr lang="en-US" sz="4400" b="0" strike="noStrike" spc="-1">
                <a:solidFill>
                  <a:srgbClr val="595959"/>
                </a:solidFill>
                <a:latin typeface="Arial"/>
                <a:ea typeface="Arial"/>
              </a:rPr>
              <a:t>Laços e iterações e Funções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 bwMode="auto"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buClr>
                <a:srgbClr val="404040"/>
              </a:buClr>
              <a:buFont typeface="Arial"/>
              <a:buChar char="•"/>
              <a:defRPr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Laços oferecem um jeito fácil e rápido de executar uma ação repetidas vezes</a:t>
            </a:r>
            <a:endParaRPr lang="en-US" sz="3200" b="0" strike="noStrike" spc="-1">
              <a:solidFill>
                <a:srgbClr val="404040"/>
              </a:solidFill>
              <a:latin typeface="Arial"/>
              <a:ea typeface="Arial"/>
            </a:endParaRPr>
          </a:p>
          <a:p>
            <a:pPr marL="343080" indent="-343080">
              <a:lnSpc>
                <a:spcPct val="100000"/>
              </a:lnSpc>
              <a:buClr>
                <a:srgbClr val="404040"/>
              </a:buClr>
              <a:buFont typeface="Arial"/>
              <a:buChar char="•"/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  <a:ea typeface="Arial"/>
            </a:endParaRPr>
          </a:p>
          <a:p>
            <a:pPr marL="343080" indent="-343080">
              <a:lnSpc>
                <a:spcPct val="100000"/>
              </a:lnSpc>
              <a:buClr>
                <a:srgbClr val="404040"/>
              </a:buClr>
              <a:buFont typeface="Arial"/>
              <a:buChar char="•"/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  <a:ea typeface="Arial"/>
            </a:endParaRPr>
          </a:p>
          <a:p>
            <a:pPr marL="343080" indent="-343080">
              <a:lnSpc>
                <a:spcPct val="100000"/>
              </a:lnSpc>
              <a:buClr>
                <a:srgbClr val="404040"/>
              </a:buClr>
              <a:buFont typeface="Arial"/>
              <a:buChar char="•"/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  <a:ea typeface="Arial"/>
            </a:endParaRPr>
          </a:p>
          <a:p>
            <a:pPr marL="343080" indent="-343080">
              <a:lnSpc>
                <a:spcPct val="100000"/>
              </a:lnSpc>
              <a:buClr>
                <a:srgbClr val="404040"/>
              </a:buClr>
              <a:buFont typeface="Arial"/>
              <a:buChar char="•"/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  <a:defRPr/>
            </a:pPr>
            <a:r>
              <a:rPr lang="en-US" sz="4400" b="0" strike="noStrike" spc="-1">
                <a:solidFill>
                  <a:srgbClr val="595959"/>
                </a:solidFill>
                <a:latin typeface="Arial"/>
                <a:ea typeface="Arial"/>
              </a:rPr>
              <a:t>DOM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9848682" name=""/>
          <p:cNvSpPr txBox="1"/>
          <p:nvPr/>
        </p:nvSpPr>
        <p:spPr bwMode="auto">
          <a:xfrm flipH="0" flipV="0">
            <a:off x="343106" y="2043713"/>
            <a:ext cx="10052399" cy="146307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  <a:p>
            <a:pPr>
              <a:defRPr/>
            </a:pPr>
            <a:r>
              <a:rPr sz="2000" b="0" i="0" u="none">
                <a:solidFill>
                  <a:srgbClr val="202124"/>
                </a:solidFill>
                <a:latin typeface="Arial"/>
                <a:ea typeface="Arial"/>
                <a:cs typeface="Arial"/>
              </a:rPr>
              <a:t>	Ele é utilizado pelo navegador para representar a sua página Web. É ele que fornece uma representação estruturada do documento como se fosse uma espécie de árvore com galhos, definindo métodos para que possam ser alterados estrutura, estilo e conteúdo do documento.</a:t>
            </a:r>
            <a:endParaRPr sz="2000"/>
          </a:p>
        </p:txBody>
      </p:sp>
      <p:sp>
        <p:nvSpPr>
          <p:cNvPr id="564469948" name=""/>
          <p:cNvSpPr txBox="1"/>
          <p:nvPr/>
        </p:nvSpPr>
        <p:spPr bwMode="auto">
          <a:xfrm flipH="0" flipV="0">
            <a:off x="407839" y="4120478"/>
            <a:ext cx="9399430" cy="70107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/>
              <a:t>	Em poucas palavras é a representação dos elementos html da pagina em </a:t>
            </a:r>
            <a:endParaRPr sz="2000"/>
          </a:p>
          <a:p>
            <a:pPr>
              <a:defRPr/>
            </a:pPr>
            <a:r>
              <a:rPr sz="2000"/>
              <a:t>estructura de árvore que nos possibilita manipula-los de forma simples e fácil.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3983407" name="PlaceHolder 1"/>
          <p:cNvSpPr>
            <a:spLocks noGrp="1"/>
          </p:cNvSpPr>
          <p:nvPr/>
        </p:nvSpPr>
        <p:spPr bwMode="auto">
          <a:xfrm>
            <a:off x="609480" y="178144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buNone/>
              <a:defRPr/>
            </a:pPr>
            <a:r>
              <a:rPr lang="en-US" sz="4400" b="0" strike="noStrike" spc="0">
                <a:solidFill>
                  <a:srgbClr val="595959"/>
                </a:solidFill>
                <a:latin typeface="Arial"/>
                <a:ea typeface="Arial"/>
              </a:rPr>
              <a:t>NODE.js</a:t>
            </a:r>
            <a:endParaRPr lang="en-US" sz="4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8303333" name="PlaceHolder 2"/>
          <p:cNvSpPr>
            <a:spLocks noGrp="1"/>
          </p:cNvSpPr>
          <p:nvPr/>
        </p:nvSpPr>
        <p:spPr bwMode="auto"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/>
          </a:p>
          <a:p>
            <a:pPr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sz="3200" b="0" i="0" u="none">
                <a:solidFill>
                  <a:srgbClr val="4D5156"/>
                </a:solidFill>
                <a:latin typeface="Arial"/>
                <a:ea typeface="Arial"/>
                <a:cs typeface="Arial"/>
              </a:rPr>
              <a:t>	Node.js é um software de código aberto, multiplataforma, baseado no interpretador V8 do Google e que permite a execução de códigos JavaScript fora de um navegador web.</a:t>
            </a:r>
            <a:endParaRPr sz="3200" b="0" strike="noStrike" spc="0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0988556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54113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  <a:defRPr/>
            </a:pPr>
            <a:r>
              <a:rPr lang="en-US" sz="4400" b="0" strike="noStrike" spc="0">
                <a:solidFill>
                  <a:srgbClr val="595959"/>
                </a:solidFill>
                <a:latin typeface="Arial"/>
                <a:ea typeface="Arial"/>
              </a:rPr>
              <a:t>Modulos</a:t>
            </a:r>
            <a:endParaRPr lang="en-US" sz="4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7271055" name="PlaceHolder 2"/>
          <p:cNvSpPr>
            <a:spLocks noGrp="1"/>
          </p:cNvSpPr>
          <p:nvPr>
            <p:ph/>
          </p:nvPr>
        </p:nvSpPr>
        <p:spPr bwMode="auto">
          <a:xfrm flipH="0" flipV="0">
            <a:off x="609480" y="1711170"/>
            <a:ext cx="10972440" cy="3393489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defRPr/>
            </a:pPr>
            <a:endParaRPr/>
          </a:p>
          <a:p>
            <a:pPr>
              <a:defRPr/>
            </a:pPr>
            <a:r>
              <a:rPr sz="2600"/>
              <a:t>	</a:t>
            </a:r>
            <a:r>
              <a:rPr sz="2600" b="0" i="0" u="none" spc="74">
                <a:solidFill>
                  <a:srgbClr val="393939"/>
                </a:solidFill>
                <a:latin typeface="Arial"/>
                <a:ea typeface="Arial"/>
                <a:cs typeface="Arial"/>
              </a:rPr>
              <a:t>Resumidamente os módulos em JavaScript é uma forma de você compartilhar informações entre arquivos, dessa forma, todos os arquivos que realizarem a importação desse módulo poderão utilizar e usufruir de suas funções ou informações que foram expostas. Dessa maneira, evitamos ter que ficar carregando N arquivos</a:t>
            </a:r>
            <a:r>
              <a:rPr sz="2600" b="0" i="0" u="none" spc="74">
                <a:solidFill>
                  <a:srgbClr val="393939"/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i="0" u="none" spc="74">
                <a:solidFill>
                  <a:schemeClr val="accent6"/>
                </a:solidFill>
                <a:latin typeface="Courier New"/>
                <a:ea typeface="Courier New"/>
                <a:cs typeface="Courier New"/>
              </a:rPr>
              <a:t>.js</a:t>
            </a:r>
            <a:r>
              <a:rPr sz="2600" b="0" i="0" u="none" spc="74">
                <a:solidFill>
                  <a:srgbClr val="393939"/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0" i="0" u="none" spc="74">
                <a:solidFill>
                  <a:srgbClr val="393939"/>
                </a:solidFill>
                <a:latin typeface="Arial"/>
                <a:ea typeface="Arial"/>
                <a:cs typeface="Arial"/>
              </a:rPr>
              <a:t>em nosso HTML, além de não precisar se pr</a:t>
            </a:r>
            <a:r>
              <a:rPr sz="2600" b="0" i="0" u="none" spc="74">
                <a:solidFill>
                  <a:srgbClr val="393939"/>
                </a:solidFill>
                <a:latin typeface="Arial"/>
                <a:ea typeface="Arial"/>
                <a:cs typeface="Arial"/>
              </a:rPr>
              <a:t>eocupar também</a:t>
            </a:r>
            <a:r>
              <a:rPr sz="2600" b="0" i="0" u="none" spc="74">
                <a:solidFill>
                  <a:srgbClr val="393939"/>
                </a:solidFill>
                <a:latin typeface="Arial"/>
                <a:ea typeface="Arial"/>
                <a:cs typeface="Arial"/>
              </a:rPr>
              <a:t> com a ordem do carregamento.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133807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54113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  <a:defRPr/>
            </a:pPr>
            <a:r>
              <a:rPr lang="en-US" sz="4400" b="0" strike="noStrike" spc="0">
                <a:solidFill>
                  <a:srgbClr val="595959"/>
                </a:solidFill>
                <a:latin typeface="Arial"/>
                <a:ea typeface="Arial"/>
              </a:rPr>
              <a:t>Modulos</a:t>
            </a:r>
            <a:endParaRPr lang="en-US" sz="4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6382752" name="PlaceHolder 2"/>
          <p:cNvSpPr>
            <a:spLocks noGrp="1"/>
          </p:cNvSpPr>
          <p:nvPr>
            <p:ph/>
          </p:nvPr>
        </p:nvSpPr>
        <p:spPr bwMode="auto">
          <a:xfrm flipH="0" flipV="0">
            <a:off x="609480" y="1711170"/>
            <a:ext cx="10972440" cy="3393489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defRPr/>
            </a:pPr>
            <a:endParaRPr/>
          </a:p>
          <a:p>
            <a:pPr>
              <a:defRPr/>
            </a:pPr>
            <a:r>
              <a:rPr sz="2600"/>
              <a:t>	</a:t>
            </a:r>
            <a:r>
              <a:rPr sz="2600" b="0" i="0" u="none" spc="74">
                <a:solidFill>
                  <a:srgbClr val="393939"/>
                </a:solidFill>
                <a:latin typeface="Arial"/>
                <a:ea typeface="Arial"/>
                <a:cs typeface="Arial"/>
              </a:rPr>
              <a:t>Resumidamente os módulos em JavaScript é uma forma de você compartilhar informações entre arquivos, dessa forma, todos os arquivos que realizarem a importação desse módulo poderão utilizar e usufruir de suas funções ou informações que foram expostas. Dessa maneira, evitamos ter que ficar carregando N arquivos</a:t>
            </a:r>
            <a:r>
              <a:rPr sz="2600" b="0" i="0" u="none" spc="74">
                <a:solidFill>
                  <a:srgbClr val="393939"/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i="0" u="none" spc="74">
                <a:solidFill>
                  <a:schemeClr val="accent6"/>
                </a:solidFill>
                <a:latin typeface="Courier New"/>
                <a:ea typeface="Courier New"/>
                <a:cs typeface="Courier New"/>
              </a:rPr>
              <a:t>.js</a:t>
            </a:r>
            <a:r>
              <a:rPr sz="2600" b="0" i="0" u="none" spc="74">
                <a:solidFill>
                  <a:srgbClr val="393939"/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0" i="0" u="none" spc="74">
                <a:solidFill>
                  <a:srgbClr val="393939"/>
                </a:solidFill>
                <a:latin typeface="Arial"/>
                <a:ea typeface="Arial"/>
                <a:cs typeface="Arial"/>
              </a:rPr>
              <a:t>em nosso HTML, além de não precisar se pr</a:t>
            </a:r>
            <a:r>
              <a:rPr sz="2600" b="0" i="0" u="none" spc="74">
                <a:solidFill>
                  <a:srgbClr val="393939"/>
                </a:solidFill>
                <a:latin typeface="Arial"/>
                <a:ea typeface="Arial"/>
                <a:cs typeface="Arial"/>
              </a:rPr>
              <a:t>eocupar também</a:t>
            </a:r>
            <a:r>
              <a:rPr sz="2600" b="0" i="0" u="none" spc="74">
                <a:solidFill>
                  <a:srgbClr val="393939"/>
                </a:solidFill>
                <a:latin typeface="Arial"/>
                <a:ea typeface="Arial"/>
                <a:cs typeface="Arial"/>
              </a:rPr>
              <a:t> com a ordem do carregamento.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7305159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54112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  <a:defRPr/>
            </a:pPr>
            <a:r>
              <a:rPr lang="en-US" sz="4400" b="0" strike="noStrike" spc="0">
                <a:solidFill>
                  <a:srgbClr val="595959"/>
                </a:solidFill>
                <a:latin typeface="Arial"/>
                <a:ea typeface="Arial"/>
              </a:rPr>
              <a:t>Modules Essenciais do Node.Js</a:t>
            </a:r>
            <a:endParaRPr lang="en-US" sz="4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3448628" name="PlaceHolder 2"/>
          <p:cNvSpPr>
            <a:spLocks noGrp="1"/>
          </p:cNvSpPr>
          <p:nvPr>
            <p:ph/>
          </p:nvPr>
        </p:nvSpPr>
        <p:spPr bwMode="auto">
          <a:xfrm flipH="0" flipV="0">
            <a:off x="609480" y="1711170"/>
            <a:ext cx="10972440" cy="3393488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defRPr/>
            </a:pPr>
            <a:endParaRPr/>
          </a:p>
          <a:p>
            <a:pPr marL="371994" indent="-371994">
              <a:buFont typeface="Arial"/>
              <a:buChar char="•"/>
              <a:defRPr/>
            </a:pPr>
            <a:r>
              <a:rPr sz="2600">
                <a:solidFill>
                  <a:schemeClr val="accent1"/>
                </a:solidFill>
              </a:rPr>
              <a:t>Path</a:t>
            </a:r>
            <a:endParaRPr sz="2600">
              <a:solidFill>
                <a:schemeClr val="accent1"/>
              </a:solidFill>
            </a:endParaRPr>
          </a:p>
          <a:p>
            <a:pPr marL="371994" indent="-371994">
              <a:buFont typeface="Arial"/>
              <a:buChar char="•"/>
              <a:defRPr/>
            </a:pPr>
            <a:r>
              <a:rPr sz="2600">
                <a:solidFill>
                  <a:schemeClr val="accent1"/>
                </a:solidFill>
              </a:rPr>
              <a:t>Fs</a:t>
            </a:r>
            <a:endParaRPr sz="2600">
              <a:solidFill>
                <a:schemeClr val="accent1"/>
              </a:solidFill>
            </a:endParaRPr>
          </a:p>
          <a:p>
            <a:pPr marL="371994" indent="-371994">
              <a:buFont typeface="Arial"/>
              <a:buChar char="•"/>
              <a:defRPr/>
            </a:pPr>
            <a:r>
              <a:rPr sz="2600">
                <a:solidFill>
                  <a:schemeClr val="accent1"/>
                </a:solidFill>
              </a:rPr>
              <a:t>Http</a:t>
            </a:r>
            <a:endParaRPr sz="2600">
              <a:solidFill>
                <a:schemeClr val="accent1"/>
              </a:solidFill>
            </a:endParaRPr>
          </a:p>
          <a:p>
            <a:pPr marL="371994" indent="-371994">
              <a:buFont typeface="Arial"/>
              <a:buChar char="•"/>
              <a:defRPr/>
            </a:pPr>
            <a:r>
              <a:rPr sz="2600">
                <a:solidFill>
                  <a:schemeClr val="accent1"/>
                </a:solidFill>
              </a:rPr>
              <a:t>Ur</a:t>
            </a:r>
            <a:r>
              <a:rPr sz="2600">
                <a:solidFill>
                  <a:schemeClr val="accent1"/>
                </a:solidFill>
              </a:rPr>
              <a:t>l</a:t>
            </a:r>
            <a:endParaRPr sz="2600">
              <a:solidFill>
                <a:schemeClr val="accent1"/>
              </a:solidFill>
            </a:endParaRPr>
          </a:p>
          <a:p>
            <a:pPr marL="371994" indent="-371994">
              <a:buFont typeface="Arial"/>
              <a:buChar char="•"/>
              <a:defRPr/>
            </a:pPr>
            <a:endParaRPr sz="2600"/>
          </a:p>
          <a:p>
            <a:pPr marL="371994" indent="-371994">
              <a:buFont typeface="Arial"/>
              <a:buChar char="•"/>
              <a:defRPr/>
            </a:pPr>
            <a:r>
              <a:rPr sz="2600"/>
              <a:t>Variáveis globais (</a:t>
            </a:r>
            <a:r>
              <a:rPr sz="2600">
                <a:solidFill>
                  <a:schemeClr val="accent1"/>
                </a:solidFill>
              </a:rPr>
              <a:t>__dirname</a:t>
            </a:r>
            <a:r>
              <a:rPr sz="2600"/>
              <a:t>, </a:t>
            </a:r>
            <a:r>
              <a:rPr sz="2600">
                <a:solidFill>
                  <a:schemeClr val="accent1"/>
                </a:solidFill>
              </a:rPr>
              <a:t>__filename</a:t>
            </a:r>
            <a:r>
              <a:rPr sz="2600"/>
              <a:t>)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0248614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54112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  <a:defRPr/>
            </a:pPr>
            <a:r>
              <a:rPr lang="en-US" sz="4400" b="0" strike="noStrike" spc="0">
                <a:solidFill>
                  <a:srgbClr val="595959"/>
                </a:solidFill>
                <a:latin typeface="Arial"/>
                <a:ea typeface="Arial"/>
              </a:rPr>
              <a:t>Arquitetura REST</a:t>
            </a:r>
            <a:endParaRPr lang="en-US" sz="4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9353867" name="PlaceHolder 2"/>
          <p:cNvSpPr>
            <a:spLocks noGrp="1"/>
          </p:cNvSpPr>
          <p:nvPr>
            <p:ph/>
          </p:nvPr>
        </p:nvSpPr>
        <p:spPr bwMode="auto">
          <a:xfrm flipH="0" flipV="0">
            <a:off x="609480" y="1711170"/>
            <a:ext cx="10972440" cy="3393488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defRPr/>
            </a:pPr>
            <a:endParaRPr/>
          </a:p>
          <a:p>
            <a:pPr>
              <a:defRPr/>
            </a:pPr>
            <a:r>
              <a:rPr sz="2200" b="0" i="0" u="none" spc="22">
                <a:solidFill>
                  <a:srgbClr val="36344D"/>
                </a:solidFill>
                <a:latin typeface="Arial"/>
                <a:ea typeface="Arial"/>
                <a:cs typeface="Arial"/>
              </a:rPr>
              <a:t>O estilo de arquitetura REST representa um conjunto específico de princípios que, se aplicados no desenvolvimento de uma aplicação web, caracterizam uma API RESTful.</a:t>
            </a:r>
            <a:endParaRPr sz="2200"/>
          </a:p>
          <a:p>
            <a:pPr>
              <a:defRPr/>
            </a:pPr>
            <a:endParaRPr sz="2400"/>
          </a:p>
          <a:p>
            <a:pPr>
              <a:defRPr/>
            </a:pPr>
            <a:endParaRPr/>
          </a:p>
          <a:p>
            <a:pPr>
              <a:defRPr/>
            </a:pPr>
            <a:r>
              <a:rPr sz="2200" b="0" i="0" u="none" spc="22">
                <a:solidFill>
                  <a:srgbClr val="36344D"/>
                </a:solidFill>
                <a:latin typeface="Arial"/>
                <a:ea typeface="Arial"/>
                <a:cs typeface="Arial"/>
              </a:rPr>
              <a:t>	Por indicar uma Transferência de Estado Representacional, a arquitetura REST possibilita o acesso, a organização e conexão dos usuários aos serviços da aplicação na internet, principalmente àqueles baseados na nuvem (servidores cloud).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  <a:defRPr/>
            </a:pPr>
            <a:r>
              <a:rPr lang="en-US" sz="4400" b="0" strike="noStrike" spc="-1">
                <a:solidFill>
                  <a:srgbClr val="595959"/>
                </a:solidFill>
                <a:latin typeface="Arial"/>
                <a:ea typeface="Arial"/>
              </a:rPr>
              <a:t>Instalar o SDK do Node.Js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 bwMode="auto"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	</a:t>
            </a: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Para começar com o Node.js é necessário que o SDK encontre-se instalado na tua maquina. Para instalar é muito simples, basta seguir os passos no site official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O link abaixo vai leva-lo para a página onde encontram-se as instruções para proceguir com a instalação.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3200" b="0" u="sng" strike="noStrike" spc="-1">
                <a:solidFill>
                  <a:srgbClr val="4040FF"/>
                </a:solidFill>
                <a:latin typeface="Arial"/>
                <a:ea typeface="Arial"/>
                <a:hlinkClick r:id="rId2" tooltip="https://nodejs.org/en/download/package-manager/"/>
              </a:rPr>
              <a:t>https://nodejs.org/en/download/package-manager/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  <a:defRPr/>
            </a:pPr>
            <a:r>
              <a:rPr lang="en-US" sz="4400" b="0" strike="noStrike" spc="-1">
                <a:solidFill>
                  <a:srgbClr val="595959"/>
                </a:solidFill>
                <a:latin typeface="Arial"/>
                <a:ea typeface="Arial"/>
              </a:rPr>
              <a:t>Olá, Mundo!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 bwMode="auto"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87000"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2400" b="0" strike="noStrike" spc="-1">
                <a:solidFill>
                  <a:srgbClr val="404040"/>
                </a:solidFill>
                <a:latin typeface="Arial"/>
                <a:ea typeface="Arial"/>
              </a:rPr>
              <a:t>Se chegou até então ja deve ter o ambiente de desenvolvimento configurado, feito isso vamos começar a escrever nossos primeiros códigos javascript.</a:t>
            </a:r>
            <a:endParaRPr lang="en-US" sz="2400" b="0" strike="noStrike" spc="-1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  <a:defRPr/>
            </a:pPr>
            <a:endParaRPr lang="en-US" sz="2000" b="0" strike="noStrike" spc="-1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  <a:ea typeface="Arial"/>
              </a:rPr>
              <a:t>Primeiro Programa: OlaMundo</a:t>
            </a:r>
            <a:endParaRPr lang="en-US" sz="2000" b="0" strike="noStrike" spc="-1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2400" b="0" strike="noStrike" spc="-1">
                <a:solidFill>
                  <a:srgbClr val="404040"/>
                </a:solidFill>
                <a:latin typeface="Arial"/>
                <a:ea typeface="Arial"/>
              </a:rPr>
              <a:t>Cria um aquivo um arquivo .html e coloque o seguinte código:</a:t>
            </a:r>
            <a:endParaRPr lang="en-US" sz="2400" b="0" strike="noStrike" spc="-1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strike="noStrike" spc="-1">
                <a:solidFill>
                  <a:srgbClr val="404040"/>
                </a:solidFill>
                <a:latin typeface="Arial"/>
                <a:ea typeface="Arial"/>
              </a:rPr>
              <a:t>&lt;body&gt;</a:t>
            </a:r>
            <a:endParaRPr lang="en-US" sz="1400" b="0" strike="noStrike" spc="-1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strike="noStrike" spc="-1">
                <a:solidFill>
                  <a:srgbClr val="404040"/>
                </a:solidFill>
                <a:latin typeface="Arial"/>
                <a:ea typeface="Arial"/>
              </a:rPr>
              <a:t>&lt;h1&gt;Meu texto&lt;/h1&gt;</a:t>
            </a:r>
            <a:endParaRPr lang="en-US" sz="1400" b="0" strike="noStrike" spc="-1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  <a:defRPr/>
            </a:pPr>
            <a:endParaRPr lang="en-US" sz="1400" b="0" strike="noStrike" spc="-1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strike="noStrike" spc="-1">
                <a:solidFill>
                  <a:srgbClr val="404040"/>
                </a:solidFill>
                <a:latin typeface="Arial"/>
                <a:ea typeface="Arial"/>
              </a:rPr>
              <a:t>&lt;script type=”txt/javascript”&gt;</a:t>
            </a:r>
            <a:endParaRPr lang="en-US" sz="1400" b="0" strike="noStrike" spc="-1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strike="noStrike" spc="-1">
                <a:solidFill>
                  <a:srgbClr val="404040"/>
                </a:solidFill>
                <a:latin typeface="Arial"/>
                <a:ea typeface="Arial"/>
              </a:rPr>
              <a:t>	</a:t>
            </a:r>
            <a:r>
              <a:rPr lang="en-US" sz="1400" b="0" strike="noStrike" spc="-1">
                <a:solidFill>
                  <a:srgbClr val="404040"/>
                </a:solidFill>
                <a:latin typeface="Arial"/>
                <a:ea typeface="Arial"/>
              </a:rPr>
              <a:t>Const h1 = document.querySelector(‘h1’)</a:t>
            </a:r>
            <a:endParaRPr lang="en-US" sz="1400" b="0" strike="noStrike" spc="-1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strike="noStrike" spc="-1">
                <a:solidFill>
                  <a:srgbClr val="404040"/>
                </a:solidFill>
                <a:latin typeface="Arial"/>
                <a:ea typeface="Arial"/>
              </a:rPr>
              <a:t>	</a:t>
            </a:r>
            <a:r>
              <a:rPr lang="en-US" sz="1400" b="0" strike="noStrike" spc="-1">
                <a:solidFill>
                  <a:srgbClr val="404040"/>
                </a:solidFill>
                <a:latin typeface="Arial"/>
                <a:ea typeface="Arial"/>
              </a:rPr>
              <a:t>H1.textContent = “Olá, Mundo”</a:t>
            </a:r>
            <a:endParaRPr lang="en-US" sz="1400" b="0" strike="noStrike" spc="-1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strike="noStrike" spc="-1">
                <a:solidFill>
                  <a:srgbClr val="404040"/>
                </a:solidFill>
                <a:latin typeface="Arial"/>
                <a:ea typeface="Arial"/>
              </a:rPr>
              <a:t>&lt;/script&gt;</a:t>
            </a:r>
            <a:endParaRPr lang="en-US" sz="1400" b="0" strike="noStrike" spc="-1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strike="noStrike" spc="-1">
                <a:solidFill>
                  <a:srgbClr val="404040"/>
                </a:solidFill>
                <a:latin typeface="Arial"/>
                <a:ea typeface="Arial"/>
              </a:rPr>
              <a:t>&lt;/body&gt;</a:t>
            </a:r>
            <a:endParaRPr lang="en-US" sz="1400" b="0" strike="noStrike" spc="-1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  <a:defRPr/>
            </a:pPr>
            <a:endParaRPr lang="en-US" sz="1400" b="0" strike="noStrike" spc="-1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 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  <a:defRPr/>
            </a:pPr>
            <a:r>
              <a:rPr lang="en-US" sz="4400" b="0" strike="noStrike" spc="-1">
                <a:solidFill>
                  <a:srgbClr val="595959"/>
                </a:solidFill>
                <a:latin typeface="Arial"/>
                <a:ea typeface="Arial"/>
              </a:rPr>
              <a:t>Onde aplicar o código JS  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 bwMode="auto"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buClr>
                <a:srgbClr val="404040"/>
              </a:buClr>
              <a:buFont typeface="Wingdings"/>
              <a:buChar char=""/>
              <a:defRPr/>
            </a:pPr>
            <a:r>
              <a:rPr lang="en-US" sz="4800" b="0" strike="noStrike" spc="-1">
                <a:solidFill>
                  <a:srgbClr val="404040"/>
                </a:solidFill>
                <a:latin typeface="Arial"/>
                <a:ea typeface="Arial"/>
              </a:rPr>
              <a:t>No Elemento HTML</a:t>
            </a:r>
            <a:endParaRPr lang="en-US" sz="4800" b="0" strike="noStrike" spc="-1">
              <a:solidFill>
                <a:srgbClr val="40404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404040"/>
              </a:buClr>
              <a:buFont typeface="Wingdings"/>
              <a:buChar char=""/>
              <a:defRPr/>
            </a:pPr>
            <a:r>
              <a:rPr lang="en-US" sz="4800" b="0" strike="noStrike" spc="-1">
                <a:solidFill>
                  <a:srgbClr val="404040"/>
                </a:solidFill>
                <a:latin typeface="Arial"/>
                <a:ea typeface="Arial"/>
              </a:rPr>
              <a:t>Na Tag Script</a:t>
            </a:r>
            <a:endParaRPr lang="en-US" sz="4800" b="0" strike="noStrike" spc="-1">
              <a:solidFill>
                <a:srgbClr val="40404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404040"/>
              </a:buClr>
              <a:buFont typeface="Wingdings"/>
              <a:buChar char=""/>
              <a:defRPr/>
            </a:pPr>
            <a:r>
              <a:rPr lang="en-US" sz="4800" b="0" strike="noStrike" spc="-1">
                <a:solidFill>
                  <a:srgbClr val="404040"/>
                </a:solidFill>
                <a:latin typeface="Arial"/>
                <a:ea typeface="Arial"/>
              </a:rPr>
              <a:t>No arquivo Js</a:t>
            </a:r>
            <a:endParaRPr lang="en-US" sz="48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  <a:defRPr/>
            </a:pPr>
            <a:r>
              <a:rPr lang="en-US" sz="4400" b="0" strike="noStrike" spc="-1">
                <a:solidFill>
                  <a:srgbClr val="595959"/>
                </a:solidFill>
                <a:latin typeface="Arial"/>
                <a:ea typeface="Arial"/>
              </a:rPr>
              <a:t>Variáveis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 bwMode="auto"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	</a:t>
            </a: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Variáveis </a:t>
            </a:r>
            <a:r>
              <a:rPr lang="en-US" sz="2800" b="0" strike="noStrike" spc="-1">
                <a:solidFill>
                  <a:srgbClr val="1B1B1B"/>
                </a:solidFill>
                <a:latin typeface="Arial"/>
                <a:ea typeface="Arial"/>
              </a:rPr>
              <a:t>são espaços na memória do computador onde você pode armazenar dados. </a:t>
            </a:r>
            <a:endParaRPr lang="en-US" sz="2800" b="0" strike="noStrike" spc="-1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2800" b="0" strike="noStrike" spc="-1">
                <a:solidFill>
                  <a:srgbClr val="1B1B1B"/>
                </a:solidFill>
                <a:latin typeface="Arial"/>
                <a:ea typeface="Arial"/>
              </a:rPr>
              <a:t>Você começa declar uma variável com a palavra-chave </a:t>
            </a:r>
            <a:r>
              <a:rPr lang="en-US" sz="2800" b="0" strike="noStrike" spc="-1">
                <a:solidFill>
                  <a:srgbClr val="4BACC6"/>
                </a:solidFill>
                <a:latin typeface="Courier New"/>
                <a:ea typeface="Courier New"/>
              </a:rPr>
              <a:t>var</a:t>
            </a:r>
            <a:r>
              <a:rPr lang="en-US" sz="2800" b="0" strike="noStrike" spc="-1">
                <a:solidFill>
                  <a:srgbClr val="4BACC6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>
                <a:solidFill>
                  <a:srgbClr val="1B1B1B"/>
                </a:solidFill>
                <a:latin typeface="Arial"/>
                <a:ea typeface="Arial"/>
              </a:rPr>
              <a:t>ou a palavra chave </a:t>
            </a:r>
            <a:r>
              <a:rPr lang="en-US" sz="2800" b="0" strike="noStrike" spc="-1">
                <a:solidFill>
                  <a:srgbClr val="4BACC6"/>
                </a:solidFill>
                <a:latin typeface="Courier New"/>
                <a:ea typeface="Courier New"/>
              </a:rPr>
              <a:t>let</a:t>
            </a:r>
            <a:r>
              <a:rPr lang="en-US" sz="2800" b="0" strike="noStrike" spc="-1">
                <a:solidFill>
                  <a:srgbClr val="1B1B1B"/>
                </a:solidFill>
                <a:latin typeface="Arial"/>
                <a:ea typeface="Arial"/>
              </a:rPr>
              <a:t>, seguida por qualquer nome que você queira chamá-la:</a:t>
            </a:r>
            <a:endParaRPr lang="en-US" sz="2800" b="0" strike="noStrike" spc="-1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  <a:defRPr/>
            </a:pPr>
            <a:endParaRPr lang="en-US" sz="2800" b="0" strike="noStrike" spc="-1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3200" b="0" strike="noStrike" spc="-1">
                <a:solidFill>
                  <a:srgbClr val="4BACC6"/>
                </a:solidFill>
                <a:latin typeface="Arial"/>
                <a:ea typeface="Arial"/>
              </a:rPr>
              <a:t>Var</a:t>
            </a: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 NomeDaVariavel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3200" b="0" strike="noStrike" spc="-1">
                <a:solidFill>
                  <a:srgbClr val="4BACC6"/>
                </a:solidFill>
                <a:latin typeface="Arial"/>
                <a:ea typeface="Arial"/>
              </a:rPr>
              <a:t>Let</a:t>
            </a: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 NomeDaVariavel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  <a:defRPr/>
            </a:pPr>
            <a:r>
              <a:rPr lang="en-US" sz="4400" b="0" strike="noStrike" spc="-1">
                <a:solidFill>
                  <a:srgbClr val="595959"/>
                </a:solidFill>
                <a:latin typeface="Arial"/>
                <a:ea typeface="Arial"/>
              </a:rPr>
              <a:t>Tipo de Dados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 bwMode="auto"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buClr>
                <a:srgbClr val="404040"/>
              </a:buClr>
              <a:buFont typeface="Arial"/>
              <a:buChar char="•"/>
              <a:defRPr/>
            </a:pPr>
            <a:r>
              <a:rPr lang="en-US" sz="2400" b="0" strike="noStrike" spc="-1">
                <a:solidFill>
                  <a:srgbClr val="404040"/>
                </a:solidFill>
                <a:latin typeface="Arial"/>
                <a:ea typeface="Arial"/>
              </a:rPr>
              <a:t>Tipo numericos</a:t>
            </a:r>
            <a:endParaRPr lang="en-US" sz="2400" b="0" strike="noStrike" spc="-1">
              <a:solidFill>
                <a:srgbClr val="40404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404040"/>
              </a:buClr>
              <a:buFont typeface="Arial"/>
              <a:buChar char="–"/>
              <a:defRPr/>
            </a:pPr>
            <a:r>
              <a:rPr lang="en-US" sz="2400" b="0" strike="noStrike" spc="-1">
                <a:solidFill>
                  <a:srgbClr val="404040"/>
                </a:solidFill>
                <a:latin typeface="Arial"/>
                <a:ea typeface="Arial"/>
              </a:rPr>
              <a:t>Inteiros(</a:t>
            </a:r>
            <a:r>
              <a:rPr lang="en-US" sz="2400" b="0" strike="noStrike" spc="-1">
                <a:solidFill>
                  <a:srgbClr val="4BACC6"/>
                </a:solidFill>
                <a:latin typeface="Arial"/>
                <a:ea typeface="Arial"/>
              </a:rPr>
              <a:t>Int</a:t>
            </a:r>
            <a:r>
              <a:rPr lang="en-US" sz="2400" b="0" strike="noStrike" spc="-1">
                <a:solidFill>
                  <a:srgbClr val="404040"/>
                </a:solidFill>
                <a:latin typeface="Arial"/>
                <a:ea typeface="Arial"/>
              </a:rPr>
              <a:t>, </a:t>
            </a:r>
            <a:r>
              <a:rPr lang="en-US" sz="2400" b="0" strike="noStrike" spc="-1">
                <a:solidFill>
                  <a:srgbClr val="4BACC6"/>
                </a:solidFill>
                <a:latin typeface="Arial"/>
                <a:ea typeface="Arial"/>
              </a:rPr>
              <a:t>Integer</a:t>
            </a:r>
            <a:r>
              <a:rPr lang="en-US" sz="2400" b="0" strike="noStrike" spc="-1">
                <a:solidFill>
                  <a:srgbClr val="404040"/>
                </a:solidFill>
                <a:latin typeface="Arial"/>
                <a:ea typeface="Arial"/>
              </a:rPr>
              <a:t>)</a:t>
            </a:r>
            <a:endParaRPr lang="en-US" sz="2400" b="0" strike="noStrike" spc="-1">
              <a:solidFill>
                <a:srgbClr val="40404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404040"/>
              </a:buClr>
              <a:buFont typeface="Arial"/>
              <a:buChar char="–"/>
              <a:defRPr/>
            </a:pPr>
            <a:r>
              <a:rPr lang="en-US" sz="2400" b="0" strike="noStrike" spc="-1">
                <a:solidFill>
                  <a:srgbClr val="404040"/>
                </a:solidFill>
                <a:latin typeface="Arial"/>
                <a:ea typeface="Arial"/>
              </a:rPr>
              <a:t>Reais(</a:t>
            </a:r>
            <a:r>
              <a:rPr lang="en-US" sz="2400" b="0" strike="noStrike" spc="-1">
                <a:solidFill>
                  <a:srgbClr val="4BACC6"/>
                </a:solidFill>
                <a:latin typeface="Arial"/>
                <a:ea typeface="Arial"/>
              </a:rPr>
              <a:t>Float</a:t>
            </a:r>
            <a:r>
              <a:rPr lang="en-US" sz="2400" b="0" strike="noStrike" spc="-1">
                <a:solidFill>
                  <a:srgbClr val="404040"/>
                </a:solidFill>
                <a:latin typeface="Arial"/>
                <a:ea typeface="Arial"/>
              </a:rPr>
              <a:t>, </a:t>
            </a:r>
            <a:r>
              <a:rPr lang="en-US" sz="2400" b="0" strike="noStrike" spc="-1">
                <a:solidFill>
                  <a:srgbClr val="4BACC6"/>
                </a:solidFill>
                <a:latin typeface="Arial"/>
                <a:ea typeface="Arial"/>
              </a:rPr>
              <a:t>Double</a:t>
            </a:r>
            <a:r>
              <a:rPr lang="en-US" sz="2400" b="0" strike="noStrike" spc="-1">
                <a:solidFill>
                  <a:srgbClr val="404040"/>
                </a:solidFill>
                <a:latin typeface="Arial"/>
                <a:ea typeface="Arial"/>
              </a:rPr>
              <a:t>)</a:t>
            </a:r>
            <a:endParaRPr lang="en-US" sz="2400" b="0" strike="noStrike" spc="-1">
              <a:solidFill>
                <a:srgbClr val="404040"/>
              </a:solidFill>
              <a:latin typeface="Arial"/>
            </a:endParaRPr>
          </a:p>
          <a:p>
            <a:pPr>
              <a:defRPr/>
            </a:pPr>
            <a:endParaRPr lang="en-US" sz="2400" b="0" strike="noStrike" spc="-1">
              <a:solidFill>
                <a:srgbClr val="40404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404040"/>
              </a:buClr>
              <a:buFont typeface="Arial"/>
              <a:buChar char="•"/>
              <a:defRPr/>
            </a:pPr>
            <a:r>
              <a:rPr lang="en-US" sz="2400" b="0" strike="noStrike" spc="-1">
                <a:solidFill>
                  <a:srgbClr val="404040"/>
                </a:solidFill>
                <a:latin typeface="Arial"/>
                <a:ea typeface="Arial"/>
              </a:rPr>
              <a:t>Tipo Literal(</a:t>
            </a:r>
            <a:r>
              <a:rPr lang="en-US" sz="2400" b="0" strike="noStrike" spc="-1">
                <a:solidFill>
                  <a:srgbClr val="4BACC6"/>
                </a:solidFill>
                <a:latin typeface="Arial"/>
                <a:ea typeface="Arial"/>
              </a:rPr>
              <a:t>Strings</a:t>
            </a:r>
            <a:r>
              <a:rPr lang="en-US" sz="2400" b="0" strike="noStrike" spc="-1">
                <a:solidFill>
                  <a:srgbClr val="404040"/>
                </a:solidFill>
                <a:latin typeface="Arial"/>
                <a:ea typeface="Arial"/>
              </a:rPr>
              <a:t>)</a:t>
            </a:r>
            <a:endParaRPr lang="en-US" sz="2400" b="0" strike="noStrike" spc="-1">
              <a:solidFill>
                <a:srgbClr val="40404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404040"/>
              </a:buClr>
              <a:buFont typeface="Arial"/>
              <a:buChar char="•"/>
              <a:defRPr/>
            </a:pPr>
            <a:r>
              <a:rPr lang="en-US" sz="2400" b="0" strike="noStrike" spc="-1">
                <a:solidFill>
                  <a:srgbClr val="404040"/>
                </a:solidFill>
                <a:latin typeface="Arial"/>
                <a:ea typeface="Arial"/>
              </a:rPr>
              <a:t>Tipo Ojectos(</a:t>
            </a:r>
            <a:r>
              <a:rPr lang="en-US" sz="2400" b="0" strike="noStrike" spc="-1">
                <a:solidFill>
                  <a:srgbClr val="4BACC6"/>
                </a:solidFill>
                <a:latin typeface="Arial"/>
                <a:ea typeface="Arial"/>
              </a:rPr>
              <a:t>Objects</a:t>
            </a:r>
            <a:r>
              <a:rPr lang="en-US" sz="2400" b="0" strike="noStrike" spc="-1">
                <a:solidFill>
                  <a:srgbClr val="404040"/>
                </a:solidFill>
                <a:latin typeface="Arial"/>
                <a:ea typeface="Arial"/>
              </a:rPr>
              <a:t>)</a:t>
            </a:r>
            <a:endParaRPr lang="en-US" sz="2400" b="0" strike="noStrike" spc="-1">
              <a:solidFill>
                <a:srgbClr val="40404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404040"/>
              </a:buClr>
              <a:buFont typeface="Arial"/>
              <a:buChar char="•"/>
              <a:defRPr/>
            </a:pPr>
            <a:r>
              <a:rPr lang="en-US" sz="2400" b="0" strike="noStrike" spc="-1">
                <a:solidFill>
                  <a:srgbClr val="404040"/>
                </a:solidFill>
                <a:latin typeface="Arial"/>
                <a:ea typeface="Arial"/>
              </a:rPr>
              <a:t>Tipo Lógico(</a:t>
            </a:r>
            <a:r>
              <a:rPr lang="en-US" sz="2400" b="0" strike="noStrike" spc="-1">
                <a:solidFill>
                  <a:srgbClr val="4BACC6"/>
                </a:solidFill>
                <a:latin typeface="Arial"/>
                <a:ea typeface="Arial"/>
              </a:rPr>
              <a:t>Boolean</a:t>
            </a:r>
            <a:r>
              <a:rPr lang="en-US" sz="2400" b="0" strike="noStrike" spc="-1">
                <a:solidFill>
                  <a:srgbClr val="404040"/>
                </a:solidFill>
                <a:latin typeface="Arial"/>
                <a:ea typeface="Arial"/>
              </a:rPr>
              <a:t>)</a:t>
            </a:r>
            <a:endParaRPr lang="en-US" sz="2400" b="0" strike="noStrike" spc="-1">
              <a:solidFill>
                <a:srgbClr val="40404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404040"/>
              </a:buClr>
              <a:buFont typeface="Arial"/>
              <a:buChar char="•"/>
              <a:defRPr/>
            </a:pPr>
            <a:r>
              <a:rPr lang="en-US" sz="2400" b="0" strike="noStrike" spc="-1">
                <a:solidFill>
                  <a:srgbClr val="404040"/>
                </a:solidFill>
                <a:latin typeface="Arial"/>
                <a:ea typeface="Arial"/>
              </a:rPr>
              <a:t>Tipo Vetor(</a:t>
            </a:r>
            <a:r>
              <a:rPr lang="en-US" sz="2400" b="0" strike="noStrike" spc="-1">
                <a:solidFill>
                  <a:srgbClr val="4BACC6"/>
                </a:solidFill>
                <a:latin typeface="Arial"/>
                <a:ea typeface="Arial"/>
              </a:rPr>
              <a:t>Array</a:t>
            </a:r>
            <a:r>
              <a:rPr lang="en-US" sz="2400" b="0" strike="noStrike" spc="-1">
                <a:solidFill>
                  <a:srgbClr val="404040"/>
                </a:solidFill>
                <a:latin typeface="Arial"/>
                <a:ea typeface="Arial"/>
              </a:rPr>
              <a:t>)</a:t>
            </a:r>
            <a:endParaRPr lang="en-US" sz="24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  <a:defRPr/>
            </a:pPr>
            <a:r>
              <a:rPr lang="en-US" sz="4400" b="0" strike="noStrike" spc="-1">
                <a:solidFill>
                  <a:srgbClr val="595959"/>
                </a:solidFill>
                <a:latin typeface="Arial"/>
                <a:ea typeface="Arial"/>
              </a:rPr>
              <a:t>Constantes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 bwMode="auto"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Constantes é um tipo de váriavel que uma vez definido o seu valor não pode ser sobrescrever ou sustituir o mesmo valor.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Para declarar uma constante a palavra-chave </a:t>
            </a:r>
            <a:r>
              <a:rPr lang="en-US" sz="3200" b="0" strike="noStrike" spc="-1">
                <a:solidFill>
                  <a:srgbClr val="4BACC6"/>
                </a:solidFill>
                <a:latin typeface="Arial"/>
                <a:ea typeface="Arial"/>
              </a:rPr>
              <a:t>const </a:t>
            </a: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em seguida o nome da variável.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  <a:defRPr/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Exemplo: </a:t>
            </a:r>
            <a:r>
              <a:rPr lang="en-US" sz="3200" b="0" strike="noStrike" spc="-1">
                <a:solidFill>
                  <a:srgbClr val="4BACC6"/>
                </a:solidFill>
                <a:latin typeface="Arial"/>
                <a:ea typeface="Arial"/>
              </a:rPr>
              <a:t>const </a:t>
            </a: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nomeDaVariavel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  <a:defRPr/>
            </a:pPr>
            <a:r>
              <a:rPr lang="en-US" sz="4400" b="0" strike="noStrike" spc="-1">
                <a:solidFill>
                  <a:srgbClr val="595959"/>
                </a:solidFill>
                <a:latin typeface="Arial"/>
                <a:ea typeface="Arial"/>
              </a:rPr>
              <a:t>Operadores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 bwMode="auto"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82000"/>
          </a:bodyPr>
          <a:p>
            <a:pPr marL="343080" indent="-343080">
              <a:lnSpc>
                <a:spcPct val="100000"/>
              </a:lnSpc>
              <a:buClr>
                <a:srgbClr val="404040"/>
              </a:buClr>
              <a:buFont typeface="Arial"/>
              <a:buChar char="•"/>
              <a:defRPr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Atribuiçao(=)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404040"/>
              </a:buClr>
              <a:buFont typeface="Arial"/>
              <a:buChar char="•"/>
              <a:defRPr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Soma(+)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404040"/>
              </a:buClr>
              <a:buFont typeface="Arial"/>
              <a:buChar char="•"/>
              <a:defRPr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Subtração(-)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404040"/>
              </a:buClr>
              <a:buFont typeface="Arial"/>
              <a:buChar char="•"/>
              <a:defRPr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Multiplicação(*)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404040"/>
              </a:buClr>
              <a:buFont typeface="Arial"/>
              <a:buChar char="•"/>
              <a:defRPr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Divisão(/)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404040"/>
              </a:buClr>
              <a:buFont typeface="Arial"/>
              <a:buChar char="•"/>
              <a:defRPr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Igual(== , ====)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404040"/>
              </a:buClr>
              <a:buFont typeface="Arial"/>
              <a:buChar char="•"/>
              <a:defRPr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Diferente (!=,!==)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404040"/>
              </a:buClr>
              <a:buFont typeface="Arial"/>
              <a:buChar char="•"/>
              <a:defRPr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Ou(||)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404040"/>
              </a:buClr>
              <a:buFont typeface="Arial"/>
              <a:buChar char="•"/>
              <a:defRPr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E(&amp;&amp;)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404040"/>
              </a:buClr>
              <a:buFont typeface="Arial"/>
              <a:buChar char="•"/>
              <a:defRPr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Não/Negação(!)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404040"/>
              </a:buClr>
              <a:buFont typeface="Arial"/>
              <a:buChar char="•"/>
              <a:defRPr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Ternário(?:)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  <a:defRPr/>
            </a:pPr>
            <a:r>
              <a:rPr lang="en-US" sz="4400" b="0" strike="noStrike" spc="-1">
                <a:solidFill>
                  <a:srgbClr val="595959"/>
                </a:solidFill>
                <a:latin typeface="Arial"/>
                <a:ea typeface="Arial"/>
              </a:rPr>
              <a:t>Condicional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 bwMode="auto"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buClr>
                <a:srgbClr val="404040"/>
              </a:buClr>
              <a:buFont typeface="Arial"/>
              <a:buChar char="•"/>
              <a:defRPr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Se - IF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404040"/>
              </a:buClr>
              <a:buFont typeface="Arial"/>
              <a:buChar char="•"/>
              <a:defRPr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Se e Senão - IF e ELSE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404040"/>
              </a:buClr>
              <a:buFont typeface="Arial"/>
              <a:buChar char="•"/>
              <a:defRPr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Senão se - ELSE IF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404040"/>
              </a:buClr>
              <a:buFont typeface="Arial"/>
              <a:buChar char="•"/>
              <a:defRPr/>
            </a:pPr>
            <a:r>
              <a:rPr lang="en-US" sz="3600" b="0" strike="noStrike" spc="-1">
                <a:solidFill>
                  <a:srgbClr val="404040"/>
                </a:solidFill>
                <a:latin typeface="Arial"/>
                <a:ea typeface="Arial"/>
              </a:rPr>
              <a:t>Escolha - SWITCH</a:t>
            </a:r>
            <a:endParaRPr lang="en-US" sz="36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ONLYOFFICE/7.2.1.36</Application>
  <DocSecurity>0</DocSecurity>
  <PresentationFormat/>
  <Paragraphs>0</Paragraphs>
  <Slides>16</Slides>
  <Notes>16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>en-US</dc:language>
  <cp:lastModifiedBy/>
  <cp:revision>9</cp:revision>
  <dcterms:created xsi:type="dcterms:W3CDTF">2012-12-03T06:56:55Z</dcterms:created>
  <dcterms:modified xsi:type="dcterms:W3CDTF">2022-11-08T08:36:01Z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11</vt:i4>
  </property>
  <property fmtid="{D5CDD505-2E9C-101B-9397-08002B2CF9AE}" pid="4" name="PresentationFormat">
    <vt:lpwstr>Widescreen</vt:lpwstr>
  </property>
  <property fmtid="{D5CDD505-2E9C-101B-9397-08002B2CF9AE}" pid="5" name="Slides">
    <vt:i4>11</vt:i4>
  </property>
</Properties>
</file>