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2" r:id="rId4"/>
    <p:sldId id="258" r:id="rId5"/>
    <p:sldId id="261" r:id="rId6"/>
    <p:sldId id="257" r:id="rId7"/>
    <p:sldId id="264" r:id="rId8"/>
    <p:sldId id="270" r:id="rId9"/>
    <p:sldId id="267" r:id="rId10"/>
    <p:sldId id="265" r:id="rId11"/>
    <p:sldId id="266" r:id="rId12"/>
    <p:sldId id="268" r:id="rId13"/>
    <p:sldId id="271" r:id="rId14"/>
    <p:sldId id="269" r:id="rId15"/>
    <p:sldId id="260" r:id="rId16"/>
    <p:sldId id="272" r:id="rId17"/>
    <p:sldId id="273" r:id="rId18"/>
    <p:sldId id="274" r:id="rId19"/>
    <p:sldId id="275" r:id="rId20"/>
    <p:sldId id="276" r:id="rId21"/>
    <p:sldId id="277" r:id="rId22"/>
    <p:sldId id="287" r:id="rId23"/>
    <p:sldId id="278" r:id="rId24"/>
    <p:sldId id="280" r:id="rId25"/>
    <p:sldId id="292" r:id="rId26"/>
    <p:sldId id="288" r:id="rId27"/>
    <p:sldId id="281" r:id="rId28"/>
    <p:sldId id="282" r:id="rId29"/>
    <p:sldId id="289" r:id="rId30"/>
    <p:sldId id="284" r:id="rId31"/>
    <p:sldId id="283" r:id="rId32"/>
    <p:sldId id="285" r:id="rId33"/>
    <p:sldId id="291" r:id="rId34"/>
    <p:sldId id="290" r:id="rId35"/>
    <p:sldId id="286" r:id="rId36"/>
    <p:sldId id="293" r:id="rId37"/>
    <p:sldId id="296" r:id="rId38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charset="0"/>
        <a:cs typeface="Times New Roman" pitchFamily="1" charset="-1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658286231" val="1046" revOS="4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658286231" val="101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65828623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" d="100"/>
        <a:sy n="11" d="100"/>
      </p:scale>
      <p:origin x="0" y="0"/>
    </p:cViewPr>
  </p:sorterViewPr>
  <p:notesViewPr>
    <p:cSldViewPr snapToObjects="1" showGuides="1">
      <p:cViewPr>
        <p:scale>
          <a:sx n="56" d="100"/>
          <a:sy n="56" d="100"/>
        </p:scale>
        <p:origin x="1062" y="-109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A060-2EC6-D156-883C-D803EE727E8D}" type="datetime1">
              <a:t>21/07/2022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A73F-71C6-D151-883C-8704E9727ED2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Q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CD17-59C6-D13B-883C-AF6E83727EFA}" type="datetime1">
              <a:t>21/07/2022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D7A4-EAC6-D121-883C-1C7499727E49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CAAAAAQ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Q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C8A5-EBC6-D13E-883C-1D6B86727E48}" type="datetime1">
              <a:t>21/07/2022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C9D6-98C6-D13F-883C-6E6A87727E3B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t>21/07/2022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FE9E-D0C6-D108-883C-265DB0727E73}" type="datetime1">
              <a:t>21/07/2022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CAA2-ECC6-D13C-883C-1A6984727E4F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9FBA-F4C6-D169-883C-023CD1727E57}" type="datetime1">
              <a:t>21/07/2022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B036-78C6-D146-883C-8E13FE727EDB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A5DD-93C6-D153-883C-6506EB727E30}" type="datetime1">
              <a:t>21/07/2022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DBB2-FCC6-D12D-883C-0A7895727E5F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B13C-72C6-D147-883C-8412FF727ED1}" type="datetime1">
              <a:t>21/07/2022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F14C-02C6-D107-883C-F452BF727EA1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8643-0DC6-D170-883C-FB25C8727EAE}" type="datetime1">
              <a:t>21/07/2022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A3DB-95C6-D155-883C-6300ED727E36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E688-C6C6-D110-883C-3045A8727E65}" type="datetime1">
              <a:t>21/07/2022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8124-6AC6-D177-883C-9C22CF727EC9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B84B879-37C6-D14E-883C-C11BF6727E94}" type="datetime1">
              <a:t>21/07/2022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84FEB6-F8C6-D108-883C-0E5DB0727E5B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sign padr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fld id="{2B849BF1-BFC6-D16D-883C-4938D5727E1C}" type="datetime1">
              <a:t>21/07/2022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fld id="{2B849CC5-8BC6-D16A-883C-7D3FD2727E28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charset="0"/>
          <a:cs typeface="Times New Roman" pitchFamily="1" charset="-18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r>
              <a:t>Dart Avançado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r>
              <a:t>Com o the best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endParaRPr/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HcZAACtCQAAiTEAAA0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39565" y="1572895"/>
            <a:ext cx="3912870" cy="5100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endParaRPr/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Dx/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IMJAADuCAAAfUEAAPY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5" y="1451610"/>
            <a:ext cx="9099550" cy="4719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# Bora pro vídeo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B331D-A8E0-11A4-7CD6-8CA7EE6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Isolates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AA050-100F-12EB-5467-C1FEEF49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031B-E20B-4B74-1F87-A9F5FAA642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702A9B-F65A-5A79-C3F3-6173B68F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50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endParaRPr/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ByAG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IAHAAA+CAAAgEMAAP4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39850"/>
            <a:ext cx="9753600" cy="5486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Generators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# Bora pro vídeo!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3EF25-1F5D-B3AC-E65D-438CFD39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SOLID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9C2BC-BC92-8B5C-98F0-4DFDE473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500" dirty="0"/>
          </a:p>
          <a:p>
            <a:r>
              <a:rPr lang="pt-BR" sz="2500" dirty="0"/>
              <a:t>S — Single </a:t>
            </a:r>
            <a:r>
              <a:rPr lang="pt-BR" sz="2500" dirty="0" err="1"/>
              <a:t>Responsiblity</a:t>
            </a:r>
            <a:r>
              <a:rPr lang="pt-BR" sz="2500" dirty="0"/>
              <a:t> </a:t>
            </a:r>
            <a:r>
              <a:rPr lang="pt-BR" sz="2500" dirty="0" err="1"/>
              <a:t>Principle</a:t>
            </a:r>
            <a:r>
              <a:rPr lang="pt-BR" sz="2500" dirty="0"/>
              <a:t> (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Princípio da Responsabilidade única</a:t>
            </a:r>
            <a:r>
              <a:rPr lang="pt-BR" sz="2500" dirty="0"/>
              <a:t>)</a:t>
            </a:r>
          </a:p>
          <a:p>
            <a:endParaRPr lang="pt-BR" sz="2500" dirty="0"/>
          </a:p>
          <a:p>
            <a:r>
              <a:rPr lang="pt-BR" sz="2500" dirty="0"/>
              <a:t>O — Open-</a:t>
            </a:r>
            <a:r>
              <a:rPr lang="pt-BR" sz="2500" dirty="0" err="1"/>
              <a:t>Closed</a:t>
            </a:r>
            <a:r>
              <a:rPr lang="pt-BR" sz="2500" dirty="0"/>
              <a:t> </a:t>
            </a:r>
            <a:r>
              <a:rPr lang="pt-BR" sz="2500" dirty="0" err="1"/>
              <a:t>Principle</a:t>
            </a:r>
            <a:r>
              <a:rPr lang="pt-BR" sz="2500" dirty="0"/>
              <a:t> (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Princípio Aberto-Fechad</a:t>
            </a:r>
            <a:r>
              <a:rPr lang="pt-BR" sz="2500" dirty="0"/>
              <a:t>o)</a:t>
            </a:r>
          </a:p>
          <a:p>
            <a:endParaRPr lang="pt-BR" sz="2500" dirty="0"/>
          </a:p>
          <a:p>
            <a:r>
              <a:rPr lang="pt-BR" sz="2500" dirty="0"/>
              <a:t>L — </a:t>
            </a:r>
            <a:r>
              <a:rPr lang="pt-BR" sz="2500" dirty="0" err="1"/>
              <a:t>Liskov</a:t>
            </a:r>
            <a:r>
              <a:rPr lang="pt-BR" sz="2500" dirty="0"/>
              <a:t> </a:t>
            </a:r>
            <a:r>
              <a:rPr lang="pt-BR" sz="2500" dirty="0" err="1"/>
              <a:t>Substitution</a:t>
            </a:r>
            <a:r>
              <a:rPr lang="pt-BR" sz="2500" dirty="0"/>
              <a:t> </a:t>
            </a:r>
            <a:r>
              <a:rPr lang="pt-BR" sz="2500" dirty="0" err="1"/>
              <a:t>Principle</a:t>
            </a:r>
            <a:r>
              <a:rPr lang="pt-BR" sz="2500" dirty="0"/>
              <a:t> (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Princípio da Substituição de </a:t>
            </a:r>
            <a:r>
              <a:rPr lang="pt-BR" sz="2500" dirty="0" err="1">
                <a:solidFill>
                  <a:schemeClr val="bg1"/>
                </a:solidFill>
                <a:highlight>
                  <a:srgbClr val="FFFF00"/>
                </a:highlight>
              </a:rPr>
              <a:t>Liskov</a:t>
            </a:r>
            <a:r>
              <a:rPr lang="pt-BR" sz="2500" dirty="0"/>
              <a:t>)</a:t>
            </a:r>
          </a:p>
          <a:p>
            <a:endParaRPr lang="pt-BR" sz="2500" dirty="0"/>
          </a:p>
          <a:p>
            <a:r>
              <a:rPr lang="pt-BR" sz="2500" dirty="0"/>
              <a:t>I — Interface </a:t>
            </a:r>
            <a:r>
              <a:rPr lang="pt-BR" sz="2500" dirty="0" err="1"/>
              <a:t>Segregation</a:t>
            </a:r>
            <a:r>
              <a:rPr lang="pt-BR" sz="2500" dirty="0"/>
              <a:t> </a:t>
            </a:r>
            <a:r>
              <a:rPr lang="pt-BR" sz="2500" dirty="0" err="1"/>
              <a:t>Principle</a:t>
            </a:r>
            <a:r>
              <a:rPr lang="pt-BR" sz="2500" dirty="0"/>
              <a:t> (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Princípio da Segregação da Interface</a:t>
            </a:r>
            <a:r>
              <a:rPr lang="pt-BR" sz="2500" dirty="0"/>
              <a:t>)</a:t>
            </a:r>
          </a:p>
          <a:p>
            <a:endParaRPr lang="pt-BR" sz="2500" dirty="0"/>
          </a:p>
          <a:p>
            <a:r>
              <a:rPr lang="pt-BR" sz="2500" dirty="0"/>
              <a:t>D — </a:t>
            </a:r>
            <a:r>
              <a:rPr lang="pt-BR" sz="2500" dirty="0" err="1"/>
              <a:t>Dependency</a:t>
            </a:r>
            <a:r>
              <a:rPr lang="pt-BR" sz="2500" dirty="0"/>
              <a:t> </a:t>
            </a:r>
            <a:r>
              <a:rPr lang="pt-BR" sz="2500" dirty="0" err="1"/>
              <a:t>Inversion</a:t>
            </a:r>
            <a:r>
              <a:rPr lang="pt-BR" sz="2500" dirty="0"/>
              <a:t> </a:t>
            </a:r>
            <a:r>
              <a:rPr lang="pt-BR" sz="2500" dirty="0" err="1"/>
              <a:t>Principle</a:t>
            </a:r>
            <a:r>
              <a:rPr lang="pt-BR" sz="2500" dirty="0"/>
              <a:t> (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Princípio da inversão da dependência</a:t>
            </a:r>
            <a:r>
              <a:rPr lang="pt-BR" sz="2500" dirty="0"/>
              <a:t>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3EEAF3-33FC-5CA0-638E-2F8F921788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9379BF-55D9-8475-711B-C134EB2E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0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—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Princípio da Responsabilidade Única — </a:t>
            </a:r>
            <a:r>
              <a:rPr lang="pt-BR" b="1" i="0" dirty="0">
                <a:solidFill>
                  <a:srgbClr val="757575"/>
                </a:solidFill>
                <a:effectLst/>
                <a:latin typeface="sohne"/>
              </a:rPr>
              <a:t>“Uma classe deve ter um, </a:t>
            </a:r>
            <a:r>
              <a:rPr lang="pt-BR" b="1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e somente um, motivo para ser modificada</a:t>
            </a:r>
            <a:r>
              <a:rPr lang="pt-BR" b="1" i="0" dirty="0">
                <a:solidFill>
                  <a:srgbClr val="757575"/>
                </a:solidFill>
                <a:effectLst/>
                <a:latin typeface="sohne"/>
              </a:rPr>
              <a:t>”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92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— Consequências de não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Falta de coesão — uma classe não deve assumir responsabilidades que não são suas;</a:t>
            </a:r>
          </a:p>
          <a:p>
            <a:endParaRPr lang="pt-BR" sz="2500" dirty="0"/>
          </a:p>
          <a:p>
            <a:r>
              <a:rPr lang="pt-BR" sz="2500" dirty="0"/>
              <a:t>Alto acoplamento — Mais responsabilidades geram um maior nível de dependências, deixando o sistema engessado e frágil para alterações;</a:t>
            </a:r>
          </a:p>
          <a:p>
            <a:endParaRPr lang="pt-BR" sz="2500" dirty="0"/>
          </a:p>
          <a:p>
            <a:r>
              <a:rPr lang="pt-BR" sz="2500" dirty="0"/>
              <a:t>Dificuldades na implementação de testes automatizados — É difícil de “</a:t>
            </a:r>
            <a:r>
              <a:rPr lang="pt-BR" sz="2500" dirty="0" err="1"/>
              <a:t>mockar</a:t>
            </a:r>
            <a:r>
              <a:rPr lang="pt-BR" sz="2500" dirty="0"/>
              <a:t>” esse tipo de classe;</a:t>
            </a:r>
          </a:p>
          <a:p>
            <a:endParaRPr lang="pt-BR" sz="2500" dirty="0"/>
          </a:p>
          <a:p>
            <a:r>
              <a:rPr lang="pt-BR" sz="2500" dirty="0"/>
              <a:t>Dificuldades para reaproveitar o código;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30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— 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calculateTotalSum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getItems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deleteItem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printOrder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showOrder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sz="2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38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Mixins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Herança com extends é maravilha, mas...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6515"/>
            <a:ext cx="10972800" cy="6069965"/>
          </a:xfrm>
        </p:spPr>
        <p:txBody>
          <a:bodyPr/>
          <a:lstStyle/>
          <a:p>
            <a:pPr marL="0" indent="0">
              <a:buNone/>
            </a:pP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calculateTotalSum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deleteItem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OrderViewer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1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— Open-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Princípio Aberto-Fechado — Objetos ou entidades 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devem estar abertos para extensão, mas fechados para modificação</a:t>
            </a:r>
            <a:r>
              <a:rPr lang="pt-BR" sz="2500" dirty="0"/>
              <a:t>, ou seja, quando novos comportamentos e recursos precisam ser adicionados no software, devemos 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estender</a:t>
            </a:r>
            <a:r>
              <a:rPr lang="pt-BR" sz="2500" dirty="0"/>
              <a:t> e 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não alterar o código fonte original.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1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— Consequências de não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Alterar uma classe já existente para adicionar um novo comportamento, corremos um sério risco de introduzir bugs em algo que já estava funcionando.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02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D1D6D-27F4-D0BE-8B01-480E1255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— Open-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A10B4-0938-D8FD-D27D-219F58A8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# Bora pro código!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C202E8-CA0E-151E-91D3-2529D5CFDF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DE828B-1EAD-4F81-4DF6-440C40C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-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Princípio da substituição de </a:t>
            </a:r>
            <a:r>
              <a:rPr lang="pt-BR" sz="2500" dirty="0" err="1"/>
              <a:t>Liskov</a:t>
            </a:r>
            <a:r>
              <a:rPr lang="pt-BR" sz="2500" dirty="0"/>
              <a:t> — os objetos de </a:t>
            </a:r>
            <a:r>
              <a:rPr lang="pt-BR" sz="2500" dirty="0">
                <a:solidFill>
                  <a:schemeClr val="bg1"/>
                </a:solidFill>
                <a:highlight>
                  <a:srgbClr val="FFFF00"/>
                </a:highlight>
              </a:rPr>
              <a:t>uma super classe devem ser substituíveis </a:t>
            </a:r>
            <a:r>
              <a:rPr lang="pt-BR" sz="2500" dirty="0"/>
              <a:t>por suas subclasses.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3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-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6350"/>
            <a:ext cx="10972800" cy="4850130"/>
          </a:xfrm>
        </p:spPr>
        <p:txBody>
          <a:bodyPr/>
          <a:lstStyle/>
          <a:p>
            <a:pPr marL="0" indent="0">
              <a:buNone/>
            </a:pPr>
            <a:r>
              <a:rPr lang="pt-BR" sz="2500" dirty="0"/>
              <a:t>Se para cada objeto o1 do tipo S há um objeto o2 do tipo T de forma que, para todos os programas P definidos em termos de T, o comportamento de P é inalterado quando o1 é substituído por o2 então S é um subtipo de T. “ ~</a:t>
            </a:r>
            <a:r>
              <a:rPr lang="pt-BR" sz="2500" dirty="0" err="1"/>
              <a:t>Liskov</a:t>
            </a:r>
            <a:br>
              <a:rPr lang="pt-BR" sz="2500" dirty="0"/>
            </a:br>
            <a:br>
              <a:rPr lang="pt-BR" sz="2500" dirty="0"/>
            </a:br>
            <a:r>
              <a:rPr lang="pt-BR" sz="2500" dirty="0"/>
              <a:t>“Se a classe S é um subtipo da classe T então os objetos do tipo Pessoa, em um programa, podem ser substituídos pelos objetos de tipo S sem que seja necessário alterar as propriedades deste programa.” ~Wikipedia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“Se Cliente </a:t>
            </a:r>
            <a:r>
              <a:rPr lang="pt-BR" sz="2500" dirty="0" err="1"/>
              <a:t>extends</a:t>
            </a:r>
            <a:r>
              <a:rPr lang="pt-BR" sz="2500" dirty="0"/>
              <a:t> de Pessoa, então os objetos de Pessoa podem ser substituídos pelos de Cliente. “ ~Ailton D. Vieira</a:t>
            </a:r>
            <a:br>
              <a:rPr lang="pt-BR" sz="2500" dirty="0"/>
            </a:br>
            <a:endParaRPr lang="pt-BR" sz="2500" dirty="0"/>
          </a:p>
          <a:p>
            <a:pPr marL="0" indent="0">
              <a:buNone/>
            </a:pPr>
            <a:r>
              <a:rPr lang="pt-BR" sz="2500" dirty="0"/>
              <a:t>Considerando que pessoa é a super classe.</a:t>
            </a:r>
            <a:br>
              <a:rPr lang="pt-BR" sz="2500" dirty="0"/>
            </a:br>
            <a:r>
              <a:rPr lang="pt-BR" sz="2500" dirty="0"/>
              <a:t>Considerando que Cliente é a subclasse.</a:t>
            </a:r>
          </a:p>
          <a:p>
            <a:pPr marL="0" indent="0">
              <a:buNone/>
            </a:pPr>
            <a:endParaRPr lang="pt-BR" sz="25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85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- Consequências de não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Sobrescrever/implementar um método que não faz nada;</a:t>
            </a:r>
          </a:p>
          <a:p>
            <a:endParaRPr lang="pt-BR" sz="2500" dirty="0"/>
          </a:p>
          <a:p>
            <a:r>
              <a:rPr lang="pt-BR" sz="2500" dirty="0"/>
              <a:t>Lançar uma exceção inesperada;</a:t>
            </a:r>
          </a:p>
          <a:p>
            <a:endParaRPr lang="pt-BR" sz="2500" dirty="0"/>
          </a:p>
          <a:p>
            <a:r>
              <a:rPr lang="pt-BR" sz="2500" dirty="0"/>
              <a:t>Retornar </a:t>
            </a:r>
            <a:r>
              <a:rPr lang="pt-BR" sz="2500" u="sng" dirty="0"/>
              <a:t>valores</a:t>
            </a:r>
            <a:r>
              <a:rPr lang="pt-BR" sz="2500" dirty="0"/>
              <a:t> de tipos diferentes da classe base;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7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BF0-0503-E826-642D-F4B0DE7F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-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A19CC-D803-4060-34D3-E846623F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# Bora pro código!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0B35-CC36-6E51-92B3-A659324F6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4669E-69BD-926B-C408-EA4DA29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0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D7DF8-CBFE-5C64-7BC8-DF543BA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-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14733-066C-E3F2-3BC5-612862EF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Princípio da Segregação da Interface — Uma classe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não deve ser forçada a implementar interfaces ou/e métodos que não irão utilizar.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/>
              <a:t>Esse princípio basicamente diz que é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melhor criar interfaces mais específicas</a:t>
            </a:r>
            <a:r>
              <a:rPr lang="pt-BR" dirty="0"/>
              <a:t> ao invés de termos uma única interface genérica.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54568-7CA8-A147-9793-1A5FDB5448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D03047-F8E1-0D56-A66C-42A1F436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942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D7DF8-CBFE-5C64-7BC8-DF543BA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Consequências de não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14733-066C-E3F2-3BC5-612862EF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classe precisar herdar métodos que são inúteis para eles.</a:t>
            </a:r>
          </a:p>
          <a:p>
            <a:endParaRPr lang="pt-BR" dirty="0"/>
          </a:p>
          <a:p>
            <a:r>
              <a:rPr lang="pt-BR" dirty="0"/>
              <a:t>Código ficar acumulando muito lixo dificultando no futuro o desenvolvimento de novas </a:t>
            </a:r>
            <a:r>
              <a:rPr lang="pt-BR" dirty="0" err="1"/>
              <a:t>features</a:t>
            </a:r>
            <a:r>
              <a:rPr lang="pt-BR" dirty="0"/>
              <a:t> / escalar o software.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54568-7CA8-A147-9793-1A5FDB5448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D03047-F8E1-0D56-A66C-42A1F436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94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Mixins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# Bora pro código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D7DF8-CBFE-5C64-7BC8-DF543BA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-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14733-066C-E3F2-3BC5-612862EF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# Bora pro código!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54568-7CA8-A147-9793-1A5FDB5448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D03047-F8E1-0D56-A66C-42A1F436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74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-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Princípio da Inversão de Dependência — 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Dependa de abstrações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e não de implementações.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738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-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effectLst/>
                <a:latin typeface="sohne"/>
              </a:rPr>
              <a:t>De acordo com o tio bob.</a:t>
            </a:r>
          </a:p>
          <a:p>
            <a:pPr marL="0" indent="0" algn="l">
              <a:buNone/>
            </a:pPr>
            <a:endParaRPr lang="pt-BR" dirty="0">
              <a:solidFill>
                <a:srgbClr val="757575"/>
              </a:solidFill>
              <a:highlight>
                <a:srgbClr val="FFFF00"/>
              </a:highlight>
              <a:latin typeface="sohne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1. Módulos de alto nível não devem depender de módulos de baixo nível. Ambos devem depender da abstração.</a:t>
            </a:r>
          </a:p>
          <a:p>
            <a:pPr algn="l"/>
            <a:endParaRPr lang="pt-BR" b="0" i="0" dirty="0">
              <a:solidFill>
                <a:srgbClr val="757575"/>
              </a:solidFill>
              <a:effectLst/>
              <a:highlight>
                <a:srgbClr val="FFFF00"/>
              </a:highlight>
              <a:latin typeface="sohne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2. Abstrações não devem depender de detalhes. Detalhes devem depender de abstrações.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53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-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Para </a:t>
            </a:r>
            <a:r>
              <a:rPr lang="pt-BR" sz="25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fazermos a inversão de dependências</a:t>
            </a: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, nós usaremos a INJEÇÃO DE DEPENDÊNCIAS.</a:t>
            </a:r>
          </a:p>
          <a:p>
            <a:pPr marL="0" indent="0" algn="l">
              <a:buNone/>
            </a:pPr>
            <a:endParaRPr lang="pt-BR" sz="2500" b="0" i="0" u="sng" dirty="0">
              <a:solidFill>
                <a:srgbClr val="E6E3E3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Normalmente, a injeção de dependência é usada simplesmente </a:t>
            </a:r>
            <a:r>
              <a:rPr lang="pt-BR" sz="25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‘injetando’ quaisquer dependências</a:t>
            </a: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 de uma </a:t>
            </a:r>
            <a:r>
              <a:rPr lang="pt-BR" sz="25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classe através do construtor</a:t>
            </a: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 da classe</a:t>
            </a:r>
            <a:endParaRPr lang="pt-BR" sz="2500" dirty="0">
              <a:solidFill>
                <a:srgbClr val="E6E3E3"/>
              </a:solidFill>
              <a:latin typeface="sohne"/>
            </a:endParaRPr>
          </a:p>
          <a:p>
            <a:pPr marL="0" indent="0" algn="l">
              <a:buNone/>
            </a:pPr>
            <a:r>
              <a:rPr lang="pt-BR" sz="2500" b="0" i="0" dirty="0">
                <a:solidFill>
                  <a:srgbClr val="E6E3E3"/>
                </a:solidFill>
                <a:effectLst/>
                <a:highlight>
                  <a:srgbClr val="000000"/>
                </a:highlight>
                <a:latin typeface="sohne"/>
              </a:rPr>
              <a:t>‘</a:t>
            </a:r>
            <a:r>
              <a:rPr lang="pt-BR" sz="2500" b="0" i="0" dirty="0">
                <a:effectLst/>
                <a:highlight>
                  <a:srgbClr val="000000"/>
                </a:highlight>
                <a:latin typeface="sohne"/>
              </a:rPr>
              <a:t>como um parâmetro</a:t>
            </a:r>
            <a:r>
              <a:rPr lang="pt-BR" sz="2500" b="0" i="0" dirty="0">
                <a:solidFill>
                  <a:srgbClr val="E6E3E3"/>
                </a:solidFill>
                <a:effectLst/>
                <a:highlight>
                  <a:srgbClr val="000000"/>
                </a:highlight>
                <a:latin typeface="sohne"/>
              </a:rPr>
              <a:t> </a:t>
            </a:r>
            <a:r>
              <a:rPr lang="pt-BR" sz="2500" b="0" i="0" dirty="0">
                <a:solidFill>
                  <a:srgbClr val="E6E3E3"/>
                </a:solidFill>
                <a:effectLst/>
                <a:latin typeface="sohne"/>
              </a:rPr>
              <a:t>de entrada’.</a:t>
            </a:r>
            <a:endParaRPr lang="pt-BR" sz="2500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sohne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17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Consequências de não usar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sohne"/>
              </a:rPr>
              <a:t>Quando  dependemos de implementações ficamos </a:t>
            </a:r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engessados</a:t>
            </a:r>
            <a:r>
              <a:rPr lang="pt-BR" b="0" i="0" dirty="0">
                <a:effectLst/>
                <a:latin typeface="sohne"/>
              </a:rPr>
              <a:t> a não conseguir mudar essa classe.</a:t>
            </a:r>
          </a:p>
          <a:p>
            <a:pPr marL="0" indent="0" algn="l">
              <a:buNone/>
            </a:pPr>
            <a:endParaRPr lang="pt-BR" dirty="0">
              <a:latin typeface="sohne"/>
            </a:endParaRPr>
          </a:p>
          <a:p>
            <a:r>
              <a:rPr lang="pt-BR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sohne"/>
              </a:rPr>
              <a:t>Nem testa-la com testes unitário</a:t>
            </a:r>
            <a:r>
              <a:rPr lang="pt-BR" b="0" i="0" dirty="0">
                <a:effectLst/>
                <a:latin typeface="sohne"/>
              </a:rPr>
              <a:t>, já que a dependência da mesma está sendo criada internamente.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534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-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effectLst/>
                <a:latin typeface="sohne"/>
              </a:rPr>
              <a:t># Bora pro código!</a:t>
            </a:r>
            <a:endParaRPr lang="pt-BR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sohne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116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Temos a seguinte classe abaixo, faça um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refactor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  para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comprir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 o S (Single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Responsability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) do SOLID .</a:t>
            </a:r>
          </a:p>
          <a:p>
            <a:pPr marL="514350" indent="-514350" algn="l">
              <a:buAutoNum type="arabicPeriod"/>
            </a:pPr>
            <a:endParaRPr lang="pt-BR" dirty="0">
              <a:solidFill>
                <a:schemeClr val="bg1"/>
              </a:solidFill>
              <a:highlight>
                <a:srgbClr val="FFFF00"/>
              </a:highlight>
              <a:latin typeface="sohne"/>
            </a:endParaRPr>
          </a:p>
          <a:p>
            <a:pPr marL="0" indent="0">
              <a:buNone/>
            </a:pPr>
            <a:r>
              <a:rPr lang="pt-B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getOrderDetails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getCart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insertOrderRepository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deleteOrderRepository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updateOrderRepository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selectOrderRepository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removeCartRepository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saveCartRepository</a:t>
            </a: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pt-B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sohne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462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538-20A0-C97A-E90D-35EE8FC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8C7F7-31D1-B84F-6FD1-58114147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  <a:latin typeface="sohne"/>
              </a:rPr>
              <a:t>Olhando o exemplo do código que dei sobre cada tópico, faça os seus, usando uma estrutura de arquivos similares e se inspirando nos exemplos escritos.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sohne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B8503-4384-3550-F187-6072BE273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2EFC6C-CB9E-0FBC-5454-476B88C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87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Injeção de dependências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A forma mais simples.</a:t>
            </a:r>
          </a:p>
          <a:p>
            <a:endParaRPr/>
          </a:p>
          <a:p>
            <a:r>
              <a:t>O inherited Widget.</a:t>
            </a:r>
          </a:p>
          <a:p>
            <a:endParaRPr/>
          </a:p>
          <a:p>
            <a:r>
              <a:t>Com um package GetIt.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Injeção de dependências - </a:t>
            </a:r>
            <a:r>
              <a:rPr sz="3200" cap="none">
                <a:solidFill>
                  <a:schemeClr val="tx1"/>
                </a:solidFill>
              </a:rPr>
              <a:t>A forma mais simples.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class Login {</a:t>
            </a:r>
          </a:p>
          <a:p>
            <a:pPr marL="0" indent="0">
              <a:buNone/>
            </a:pPr>
            <a:r>
              <a:t>	final Api api;</a:t>
            </a:r>
          </a:p>
          <a:p>
            <a:pPr marL="0" indent="0">
              <a:buNone/>
            </a:pPr>
            <a:r>
              <a:t>	Login(this.api);</a:t>
            </a:r>
            <a:br/>
            <a:r>
              <a:t>}</a:t>
            </a:r>
            <a:br/>
            <a:endParaRPr/>
          </a:p>
          <a:p>
            <a:pPr marL="0" indent="0">
              <a:buNone/>
            </a:pPr>
            <a:r>
              <a:t>class Api {</a:t>
            </a:r>
          </a:p>
          <a:p>
            <a:pPr marL="0" indent="0">
              <a:buNone/>
            </a:pPr>
            <a:r>
              <a:t>	// Code...</a:t>
            </a:r>
          </a:p>
          <a:p>
            <a:pPr marL="0" indent="0">
              <a:buNone/>
            </a:pPr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Injeção de dependências</a:t>
            </a:r>
            <a:r>
              <a:rPr sz="3200" cap="none">
                <a:solidFill>
                  <a:schemeClr val="tx1"/>
                </a:solidFill>
              </a:rPr>
              <a:t> -  inherited Widget.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BERiB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PcRAADzCQAACTkAABU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20365" y="1617345"/>
            <a:ext cx="6351270" cy="52235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Injeção de dependências - </a:t>
            </a:r>
            <a:r>
              <a:rPr sz="3200" cap="none">
                <a:solidFill>
                  <a:schemeClr val="tx1"/>
                </a:solidFill>
              </a:rPr>
              <a:t>Com o Get_it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# Bora pro código!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E9040-14ED-6AA9-D44C-C7CB74DB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B3B54-5CAB-3C66-2695-EE575C4A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500" dirty="0"/>
              <a:t>Crie uma classe base, com alguns atributos e alguns métodos.</a:t>
            </a:r>
          </a:p>
          <a:p>
            <a:pPr marL="0" indent="0">
              <a:buNone/>
            </a:pPr>
            <a:r>
              <a:rPr lang="pt-BR" sz="2500" dirty="0"/>
              <a:t>Depois, crie outras 3 classes básicas e faça herança.</a:t>
            </a:r>
          </a:p>
          <a:p>
            <a:pPr marL="0" indent="0">
              <a:buNone/>
            </a:pPr>
            <a:r>
              <a:rPr lang="pt-BR" sz="2500" dirty="0"/>
              <a:t>Duas delas precisará ter um método em comum.</a:t>
            </a:r>
          </a:p>
          <a:p>
            <a:pPr marL="0" indent="0">
              <a:buNone/>
            </a:pPr>
            <a:r>
              <a:rPr lang="pt-BR" sz="2500" dirty="0"/>
              <a:t>Porém não faz sentido colocar na classe base porque seria herdado por todas as classes.</a:t>
            </a:r>
          </a:p>
          <a:p>
            <a:pPr marL="0" indent="0">
              <a:buNone/>
            </a:pPr>
            <a:r>
              <a:rPr lang="pt-BR" sz="2500" dirty="0"/>
              <a:t>Ou seja, use </a:t>
            </a:r>
            <a:r>
              <a:rPr lang="pt-BR" sz="2500" dirty="0" err="1"/>
              <a:t>Mixins</a:t>
            </a:r>
            <a:r>
              <a:rPr lang="pt-BR" sz="2500" dirty="0"/>
              <a:t> somente nas duas classes que precisará desse método em comum.</a:t>
            </a:r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Crie uma outra classe diferente do </a:t>
            </a:r>
            <a:r>
              <a:rPr lang="pt-BR" sz="2500" dirty="0" err="1"/>
              <a:t>AppModel</a:t>
            </a:r>
            <a:r>
              <a:rPr lang="pt-BR" sz="2500" dirty="0"/>
              <a:t>, em que contenha informações </a:t>
            </a:r>
          </a:p>
          <a:p>
            <a:pPr marL="0" indent="0">
              <a:buNone/>
            </a:pPr>
            <a:r>
              <a:rPr lang="pt-BR" sz="2500" dirty="0"/>
              <a:t>que será usado no projeto, então registre no setup do </a:t>
            </a:r>
            <a:r>
              <a:rPr lang="pt-BR" sz="2500" dirty="0" err="1"/>
              <a:t>GetIt</a:t>
            </a:r>
            <a:r>
              <a:rPr lang="pt-BR" sz="2500" dirty="0"/>
              <a:t> e use esse valor</a:t>
            </a:r>
          </a:p>
          <a:p>
            <a:pPr marL="0" indent="0">
              <a:buNone/>
            </a:pPr>
            <a:r>
              <a:rPr lang="pt-BR" sz="2500" dirty="0"/>
              <a:t>chamando por </a:t>
            </a:r>
            <a:r>
              <a:rPr lang="pt-BR" sz="2500" dirty="0" err="1"/>
              <a:t>getIt.get</a:t>
            </a:r>
            <a:r>
              <a:rPr lang="pt-BR" sz="2500" dirty="0"/>
              <a:t>&lt;</a:t>
            </a:r>
            <a:r>
              <a:rPr lang="pt-BR" sz="2500" dirty="0" err="1"/>
              <a:t>NomeDaClasse</a:t>
            </a:r>
            <a:r>
              <a:rPr lang="pt-BR" sz="2500" dirty="0"/>
              <a:t>&gt;().</a:t>
            </a:r>
            <a:r>
              <a:rPr lang="pt-BR" sz="2500" dirty="0" err="1"/>
              <a:t>nomeDaVariavel</a:t>
            </a:r>
            <a:r>
              <a:rPr lang="pt-BR" sz="2500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388972-CE10-961E-36CC-AAD129C247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B84B1DC-92C6-D147-883C-6412FF727E31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6D63F9-7F21-9609-B889-6B8C23F5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D90-DEC6-D10B-883C-285EB3727E7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7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t>Concorrência em Dart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Dart é single thread.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Como fazer algo parecido com multi thread.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O que é o isolate no Dart?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262626"/>
      </a:lt1>
      <a:dk2>
        <a:srgbClr val="E3EBF1"/>
      </a:dk2>
      <a:lt2>
        <a:srgbClr val="336699"/>
      </a:lt2>
      <a:accent1>
        <a:srgbClr val="003399"/>
      </a:accent1>
      <a:accent2>
        <a:srgbClr val="468A4B"/>
      </a:accent2>
      <a:accent3>
        <a:srgbClr val="666A6B"/>
      </a:accent3>
      <a:accent4>
        <a:srgbClr val="864A8B"/>
      </a:accent4>
      <a:accent5>
        <a:srgbClr val="A62AAB"/>
      </a:accent5>
      <a:accent6>
        <a:srgbClr val="C60ACB"/>
      </a:accent6>
      <a:hlink>
        <a:srgbClr val="66CCFF"/>
      </a:hlink>
      <a:folHlink>
        <a:srgbClr val="F0E5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262626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262626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1209</Words>
  <Application>Microsoft Office PowerPoint</Application>
  <PresentationFormat>Widescreen</PresentationFormat>
  <Paragraphs>210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Calibri</vt:lpstr>
      <vt:lpstr>Consolas</vt:lpstr>
      <vt:lpstr>sohne</vt:lpstr>
      <vt:lpstr>Presentation</vt:lpstr>
      <vt:lpstr>Dart Avançado</vt:lpstr>
      <vt:lpstr>Mixins</vt:lpstr>
      <vt:lpstr>Mixins</vt:lpstr>
      <vt:lpstr>Injeção de dependências</vt:lpstr>
      <vt:lpstr>Injeção de dependências - A forma mais simples.</vt:lpstr>
      <vt:lpstr>Injeção de dependências -  inherited Widget.</vt:lpstr>
      <vt:lpstr>Injeção de dependências - Com o Get_it</vt:lpstr>
      <vt:lpstr>Apresentação do PowerPoint</vt:lpstr>
      <vt:lpstr>Concorrência em Dart</vt:lpstr>
      <vt:lpstr>Isolates</vt:lpstr>
      <vt:lpstr>Isolates</vt:lpstr>
      <vt:lpstr>Isolates</vt:lpstr>
      <vt:lpstr>Isolates</vt:lpstr>
      <vt:lpstr>Isolates</vt:lpstr>
      <vt:lpstr>Generators</vt:lpstr>
      <vt:lpstr>SOLID</vt:lpstr>
      <vt:lpstr>SRP — Single Responsibility Principle</vt:lpstr>
      <vt:lpstr>SRP — Consequências de não usar</vt:lpstr>
      <vt:lpstr>SRP — Single Responsibility Principle</vt:lpstr>
      <vt:lpstr>Apresentação do PowerPoint</vt:lpstr>
      <vt:lpstr>OCP — Open-Closed Principle</vt:lpstr>
      <vt:lpstr>OCP — Consequências de não usar</vt:lpstr>
      <vt:lpstr>OCP — Open-Closed Principle</vt:lpstr>
      <vt:lpstr>LSP - Liskov Substitution Principle</vt:lpstr>
      <vt:lpstr>LSP - Liskov Substitution Principle</vt:lpstr>
      <vt:lpstr>LSP - Consequências de não usar</vt:lpstr>
      <vt:lpstr>LSP - Liskov Substitution Principle</vt:lpstr>
      <vt:lpstr>ISP - Interface Segregation Principle</vt:lpstr>
      <vt:lpstr>ISP – Consequências de não usar</vt:lpstr>
      <vt:lpstr>ISP - Interface Segregation Principle</vt:lpstr>
      <vt:lpstr>DIP - Dependency Inversion Principle</vt:lpstr>
      <vt:lpstr>DIP - Dependency Inversion Principle</vt:lpstr>
      <vt:lpstr>DIP - Dependency Inversion Principle</vt:lpstr>
      <vt:lpstr>DIP – Consequências de não usar</vt:lpstr>
      <vt:lpstr>DIP - Dependency Inversion Principle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Avançado</dc:title>
  <dc:subject/>
  <dc:creator>Ailton Vieira</dc:creator>
  <cp:keywords/>
  <dc:description/>
  <cp:lastModifiedBy>Ailton Vieira</cp:lastModifiedBy>
  <cp:revision>3</cp:revision>
  <dcterms:created xsi:type="dcterms:W3CDTF">2022-07-18T02:05:43Z</dcterms:created>
  <dcterms:modified xsi:type="dcterms:W3CDTF">2022-07-21T18:30:31Z</dcterms:modified>
</cp:coreProperties>
</file>