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60" d="100"/>
          <a:sy n="60" d="100"/>
        </p:scale>
        <p:origin x="4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xfrm>
            <a:off x="1143000" y="685800"/>
            <a:ext cx="4572000" cy="3429000"/>
          </a:xfrm>
          <a:prstGeom prst="rect">
            <a:avLst/>
          </a:prstGeom>
        </p:spPr>
        <p:txBody>
          <a:bodyPr/>
          <a:lstStyle/>
          <a:p>
            <a:endParaRPr/>
          </a:p>
        </p:txBody>
      </p:sp>
      <p:sp>
        <p:nvSpPr>
          <p:cNvPr id="189" name="Shape 18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lvl1pPr defTabSz="713231">
              <a:lnSpc>
                <a:spcPct val="80000"/>
              </a:lnSpc>
              <a:defRPr sz="1600" spc="-32"/>
            </a:lvl1pPr>
          </a:lstStyle>
          <a:p>
            <a:r>
              <a:t>Many companies evaluate whether it is useful for them to jump on the microservices bandwagon and break down more monolithic software architectures into small services. When this is useful and which what challenges this comes is mostly unknown.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pPr defTabSz="713231">
              <a:lnSpc>
                <a:spcPct val="80000"/>
              </a:lnSpc>
              <a:defRPr sz="1600" spc="-32"/>
            </a:pPr>
            <a:r>
              <a:t>In our first lecture, we have already discussed the deductive and inductive method to approach research. Experiments were clearly on the deductive side trying to test hypothesis based on observation.</a:t>
            </a:r>
          </a:p>
          <a:p>
            <a:pPr defTabSz="713231">
              <a:lnSpc>
                <a:spcPct val="80000"/>
              </a:lnSpc>
              <a:defRPr sz="1600" spc="-32"/>
            </a:pPr>
            <a:r>
              <a:t>Case studies are now an example for a research method that can be used in an inductive or a a deductive way. „An exploratory case study has </a:t>
            </a:r>
            <a:r>
              <a:rPr i="1"/>
              <a:t>inductive</a:t>
            </a:r>
            <a:r>
              <a:t> characteristics, while an explanatory case study has </a:t>
            </a:r>
            <a:r>
              <a:rPr i="1"/>
              <a:t>deductive</a:t>
            </a:r>
            <a:r>
              <a:t> characteristics.“ (Runeson et al. 2012)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a:spLocks noGrp="1" noRot="1" noChangeAspect="1"/>
          </p:cNvSpPr>
          <p:nvPr>
            <p:ph type="sldImg"/>
          </p:nvPr>
        </p:nvSpPr>
        <p:spPr>
          <a:prstGeom prst="rect">
            <a:avLst/>
          </a:prstGeom>
        </p:spPr>
        <p:txBody>
          <a:bodyPr/>
          <a:lstStyle/>
          <a:p>
            <a:endParaRPr/>
          </a:p>
        </p:txBody>
      </p:sp>
      <p:sp>
        <p:nvSpPr>
          <p:cNvPr id="381" name="Shape 381"/>
          <p:cNvSpPr>
            <a:spLocks noGrp="1"/>
          </p:cNvSpPr>
          <p:nvPr>
            <p:ph type="body" sz="quarter" idx="1"/>
          </p:nvPr>
        </p:nvSpPr>
        <p:spPr>
          <a:prstGeom prst="rect">
            <a:avLst/>
          </a:prstGeom>
        </p:spPr>
        <p:txBody>
          <a:bodyPr/>
          <a:lstStyle/>
          <a:p>
            <a:pPr defTabSz="713231">
              <a:lnSpc>
                <a:spcPct val="100000"/>
              </a:lnSpc>
              <a:defRPr sz="1600" spc="-32"/>
            </a:pPr>
            <a:r>
              <a:t>One important decision in the design is: What is the </a:t>
            </a:r>
            <a:r>
              <a:rPr i="1"/>
              <a:t>case</a:t>
            </a:r>
            <a:r>
              <a:t> and what the </a:t>
            </a:r>
            <a:r>
              <a:rPr i="1"/>
              <a:t>unit of analysis</a:t>
            </a:r>
            <a:r>
              <a:t>? The usual candidate for case is a software project. We often cannot comprehensively investigate a whole project (or even several ones). Therefore, we can also choose smaller units of analysis such as specific developers or specific activities of the developers (e.g. applying static analysis). We speak of holistic case studies, if it would be hard to separate the case into smaller units of analysis. For example, if we investigate the introduction of a new development process, we probably need to look at the whole project.</a:t>
            </a:r>
          </a:p>
          <a:p>
            <a:pPr defTabSz="713231">
              <a:lnSpc>
                <a:spcPct val="100000"/>
              </a:lnSpc>
              <a:defRPr sz="1600" spc="-32"/>
            </a:pPr>
            <a:r>
              <a:t>If we have cases from several contexts, we speak of </a:t>
            </a:r>
            <a:r>
              <a:rPr i="1"/>
              <a:t>multiple-case</a:t>
            </a:r>
            <a:r>
              <a:t> studies.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prstGeom prst="rect">
            <a:avLst/>
          </a:prstGeom>
        </p:spPr>
        <p:txBody>
          <a:bodyPr/>
          <a:lstStyle/>
          <a:p>
            <a:endParaRPr/>
          </a:p>
        </p:txBody>
      </p:sp>
      <p:sp>
        <p:nvSpPr>
          <p:cNvPr id="386" name="Shape 386"/>
          <p:cNvSpPr>
            <a:spLocks noGrp="1"/>
          </p:cNvSpPr>
          <p:nvPr>
            <p:ph type="body" sz="quarter" idx="1"/>
          </p:nvPr>
        </p:nvSpPr>
        <p:spPr>
          <a:prstGeom prst="rect">
            <a:avLst/>
          </a:prstGeom>
        </p:spPr>
        <p:txBody>
          <a:bodyPr/>
          <a:lstStyle>
            <a:lvl1pPr defTabSz="713231">
              <a:lnSpc>
                <a:spcPct val="100000"/>
              </a:lnSpc>
              <a:defRPr sz="1600" b="1" spc="-32"/>
            </a:lvl1pPr>
          </a:lstStyle>
          <a:p>
            <a:r>
              <a:t>We will come back to the topic of theories and theory building in a later lecture. „However, defining the theoretical frame of reference of the study makes the context of the case study research clear, and helps both those conducting the research and those reviewing its results. As theories are underdeveloped in software engineering, the frame of reference may alternatively be expressed in terms of related work which the study builds upon, the viewpoint taken in the research and the background of the researchers.“ (Runeson, 2012)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hape 390"/>
          <p:cNvSpPr>
            <a:spLocks noGrp="1" noRot="1" noChangeAspect="1"/>
          </p:cNvSpPr>
          <p:nvPr>
            <p:ph type="sldImg"/>
          </p:nvPr>
        </p:nvSpPr>
        <p:spPr>
          <a:prstGeom prst="rect">
            <a:avLst/>
          </a:prstGeom>
        </p:spPr>
        <p:txBody>
          <a:bodyPr/>
          <a:lstStyle/>
          <a:p>
            <a:endParaRPr/>
          </a:p>
        </p:txBody>
      </p:sp>
      <p:sp>
        <p:nvSpPr>
          <p:cNvPr id="391" name="Shape 391"/>
          <p:cNvSpPr>
            <a:spLocks noGrp="1"/>
          </p:cNvSpPr>
          <p:nvPr>
            <p:ph type="body" sz="quarter" idx="1"/>
          </p:nvPr>
        </p:nvSpPr>
        <p:spPr>
          <a:prstGeom prst="rect">
            <a:avLst/>
          </a:prstGeom>
        </p:spPr>
        <p:txBody>
          <a:bodyPr/>
          <a:lstStyle>
            <a:lvl1pPr defTabSz="713231">
              <a:lnSpc>
                <a:spcPct val="100000"/>
              </a:lnSpc>
              <a:defRPr sz="1600" b="1" spc="-32"/>
            </a:lvl1pPr>
          </a:lstStyle>
          <a:p>
            <a:r>
              <a:t>As we saw for experiments, explicit research questions guide us in choosing the right study design. Hypotheses are more refined implementations of these research questions. It might, however, not be possible or appropriate to formulate concrete hypotheses already in the design of a case study (e.g. exploratory studies).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Shape 442"/>
          <p:cNvSpPr>
            <a:spLocks noGrp="1" noRot="1" noChangeAspect="1"/>
          </p:cNvSpPr>
          <p:nvPr>
            <p:ph type="sldImg"/>
          </p:nvPr>
        </p:nvSpPr>
        <p:spPr>
          <a:prstGeom prst="rect">
            <a:avLst/>
          </a:prstGeom>
        </p:spPr>
        <p:txBody>
          <a:bodyPr/>
          <a:lstStyle/>
          <a:p>
            <a:endParaRPr/>
          </a:p>
        </p:txBody>
      </p:sp>
      <p:sp>
        <p:nvSpPr>
          <p:cNvPr id="443" name="Shape 443"/>
          <p:cNvSpPr>
            <a:spLocks noGrp="1"/>
          </p:cNvSpPr>
          <p:nvPr>
            <p:ph type="body" sz="quarter" idx="1"/>
          </p:nvPr>
        </p:nvSpPr>
        <p:spPr>
          <a:prstGeom prst="rect">
            <a:avLst/>
          </a:prstGeom>
        </p:spPr>
        <p:txBody>
          <a:bodyPr/>
          <a:lstStyle/>
          <a:p>
            <a:pPr defTabSz="713231">
              <a:lnSpc>
                <a:spcPct val="80000"/>
              </a:lnSpc>
              <a:defRPr sz="1600" spc="-32"/>
            </a:pPr>
            <a:r>
              <a:t>We briefly mention triangulation already as a solution to some validity threats. It is described, for example, in Runeson et al. (2012) and Stake (1995):</a:t>
            </a:r>
          </a:p>
          <a:p>
            <a:pPr defTabSz="713231">
              <a:lnSpc>
                <a:spcPct val="80000"/>
              </a:lnSpc>
              <a:defRPr sz="1600" spc="-32"/>
            </a:pPr>
            <a:r>
              <a:rPr i="1"/>
              <a:t>Data (Source) Triangulation</a:t>
            </a:r>
            <a:r>
              <a:t> – using more than one data source or collecting the same data at different occasions. </a:t>
            </a:r>
          </a:p>
          <a:p>
            <a:pPr defTabSz="713231">
              <a:lnSpc>
                <a:spcPct val="80000"/>
              </a:lnSpc>
              <a:defRPr sz="1600" spc="-32"/>
            </a:pPr>
            <a:r>
              <a:rPr i="1"/>
              <a:t>Observer Triangulation</a:t>
            </a:r>
            <a:r>
              <a:t> – using more than one observer in the study. </a:t>
            </a:r>
          </a:p>
          <a:p>
            <a:pPr defTabSz="713231">
              <a:lnSpc>
                <a:spcPct val="80000"/>
              </a:lnSpc>
              <a:defRPr sz="1600" spc="-32"/>
            </a:pPr>
            <a:r>
              <a:rPr i="1"/>
              <a:t>Methodological Triangulation</a:t>
            </a:r>
            <a:r>
              <a:t> – combining different types of data collection methods, for example, qualitative and quantitative methods. </a:t>
            </a:r>
          </a:p>
          <a:p>
            <a:pPr defTabSz="713231">
              <a:lnSpc>
                <a:spcPct val="80000"/>
              </a:lnSpc>
              <a:defRPr sz="1600" spc="-32"/>
            </a:pPr>
            <a:r>
              <a:rPr i="1"/>
              <a:t>Theory Triangulation</a:t>
            </a:r>
            <a:r>
              <a:t> – using alternative theories or viewpoints.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a:spLocks noGrp="1" noRot="1" noChangeAspect="1"/>
          </p:cNvSpPr>
          <p:nvPr>
            <p:ph type="sldImg"/>
          </p:nvPr>
        </p:nvSpPr>
        <p:spPr>
          <a:xfrm>
            <a:off x="381000" y="685800"/>
            <a:ext cx="6096000" cy="3429000"/>
          </a:xfrm>
          <a:prstGeom prst="rect">
            <a:avLst/>
          </a:prstGeom>
        </p:spPr>
        <p:txBody>
          <a:bodyPr/>
          <a:lstStyle/>
          <a:p>
            <a:endParaRPr/>
          </a:p>
        </p:txBody>
      </p:sp>
      <p:sp>
        <p:nvSpPr>
          <p:cNvPr id="448" name="Shape 448"/>
          <p:cNvSpPr>
            <a:spLocks noGrp="1"/>
          </p:cNvSpPr>
          <p:nvPr>
            <p:ph type="body" sz="quarter" idx="1"/>
          </p:nvPr>
        </p:nvSpPr>
        <p:spPr>
          <a:prstGeom prst="rect">
            <a:avLst/>
          </a:prstGeom>
        </p:spPr>
        <p:txBody>
          <a:bodyPr/>
          <a:lstStyle>
            <a:lvl1pPr defTabSz="713231">
              <a:lnSpc>
                <a:spcPct val="100000"/>
              </a:lnSpc>
              <a:defRPr sz="1600" spc="-32"/>
            </a:lvl1pPr>
          </a:lstStyle>
          <a:p>
            <a:r>
              <a:t>Conclusion validity is not explicitly mentioned because we cannot show a causal relationship in a case study. Instead, we try to make the data collection and analysis as reliable as possible to gain confidence in the validity of the results.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lvl1pPr defTabSz="713231">
              <a:lnSpc>
                <a:spcPct val="80000"/>
              </a:lnSpc>
              <a:defRPr sz="1600" spc="-32"/>
            </a:lvl1pPr>
          </a:lstStyle>
          <a:p>
            <a:r>
              <a:t>Checklist from Runeson, P. and Höst, M. (2009). Guidelines for conducting and reporting case study research in software engineering. Emp. Softw. Engg. 14, 2 (April 2009), 131-164.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hape 495"/>
          <p:cNvSpPr>
            <a:spLocks noGrp="1" noRot="1" noChangeAspect="1"/>
          </p:cNvSpPr>
          <p:nvPr>
            <p:ph type="sldImg"/>
          </p:nvPr>
        </p:nvSpPr>
        <p:spPr>
          <a:prstGeom prst="rect">
            <a:avLst/>
          </a:prstGeom>
        </p:spPr>
        <p:txBody>
          <a:bodyPr/>
          <a:lstStyle/>
          <a:p>
            <a:endParaRPr/>
          </a:p>
        </p:txBody>
      </p:sp>
      <p:sp>
        <p:nvSpPr>
          <p:cNvPr id="496" name="Shape 496"/>
          <p:cNvSpPr>
            <a:spLocks noGrp="1"/>
          </p:cNvSpPr>
          <p:nvPr>
            <p:ph type="body" sz="quarter" idx="1"/>
          </p:nvPr>
        </p:nvSpPr>
        <p:spPr>
          <a:prstGeom prst="rect">
            <a:avLst/>
          </a:prstGeom>
        </p:spPr>
        <p:txBody>
          <a:bodyPr/>
          <a:lstStyle>
            <a:lvl1pPr defTabSz="713231">
              <a:lnSpc>
                <a:spcPct val="100000"/>
              </a:lnSpc>
              <a:defRPr sz="1600" spc="-32"/>
            </a:lvl1pPr>
          </a:lstStyle>
          <a:p>
            <a:r>
              <a:t>Data sources of the first degree are methods in which the researcher is in direct contact with the people and processes in the case. Second degree data sources are collecting specific data but not directly interacting with participants. This is in our context often screen recordings. Sometimes there are also video recordings of meetings. Third degree data sources are independent analyses of artefacts produced in the development process such as requirements specifications or also mining the existing software repositories. Data sources of the third degree have the big advantage that they are there already but the big disadvantage that they were not produced to be analysed in the case study and, therefore, we have no control over them.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lvl1pPr defTabSz="713231">
              <a:lnSpc>
                <a:spcPct val="100000"/>
              </a:lnSpc>
              <a:defRPr sz="1600" spc="-32"/>
            </a:lvl1pPr>
          </a:lstStyle>
          <a:p>
            <a:r>
              <a:t>Interviews are a prime means in case study research to collect data. We are flexibel in the kind of information we want to collect and from whom. We use unstructured, semistructured or fully structured interviews. Open questions are of the kind „How do you use static analysis in your daily work?“ or „How have you used static analysis in your last project?“. Closed questions give concrete answer options.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Shape 506"/>
          <p:cNvSpPr>
            <a:spLocks noGrp="1" noRot="1" noChangeAspect="1"/>
          </p:cNvSpPr>
          <p:nvPr>
            <p:ph type="sldImg"/>
          </p:nvPr>
        </p:nvSpPr>
        <p:spPr>
          <a:prstGeom prst="rect">
            <a:avLst/>
          </a:prstGeom>
        </p:spPr>
        <p:txBody>
          <a:bodyPr/>
          <a:lstStyle/>
          <a:p>
            <a:endParaRPr/>
          </a:p>
        </p:txBody>
      </p:sp>
      <p:sp>
        <p:nvSpPr>
          <p:cNvPr id="507" name="Shape 507"/>
          <p:cNvSpPr>
            <a:spLocks noGrp="1"/>
          </p:cNvSpPr>
          <p:nvPr>
            <p:ph type="body" sz="quarter" idx="1"/>
          </p:nvPr>
        </p:nvSpPr>
        <p:spPr>
          <a:prstGeom prst="rect">
            <a:avLst/>
          </a:prstGeom>
        </p:spPr>
        <p:txBody>
          <a:bodyPr/>
          <a:lstStyle/>
          <a:p>
            <a:pPr defTabSz="713231">
              <a:lnSpc>
                <a:spcPct val="100000"/>
              </a:lnSpc>
              <a:defRPr sz="1600" b="1" spc="-32"/>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lvl1pPr defTabSz="713231">
              <a:lnSpc>
                <a:spcPct val="80000"/>
              </a:lnSpc>
              <a:defRPr sz="1600" spc="-32"/>
            </a:lvl1pPr>
          </a:lstStyle>
          <a:p>
            <a:r>
              <a:t>Definition from Perry DE, Sim SE, Easterbrook S (2005) Case studies for software engineers, 29th Annual IEEE/NASA Software Engineering Workshop—Tutorial Notes pp 96–159</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Shape 513"/>
          <p:cNvSpPr>
            <a:spLocks noGrp="1" noRot="1" noChangeAspect="1"/>
          </p:cNvSpPr>
          <p:nvPr>
            <p:ph type="sldImg"/>
          </p:nvPr>
        </p:nvSpPr>
        <p:spPr>
          <a:prstGeom prst="rect">
            <a:avLst/>
          </a:prstGeom>
        </p:spPr>
        <p:txBody>
          <a:bodyPr/>
          <a:lstStyle/>
          <a:p>
            <a:endParaRPr/>
          </a:p>
        </p:txBody>
      </p:sp>
      <p:sp>
        <p:nvSpPr>
          <p:cNvPr id="514" name="Shape 514"/>
          <p:cNvSpPr>
            <a:spLocks noGrp="1"/>
          </p:cNvSpPr>
          <p:nvPr>
            <p:ph type="body" sz="quarter" idx="1"/>
          </p:nvPr>
        </p:nvSpPr>
        <p:spPr>
          <a:prstGeom prst="rect">
            <a:avLst/>
          </a:prstGeom>
        </p:spPr>
        <p:txBody>
          <a:bodyPr/>
          <a:lstStyle/>
          <a:p>
            <a:pPr defTabSz="713231">
              <a:lnSpc>
                <a:spcPct val="100000"/>
              </a:lnSpc>
              <a:defRPr sz="1600">
                <a:solidFill>
                  <a:srgbClr val="323232"/>
                </a:solidFill>
                <a:latin typeface="Arial"/>
                <a:ea typeface="Arial"/>
                <a:cs typeface="Arial"/>
                <a:sym typeface="Arial"/>
              </a:defRPr>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hape 525"/>
          <p:cNvSpPr>
            <a:spLocks noGrp="1" noRot="1" noChangeAspect="1"/>
          </p:cNvSpPr>
          <p:nvPr>
            <p:ph type="sldImg"/>
          </p:nvPr>
        </p:nvSpPr>
        <p:spPr>
          <a:prstGeom prst="rect">
            <a:avLst/>
          </a:prstGeom>
        </p:spPr>
        <p:txBody>
          <a:bodyPr/>
          <a:lstStyle/>
          <a:p>
            <a:endParaRPr/>
          </a:p>
        </p:txBody>
      </p:sp>
      <p:sp>
        <p:nvSpPr>
          <p:cNvPr id="526" name="Shape 526"/>
          <p:cNvSpPr>
            <a:spLocks noGrp="1"/>
          </p:cNvSpPr>
          <p:nvPr>
            <p:ph type="body" sz="quarter" idx="1"/>
          </p:nvPr>
        </p:nvSpPr>
        <p:spPr>
          <a:prstGeom prst="rect">
            <a:avLst/>
          </a:prstGeom>
        </p:spPr>
        <p:txBody>
          <a:bodyPr/>
          <a:lstStyle/>
          <a:p>
            <a:pPr defTabSz="713231">
              <a:lnSpc>
                <a:spcPct val="100000"/>
              </a:lnSpc>
              <a:defRPr sz="1600">
                <a:solidFill>
                  <a:srgbClr val="323232"/>
                </a:solidFill>
                <a:latin typeface="Arial"/>
                <a:ea typeface="Arial"/>
                <a:cs typeface="Arial"/>
                <a:sym typeface="Arial"/>
              </a:defRPr>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a:spLocks noGrp="1" noRot="1" noChangeAspect="1"/>
          </p:cNvSpPr>
          <p:nvPr>
            <p:ph type="sldImg"/>
          </p:nvPr>
        </p:nvSpPr>
        <p:spPr>
          <a:prstGeom prst="rect">
            <a:avLst/>
          </a:prstGeom>
        </p:spPr>
        <p:txBody>
          <a:bodyPr/>
          <a:lstStyle/>
          <a:p>
            <a:endParaRPr/>
          </a:p>
        </p:txBody>
      </p:sp>
      <p:sp>
        <p:nvSpPr>
          <p:cNvPr id="535" name="Shape 535"/>
          <p:cNvSpPr>
            <a:spLocks noGrp="1"/>
          </p:cNvSpPr>
          <p:nvPr>
            <p:ph type="body" sz="quarter" idx="1"/>
          </p:nvPr>
        </p:nvSpPr>
        <p:spPr>
          <a:prstGeom prst="rect">
            <a:avLst/>
          </a:prstGeom>
        </p:spPr>
        <p:txBody>
          <a:bodyPr/>
          <a:lstStyle>
            <a:lvl1pPr defTabSz="713231">
              <a:lnSpc>
                <a:spcPct val="100000"/>
              </a:lnSpc>
              <a:defRPr sz="1600">
                <a:solidFill>
                  <a:srgbClr val="323232"/>
                </a:solidFill>
                <a:latin typeface="Arial"/>
                <a:ea typeface="Arial"/>
                <a:cs typeface="Arial"/>
                <a:sym typeface="Arial"/>
              </a:defRPr>
            </a:lvl1pPr>
          </a:lstStyle>
          <a:p>
            <a:r>
              <a:t>Besides all the qualitative data we have covered so far, quantitative data can also be interesting in a case study.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Shape 551"/>
          <p:cNvSpPr>
            <a:spLocks noGrp="1" noRot="1" noChangeAspect="1"/>
          </p:cNvSpPr>
          <p:nvPr>
            <p:ph type="sldImg"/>
          </p:nvPr>
        </p:nvSpPr>
        <p:spPr>
          <a:prstGeom prst="rect">
            <a:avLst/>
          </a:prstGeom>
        </p:spPr>
        <p:txBody>
          <a:bodyPr/>
          <a:lstStyle/>
          <a:p>
            <a:endParaRPr/>
          </a:p>
        </p:txBody>
      </p:sp>
      <p:sp>
        <p:nvSpPr>
          <p:cNvPr id="552" name="Shape 552"/>
          <p:cNvSpPr>
            <a:spLocks noGrp="1"/>
          </p:cNvSpPr>
          <p:nvPr>
            <p:ph type="body" sz="quarter" idx="1"/>
          </p:nvPr>
        </p:nvSpPr>
        <p:spPr>
          <a:prstGeom prst="rect">
            <a:avLst/>
          </a:prstGeom>
        </p:spPr>
        <p:txBody>
          <a:bodyPr/>
          <a:lstStyle>
            <a:lvl1pPr defTabSz="713231">
              <a:lnSpc>
                <a:spcPct val="100000"/>
              </a:lnSpc>
              <a:defRPr sz="1600">
                <a:solidFill>
                  <a:srgbClr val="323232"/>
                </a:solidFill>
                <a:latin typeface="Arial"/>
                <a:ea typeface="Arial"/>
                <a:cs typeface="Arial"/>
                <a:sym typeface="Arial"/>
              </a:defRPr>
            </a:lvl1pPr>
          </a:lstStyle>
          <a:p>
            <a:r>
              <a:t>The kind of data analysis depends heavily on the type of research I am conducting (and actually also on the data collection). In „classical“ deductive research, I should define hypotheses already in the study design and do an analysis that shows us whether the hypotheses can be confirmed or not. In case of inductive research, the hypotheses are generated based on the data. It would be a misconception, however, that inductive research is only a step before we do deductive research. While generating the hypotheses, we also analyse and collect evidence for these hypotheses.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noRot="1" noChangeAspect="1"/>
          </p:cNvSpPr>
          <p:nvPr>
            <p:ph type="sldImg"/>
          </p:nvPr>
        </p:nvSpPr>
        <p:spPr>
          <a:prstGeom prst="rect">
            <a:avLst/>
          </a:prstGeom>
        </p:spPr>
        <p:txBody>
          <a:bodyPr/>
          <a:lstStyle/>
          <a:p>
            <a:endParaRPr/>
          </a:p>
        </p:txBody>
      </p:sp>
      <p:sp>
        <p:nvSpPr>
          <p:cNvPr id="571" name="Shape 571"/>
          <p:cNvSpPr>
            <a:spLocks noGrp="1"/>
          </p:cNvSpPr>
          <p:nvPr>
            <p:ph type="body" sz="quarter" idx="1"/>
          </p:nvPr>
        </p:nvSpPr>
        <p:spPr>
          <a:prstGeom prst="rect">
            <a:avLst/>
          </a:prstGeom>
        </p:spPr>
        <p:txBody>
          <a:bodyPr/>
          <a:lstStyle/>
          <a:p>
            <a:pPr defTabSz="713231">
              <a:lnSpc>
                <a:spcPct val="100000"/>
              </a:lnSpc>
              <a:defRPr sz="1600">
                <a:solidFill>
                  <a:srgbClr val="323232"/>
                </a:solidFill>
                <a:latin typeface="Arial"/>
                <a:ea typeface="Arial"/>
                <a:cs typeface="Arial"/>
                <a:sym typeface="Arial"/>
              </a:defRPr>
            </a:pPr>
            <a:r>
              <a:t>There are many different ways to perform qualitative analysis. All of them have at their core a coding process as you have seen in the lecture on quantitative vs. qualitative analysis. As we will discuss Grounded Theory (a popular technique in software engineering research) later when we look into theory building in detail, we will use </a:t>
            </a:r>
            <a:r>
              <a:rPr i="1"/>
              <a:t>qualitative content analysis</a:t>
            </a:r>
            <a:r>
              <a:t> as an example in the following.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Shape 633"/>
          <p:cNvSpPr>
            <a:spLocks noGrp="1" noRot="1" noChangeAspect="1"/>
          </p:cNvSpPr>
          <p:nvPr>
            <p:ph type="sldImg"/>
          </p:nvPr>
        </p:nvSpPr>
        <p:spPr>
          <a:prstGeom prst="rect">
            <a:avLst/>
          </a:prstGeom>
        </p:spPr>
        <p:txBody>
          <a:bodyPr/>
          <a:lstStyle/>
          <a:p>
            <a:endParaRPr/>
          </a:p>
        </p:txBody>
      </p:sp>
      <p:sp>
        <p:nvSpPr>
          <p:cNvPr id="634" name="Shape 634"/>
          <p:cNvSpPr>
            <a:spLocks noGrp="1"/>
          </p:cNvSpPr>
          <p:nvPr>
            <p:ph type="body" sz="quarter" idx="1"/>
          </p:nvPr>
        </p:nvSpPr>
        <p:spPr>
          <a:prstGeom prst="rect">
            <a:avLst/>
          </a:prstGeom>
        </p:spPr>
        <p:txBody>
          <a:bodyPr/>
          <a:lstStyle>
            <a:lvl1pPr defTabSz="713231">
              <a:lnSpc>
                <a:spcPct val="100000"/>
              </a:lnSpc>
              <a:defRPr sz="1600">
                <a:solidFill>
                  <a:srgbClr val="323232"/>
                </a:solidFill>
                <a:latin typeface="Arial"/>
                <a:ea typeface="Arial"/>
                <a:cs typeface="Arial"/>
                <a:sym typeface="Arial"/>
              </a:defRPr>
            </a:lvl1pPr>
          </a:lstStyle>
          <a:p>
            <a:r>
              <a:t>„Whereas the goal of summarizing content analysis and inductive category formation was the reduction of the material, the tendency of explication is exactly the reverse. Individual parts of text in need of interpretation are enriched by additional material aimed at explaining them, making them comprehensible, subjecting them to comment and illustration.“ (Mayring, 2014)</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Shape 654"/>
          <p:cNvSpPr>
            <a:spLocks noGrp="1" noRot="1" noChangeAspect="1"/>
          </p:cNvSpPr>
          <p:nvPr>
            <p:ph type="sldImg"/>
          </p:nvPr>
        </p:nvSpPr>
        <p:spPr>
          <a:prstGeom prst="rect">
            <a:avLst/>
          </a:prstGeom>
        </p:spPr>
        <p:txBody>
          <a:bodyPr/>
          <a:lstStyle/>
          <a:p>
            <a:endParaRPr/>
          </a:p>
        </p:txBody>
      </p:sp>
      <p:sp>
        <p:nvSpPr>
          <p:cNvPr id="655" name="Shape 655"/>
          <p:cNvSpPr>
            <a:spLocks noGrp="1"/>
          </p:cNvSpPr>
          <p:nvPr>
            <p:ph type="body" sz="quarter" idx="1"/>
          </p:nvPr>
        </p:nvSpPr>
        <p:spPr>
          <a:prstGeom prst="rect">
            <a:avLst/>
          </a:prstGeom>
        </p:spPr>
        <p:txBody>
          <a:bodyPr/>
          <a:lstStyle>
            <a:lvl1pPr defTabSz="713231">
              <a:lnSpc>
                <a:spcPct val="100000"/>
              </a:lnSpc>
              <a:defRPr sz="1600">
                <a:solidFill>
                  <a:srgbClr val="323232"/>
                </a:solidFill>
                <a:latin typeface="Arial"/>
                <a:ea typeface="Arial"/>
                <a:cs typeface="Arial"/>
                <a:sym typeface="Arial"/>
              </a:defRPr>
            </a:lvl1pPr>
          </a:lstStyle>
          <a:p>
            <a:r>
              <a:t>There are several tools that support in qualitative data analysis. This is a screenshot of MaxQDA. The tools help us to add codes to the text or videos and manage the resulting code system.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noRot="1" noChangeAspect="1"/>
          </p:cNvSpPr>
          <p:nvPr>
            <p:ph type="sldImg"/>
          </p:nvPr>
        </p:nvSpPr>
        <p:spPr>
          <a:prstGeom prst="rect">
            <a:avLst/>
          </a:prstGeom>
        </p:spPr>
        <p:txBody>
          <a:bodyPr/>
          <a:lstStyle/>
          <a:p>
            <a:endParaRPr/>
          </a:p>
        </p:txBody>
      </p:sp>
      <p:sp>
        <p:nvSpPr>
          <p:cNvPr id="660" name="Shape 660"/>
          <p:cNvSpPr>
            <a:spLocks noGrp="1"/>
          </p:cNvSpPr>
          <p:nvPr>
            <p:ph type="body" sz="quarter" idx="1"/>
          </p:nvPr>
        </p:nvSpPr>
        <p:spPr>
          <a:prstGeom prst="rect">
            <a:avLst/>
          </a:prstGeom>
        </p:spPr>
        <p:txBody>
          <a:bodyPr/>
          <a:lstStyle>
            <a:lvl1pPr defTabSz="713231">
              <a:lnSpc>
                <a:spcPct val="120000"/>
              </a:lnSpc>
              <a:defRPr sz="1600">
                <a:solidFill>
                  <a:srgbClr val="323232"/>
                </a:solidFill>
                <a:latin typeface="Arial"/>
                <a:ea typeface="Arial"/>
                <a:cs typeface="Arial"/>
                <a:sym typeface="Arial"/>
              </a:defRPr>
            </a:lvl1pPr>
          </a:lstStyle>
          <a:p>
            <a:r>
              <a:t>Checklist from Runeson, P. and Höst, M. (2009). Guidelines for conducting and reporting case study research in software engineering. Emp. Softw. Engg. 14, 2 (April 2009), 131-164.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noRot="1" noChangeAspect="1"/>
          </p:cNvSpPr>
          <p:nvPr>
            <p:ph type="sldImg"/>
          </p:nvPr>
        </p:nvSpPr>
        <p:spPr>
          <a:xfrm>
            <a:off x="381000" y="685800"/>
            <a:ext cx="6096000" cy="3429000"/>
          </a:xfrm>
          <a:prstGeom prst="rect">
            <a:avLst/>
          </a:prstGeom>
        </p:spPr>
        <p:txBody>
          <a:bodyPr/>
          <a:lstStyle/>
          <a:p>
            <a:endParaRPr/>
          </a:p>
        </p:txBody>
      </p:sp>
      <p:sp>
        <p:nvSpPr>
          <p:cNvPr id="668" name="Shape 668"/>
          <p:cNvSpPr>
            <a:spLocks noGrp="1"/>
          </p:cNvSpPr>
          <p:nvPr>
            <p:ph type="body" sz="quarter" idx="1"/>
          </p:nvPr>
        </p:nvSpPr>
        <p:spPr>
          <a:prstGeom prst="rect">
            <a:avLst/>
          </a:prstGeom>
        </p:spPr>
        <p:txBody>
          <a:bodyPr/>
          <a:lstStyle>
            <a:lvl1pPr defTabSz="713231">
              <a:lnSpc>
                <a:spcPct val="120000"/>
              </a:lnSpc>
              <a:defRPr sz="1600">
                <a:solidFill>
                  <a:srgbClr val="323232"/>
                </a:solidFill>
                <a:latin typeface="Arial"/>
                <a:ea typeface="Arial"/>
                <a:cs typeface="Arial"/>
                <a:sym typeface="Arial"/>
              </a:defRPr>
            </a:lvl1pPr>
          </a:lstStyle>
          <a:p>
            <a:r>
              <a:t>A framework for reporting context from Petersen and Wohlin (2007).</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lvl1pPr defTabSz="713231">
              <a:lnSpc>
                <a:spcPct val="120000"/>
              </a:lnSpc>
              <a:defRPr sz="1600">
                <a:solidFill>
                  <a:srgbClr val="323232"/>
                </a:solidFill>
                <a:latin typeface="Arial"/>
                <a:ea typeface="Arial"/>
                <a:cs typeface="Arial"/>
                <a:sym typeface="Arial"/>
              </a:defRPr>
            </a:lvl1pPr>
          </a:lstStyle>
          <a:p>
            <a:r>
              <a:t>Checklist from Runeson, P. and Höst, M. (2009). Guidelines for conducting and reporting case study research in software engineering. Emp. Softw. Engg. 14, 2 (April 2009), 131-164.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p>
            <a:pPr defTabSz="713231">
              <a:lnSpc>
                <a:spcPct val="80000"/>
              </a:lnSpc>
              <a:defRPr sz="1600" b="1" spc="-32"/>
            </a:pPr>
            <a:r>
              <a:t>Definition based on Perry DE, Sim SE, Easterbrook S (2005) Case studies for software engineers, 29th Annual IEEE/NASA Software Engineering Workshop—Tutorial Notes pp 96–159.</a:t>
            </a:r>
          </a:p>
          <a:p>
            <a:pPr defTabSz="713231">
              <a:lnSpc>
                <a:spcPct val="80000"/>
              </a:lnSpc>
              <a:defRPr sz="1600" b="1" spc="-32"/>
            </a:pPr>
            <a:r>
              <a:t>Runeson et al. (2012) add that there is a „lack of experimental control“.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Shape 680"/>
          <p:cNvSpPr>
            <a:spLocks noGrp="1" noRot="1" noChangeAspect="1"/>
          </p:cNvSpPr>
          <p:nvPr>
            <p:ph type="sldImg"/>
          </p:nvPr>
        </p:nvSpPr>
        <p:spPr>
          <a:prstGeom prst="rect">
            <a:avLst/>
          </a:prstGeom>
        </p:spPr>
        <p:txBody>
          <a:bodyPr/>
          <a:lstStyle/>
          <a:p>
            <a:endParaRPr/>
          </a:p>
        </p:txBody>
      </p:sp>
      <p:sp>
        <p:nvSpPr>
          <p:cNvPr id="681" name="Shape 681"/>
          <p:cNvSpPr>
            <a:spLocks noGrp="1"/>
          </p:cNvSpPr>
          <p:nvPr>
            <p:ph type="body" sz="quarter" idx="1"/>
          </p:nvPr>
        </p:nvSpPr>
        <p:spPr>
          <a:prstGeom prst="rect">
            <a:avLst/>
          </a:prstGeom>
        </p:spPr>
        <p:txBody>
          <a:bodyPr/>
          <a:lstStyle>
            <a:lvl1pPr defTabSz="713231">
              <a:lnSpc>
                <a:spcPct val="100000"/>
              </a:lnSpc>
              <a:defRPr sz="1600">
                <a:solidFill>
                  <a:srgbClr val="323232"/>
                </a:solidFill>
                <a:latin typeface="Arial"/>
                <a:ea typeface="Arial"/>
                <a:cs typeface="Arial"/>
                <a:sym typeface="Arial"/>
              </a:defRPr>
            </a:lvl1pPr>
          </a:lstStyle>
          <a:p>
            <a:r>
              <a:t>Typical criticism towards case studies and answers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pPr defTabSz="713231">
              <a:lnSpc>
                <a:spcPct val="80000"/>
              </a:lnSpc>
              <a:defRPr sz="1600" spc="-32"/>
            </a:pPr>
            <a:r>
              <a:t>There are several other research methods that are close to case study research. We have already discussed </a:t>
            </a:r>
            <a:r>
              <a:rPr i="1"/>
              <a:t>experiments</a:t>
            </a:r>
            <a:r>
              <a:t> in detail. They are focused on finding cause-effect relationships in a controlled setting. A case study is in a realistic setting and, therefore, cannot be as controlled. Hence, we can still look for potential cause-effect relationships but we cannot show them as with an experiment. Furthermore, the sample size is typically smaller.</a:t>
            </a:r>
          </a:p>
          <a:p>
            <a:pPr defTabSz="713231">
              <a:lnSpc>
                <a:spcPct val="80000"/>
              </a:lnSpc>
              <a:defRPr sz="1600" spc="-32"/>
            </a:pPr>
            <a:r>
              <a:t>We will discuss surveys a bit later on. They are used to collect data from a complete population or a large sample of it. It is usually performed using questionnaires. The goal is usually to get an overview. A case study, in contrast, focuses on a few cases using a wider range of data collection methods, sometimes involving direct observation. Hence, we look into depth instead of breadth.</a:t>
            </a:r>
          </a:p>
          <a:p>
            <a:pPr defTabSz="713231">
              <a:lnSpc>
                <a:spcPct val="80000"/>
              </a:lnSpc>
              <a:defRPr sz="1600" spc="-32"/>
            </a:pPr>
            <a:r>
              <a:t>Finally, action research is very close to case study research. Some even see action research as a special case of a case study. In action research, the focus in on the change in the phenomenon (in SE often meaning process improvement). This does not have to be the case in case study research.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lvl1pPr defTabSz="713231">
              <a:lnSpc>
                <a:spcPct val="80000"/>
              </a:lnSpc>
              <a:defRPr sz="1600" spc="-32"/>
            </a:lvl1pPr>
          </a:lstStyle>
          <a:p>
            <a:r>
              <a:t>This classification is as described in Runeson et al. (2012).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xfrm>
            <a:off x="381000" y="685800"/>
            <a:ext cx="6096000" cy="3429000"/>
          </a:xfrm>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lvl1pPr defTabSz="713231">
              <a:lnSpc>
                <a:spcPct val="80000"/>
              </a:lnSpc>
              <a:defRPr sz="1600" b="1" spc="-32"/>
            </a:lvl1pPr>
          </a:lstStyle>
          <a:p>
            <a:r>
              <a:t>This classification is as described in Runeson et al. (2012).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xfrm>
            <a:off x="381000" y="685800"/>
            <a:ext cx="6096000" cy="3429000"/>
          </a:xfrm>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lvl1pPr defTabSz="713231">
              <a:lnSpc>
                <a:spcPct val="100000"/>
              </a:lnSpc>
              <a:defRPr sz="1600" spc="-32"/>
            </a:lvl1pPr>
          </a:lstStyle>
          <a:p>
            <a:r>
              <a:t>The table is from Runeson et al. (2012). It oversimplifies a bit because, as we already saw, case studies can have different objectives. They can also use quantitative or mixed-method data. Experiments could also use qualitative data. And there are many more examples that would contradict the table. Nevertheless, in many instances, the research designs follow this general direction.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pPr defTabSz="713231">
              <a:lnSpc>
                <a:spcPct val="100000"/>
              </a:lnSpc>
              <a:defRPr sz="1600" spc="-32"/>
            </a:pPr>
            <a:r>
              <a:t>Case studies can be included in a larger research process in many ways. A standard way would be to first run experiments investigating a phenomenon to understand cause-effect relationships. After we established those effects in the lab (also called </a:t>
            </a:r>
            <a:r>
              <a:rPr i="1"/>
              <a:t>in-vitro</a:t>
            </a:r>
            <a:r>
              <a:t>), we go into the real practice of software development to investigate the phenomenon there (also called </a:t>
            </a:r>
            <a:r>
              <a:rPr i="1"/>
              <a:t>in-vivo</a:t>
            </a:r>
            <a:r>
              <a:t>). It is potentially possible to run in-vivo experiments, but in software engineering, we have usually difficulties getting a large enough sample and control all variables while still being in a realistic environment. The case study method is the solution to that problem. We give up control and try to make up on that by being more comprehensive and flexible in the data collection and analysis.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xfrm>
            <a:off x="381000" y="685800"/>
            <a:ext cx="6096000" cy="3429000"/>
          </a:xfrm>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lvl1pPr defTabSz="713231">
              <a:lnSpc>
                <a:spcPct val="100000"/>
              </a:lnSpc>
              <a:defRPr sz="1600" spc="-32"/>
            </a:lvl1pPr>
          </a:lstStyle>
          <a:p>
            <a:r>
              <a:t>Similar as for experiments, we have a process for performing a case study. Here, we have more flexibility and, hence, there might be even more iterations than in an experiment.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p:spTree>
      <p:nvGrpSpPr>
        <p:cNvPr id="1" name=""/>
        <p:cNvGrpSpPr/>
        <p:nvPr/>
      </p:nvGrpSpPr>
      <p:grpSpPr>
        <a:xfrm>
          <a:off x="0" y="0"/>
          <a:ext cx="0" cy="0"/>
          <a:chOff x="0" y="0"/>
          <a:chExt cx="0" cy="0"/>
        </a:xfrm>
      </p:grpSpPr>
      <p:sp>
        <p:nvSpPr>
          <p:cNvPr id="11" name="Autor:in und Datum"/>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12" name="Titel der Präsentatio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Titel der Präsentation</a:t>
            </a:r>
          </a:p>
        </p:txBody>
      </p:sp>
      <p:sp>
        <p:nvSpPr>
          <p:cNvPr id="13" name="Textebene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1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99" name="Folientitel"/>
          <p:cNvSpPr txBox="1">
            <a:spLocks noGrp="1"/>
          </p:cNvSpPr>
          <p:nvPr>
            <p:ph type="title" hasCustomPrompt="1"/>
          </p:nvPr>
        </p:nvSpPr>
        <p:spPr>
          <a:xfrm>
            <a:off x="1206500" y="1079500"/>
            <a:ext cx="21971000" cy="1434949"/>
          </a:xfrm>
          <a:prstGeom prst="rect">
            <a:avLst/>
          </a:prstGeom>
        </p:spPr>
        <p:txBody>
          <a:bodyPr/>
          <a:lstStyle/>
          <a:p>
            <a:r>
              <a:t>Folientitel</a:t>
            </a:r>
          </a:p>
        </p:txBody>
      </p:sp>
      <p:sp>
        <p:nvSpPr>
          <p:cNvPr id="100"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10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Titel"/>
          <p:cNvSpPr txBox="1">
            <a:spLocks noGrp="1"/>
          </p:cNvSpPr>
          <p:nvPr>
            <p:ph type="title" hasCustomPrompt="1"/>
          </p:nvPr>
        </p:nvSpPr>
        <p:spPr>
          <a:xfrm>
            <a:off x="1206500" y="1079500"/>
            <a:ext cx="21971000" cy="1435100"/>
          </a:xfrm>
          <a:prstGeom prst="rect">
            <a:avLst/>
          </a:prstGeom>
        </p:spPr>
        <p:txBody>
          <a:bodyPr/>
          <a:lstStyle/>
          <a:p>
            <a:r>
              <a:t>Agenda-Titel</a:t>
            </a:r>
          </a:p>
        </p:txBody>
      </p:sp>
      <p:sp>
        <p:nvSpPr>
          <p:cNvPr id="109" name="Agenda-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Agenda-Untertitel</a:t>
            </a:r>
          </a:p>
        </p:txBody>
      </p:sp>
      <p:sp>
        <p:nvSpPr>
          <p:cNvPr id="110" name="Textebene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Agendathemen</a:t>
            </a:r>
          </a:p>
          <a:p>
            <a:pPr lvl="1"/>
            <a:endParaRPr/>
          </a:p>
          <a:p>
            <a:pPr lvl="2"/>
            <a:endParaRPr/>
          </a:p>
          <a:p>
            <a:pPr lvl="3"/>
            <a:endParaRPr/>
          </a:p>
          <a:p>
            <a:pPr lvl="4"/>
            <a:endParaRPr/>
          </a:p>
        </p:txBody>
      </p:sp>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ufstellung">
    <p:spTree>
      <p:nvGrpSpPr>
        <p:cNvPr id="1" name=""/>
        <p:cNvGrpSpPr/>
        <p:nvPr/>
      </p:nvGrpSpPr>
      <p:grpSpPr>
        <a:xfrm>
          <a:off x="0" y="0"/>
          <a:ext cx="0" cy="0"/>
          <a:chOff x="0" y="0"/>
          <a:chExt cx="0" cy="0"/>
        </a:xfrm>
      </p:grpSpPr>
      <p:sp>
        <p:nvSpPr>
          <p:cNvPr id="118" name="Textebene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Aufstellung</a:t>
            </a:r>
          </a:p>
          <a:p>
            <a:pPr lvl="1"/>
            <a:endParaRPr/>
          </a:p>
          <a:p>
            <a:pPr lvl="2"/>
            <a:endParaRPr/>
          </a:p>
          <a:p>
            <a:pPr lvl="3"/>
            <a:endParaRPr/>
          </a:p>
          <a:p>
            <a:pPr lvl="4"/>
            <a:endParaRPr/>
          </a:p>
        </p:txBody>
      </p:sp>
      <p:sp>
        <p:nvSpPr>
          <p:cNvPr id="11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akt (groß)">
    <p:spTree>
      <p:nvGrpSpPr>
        <p:cNvPr id="1" name=""/>
        <p:cNvGrpSpPr/>
        <p:nvPr/>
      </p:nvGrpSpPr>
      <p:grpSpPr>
        <a:xfrm>
          <a:off x="0" y="0"/>
          <a:ext cx="0" cy="0"/>
          <a:chOff x="0" y="0"/>
          <a:chExt cx="0" cy="0"/>
        </a:xfrm>
      </p:grpSpPr>
      <p:sp>
        <p:nvSpPr>
          <p:cNvPr id="126" name="Textebene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100 %</a:t>
            </a:r>
          </a:p>
          <a:p>
            <a:pPr lvl="1"/>
            <a:endParaRPr/>
          </a:p>
          <a:p>
            <a:pPr lvl="2"/>
            <a:endParaRPr/>
          </a:p>
          <a:p>
            <a:pPr lvl="3"/>
            <a:endParaRPr/>
          </a:p>
          <a:p>
            <a:pPr lvl="4"/>
            <a:endParaRPr/>
          </a:p>
        </p:txBody>
      </p:sp>
      <p:sp>
        <p:nvSpPr>
          <p:cNvPr id="127" name="Fakte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Fakten</a:t>
            </a:r>
          </a:p>
        </p:txBody>
      </p:sp>
      <p:sp>
        <p:nvSpPr>
          <p:cNvPr id="12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135" name="Quellenangabe"/>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Quellenangabe</a:t>
            </a:r>
          </a:p>
        </p:txBody>
      </p:sp>
      <p:sp>
        <p:nvSpPr>
          <p:cNvPr id="136" name="Textebene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„Bemerkenswert“</a:t>
            </a:r>
          </a:p>
          <a:p>
            <a:pPr lvl="1"/>
            <a:endParaRPr/>
          </a:p>
          <a:p>
            <a:pPr lvl="2"/>
            <a:endParaRPr/>
          </a:p>
          <a:p>
            <a:pPr lvl="3"/>
            <a:endParaRPr/>
          </a:p>
          <a:p>
            <a:pPr lvl="4"/>
            <a:endParaRPr/>
          </a:p>
        </p:txBody>
      </p:sp>
      <p:sp>
        <p:nvSpPr>
          <p:cNvPr id="13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144" name="Salatschüssel mit gebratenem Reis, gekochten Eiern und Stäbchen"/>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Schüssel mit Lachsfrikadellen, Salat u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Schüssel mit Pappardelle, Petersilienbutter, gerösteten Haselnüssen und geriebenem Parmesan"/>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54" name="Salatschüssel mit gebratenem Reis, gekochten Eiern und Stäbchen"/>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Folien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62"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Unterkapitel">
    <p:bg>
      <p:bgPr>
        <a:solidFill>
          <a:srgbClr val="323232"/>
        </a:solidFill>
        <a:effectLst/>
      </p:bgPr>
    </p:bg>
    <p:spTree>
      <p:nvGrpSpPr>
        <p:cNvPr id="1" name=""/>
        <p:cNvGrpSpPr/>
        <p:nvPr/>
      </p:nvGrpSpPr>
      <p:grpSpPr>
        <a:xfrm>
          <a:off x="0" y="0"/>
          <a:ext cx="0" cy="0"/>
          <a:chOff x="0" y="0"/>
          <a:chExt cx="0" cy="0"/>
        </a:xfrm>
      </p:grpSpPr>
      <p:sp>
        <p:nvSpPr>
          <p:cNvPr id="169" name="Titeltext"/>
          <p:cNvSpPr txBox="1">
            <a:spLocks noGrp="1"/>
          </p:cNvSpPr>
          <p:nvPr>
            <p:ph type="title"/>
          </p:nvPr>
        </p:nvSpPr>
        <p:spPr>
          <a:xfrm>
            <a:off x="2422799" y="2250000"/>
            <a:ext cx="5526581" cy="900001"/>
          </a:xfrm>
          <a:prstGeom prst="rect">
            <a:avLst/>
          </a:prstGeom>
        </p:spPr>
        <p:txBody>
          <a:bodyPr lIns="0" tIns="0" rIns="0" bIns="0"/>
          <a:lstStyle>
            <a:lvl1pPr defTabSz="685800">
              <a:lnSpc>
                <a:spcPct val="90000"/>
              </a:lnSpc>
              <a:defRPr sz="3200" spc="0">
                <a:solidFill>
                  <a:srgbClr val="FFFFFF"/>
                </a:solidFill>
                <a:latin typeface="Arial"/>
                <a:ea typeface="Arial"/>
                <a:cs typeface="Arial"/>
                <a:sym typeface="Arial"/>
              </a:defRPr>
            </a:lvl1pPr>
          </a:lstStyle>
          <a:p>
            <a:r>
              <a:t>Titeltext</a:t>
            </a:r>
          </a:p>
        </p:txBody>
      </p:sp>
      <p:sp>
        <p:nvSpPr>
          <p:cNvPr id="170" name="Textebene 1…"/>
          <p:cNvSpPr txBox="1">
            <a:spLocks noGrp="1"/>
          </p:cNvSpPr>
          <p:nvPr>
            <p:ph type="body" sz="quarter" idx="1"/>
          </p:nvPr>
        </p:nvSpPr>
        <p:spPr>
          <a:xfrm>
            <a:off x="2422799" y="1943999"/>
            <a:ext cx="3026730" cy="221600"/>
          </a:xfrm>
          <a:prstGeom prst="rect">
            <a:avLst/>
          </a:prstGeom>
        </p:spPr>
        <p:txBody>
          <a:bodyPr lIns="0" tIns="0" rIns="0" bIns="0"/>
          <a:lstStyle>
            <a:lvl1pPr marL="0" indent="0" defTabSz="685800">
              <a:lnSpc>
                <a:spcPct val="120000"/>
              </a:lnSpc>
              <a:spcBef>
                <a:spcPts val="700"/>
              </a:spcBef>
              <a:buSzTx/>
              <a:buNone/>
              <a:defRPr sz="1200">
                <a:solidFill>
                  <a:srgbClr val="FFFFFF"/>
                </a:solidFill>
                <a:latin typeface="Arial"/>
                <a:ea typeface="Arial"/>
                <a:cs typeface="Arial"/>
                <a:sym typeface="Arial"/>
              </a:defRPr>
            </a:lvl1pPr>
            <a:lvl2pPr marL="0" indent="342900" defTabSz="685800">
              <a:lnSpc>
                <a:spcPct val="120000"/>
              </a:lnSpc>
              <a:spcBef>
                <a:spcPts val="700"/>
              </a:spcBef>
              <a:buSzTx/>
              <a:buNone/>
              <a:defRPr sz="1200">
                <a:solidFill>
                  <a:srgbClr val="FFFFFF"/>
                </a:solidFill>
                <a:latin typeface="Arial"/>
                <a:ea typeface="Arial"/>
                <a:cs typeface="Arial"/>
                <a:sym typeface="Arial"/>
              </a:defRPr>
            </a:lvl2pPr>
            <a:lvl3pPr marL="0" indent="685800" defTabSz="685800">
              <a:lnSpc>
                <a:spcPct val="120000"/>
              </a:lnSpc>
              <a:spcBef>
                <a:spcPts val="700"/>
              </a:spcBef>
              <a:buSzTx/>
              <a:buNone/>
              <a:defRPr sz="1200">
                <a:solidFill>
                  <a:srgbClr val="FFFFFF"/>
                </a:solidFill>
                <a:latin typeface="Arial"/>
                <a:ea typeface="Arial"/>
                <a:cs typeface="Arial"/>
                <a:sym typeface="Arial"/>
              </a:defRPr>
            </a:lvl3pPr>
            <a:lvl4pPr marL="0" indent="1028700" defTabSz="685800">
              <a:lnSpc>
                <a:spcPct val="120000"/>
              </a:lnSpc>
              <a:spcBef>
                <a:spcPts val="700"/>
              </a:spcBef>
              <a:buSzTx/>
              <a:buNone/>
              <a:defRPr sz="1200">
                <a:solidFill>
                  <a:srgbClr val="FFFFFF"/>
                </a:solidFill>
                <a:latin typeface="Arial"/>
                <a:ea typeface="Arial"/>
                <a:cs typeface="Arial"/>
                <a:sym typeface="Arial"/>
              </a:defRPr>
            </a:lvl4pPr>
            <a:lvl5pPr marL="0" indent="1371600" defTabSz="685800">
              <a:lnSpc>
                <a:spcPct val="120000"/>
              </a:lnSpc>
              <a:spcBef>
                <a:spcPts val="700"/>
              </a:spcBef>
              <a:buSzTx/>
              <a:buNone/>
              <a:defRPr sz="1200">
                <a:solidFill>
                  <a:srgbClr val="FFFFFF"/>
                </a:solidFill>
                <a:latin typeface="Arial"/>
                <a:ea typeface="Arial"/>
                <a:cs typeface="Arial"/>
                <a:sym typeface="Arial"/>
              </a:defRPr>
            </a:lvl5pPr>
          </a:lstStyle>
          <a:p>
            <a:r>
              <a:t>Textebene 1</a:t>
            </a:r>
          </a:p>
          <a:p>
            <a:pPr lvl="1"/>
            <a:r>
              <a:t>Textebene 2</a:t>
            </a:r>
          </a:p>
          <a:p>
            <a:pPr lvl="2"/>
            <a:r>
              <a:t>Textebene 3</a:t>
            </a:r>
          </a:p>
          <a:p>
            <a:pPr lvl="3"/>
            <a:r>
              <a:t>Textebene 4</a:t>
            </a:r>
          </a:p>
          <a:p>
            <a:pPr lvl="4"/>
            <a:r>
              <a:t>Textebene 5</a:t>
            </a:r>
          </a:p>
        </p:txBody>
      </p:sp>
      <p:sp>
        <p:nvSpPr>
          <p:cNvPr id="171" name="Foliennummer"/>
          <p:cNvSpPr txBox="1">
            <a:spLocks noGrp="1"/>
          </p:cNvSpPr>
          <p:nvPr>
            <p:ph type="sldNum" sz="quarter" idx="2"/>
          </p:nvPr>
        </p:nvSpPr>
        <p:spPr>
          <a:xfrm>
            <a:off x="6553200" y="5296958"/>
            <a:ext cx="2133600" cy="304801"/>
          </a:xfrm>
          <a:prstGeom prst="rect">
            <a:avLst/>
          </a:prstGeom>
        </p:spPr>
        <p:txBody>
          <a:bodyPr lIns="0" tIns="0" rIns="0" bIns="0" anchor="t"/>
          <a:lstStyle>
            <a:lvl1pPr algn="l" defTabSz="713231">
              <a:defRPr sz="800">
                <a:solidFill>
                  <a:srgbClr val="323232"/>
                </a:solidFill>
                <a:latin typeface="Arial"/>
                <a:ea typeface="Arial"/>
                <a:cs typeface="Arial"/>
                <a:sym typeface="Arial"/>
              </a:defRPr>
            </a:lvl1pPr>
          </a:lstStyle>
          <a:p>
            <a:fld id="{86CB4B4D-7CA3-9044-876B-883B54F8677D}" type="slidenum">
              <a:t>‹Nr.›</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Vergleich">
    <p:spTree>
      <p:nvGrpSpPr>
        <p:cNvPr id="1" name=""/>
        <p:cNvGrpSpPr/>
        <p:nvPr/>
      </p:nvGrpSpPr>
      <p:grpSpPr>
        <a:xfrm>
          <a:off x="0" y="0"/>
          <a:ext cx="0" cy="0"/>
          <a:chOff x="0" y="0"/>
          <a:chExt cx="0" cy="0"/>
        </a:xfrm>
      </p:grpSpPr>
      <p:sp>
        <p:nvSpPr>
          <p:cNvPr id="178" name="Textebene 1…"/>
          <p:cNvSpPr txBox="1">
            <a:spLocks noGrp="1"/>
          </p:cNvSpPr>
          <p:nvPr>
            <p:ph type="body" sz="quarter" idx="1"/>
          </p:nvPr>
        </p:nvSpPr>
        <p:spPr>
          <a:xfrm>
            <a:off x="468000" y="1597025"/>
            <a:ext cx="3960001" cy="239149"/>
          </a:xfrm>
          <a:prstGeom prst="rect">
            <a:avLst/>
          </a:prstGeom>
        </p:spPr>
        <p:txBody>
          <a:bodyPr lIns="0" tIns="0" rIns="0" bIns="0" anchor="b"/>
          <a:lstStyle>
            <a:lvl1pPr marL="0" indent="0" defTabSz="685800">
              <a:lnSpc>
                <a:spcPct val="120000"/>
              </a:lnSpc>
              <a:spcBef>
                <a:spcPts val="700"/>
              </a:spcBef>
              <a:buSzTx/>
              <a:buNone/>
              <a:defRPr sz="1400" cap="all">
                <a:solidFill>
                  <a:srgbClr val="00BEFF"/>
                </a:solidFill>
                <a:latin typeface="Arial"/>
                <a:ea typeface="Arial"/>
                <a:cs typeface="Arial"/>
                <a:sym typeface="Arial"/>
              </a:defRPr>
            </a:lvl1pPr>
            <a:lvl2pPr marL="0" indent="342900" defTabSz="685800">
              <a:lnSpc>
                <a:spcPct val="120000"/>
              </a:lnSpc>
              <a:spcBef>
                <a:spcPts val="700"/>
              </a:spcBef>
              <a:buSzTx/>
              <a:buNone/>
              <a:defRPr sz="1400" cap="all">
                <a:solidFill>
                  <a:srgbClr val="00BEFF"/>
                </a:solidFill>
                <a:latin typeface="Arial"/>
                <a:ea typeface="Arial"/>
                <a:cs typeface="Arial"/>
                <a:sym typeface="Arial"/>
              </a:defRPr>
            </a:lvl2pPr>
            <a:lvl3pPr marL="0" indent="685800" defTabSz="685800">
              <a:lnSpc>
                <a:spcPct val="120000"/>
              </a:lnSpc>
              <a:spcBef>
                <a:spcPts val="700"/>
              </a:spcBef>
              <a:buSzTx/>
              <a:buNone/>
              <a:defRPr sz="1400" cap="all">
                <a:solidFill>
                  <a:srgbClr val="00BEFF"/>
                </a:solidFill>
                <a:latin typeface="Arial"/>
                <a:ea typeface="Arial"/>
                <a:cs typeface="Arial"/>
                <a:sym typeface="Arial"/>
              </a:defRPr>
            </a:lvl3pPr>
            <a:lvl4pPr marL="0" indent="1028700" defTabSz="685800">
              <a:lnSpc>
                <a:spcPct val="120000"/>
              </a:lnSpc>
              <a:spcBef>
                <a:spcPts val="700"/>
              </a:spcBef>
              <a:buSzTx/>
              <a:buNone/>
              <a:defRPr sz="1400" cap="all">
                <a:solidFill>
                  <a:srgbClr val="00BEFF"/>
                </a:solidFill>
                <a:latin typeface="Arial"/>
                <a:ea typeface="Arial"/>
                <a:cs typeface="Arial"/>
                <a:sym typeface="Arial"/>
              </a:defRPr>
            </a:lvl4pPr>
            <a:lvl5pPr marL="0" indent="1371600" defTabSz="685800">
              <a:lnSpc>
                <a:spcPct val="120000"/>
              </a:lnSpc>
              <a:spcBef>
                <a:spcPts val="700"/>
              </a:spcBef>
              <a:buSzTx/>
              <a:buNone/>
              <a:defRPr sz="1400" cap="all">
                <a:solidFill>
                  <a:srgbClr val="00BEFF"/>
                </a:solidFill>
                <a:latin typeface="Arial"/>
                <a:ea typeface="Arial"/>
                <a:cs typeface="Arial"/>
                <a:sym typeface="Arial"/>
              </a:defRPr>
            </a:lvl5pPr>
          </a:lstStyle>
          <a:p>
            <a:r>
              <a:t>Textebene 1</a:t>
            </a:r>
          </a:p>
          <a:p>
            <a:pPr lvl="1"/>
            <a:r>
              <a:t>Textebene 2</a:t>
            </a:r>
          </a:p>
          <a:p>
            <a:pPr lvl="2"/>
            <a:r>
              <a:t>Textebene 3</a:t>
            </a:r>
          </a:p>
          <a:p>
            <a:pPr lvl="3"/>
            <a:r>
              <a:t>Textebene 4</a:t>
            </a:r>
          </a:p>
          <a:p>
            <a:pPr lvl="4"/>
            <a:r>
              <a:t>Textebene 5</a:t>
            </a:r>
          </a:p>
        </p:txBody>
      </p:sp>
      <p:sp>
        <p:nvSpPr>
          <p:cNvPr id="179" name="Foliennummer"/>
          <p:cNvSpPr txBox="1">
            <a:spLocks noGrp="1"/>
          </p:cNvSpPr>
          <p:nvPr>
            <p:ph type="sldNum" sz="quarter" idx="2"/>
          </p:nvPr>
        </p:nvSpPr>
        <p:spPr>
          <a:xfrm>
            <a:off x="8539199" y="5417999"/>
            <a:ext cx="127001" cy="127001"/>
          </a:xfrm>
          <a:prstGeom prst="rect">
            <a:avLst/>
          </a:prstGeom>
        </p:spPr>
        <p:txBody>
          <a:bodyPr lIns="0" tIns="0" rIns="0" bIns="0" anchor="t"/>
          <a:lstStyle>
            <a:lvl1pPr algn="l" defTabSz="713231">
              <a:defRPr sz="800">
                <a:solidFill>
                  <a:srgbClr val="323232"/>
                </a:solidFill>
                <a:latin typeface="Arial"/>
                <a:ea typeface="Arial"/>
                <a:cs typeface="Arial"/>
                <a:sym typeface="Arial"/>
              </a:defRPr>
            </a:lvl1pPr>
          </a:lstStyle>
          <a:p>
            <a:fld id="{86CB4B4D-7CA3-9044-876B-883B54F8677D}" type="slidenum">
              <a:t>‹Nr.›</a:t>
            </a:fld>
            <a:endParaRPr/>
          </a:p>
        </p:txBody>
      </p:sp>
      <p:sp>
        <p:nvSpPr>
          <p:cNvPr id="180" name="Rechteck"/>
          <p:cNvSpPr>
            <a:spLocks noGrp="1"/>
          </p:cNvSpPr>
          <p:nvPr>
            <p:ph type="body" sz="quarter" idx="21"/>
          </p:nvPr>
        </p:nvSpPr>
        <p:spPr>
          <a:xfrm>
            <a:off x="468000" y="716400"/>
            <a:ext cx="8208000" cy="276226"/>
          </a:xfrm>
          <a:prstGeom prst="rect">
            <a:avLst/>
          </a:prstGeom>
        </p:spPr>
        <p:txBody>
          <a:bodyPr lIns="0" tIns="0" rIns="0" bIns="0"/>
          <a:lstStyle/>
          <a:p>
            <a:pPr marL="0" indent="0" defTabSz="685800">
              <a:lnSpc>
                <a:spcPct val="120000"/>
              </a:lnSpc>
              <a:spcBef>
                <a:spcPts val="700"/>
              </a:spcBef>
              <a:buSzTx/>
              <a:buNone/>
              <a:defRPr sz="1800">
                <a:solidFill>
                  <a:srgbClr val="323232"/>
                </a:solidFill>
                <a:latin typeface="Arial"/>
                <a:ea typeface="Arial"/>
                <a:cs typeface="Arial"/>
                <a:sym typeface="Arial"/>
              </a:defRPr>
            </a:pPr>
            <a:endParaRPr/>
          </a:p>
        </p:txBody>
      </p:sp>
      <p:sp>
        <p:nvSpPr>
          <p:cNvPr id="181" name="Rechteck"/>
          <p:cNvSpPr>
            <a:spLocks noGrp="1"/>
          </p:cNvSpPr>
          <p:nvPr>
            <p:ph type="body" sz="quarter" idx="22"/>
          </p:nvPr>
        </p:nvSpPr>
        <p:spPr>
          <a:xfrm>
            <a:off x="4715688" y="1597025"/>
            <a:ext cx="3960001" cy="239149"/>
          </a:xfrm>
          <a:prstGeom prst="rect">
            <a:avLst/>
          </a:prstGeom>
        </p:spPr>
        <p:txBody>
          <a:bodyPr lIns="0" tIns="0" rIns="0" bIns="0" anchor="b"/>
          <a:lstStyle/>
          <a:p>
            <a:pPr marL="0" indent="0" defTabSz="685800">
              <a:lnSpc>
                <a:spcPct val="120000"/>
              </a:lnSpc>
              <a:spcBef>
                <a:spcPts val="700"/>
              </a:spcBef>
              <a:buSzTx/>
              <a:buNone/>
              <a:defRPr sz="1400" cap="all">
                <a:solidFill>
                  <a:srgbClr val="00BEFF"/>
                </a:solidFill>
                <a:latin typeface="Arial"/>
                <a:ea typeface="Arial"/>
                <a:cs typeface="Arial"/>
                <a:sym typeface="Arial"/>
              </a:defRPr>
            </a:pPr>
            <a:endParaRPr/>
          </a:p>
        </p:txBody>
      </p:sp>
      <p:sp>
        <p:nvSpPr>
          <p:cNvPr id="182" name="Titeltext"/>
          <p:cNvSpPr txBox="1">
            <a:spLocks noGrp="1"/>
          </p:cNvSpPr>
          <p:nvPr>
            <p:ph type="title"/>
          </p:nvPr>
        </p:nvSpPr>
        <p:spPr>
          <a:xfrm>
            <a:off x="468312" y="396000"/>
            <a:ext cx="8207376" cy="278290"/>
          </a:xfrm>
          <a:prstGeom prst="rect">
            <a:avLst/>
          </a:prstGeom>
        </p:spPr>
        <p:txBody>
          <a:bodyPr lIns="0" tIns="0" rIns="0" bIns="0" anchor="b"/>
          <a:lstStyle>
            <a:lvl1pPr defTabSz="685800">
              <a:lnSpc>
                <a:spcPct val="90000"/>
              </a:lnSpc>
              <a:defRPr sz="1800" spc="0">
                <a:solidFill>
                  <a:srgbClr val="323232"/>
                </a:solidFill>
                <a:latin typeface="Arial"/>
                <a:ea typeface="Arial"/>
                <a:cs typeface="Arial"/>
                <a:sym typeface="Arial"/>
              </a:defRPr>
            </a:lvl1pPr>
          </a:lstStyle>
          <a:p>
            <a:r>
              <a:t>Titeltext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amp; Foto">
    <p:spTree>
      <p:nvGrpSpPr>
        <p:cNvPr id="1" name=""/>
        <p:cNvGrpSpPr/>
        <p:nvPr/>
      </p:nvGrpSpPr>
      <p:grpSpPr>
        <a:xfrm>
          <a:off x="0" y="0"/>
          <a:ext cx="0" cy="0"/>
          <a:chOff x="0" y="0"/>
          <a:chExt cx="0" cy="0"/>
        </a:xfrm>
      </p:grpSpPr>
      <p:sp>
        <p:nvSpPr>
          <p:cNvPr id="21" name="Avocados und Limonen"/>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itel der Präsentatio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Titel der Präsentation</a:t>
            </a:r>
          </a:p>
        </p:txBody>
      </p:sp>
      <p:sp>
        <p:nvSpPr>
          <p:cNvPr id="23" name="Autor:in und Datum"/>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24" name="Textebene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2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amp; Foto 2">
    <p:spTree>
      <p:nvGrpSpPr>
        <p:cNvPr id="1" name=""/>
        <p:cNvGrpSpPr/>
        <p:nvPr/>
      </p:nvGrpSpPr>
      <p:grpSpPr>
        <a:xfrm>
          <a:off x="0" y="0"/>
          <a:ext cx="0" cy="0"/>
          <a:chOff x="0" y="0"/>
          <a:chExt cx="0" cy="0"/>
        </a:xfrm>
      </p:grpSpPr>
      <p:sp>
        <p:nvSpPr>
          <p:cNvPr id="32" name="Schüssel mit Lachsfrikadellen, Salat u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Folientitel"/>
          <p:cNvSpPr txBox="1">
            <a:spLocks noGrp="1"/>
          </p:cNvSpPr>
          <p:nvPr>
            <p:ph type="title" hasCustomPrompt="1"/>
          </p:nvPr>
        </p:nvSpPr>
        <p:spPr>
          <a:xfrm>
            <a:off x="1206500" y="1270000"/>
            <a:ext cx="9779000" cy="5882273"/>
          </a:xfrm>
          <a:prstGeom prst="rect">
            <a:avLst/>
          </a:prstGeom>
        </p:spPr>
        <p:txBody>
          <a:bodyPr anchor="b"/>
          <a:lstStyle/>
          <a:p>
            <a:r>
              <a:t>Folientitel</a:t>
            </a:r>
          </a:p>
        </p:txBody>
      </p:sp>
      <p:sp>
        <p:nvSpPr>
          <p:cNvPr id="34" name="Textebene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Folien-Untertitel</a:t>
            </a:r>
          </a:p>
          <a:p>
            <a:pPr lvl="1"/>
            <a:endParaRPr/>
          </a:p>
          <a:p>
            <a:pPr lvl="2"/>
            <a:endParaRPr/>
          </a:p>
          <a:p>
            <a:pPr lvl="3"/>
            <a:endParaRPr/>
          </a:p>
          <a:p>
            <a:pPr lvl="4"/>
            <a:endParaRPr/>
          </a:p>
        </p:txBody>
      </p:sp>
      <p:sp>
        <p:nvSpPr>
          <p:cNvPr id="35"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amp; Punkte">
    <p:spTree>
      <p:nvGrpSpPr>
        <p:cNvPr id="1" name=""/>
        <p:cNvGrpSpPr/>
        <p:nvPr/>
      </p:nvGrpSpPr>
      <p:grpSpPr>
        <a:xfrm>
          <a:off x="0" y="0"/>
          <a:ext cx="0" cy="0"/>
          <a:chOff x="0" y="0"/>
          <a:chExt cx="0" cy="0"/>
        </a:xfrm>
      </p:grpSpPr>
      <p:sp>
        <p:nvSpPr>
          <p:cNvPr id="42" name="Folientitel"/>
          <p:cNvSpPr txBox="1">
            <a:spLocks noGrp="1"/>
          </p:cNvSpPr>
          <p:nvPr>
            <p:ph type="title" hasCustomPrompt="1"/>
          </p:nvPr>
        </p:nvSpPr>
        <p:spPr>
          <a:prstGeom prst="rect">
            <a:avLst/>
          </a:prstGeom>
        </p:spPr>
        <p:txBody>
          <a:bodyPr/>
          <a:lstStyle/>
          <a:p>
            <a:r>
              <a:t>Folientitel</a:t>
            </a:r>
          </a:p>
        </p:txBody>
      </p:sp>
      <p:sp>
        <p:nvSpPr>
          <p:cNvPr id="43"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44" name="Textebene 1…"/>
          <p:cNvSpPr txBox="1">
            <a:spLocks noGrp="1"/>
          </p:cNvSpPr>
          <p:nvPr>
            <p:ph type="body" idx="1" hasCustomPrompt="1"/>
          </p:nvPr>
        </p:nvSpPr>
        <p:spPr>
          <a:prstGeom prst="rect">
            <a:avLst/>
          </a:prstGeom>
        </p:spPr>
        <p:txBody>
          <a:bodyPr/>
          <a:lstStyle/>
          <a:p>
            <a:r>
              <a:t>Text für Folienpunkt</a:t>
            </a:r>
          </a:p>
          <a:p>
            <a:pPr lvl="1"/>
            <a:endParaRPr/>
          </a:p>
          <a:p>
            <a:pPr lvl="2"/>
            <a:endParaRPr/>
          </a:p>
          <a:p>
            <a:pPr lvl="3"/>
            <a:endParaRPr/>
          </a:p>
          <a:p>
            <a:pPr lvl="4"/>
            <a:endParaRPr/>
          </a:p>
        </p:txBody>
      </p:sp>
      <p:sp>
        <p:nvSpPr>
          <p:cNvPr id="4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52" name="Textebene 1…"/>
          <p:cNvSpPr txBox="1">
            <a:spLocks noGrp="1"/>
          </p:cNvSpPr>
          <p:nvPr>
            <p:ph type="body" idx="1" hasCustomPrompt="1"/>
          </p:nvPr>
        </p:nvSpPr>
        <p:spPr>
          <a:prstGeom prst="rect">
            <a:avLst/>
          </a:prstGeom>
        </p:spPr>
        <p:txBody>
          <a:bodyPr numCol="2" spcCol="1098550"/>
          <a:lstStyle/>
          <a:p>
            <a:r>
              <a:t>Text für Folienpunkt</a:t>
            </a:r>
          </a:p>
          <a:p>
            <a:pPr lvl="1"/>
            <a:endParaRPr/>
          </a:p>
          <a:p>
            <a:pPr lvl="2"/>
            <a:endParaRPr/>
          </a:p>
          <a:p>
            <a:pPr lvl="3"/>
            <a:endParaRPr/>
          </a:p>
          <a:p>
            <a:pPr lvl="4"/>
            <a:endParaRPr/>
          </a:p>
        </p:txBody>
      </p:sp>
      <p:sp>
        <p:nvSpPr>
          <p:cNvPr id="5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Punkte &amp; Foto">
    <p:spTree>
      <p:nvGrpSpPr>
        <p:cNvPr id="1" name=""/>
        <p:cNvGrpSpPr/>
        <p:nvPr/>
      </p:nvGrpSpPr>
      <p:grpSpPr>
        <a:xfrm>
          <a:off x="0" y="0"/>
          <a:ext cx="0" cy="0"/>
          <a:chOff x="0" y="0"/>
          <a:chExt cx="0" cy="0"/>
        </a:xfrm>
      </p:grpSpPr>
      <p:sp>
        <p:nvSpPr>
          <p:cNvPr id="60" name="Folien-Untertitel"/>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61" name="Textebene 1…"/>
          <p:cNvSpPr txBox="1">
            <a:spLocks noGrp="1"/>
          </p:cNvSpPr>
          <p:nvPr>
            <p:ph type="body" sz="half" idx="1" hasCustomPrompt="1"/>
          </p:nvPr>
        </p:nvSpPr>
        <p:spPr>
          <a:xfrm>
            <a:off x="1206500" y="4248504"/>
            <a:ext cx="9779000" cy="8256630"/>
          </a:xfrm>
          <a:prstGeom prst="rect">
            <a:avLst/>
          </a:prstGeom>
        </p:spPr>
        <p:txBody>
          <a:bodyPr/>
          <a:lstStyle/>
          <a:p>
            <a:r>
              <a:t>Text für Folienpunkt</a:t>
            </a:r>
          </a:p>
          <a:p>
            <a:pPr lvl="1"/>
            <a:endParaRPr/>
          </a:p>
          <a:p>
            <a:pPr lvl="2"/>
            <a:endParaRPr/>
          </a:p>
          <a:p>
            <a:pPr lvl="3"/>
            <a:endParaRPr/>
          </a:p>
          <a:p>
            <a:pPr lvl="4"/>
            <a:endParaRPr/>
          </a:p>
        </p:txBody>
      </p:sp>
      <p:sp>
        <p:nvSpPr>
          <p:cNvPr id="62" name="Schüssel mit Pappardelle, Petersilienbutter, gerösteten Haselnüssen und geriebenem Parmesan"/>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Folientitel"/>
          <p:cNvSpPr txBox="1">
            <a:spLocks noGrp="1"/>
          </p:cNvSpPr>
          <p:nvPr>
            <p:ph type="title" hasCustomPrompt="1"/>
          </p:nvPr>
        </p:nvSpPr>
        <p:spPr>
          <a:xfrm>
            <a:off x="1206500" y="1079500"/>
            <a:ext cx="9779000" cy="1435100"/>
          </a:xfrm>
          <a:prstGeom prst="rect">
            <a:avLst/>
          </a:prstGeom>
        </p:spPr>
        <p:txBody>
          <a:bodyPr/>
          <a:lstStyle/>
          <a:p>
            <a:r>
              <a:t>Folientitel</a:t>
            </a:r>
          </a:p>
        </p:txBody>
      </p:sp>
      <p:sp>
        <p:nvSpPr>
          <p:cNvPr id="6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Punkte &amp; Livevideo – klein">
    <p:spTree>
      <p:nvGrpSpPr>
        <p:cNvPr id="1" name=""/>
        <p:cNvGrpSpPr/>
        <p:nvPr/>
      </p:nvGrpSpPr>
      <p:grpSpPr>
        <a:xfrm>
          <a:off x="0" y="0"/>
          <a:ext cx="0" cy="0"/>
          <a:chOff x="0" y="0"/>
          <a:chExt cx="0" cy="0"/>
        </a:xfrm>
      </p:grpSpPr>
      <p:sp>
        <p:nvSpPr>
          <p:cNvPr id="71" name="Folien-Untertitel"/>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72" name="Textebene 1…"/>
          <p:cNvSpPr txBox="1">
            <a:spLocks noGrp="1"/>
          </p:cNvSpPr>
          <p:nvPr>
            <p:ph type="body" sz="half" idx="1" hasCustomPrompt="1"/>
          </p:nvPr>
        </p:nvSpPr>
        <p:spPr>
          <a:xfrm>
            <a:off x="1206500" y="4248504"/>
            <a:ext cx="9779000" cy="8256630"/>
          </a:xfrm>
          <a:prstGeom prst="rect">
            <a:avLst/>
          </a:prstGeom>
        </p:spPr>
        <p:txBody>
          <a:bodyPr/>
          <a:lstStyle/>
          <a:p>
            <a:r>
              <a:t>Text für Folienpunkt</a:t>
            </a:r>
          </a:p>
          <a:p>
            <a:pPr lvl="1"/>
            <a:endParaRPr/>
          </a:p>
          <a:p>
            <a:pPr lvl="2"/>
            <a:endParaRPr/>
          </a:p>
          <a:p>
            <a:pPr lvl="3"/>
            <a:endParaRPr/>
          </a:p>
          <a:p>
            <a:pPr lvl="4"/>
            <a:endParaRPr/>
          </a:p>
        </p:txBody>
      </p:sp>
      <p:sp>
        <p:nvSpPr>
          <p:cNvPr id="73" name="Folientitel"/>
          <p:cNvSpPr txBox="1">
            <a:spLocks noGrp="1"/>
          </p:cNvSpPr>
          <p:nvPr>
            <p:ph type="title" hasCustomPrompt="1"/>
          </p:nvPr>
        </p:nvSpPr>
        <p:spPr>
          <a:xfrm>
            <a:off x="1206500" y="1079500"/>
            <a:ext cx="9779000" cy="1435100"/>
          </a:xfrm>
          <a:prstGeom prst="rect">
            <a:avLst/>
          </a:prstGeom>
        </p:spPr>
        <p:txBody>
          <a:bodyPr/>
          <a:lstStyle/>
          <a:p>
            <a:r>
              <a:t>Folientitel</a:t>
            </a:r>
          </a:p>
        </p:txBody>
      </p:sp>
      <p:sp>
        <p:nvSpPr>
          <p:cNvPr id="7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el, Punkte &amp; Livevideo – groß">
    <p:spTree>
      <p:nvGrpSpPr>
        <p:cNvPr id="1" name=""/>
        <p:cNvGrpSpPr/>
        <p:nvPr/>
      </p:nvGrpSpPr>
      <p:grpSpPr>
        <a:xfrm>
          <a:off x="0" y="0"/>
          <a:ext cx="0" cy="0"/>
          <a:chOff x="0" y="0"/>
          <a:chExt cx="0" cy="0"/>
        </a:xfrm>
      </p:grpSpPr>
      <p:sp>
        <p:nvSpPr>
          <p:cNvPr id="81" name="Folien-Untertitel"/>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82" name="Textebene 1…"/>
          <p:cNvSpPr txBox="1">
            <a:spLocks noGrp="1"/>
          </p:cNvSpPr>
          <p:nvPr>
            <p:ph type="body" sz="half" idx="1" hasCustomPrompt="1"/>
          </p:nvPr>
        </p:nvSpPr>
        <p:spPr>
          <a:xfrm>
            <a:off x="1206500" y="4248504"/>
            <a:ext cx="9779000" cy="8256630"/>
          </a:xfrm>
          <a:prstGeom prst="rect">
            <a:avLst/>
          </a:prstGeom>
        </p:spPr>
        <p:txBody>
          <a:bodyPr/>
          <a:lstStyle/>
          <a:p>
            <a:r>
              <a:t>Text für Folienpunkt</a:t>
            </a:r>
          </a:p>
          <a:p>
            <a:pPr lvl="1"/>
            <a:endParaRPr/>
          </a:p>
          <a:p>
            <a:pPr lvl="2"/>
            <a:endParaRPr/>
          </a:p>
          <a:p>
            <a:pPr lvl="3"/>
            <a:endParaRPr/>
          </a:p>
          <a:p>
            <a:pPr lvl="4"/>
            <a:endParaRPr/>
          </a:p>
        </p:txBody>
      </p:sp>
      <p:sp>
        <p:nvSpPr>
          <p:cNvPr id="83" name="Folientitel"/>
          <p:cNvSpPr txBox="1">
            <a:spLocks noGrp="1"/>
          </p:cNvSpPr>
          <p:nvPr>
            <p:ph type="title" hasCustomPrompt="1"/>
          </p:nvPr>
        </p:nvSpPr>
        <p:spPr>
          <a:xfrm>
            <a:off x="1206500" y="1079500"/>
            <a:ext cx="9779000" cy="1435100"/>
          </a:xfrm>
          <a:prstGeom prst="rect">
            <a:avLst/>
          </a:prstGeom>
        </p:spPr>
        <p:txBody>
          <a:bodyPr/>
          <a:lstStyle/>
          <a:p>
            <a:r>
              <a:t>Folientitel</a:t>
            </a:r>
          </a:p>
        </p:txBody>
      </p:sp>
      <p:sp>
        <p:nvSpPr>
          <p:cNvPr id="8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bschnitt">
    <p:spTree>
      <p:nvGrpSpPr>
        <p:cNvPr id="1" name=""/>
        <p:cNvGrpSpPr/>
        <p:nvPr/>
      </p:nvGrpSpPr>
      <p:grpSpPr>
        <a:xfrm>
          <a:off x="0" y="0"/>
          <a:ext cx="0" cy="0"/>
          <a:chOff x="0" y="0"/>
          <a:chExt cx="0" cy="0"/>
        </a:xfrm>
      </p:grpSpPr>
      <p:sp>
        <p:nvSpPr>
          <p:cNvPr id="91" name="Titel des Abschnitts"/>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Titel des Abschnitts</a:t>
            </a:r>
          </a:p>
        </p:txBody>
      </p:sp>
      <p:sp>
        <p:nvSpPr>
          <p:cNvPr id="92"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titel"/>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Folientitel</a:t>
            </a:r>
          </a:p>
        </p:txBody>
      </p:sp>
      <p:sp>
        <p:nvSpPr>
          <p:cNvPr id="3" name="Textebene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 für Folienpunkt</a:t>
            </a:r>
          </a:p>
          <a:p>
            <a:pPr lvl="1"/>
            <a:endParaRPr/>
          </a:p>
          <a:p>
            <a:pPr lvl="2"/>
            <a:endParaRPr/>
          </a:p>
          <a:p>
            <a:pPr lvl="3"/>
            <a:endParaRPr/>
          </a:p>
          <a:p>
            <a:pPr lvl="4"/>
            <a:endParaRPr/>
          </a:p>
        </p:txBody>
      </p:sp>
      <p:sp>
        <p:nvSpPr>
          <p:cNvPr id="4" name="Foliennumm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tefan Wagne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Stefan Wagner</a:t>
            </a:r>
          </a:p>
        </p:txBody>
      </p:sp>
      <p:sp>
        <p:nvSpPr>
          <p:cNvPr id="192" name="Case Studies"/>
          <p:cNvSpPr txBox="1">
            <a:spLocks noGrp="1"/>
          </p:cNvSpPr>
          <p:nvPr>
            <p:ph type="subTitle" sz="quarter" idx="1"/>
          </p:nvPr>
        </p:nvSpPr>
        <p:spPr>
          <a:xfrm>
            <a:off x="1206500" y="4516495"/>
            <a:ext cx="21971000" cy="1905001"/>
          </a:xfrm>
          <a:prstGeom prst="rect">
            <a:avLst/>
          </a:prstGeom>
        </p:spPr>
        <p:txBody>
          <a:bodyPr/>
          <a:lstStyle>
            <a:lvl1pPr defTabSz="2438338">
              <a:lnSpc>
                <a:spcPct val="80000"/>
              </a:lnSpc>
              <a:defRPr sz="11600" spc="-232"/>
            </a:lvl1pPr>
          </a:lstStyle>
          <a:p>
            <a:r>
              <a:t>Case Studies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trategie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Strategies</a:t>
            </a:r>
          </a:p>
        </p:txBody>
      </p:sp>
      <p:pic>
        <p:nvPicPr>
          <p:cNvPr id="240" name="pasted-image.pdf" descr="pasted-image.pdf"/>
          <p:cNvPicPr>
            <a:picLocks noChangeAspect="1"/>
          </p:cNvPicPr>
          <p:nvPr/>
        </p:nvPicPr>
        <p:blipFill>
          <a:blip r:embed="rId2"/>
          <a:stretch>
            <a:fillRect/>
          </a:stretch>
        </p:blipFill>
        <p:spPr>
          <a:xfrm>
            <a:off x="272600" y="3105358"/>
            <a:ext cx="23838800" cy="684552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hallenge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Challenges</a:t>
            </a:r>
          </a:p>
        </p:txBody>
      </p:sp>
      <p:pic>
        <p:nvPicPr>
          <p:cNvPr id="243" name="pasted-image.pdf" descr="pasted-image.pdf"/>
          <p:cNvPicPr>
            <a:picLocks noChangeAspect="1"/>
          </p:cNvPicPr>
          <p:nvPr/>
        </p:nvPicPr>
        <p:blipFill>
          <a:blip r:embed="rId2"/>
          <a:stretch>
            <a:fillRect/>
          </a:stretch>
        </p:blipFill>
        <p:spPr>
          <a:xfrm>
            <a:off x="1387183" y="3315528"/>
            <a:ext cx="21609634" cy="708494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ase Study – Definition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511770">
              <a:defRPr sz="7192" spc="-143"/>
            </a:lvl1pPr>
          </a:lstStyle>
          <a:p>
            <a:r>
              <a:t>Case Study – Definitions</a:t>
            </a:r>
          </a:p>
        </p:txBody>
      </p:sp>
      <p:sp>
        <p:nvSpPr>
          <p:cNvPr id="246" name="Empirical inquiry, in which ……"/>
          <p:cNvSpPr txBox="1"/>
          <p:nvPr/>
        </p:nvSpPr>
        <p:spPr>
          <a:xfrm>
            <a:off x="2141716" y="4442564"/>
            <a:ext cx="20100568" cy="39110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Empirical inquiry, in which …</a:t>
            </a:r>
          </a:p>
          <a:p>
            <a:pPr marL="609600" indent="-609600">
              <a:buSzPct val="123000"/>
              <a:buChar char="•"/>
            </a:pPr>
            <a:r>
              <a:t>a contemporary phenomenon is investigated within its real-life context </a:t>
            </a:r>
          </a:p>
          <a:p>
            <a:pPr marL="609600" indent="-609600">
              <a:buSzPct val="123000"/>
              <a:buChar char="•"/>
            </a:pPr>
            <a:r>
              <a:t>boundaries between phenomenon and its context are not clearly evident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ase Study – Definition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511770">
              <a:defRPr sz="7192" spc="-143"/>
            </a:lvl1pPr>
          </a:lstStyle>
          <a:p>
            <a:r>
              <a:t>Case Study – Definitions</a:t>
            </a:r>
          </a:p>
        </p:txBody>
      </p:sp>
      <p:sp>
        <p:nvSpPr>
          <p:cNvPr id="251" name="Empirical inquiry, which ……"/>
          <p:cNvSpPr txBox="1"/>
          <p:nvPr/>
        </p:nvSpPr>
        <p:spPr>
          <a:xfrm>
            <a:off x="2141716" y="4223627"/>
            <a:ext cx="20100568" cy="6442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Empirical inquiry, which …</a:t>
            </a:r>
          </a:p>
          <a:p>
            <a:pPr marL="609600" indent="-609600">
              <a:buSzPct val="123000"/>
              <a:buChar char="•"/>
            </a:pPr>
            <a:r>
              <a:t>copes with the technical distinctive situation in which there will be many more variables of interest than data points,</a:t>
            </a:r>
          </a:p>
          <a:p>
            <a:pPr marL="609600" indent="-609600">
              <a:buSzPct val="123000"/>
              <a:buChar char="•"/>
            </a:pPr>
            <a:r>
              <a:t>relies on multiple sources of evidence (data needs to be converged) and</a:t>
            </a:r>
          </a:p>
          <a:p>
            <a:pPr marL="609600" indent="-609600">
              <a:buSzPct val="123000"/>
              <a:buChar char="•"/>
            </a:pPr>
            <a:r>
              <a:t>benefits from prior development of theoretical propositions to guide data collection and analysis (or generates a new theory).</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Experiment"/>
          <p:cNvSpPr/>
          <p:nvPr/>
        </p:nvSpPr>
        <p:spPr>
          <a:xfrm>
            <a:off x="3000282" y="1659073"/>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Experiment</a:t>
            </a:r>
          </a:p>
        </p:txBody>
      </p:sp>
      <p:sp>
        <p:nvSpPr>
          <p:cNvPr id="256" name="Case Study"/>
          <p:cNvSpPr/>
          <p:nvPr/>
        </p:nvSpPr>
        <p:spPr>
          <a:xfrm>
            <a:off x="10183554" y="5675340"/>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Case Study</a:t>
            </a:r>
          </a:p>
        </p:txBody>
      </p:sp>
      <p:sp>
        <p:nvSpPr>
          <p:cNvPr id="257" name="Survey"/>
          <p:cNvSpPr/>
          <p:nvPr/>
        </p:nvSpPr>
        <p:spPr>
          <a:xfrm>
            <a:off x="17603736" y="1659073"/>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Survey</a:t>
            </a:r>
          </a:p>
        </p:txBody>
      </p:sp>
      <p:sp>
        <p:nvSpPr>
          <p:cNvPr id="258" name="Action Research"/>
          <p:cNvSpPr/>
          <p:nvPr/>
        </p:nvSpPr>
        <p:spPr>
          <a:xfrm>
            <a:off x="10322956" y="10389442"/>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Action Research</a:t>
            </a:r>
          </a:p>
        </p:txBody>
      </p:sp>
      <p:sp>
        <p:nvSpPr>
          <p:cNvPr id="259" name="Linien"/>
          <p:cNvSpPr/>
          <p:nvPr/>
        </p:nvSpPr>
        <p:spPr>
          <a:xfrm>
            <a:off x="6804569" y="3997332"/>
            <a:ext cx="3198186" cy="1728389"/>
          </a:xfrm>
          <a:prstGeom prst="line">
            <a:avLst/>
          </a:prstGeom>
          <a:ln w="114300">
            <a:solidFill>
              <a:srgbClr val="323232"/>
            </a:solidFill>
            <a:miter/>
            <a:tailEnd type="triangle"/>
          </a:ln>
        </p:spPr>
        <p:txBody>
          <a:bodyPr lIns="50800" tIns="50800" rIns="50800" bIns="50800" anchor="ctr"/>
          <a:lstStyle/>
          <a:p>
            <a:endParaRPr/>
          </a:p>
        </p:txBody>
      </p:sp>
      <p:sp>
        <p:nvSpPr>
          <p:cNvPr id="260" name="Smaller sample…"/>
          <p:cNvSpPr txBox="1"/>
          <p:nvPr/>
        </p:nvSpPr>
        <p:spPr>
          <a:xfrm>
            <a:off x="7174599" y="748139"/>
            <a:ext cx="5951830" cy="3257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Smaller sample</a:t>
            </a:r>
          </a:p>
          <a:p>
            <a:r>
              <a:t>Less control</a:t>
            </a:r>
          </a:p>
          <a:p>
            <a:r>
              <a:t>Realistic environment</a:t>
            </a:r>
          </a:p>
        </p:txBody>
      </p:sp>
      <p:sp>
        <p:nvSpPr>
          <p:cNvPr id="261" name="Linien"/>
          <p:cNvSpPr/>
          <p:nvPr/>
        </p:nvSpPr>
        <p:spPr>
          <a:xfrm flipH="1">
            <a:off x="13989300" y="4113162"/>
            <a:ext cx="3601551" cy="1483121"/>
          </a:xfrm>
          <a:prstGeom prst="line">
            <a:avLst/>
          </a:prstGeom>
          <a:ln w="114300">
            <a:solidFill>
              <a:srgbClr val="323232"/>
            </a:solidFill>
            <a:miter/>
            <a:tailEnd type="triangle"/>
          </a:ln>
        </p:spPr>
        <p:txBody>
          <a:bodyPr lIns="50800" tIns="50800" rIns="50800" bIns="50800" anchor="ctr"/>
          <a:lstStyle/>
          <a:p>
            <a:endParaRPr/>
          </a:p>
        </p:txBody>
      </p:sp>
      <p:sp>
        <p:nvSpPr>
          <p:cNvPr id="262" name="Much smaller sample…"/>
          <p:cNvSpPr txBox="1"/>
          <p:nvPr/>
        </p:nvSpPr>
        <p:spPr>
          <a:xfrm>
            <a:off x="15817797" y="4670252"/>
            <a:ext cx="8287818" cy="32578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Much smaller sample</a:t>
            </a:r>
          </a:p>
          <a:p>
            <a:r>
              <a:t>Wider range of data collection</a:t>
            </a:r>
          </a:p>
          <a:p>
            <a:r>
              <a:t>Potentially direct observation</a:t>
            </a:r>
          </a:p>
        </p:txBody>
      </p:sp>
      <p:sp>
        <p:nvSpPr>
          <p:cNvPr id="263" name="Linien"/>
          <p:cNvSpPr/>
          <p:nvPr/>
        </p:nvSpPr>
        <p:spPr>
          <a:xfrm flipV="1">
            <a:off x="12089461" y="8118318"/>
            <a:ext cx="1" cy="2193465"/>
          </a:xfrm>
          <a:prstGeom prst="line">
            <a:avLst/>
          </a:prstGeom>
          <a:ln w="114300">
            <a:solidFill>
              <a:srgbClr val="323232"/>
            </a:solidFill>
            <a:miter/>
            <a:tailEnd type="triangle"/>
          </a:ln>
        </p:spPr>
        <p:txBody>
          <a:bodyPr lIns="50800" tIns="50800" rIns="50800" bIns="50800" anchor="ctr"/>
          <a:lstStyle/>
          <a:p>
            <a:endParaRPr/>
          </a:p>
        </p:txBody>
      </p:sp>
      <p:sp>
        <p:nvSpPr>
          <p:cNvPr id="264" name="Less focus on change"/>
          <p:cNvSpPr txBox="1"/>
          <p:nvPr/>
        </p:nvSpPr>
        <p:spPr>
          <a:xfrm>
            <a:off x="4917487" y="7967399"/>
            <a:ext cx="6098744" cy="808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Less focus on change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ypes of Case Studie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682453">
              <a:defRPr sz="8004" spc="-160"/>
            </a:lvl1pPr>
          </a:lstStyle>
          <a:p>
            <a:r>
              <a:t>Types of Case Studies</a:t>
            </a:r>
          </a:p>
        </p:txBody>
      </p:sp>
      <p:sp>
        <p:nvSpPr>
          <p:cNvPr id="269" name="Improving…"/>
          <p:cNvSpPr txBox="1"/>
          <p:nvPr/>
        </p:nvSpPr>
        <p:spPr>
          <a:xfrm>
            <a:off x="115258" y="3062559"/>
            <a:ext cx="24153484" cy="99258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Improving</a:t>
            </a:r>
          </a:p>
          <a:p>
            <a:pPr marL="609600" indent="-609600">
              <a:spcBef>
                <a:spcPts val="3000"/>
              </a:spcBef>
              <a:buSzPct val="123000"/>
              <a:buChar char="•"/>
            </a:pPr>
            <a:r>
              <a:t>The studied phenomenon is improved in some way</a:t>
            </a:r>
          </a:p>
          <a:p>
            <a:pPr marL="609600" indent="-609600">
              <a:spcBef>
                <a:spcPts val="3000"/>
              </a:spcBef>
              <a:buSzPct val="123000"/>
              <a:buChar char="•"/>
            </a:pPr>
            <a:r>
              <a:t>Close to action research </a:t>
            </a:r>
          </a:p>
          <a:p>
            <a:pPr marL="609600" indent="-609600">
              <a:spcBef>
                <a:spcPts val="3000"/>
              </a:spcBef>
              <a:buSzPct val="123000"/>
              <a:buChar char="•"/>
            </a:pPr>
            <a:r>
              <a:t>Example: Does the introduction of user stories lead to less effort in requirements engineering?</a:t>
            </a:r>
          </a:p>
          <a:p>
            <a:pPr marL="609600" indent="-609600">
              <a:spcBef>
                <a:spcPts val="3000"/>
              </a:spcBef>
              <a:buSzPct val="123000"/>
              <a:buChar char="•"/>
            </a:pPr>
            <a:r>
              <a:t>Example: Does this new hazard analysis technique find more hazardous scenarios?</a:t>
            </a:r>
          </a:p>
          <a:p>
            <a:r>
              <a:t>Exploratory</a:t>
            </a:r>
          </a:p>
          <a:p>
            <a:pPr marL="609600" indent="-609600">
              <a:spcBef>
                <a:spcPts val="3000"/>
              </a:spcBef>
              <a:buSzPct val="123000"/>
              <a:buChar char="•"/>
            </a:pPr>
            <a:r>
              <a:t>Criteria or parameters instead of purpose</a:t>
            </a:r>
          </a:p>
          <a:p>
            <a:pPr marL="609600" indent="-609600">
              <a:spcBef>
                <a:spcPts val="3000"/>
              </a:spcBef>
              <a:buSzPct val="123000"/>
              <a:buChar char="•"/>
            </a:pPr>
            <a:r>
              <a:t>Example: Are static analysis tools used and if yes, why?</a:t>
            </a:r>
          </a:p>
          <a:p>
            <a:pPr marL="609600" indent="-609600">
              <a:spcBef>
                <a:spcPts val="3000"/>
              </a:spcBef>
              <a:buSzPct val="123000"/>
              <a:buChar char="•"/>
            </a:pPr>
            <a:r>
              <a:t>Example: What do CMM level 3 organisations have in common?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ypes of Case Studies"/>
          <p:cNvSpPr txBox="1">
            <a:spLocks noGrp="1"/>
          </p:cNvSpPr>
          <p:nvPr>
            <p:ph type="title" idx="4294967295"/>
          </p:nvPr>
        </p:nvSpPr>
        <p:spPr>
          <a:xfrm>
            <a:off x="1206500" y="1079500"/>
            <a:ext cx="13157393" cy="1546025"/>
          </a:xfrm>
          <a:prstGeom prst="rect">
            <a:avLst/>
          </a:prstGeom>
        </p:spPr>
        <p:txBody>
          <a:bodyPr lIns="91439" tIns="91439" rIns="91439" bIns="91439"/>
          <a:lstStyle>
            <a:lvl1pPr defTabSz="1877520">
              <a:defRPr sz="8932" spc="-178"/>
            </a:lvl1pPr>
          </a:lstStyle>
          <a:p>
            <a:r>
              <a:t>Types of Case Studies</a:t>
            </a:r>
          </a:p>
        </p:txBody>
      </p:sp>
      <p:sp>
        <p:nvSpPr>
          <p:cNvPr id="274" name="Explanatory…"/>
          <p:cNvSpPr txBox="1"/>
          <p:nvPr/>
        </p:nvSpPr>
        <p:spPr>
          <a:xfrm>
            <a:off x="233916" y="2348786"/>
            <a:ext cx="24150084" cy="1136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dirty="0"/>
              <a:t>Explanatory</a:t>
            </a:r>
          </a:p>
          <a:p>
            <a:pPr marL="609600" indent="-609600">
              <a:buSzPct val="123000"/>
              <a:buChar char="•"/>
            </a:pPr>
            <a:r>
              <a:rPr dirty="0"/>
              <a:t>Adjudicates between competing explanations</a:t>
            </a:r>
          </a:p>
          <a:p>
            <a:pPr marL="609600" indent="-609600">
              <a:buSzPct val="123000"/>
              <a:buChar char="•"/>
            </a:pPr>
            <a:r>
              <a:rPr dirty="0"/>
              <a:t>Example: Does the usage of static analysis tools reduce the number of field defects?</a:t>
            </a:r>
          </a:p>
          <a:p>
            <a:pPr marL="609600" indent="-609600">
              <a:buSzPct val="123000"/>
              <a:buChar char="•"/>
            </a:pPr>
            <a:r>
              <a:rPr dirty="0"/>
              <a:t>Rival theories: existing architectures are useful for anchoring, vs. existing architectures are over-constraining during RE</a:t>
            </a:r>
          </a:p>
          <a:p>
            <a:endParaRPr dirty="0"/>
          </a:p>
          <a:p>
            <a:r>
              <a:rPr dirty="0"/>
              <a:t>Descriptive</a:t>
            </a:r>
          </a:p>
          <a:p>
            <a:pPr marL="609600" indent="-609600">
              <a:buSzPct val="123000"/>
              <a:buChar char="•"/>
            </a:pPr>
            <a:r>
              <a:rPr dirty="0"/>
              <a:t>Describes sequence of events and underlying mechanisms</a:t>
            </a:r>
          </a:p>
          <a:p>
            <a:pPr marL="609600" indent="-609600">
              <a:buSzPct val="123000"/>
              <a:buChar char="•"/>
            </a:pPr>
            <a:r>
              <a:rPr dirty="0"/>
              <a:t>Example: How does pair programming actually work?</a:t>
            </a:r>
          </a:p>
          <a:p>
            <a:pPr marL="609600" indent="-609600">
              <a:buSzPct val="123000"/>
              <a:buChar char="•"/>
            </a:pPr>
            <a:r>
              <a:rPr dirty="0"/>
              <a:t>Example: How is static analysis used in practice?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Overview of Research Strategy Characteristics"/>
          <p:cNvSpPr txBox="1">
            <a:spLocks noGrp="1"/>
          </p:cNvSpPr>
          <p:nvPr>
            <p:ph type="title"/>
          </p:nvPr>
        </p:nvSpPr>
        <p:spPr>
          <a:prstGeom prst="rect">
            <a:avLst/>
          </a:prstGeom>
        </p:spPr>
        <p:txBody>
          <a:bodyPr/>
          <a:lstStyle>
            <a:lvl1pPr>
              <a:defRPr sz="8000" spc="-159"/>
            </a:lvl1pPr>
          </a:lstStyle>
          <a:p>
            <a:r>
              <a:t>Overview of Research Strategy Characteristics</a:t>
            </a:r>
          </a:p>
        </p:txBody>
      </p:sp>
      <p:graphicFrame>
        <p:nvGraphicFramePr>
          <p:cNvPr id="279" name="Tabelle 1"/>
          <p:cNvGraphicFramePr/>
          <p:nvPr/>
        </p:nvGraphicFramePr>
        <p:xfrm>
          <a:off x="1904037" y="2760995"/>
          <a:ext cx="20921250" cy="10260288"/>
        </p:xfrm>
        <a:graphic>
          <a:graphicData uri="http://schemas.openxmlformats.org/drawingml/2006/table">
            <a:tbl>
              <a:tblPr firstRow="1" firstCol="1">
                <a:tableStyleId>{4C3C2611-4C71-4FC5-86AE-919BDF0F9419}</a:tableStyleId>
              </a:tblPr>
              <a:tblGrid>
                <a:gridCol w="4184250">
                  <a:extLst>
                    <a:ext uri="{9D8B030D-6E8A-4147-A177-3AD203B41FA5}">
                      <a16:colId xmlns:a16="http://schemas.microsoft.com/office/drawing/2014/main" val="20000"/>
                    </a:ext>
                  </a:extLst>
                </a:gridCol>
                <a:gridCol w="4184250">
                  <a:extLst>
                    <a:ext uri="{9D8B030D-6E8A-4147-A177-3AD203B41FA5}">
                      <a16:colId xmlns:a16="http://schemas.microsoft.com/office/drawing/2014/main" val="20001"/>
                    </a:ext>
                  </a:extLst>
                </a:gridCol>
                <a:gridCol w="4184250">
                  <a:extLst>
                    <a:ext uri="{9D8B030D-6E8A-4147-A177-3AD203B41FA5}">
                      <a16:colId xmlns:a16="http://schemas.microsoft.com/office/drawing/2014/main" val="20002"/>
                    </a:ext>
                  </a:extLst>
                </a:gridCol>
                <a:gridCol w="4184250">
                  <a:extLst>
                    <a:ext uri="{9D8B030D-6E8A-4147-A177-3AD203B41FA5}">
                      <a16:colId xmlns:a16="http://schemas.microsoft.com/office/drawing/2014/main" val="20003"/>
                    </a:ext>
                  </a:extLst>
                </a:gridCol>
                <a:gridCol w="4184250">
                  <a:extLst>
                    <a:ext uri="{9D8B030D-6E8A-4147-A177-3AD203B41FA5}">
                      <a16:colId xmlns:a16="http://schemas.microsoft.com/office/drawing/2014/main" val="20004"/>
                    </a:ext>
                  </a:extLst>
                </a:gridCol>
              </a:tblGrid>
              <a:tr h="2565072">
                <a:tc>
                  <a:txBody>
                    <a:bodyPr/>
                    <a:lstStyle/>
                    <a:p>
                      <a:pPr defTabSz="914400">
                        <a:tabLst>
                          <a:tab pos="1663700" algn="l"/>
                        </a:tabLst>
                        <a:defRPr sz="5200"/>
                      </a:pPr>
                      <a:endParaRPr/>
                    </a:p>
                  </a:txBody>
                  <a:tcPr marL="50800" marR="50800" marT="50800" marB="50800" anchor="ctr" horzOverflow="overflow"/>
                </a:tc>
                <a:tc>
                  <a:txBody>
                    <a:bodyPr/>
                    <a:lstStyle/>
                    <a:p>
                      <a:pPr defTabSz="914400">
                        <a:tabLst>
                          <a:tab pos="1663700" algn="l"/>
                        </a:tabLst>
                        <a:defRPr b="0"/>
                      </a:pPr>
                      <a:r>
                        <a:rPr sz="5200" b="1"/>
                        <a:t>Experiment</a:t>
                      </a:r>
                    </a:p>
                  </a:txBody>
                  <a:tcPr marL="50800" marR="50800" marT="50800" marB="50800" anchor="ctr" horzOverflow="overflow"/>
                </a:tc>
                <a:tc>
                  <a:txBody>
                    <a:bodyPr/>
                    <a:lstStyle/>
                    <a:p>
                      <a:pPr defTabSz="914400">
                        <a:tabLst>
                          <a:tab pos="1663700" algn="l"/>
                        </a:tabLst>
                        <a:defRPr b="0"/>
                      </a:pPr>
                      <a:r>
                        <a:rPr sz="5200" b="1"/>
                        <a:t>Survey</a:t>
                      </a:r>
                    </a:p>
                  </a:txBody>
                  <a:tcPr marL="50800" marR="50800" marT="50800" marB="50800" anchor="ctr" horzOverflow="overflow"/>
                </a:tc>
                <a:tc>
                  <a:txBody>
                    <a:bodyPr/>
                    <a:lstStyle/>
                    <a:p>
                      <a:pPr defTabSz="914400">
                        <a:tabLst>
                          <a:tab pos="1663700" algn="l"/>
                        </a:tabLst>
                        <a:defRPr b="0"/>
                      </a:pPr>
                      <a:r>
                        <a:rPr sz="5200" b="1"/>
                        <a:t>Case Study</a:t>
                      </a:r>
                    </a:p>
                  </a:txBody>
                  <a:tcPr marL="50800" marR="50800" marT="50800" marB="50800" anchor="ctr" horzOverflow="overflow"/>
                </a:tc>
                <a:tc>
                  <a:txBody>
                    <a:bodyPr/>
                    <a:lstStyle/>
                    <a:p>
                      <a:pPr defTabSz="914400">
                        <a:tabLst>
                          <a:tab pos="1663700" algn="l"/>
                        </a:tabLst>
                        <a:defRPr b="0"/>
                      </a:pPr>
                      <a:r>
                        <a:rPr sz="5200" b="1"/>
                        <a:t>Action Research</a:t>
                      </a:r>
                    </a:p>
                  </a:txBody>
                  <a:tcPr marL="50800" marR="50800" marT="50800" marB="50800" anchor="ctr" horzOverflow="overflow"/>
                </a:tc>
                <a:extLst>
                  <a:ext uri="{0D108BD9-81ED-4DB2-BD59-A6C34878D82A}">
                    <a16:rowId xmlns:a16="http://schemas.microsoft.com/office/drawing/2014/main" val="10000"/>
                  </a:ext>
                </a:extLst>
              </a:tr>
              <a:tr h="2565072">
                <a:tc>
                  <a:txBody>
                    <a:bodyPr/>
                    <a:lstStyle/>
                    <a:p>
                      <a:pPr defTabSz="914400">
                        <a:tabLst>
                          <a:tab pos="1663700" algn="l"/>
                        </a:tabLst>
                        <a:defRPr b="0"/>
                      </a:pPr>
                      <a:r>
                        <a:rPr sz="5200" b="1"/>
                        <a:t>Primary Objective</a:t>
                      </a:r>
                    </a:p>
                  </a:txBody>
                  <a:tcPr marL="50800" marR="50800" marT="50800" marB="50800" anchor="ctr" horzOverflow="overflow"/>
                </a:tc>
                <a:tc>
                  <a:txBody>
                    <a:bodyPr/>
                    <a:lstStyle/>
                    <a:p>
                      <a:pPr defTabSz="914400"/>
                      <a:r>
                        <a:rPr sz="5200"/>
                        <a:t>Explanatory</a:t>
                      </a:r>
                    </a:p>
                  </a:txBody>
                  <a:tcPr marL="50800" marR="50800" marT="50800" marB="50800" anchor="ctr" horzOverflow="overflow"/>
                </a:tc>
                <a:tc>
                  <a:txBody>
                    <a:bodyPr/>
                    <a:lstStyle/>
                    <a:p>
                      <a:pPr defTabSz="914400"/>
                      <a:r>
                        <a:rPr sz="5200"/>
                        <a:t>Descriptive</a:t>
                      </a:r>
                    </a:p>
                  </a:txBody>
                  <a:tcPr marL="50800" marR="50800" marT="50800" marB="50800" anchor="ctr" horzOverflow="overflow"/>
                </a:tc>
                <a:tc>
                  <a:txBody>
                    <a:bodyPr/>
                    <a:lstStyle/>
                    <a:p>
                      <a:pPr defTabSz="914400"/>
                      <a:r>
                        <a:rPr sz="5200"/>
                        <a:t>Exploratory</a:t>
                      </a:r>
                    </a:p>
                  </a:txBody>
                  <a:tcPr marL="50800" marR="50800" marT="50800" marB="50800" anchor="ctr" horzOverflow="overflow"/>
                </a:tc>
                <a:tc>
                  <a:txBody>
                    <a:bodyPr/>
                    <a:lstStyle/>
                    <a:p>
                      <a:pPr defTabSz="914400"/>
                      <a:r>
                        <a:rPr sz="5200"/>
                        <a:t>Improving</a:t>
                      </a:r>
                    </a:p>
                  </a:txBody>
                  <a:tcPr marL="50800" marR="50800" marT="50800" marB="50800" anchor="ctr" horzOverflow="overflow"/>
                </a:tc>
                <a:extLst>
                  <a:ext uri="{0D108BD9-81ED-4DB2-BD59-A6C34878D82A}">
                    <a16:rowId xmlns:a16="http://schemas.microsoft.com/office/drawing/2014/main" val="10001"/>
                  </a:ext>
                </a:extLst>
              </a:tr>
              <a:tr h="2565072">
                <a:tc>
                  <a:txBody>
                    <a:bodyPr/>
                    <a:lstStyle/>
                    <a:p>
                      <a:pPr defTabSz="914400">
                        <a:tabLst>
                          <a:tab pos="1663700" algn="l"/>
                        </a:tabLst>
                        <a:defRPr b="0"/>
                      </a:pPr>
                      <a:r>
                        <a:rPr sz="5200" b="1"/>
                        <a:t>Primary Data</a:t>
                      </a:r>
                    </a:p>
                  </a:txBody>
                  <a:tcPr marL="50800" marR="50800" marT="50800" marB="50800" anchor="ctr" horzOverflow="overflow"/>
                </a:tc>
                <a:tc>
                  <a:txBody>
                    <a:bodyPr/>
                    <a:lstStyle/>
                    <a:p>
                      <a:pPr defTabSz="914400"/>
                      <a:r>
                        <a:rPr sz="5200"/>
                        <a:t>Quantitative</a:t>
                      </a:r>
                    </a:p>
                  </a:txBody>
                  <a:tcPr marL="50800" marR="50800" marT="50800" marB="50800" anchor="ctr" horzOverflow="overflow"/>
                </a:tc>
                <a:tc>
                  <a:txBody>
                    <a:bodyPr/>
                    <a:lstStyle/>
                    <a:p>
                      <a:pPr defTabSz="914400"/>
                      <a:r>
                        <a:rPr sz="5200"/>
                        <a:t>Quantitative</a:t>
                      </a:r>
                    </a:p>
                  </a:txBody>
                  <a:tcPr marL="50800" marR="50800" marT="50800" marB="50800" anchor="ctr" horzOverflow="overflow"/>
                </a:tc>
                <a:tc>
                  <a:txBody>
                    <a:bodyPr/>
                    <a:lstStyle/>
                    <a:p>
                      <a:pPr defTabSz="914400"/>
                      <a:r>
                        <a:rPr sz="5200"/>
                        <a:t>Qualitative</a:t>
                      </a:r>
                    </a:p>
                  </a:txBody>
                  <a:tcPr marL="50800" marR="50800" marT="50800" marB="50800" anchor="ctr" horzOverflow="overflow"/>
                </a:tc>
                <a:tc>
                  <a:txBody>
                    <a:bodyPr/>
                    <a:lstStyle/>
                    <a:p>
                      <a:pPr defTabSz="914400"/>
                      <a:r>
                        <a:rPr sz="5200"/>
                        <a:t>Qualitative</a:t>
                      </a:r>
                    </a:p>
                  </a:txBody>
                  <a:tcPr marL="50800" marR="50800" marT="50800" marB="50800" anchor="ctr" horzOverflow="overflow"/>
                </a:tc>
                <a:extLst>
                  <a:ext uri="{0D108BD9-81ED-4DB2-BD59-A6C34878D82A}">
                    <a16:rowId xmlns:a16="http://schemas.microsoft.com/office/drawing/2014/main" val="10002"/>
                  </a:ext>
                </a:extLst>
              </a:tr>
              <a:tr h="2565072">
                <a:tc>
                  <a:txBody>
                    <a:bodyPr/>
                    <a:lstStyle/>
                    <a:p>
                      <a:pPr defTabSz="914400">
                        <a:tabLst>
                          <a:tab pos="1663700" algn="l"/>
                        </a:tabLst>
                        <a:defRPr b="0"/>
                      </a:pPr>
                      <a:r>
                        <a:rPr sz="5200" b="1"/>
                        <a:t>Design Type</a:t>
                      </a:r>
                    </a:p>
                  </a:txBody>
                  <a:tcPr marL="50800" marR="50800" marT="50800" marB="50800" anchor="ctr" horzOverflow="overflow"/>
                </a:tc>
                <a:tc>
                  <a:txBody>
                    <a:bodyPr/>
                    <a:lstStyle/>
                    <a:p>
                      <a:pPr defTabSz="914400"/>
                      <a:r>
                        <a:rPr sz="5200"/>
                        <a:t>Fixed</a:t>
                      </a:r>
                    </a:p>
                  </a:txBody>
                  <a:tcPr marL="50800" marR="50800" marT="50800" marB="50800" anchor="ctr" horzOverflow="overflow"/>
                </a:tc>
                <a:tc>
                  <a:txBody>
                    <a:bodyPr/>
                    <a:lstStyle/>
                    <a:p>
                      <a:pPr defTabSz="914400"/>
                      <a:r>
                        <a:rPr sz="5200"/>
                        <a:t>Fixed</a:t>
                      </a:r>
                    </a:p>
                  </a:txBody>
                  <a:tcPr marL="50800" marR="50800" marT="50800" marB="50800" anchor="ctr" horzOverflow="overflow"/>
                </a:tc>
                <a:tc>
                  <a:txBody>
                    <a:bodyPr/>
                    <a:lstStyle/>
                    <a:p>
                      <a:pPr defTabSz="914400"/>
                      <a:r>
                        <a:rPr sz="5200"/>
                        <a:t>Flexible</a:t>
                      </a:r>
                    </a:p>
                  </a:txBody>
                  <a:tcPr marL="50800" marR="50800" marT="50800" marB="50800" anchor="ctr" horzOverflow="overflow"/>
                </a:tc>
                <a:tc>
                  <a:txBody>
                    <a:bodyPr/>
                    <a:lstStyle/>
                    <a:p>
                      <a:pPr defTabSz="914400"/>
                      <a:r>
                        <a:rPr sz="5200"/>
                        <a:t>Flexible</a:t>
                      </a:r>
                    </a:p>
                  </a:txBody>
                  <a:tcPr marL="50800" marR="50800" marT="50800" marB="50800" anchor="ctr" horzOverflow="overflow"/>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Experiment"/>
          <p:cNvSpPr/>
          <p:nvPr/>
        </p:nvSpPr>
        <p:spPr>
          <a:xfrm>
            <a:off x="3166614" y="5241611"/>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Experiment</a:t>
            </a:r>
          </a:p>
        </p:txBody>
      </p:sp>
      <p:sp>
        <p:nvSpPr>
          <p:cNvPr id="284" name="Case Study"/>
          <p:cNvSpPr/>
          <p:nvPr/>
        </p:nvSpPr>
        <p:spPr>
          <a:xfrm>
            <a:off x="10349886" y="9257877"/>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Case Study</a:t>
            </a:r>
          </a:p>
        </p:txBody>
      </p:sp>
      <p:sp>
        <p:nvSpPr>
          <p:cNvPr id="285" name="Survey"/>
          <p:cNvSpPr/>
          <p:nvPr/>
        </p:nvSpPr>
        <p:spPr>
          <a:xfrm>
            <a:off x="14594155" y="840208"/>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Survey</a:t>
            </a:r>
          </a:p>
        </p:txBody>
      </p:sp>
      <p:sp>
        <p:nvSpPr>
          <p:cNvPr id="286" name="Linien"/>
          <p:cNvSpPr/>
          <p:nvPr/>
        </p:nvSpPr>
        <p:spPr>
          <a:xfrm>
            <a:off x="7009285" y="7055283"/>
            <a:ext cx="4567872" cy="2002830"/>
          </a:xfrm>
          <a:prstGeom prst="line">
            <a:avLst/>
          </a:prstGeom>
          <a:ln w="114300">
            <a:solidFill>
              <a:srgbClr val="323232"/>
            </a:solidFill>
            <a:miter/>
            <a:tailEnd type="triangle"/>
          </a:ln>
        </p:spPr>
        <p:txBody>
          <a:bodyPr lIns="50800" tIns="50800" rIns="50800" bIns="50800" anchor="ctr"/>
          <a:lstStyle/>
          <a:p>
            <a:endParaRPr/>
          </a:p>
        </p:txBody>
      </p:sp>
      <p:sp>
        <p:nvSpPr>
          <p:cNvPr id="287" name="After showing cause-effect relationships, investigate influencing factors in practice or whether it can improve practice."/>
          <p:cNvSpPr txBox="1"/>
          <p:nvPr/>
        </p:nvSpPr>
        <p:spPr>
          <a:xfrm>
            <a:off x="3268893" y="7533589"/>
            <a:ext cx="5313411" cy="66056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After showing cause-effect relationships, investigate influencing factors in practice or whether it can improve practice.</a:t>
            </a:r>
          </a:p>
        </p:txBody>
      </p:sp>
      <p:sp>
        <p:nvSpPr>
          <p:cNvPr id="288" name="Linien"/>
          <p:cNvSpPr/>
          <p:nvPr/>
        </p:nvSpPr>
        <p:spPr>
          <a:xfrm flipH="1">
            <a:off x="13226622" y="3346714"/>
            <a:ext cx="2852982" cy="5849186"/>
          </a:xfrm>
          <a:prstGeom prst="line">
            <a:avLst/>
          </a:prstGeom>
          <a:ln w="114300">
            <a:solidFill>
              <a:srgbClr val="323232"/>
            </a:solidFill>
            <a:miter/>
            <a:tailEnd type="triangle"/>
          </a:ln>
        </p:spPr>
        <p:txBody>
          <a:bodyPr lIns="50800" tIns="50800" rIns="50800" bIns="50800" anchor="ctr"/>
          <a:lstStyle/>
          <a:p>
            <a:endParaRPr/>
          </a:p>
        </p:txBody>
      </p:sp>
      <p:sp>
        <p:nvSpPr>
          <p:cNvPr id="289" name="After establishing a phenomenon,…"/>
          <p:cNvSpPr txBox="1"/>
          <p:nvPr/>
        </p:nvSpPr>
        <p:spPr>
          <a:xfrm>
            <a:off x="15855556" y="3922633"/>
            <a:ext cx="4844825" cy="5870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After establishing a phenomenon,</a:t>
            </a:r>
          </a:p>
          <a:p>
            <a:r>
              <a:t>study it in more detail for a better understanding,</a:t>
            </a:r>
          </a:p>
          <a:p>
            <a:r>
              <a:t>e.g. explanations.</a:t>
            </a:r>
          </a:p>
        </p:txBody>
      </p:sp>
      <p:sp>
        <p:nvSpPr>
          <p:cNvPr id="290" name="Linien"/>
          <p:cNvSpPr/>
          <p:nvPr/>
        </p:nvSpPr>
        <p:spPr>
          <a:xfrm flipH="1">
            <a:off x="6987019" y="1911424"/>
            <a:ext cx="7439784" cy="3851003"/>
          </a:xfrm>
          <a:prstGeom prst="line">
            <a:avLst/>
          </a:prstGeom>
          <a:ln w="114300">
            <a:solidFill>
              <a:srgbClr val="323232"/>
            </a:solidFill>
            <a:miter/>
            <a:tailEnd type="triangle"/>
          </a:ln>
        </p:spPr>
        <p:txBody>
          <a:bodyPr lIns="50800" tIns="50800" rIns="50800" bIns="50800" anchor="ctr"/>
          <a:lstStyle/>
          <a:p>
            <a:endParaRPr/>
          </a:p>
        </p:txBody>
      </p:sp>
      <p:sp>
        <p:nvSpPr>
          <p:cNvPr id="291" name="in-vitro"/>
          <p:cNvSpPr txBox="1"/>
          <p:nvPr/>
        </p:nvSpPr>
        <p:spPr>
          <a:xfrm>
            <a:off x="4041552" y="4376060"/>
            <a:ext cx="1988211" cy="808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i="1"/>
            </a:lvl1pPr>
          </a:lstStyle>
          <a:p>
            <a:r>
              <a:t>in-vitro</a:t>
            </a:r>
          </a:p>
        </p:txBody>
      </p:sp>
      <p:sp>
        <p:nvSpPr>
          <p:cNvPr id="292" name="in-vivo"/>
          <p:cNvSpPr txBox="1"/>
          <p:nvPr/>
        </p:nvSpPr>
        <p:spPr>
          <a:xfrm>
            <a:off x="11270239" y="11542131"/>
            <a:ext cx="1897381" cy="808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i="1"/>
            </a:lvl1pPr>
          </a:lstStyle>
          <a:p>
            <a:r>
              <a:t>in-vivo</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Example"/>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Example</a:t>
            </a:r>
          </a:p>
        </p:txBody>
      </p:sp>
      <p:sp>
        <p:nvSpPr>
          <p:cNvPr id="297" name="Let’s assume we have found our new static analysis tool in our experiments to be quite effective and efficient in our experiments.…"/>
          <p:cNvSpPr txBox="1"/>
          <p:nvPr/>
        </p:nvSpPr>
        <p:spPr>
          <a:xfrm>
            <a:off x="1833058" y="4015733"/>
            <a:ext cx="20100567" cy="7095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Let’s assume we have found our new static analysis tool in our experiments to be quite effective and efficient in our experiments.</a:t>
            </a:r>
          </a:p>
          <a:p>
            <a:r>
              <a:t>Now we want to understand static analysis and especially our new tool in a realistic setting.</a:t>
            </a:r>
          </a:p>
          <a:p>
            <a:endParaRPr/>
          </a:p>
          <a:p>
            <a:r>
              <a:t>Therefore, we need to perform a case study that helps us to understand what are current problems with static analysis and how well developers could work with our tool.</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Migrating to Microservice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389853">
              <a:defRPr sz="6612" spc="-132"/>
            </a:lvl1pPr>
          </a:lstStyle>
          <a:p>
            <a:r>
              <a:t>Migrating to Microservices</a:t>
            </a:r>
          </a:p>
        </p:txBody>
      </p:sp>
      <p:sp>
        <p:nvSpPr>
          <p:cNvPr id="195" name="Rechteck"/>
          <p:cNvSpPr/>
          <p:nvPr/>
        </p:nvSpPr>
        <p:spPr>
          <a:xfrm>
            <a:off x="3784505" y="3676862"/>
            <a:ext cx="6977230" cy="6808529"/>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6" name="Rechteck"/>
          <p:cNvSpPr/>
          <p:nvPr/>
        </p:nvSpPr>
        <p:spPr>
          <a:xfrm>
            <a:off x="15816739" y="6422922"/>
            <a:ext cx="1059636" cy="1316408"/>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7" name="Rechteck"/>
          <p:cNvSpPr/>
          <p:nvPr/>
        </p:nvSpPr>
        <p:spPr>
          <a:xfrm>
            <a:off x="16860879" y="3502963"/>
            <a:ext cx="1059635" cy="1316408"/>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8" name="Rechteck"/>
          <p:cNvSpPr/>
          <p:nvPr/>
        </p:nvSpPr>
        <p:spPr>
          <a:xfrm>
            <a:off x="14080853" y="4164685"/>
            <a:ext cx="1059635" cy="1316408"/>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9" name="Rechteck"/>
          <p:cNvSpPr/>
          <p:nvPr/>
        </p:nvSpPr>
        <p:spPr>
          <a:xfrm>
            <a:off x="19025638" y="4953879"/>
            <a:ext cx="1059635" cy="1316408"/>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0" name="Rechteck"/>
          <p:cNvSpPr/>
          <p:nvPr/>
        </p:nvSpPr>
        <p:spPr>
          <a:xfrm>
            <a:off x="18591099" y="7298234"/>
            <a:ext cx="1059635" cy="1316407"/>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1" name="Rechteck"/>
          <p:cNvSpPr/>
          <p:nvPr/>
        </p:nvSpPr>
        <p:spPr>
          <a:xfrm>
            <a:off x="16860879" y="9081710"/>
            <a:ext cx="1059635" cy="1316408"/>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2" name="Rechteck"/>
          <p:cNvSpPr/>
          <p:nvPr/>
        </p:nvSpPr>
        <p:spPr>
          <a:xfrm>
            <a:off x="14871182" y="8519700"/>
            <a:ext cx="1059635" cy="1316407"/>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3" name="Rechteck"/>
          <p:cNvSpPr/>
          <p:nvPr/>
        </p:nvSpPr>
        <p:spPr>
          <a:xfrm>
            <a:off x="20040263" y="9818782"/>
            <a:ext cx="1059635" cy="1316408"/>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4" name="Rechteck"/>
          <p:cNvSpPr/>
          <p:nvPr/>
        </p:nvSpPr>
        <p:spPr>
          <a:xfrm>
            <a:off x="21365460" y="7298234"/>
            <a:ext cx="1059635" cy="1316407"/>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5" name="Rechteck"/>
          <p:cNvSpPr/>
          <p:nvPr/>
        </p:nvSpPr>
        <p:spPr>
          <a:xfrm>
            <a:off x="20675979" y="3268981"/>
            <a:ext cx="1059635" cy="1316408"/>
          </a:xfrm>
          <a:prstGeom prst="rect">
            <a:avLst/>
          </a:prstGeom>
          <a:solidFill>
            <a:srgbClr val="ED220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6" name="Linien"/>
          <p:cNvSpPr/>
          <p:nvPr/>
        </p:nvSpPr>
        <p:spPr>
          <a:xfrm flipV="1">
            <a:off x="15155019" y="4268840"/>
            <a:ext cx="1691331" cy="543273"/>
          </a:xfrm>
          <a:prstGeom prst="line">
            <a:avLst/>
          </a:prstGeom>
          <a:ln w="25400">
            <a:solidFill>
              <a:srgbClr val="000000"/>
            </a:solidFill>
            <a:miter lim="400000"/>
          </a:ln>
        </p:spPr>
        <p:txBody>
          <a:bodyPr lIns="50800" tIns="50800" rIns="50800" bIns="50800" anchor="ctr"/>
          <a:lstStyle/>
          <a:p>
            <a:endParaRPr/>
          </a:p>
        </p:txBody>
      </p:sp>
      <p:sp>
        <p:nvSpPr>
          <p:cNvPr id="207" name="Linien"/>
          <p:cNvSpPr/>
          <p:nvPr/>
        </p:nvSpPr>
        <p:spPr>
          <a:xfrm>
            <a:off x="15155019" y="5094525"/>
            <a:ext cx="1310095" cy="1310094"/>
          </a:xfrm>
          <a:prstGeom prst="line">
            <a:avLst/>
          </a:prstGeom>
          <a:ln w="25400">
            <a:solidFill>
              <a:srgbClr val="000000"/>
            </a:solidFill>
            <a:miter lim="400000"/>
          </a:ln>
        </p:spPr>
        <p:txBody>
          <a:bodyPr lIns="50800" tIns="50800" rIns="50800" bIns="50800" anchor="ctr"/>
          <a:lstStyle/>
          <a:p>
            <a:endParaRPr/>
          </a:p>
        </p:txBody>
      </p:sp>
      <p:sp>
        <p:nvSpPr>
          <p:cNvPr id="208" name="Linien"/>
          <p:cNvSpPr/>
          <p:nvPr/>
        </p:nvSpPr>
        <p:spPr>
          <a:xfrm flipH="1">
            <a:off x="15598255" y="7719317"/>
            <a:ext cx="804858" cy="804859"/>
          </a:xfrm>
          <a:prstGeom prst="line">
            <a:avLst/>
          </a:prstGeom>
          <a:ln w="25400">
            <a:solidFill>
              <a:srgbClr val="000000"/>
            </a:solidFill>
            <a:miter lim="400000"/>
          </a:ln>
        </p:spPr>
        <p:txBody>
          <a:bodyPr lIns="50800" tIns="50800" rIns="50800" bIns="50800" anchor="ctr"/>
          <a:lstStyle/>
          <a:p>
            <a:endParaRPr/>
          </a:p>
        </p:txBody>
      </p:sp>
      <p:sp>
        <p:nvSpPr>
          <p:cNvPr id="209" name="Linien"/>
          <p:cNvSpPr/>
          <p:nvPr/>
        </p:nvSpPr>
        <p:spPr>
          <a:xfrm flipH="1">
            <a:off x="17279753" y="7773825"/>
            <a:ext cx="1310094" cy="1310095"/>
          </a:xfrm>
          <a:prstGeom prst="line">
            <a:avLst/>
          </a:prstGeom>
          <a:ln w="25400">
            <a:solidFill>
              <a:srgbClr val="000000"/>
            </a:solidFill>
            <a:miter lim="400000"/>
          </a:ln>
        </p:spPr>
        <p:txBody>
          <a:bodyPr lIns="50800" tIns="50800" rIns="50800" bIns="50800" anchor="ctr"/>
          <a:lstStyle/>
          <a:p>
            <a:endParaRPr/>
          </a:p>
        </p:txBody>
      </p:sp>
      <p:sp>
        <p:nvSpPr>
          <p:cNvPr id="210" name="Linien"/>
          <p:cNvSpPr/>
          <p:nvPr/>
        </p:nvSpPr>
        <p:spPr>
          <a:xfrm flipV="1">
            <a:off x="16843639" y="5635554"/>
            <a:ext cx="2182326" cy="1318932"/>
          </a:xfrm>
          <a:prstGeom prst="line">
            <a:avLst/>
          </a:prstGeom>
          <a:ln w="25400">
            <a:solidFill>
              <a:srgbClr val="000000"/>
            </a:solidFill>
            <a:miter lim="400000"/>
          </a:ln>
        </p:spPr>
        <p:txBody>
          <a:bodyPr lIns="50800" tIns="50800" rIns="50800" bIns="50800" anchor="ctr"/>
          <a:lstStyle/>
          <a:p>
            <a:endParaRPr/>
          </a:p>
        </p:txBody>
      </p:sp>
      <p:sp>
        <p:nvSpPr>
          <p:cNvPr id="211" name="Linien"/>
          <p:cNvSpPr/>
          <p:nvPr/>
        </p:nvSpPr>
        <p:spPr>
          <a:xfrm flipV="1">
            <a:off x="18023176" y="3898097"/>
            <a:ext cx="2550138" cy="526140"/>
          </a:xfrm>
          <a:prstGeom prst="line">
            <a:avLst/>
          </a:prstGeom>
          <a:ln w="25400">
            <a:solidFill>
              <a:srgbClr val="000000"/>
            </a:solidFill>
            <a:miter lim="400000"/>
          </a:ln>
        </p:spPr>
        <p:txBody>
          <a:bodyPr lIns="50800" tIns="50800" rIns="50800" bIns="50800" anchor="ctr"/>
          <a:lstStyle/>
          <a:p>
            <a:endParaRPr/>
          </a:p>
        </p:txBody>
      </p:sp>
      <p:sp>
        <p:nvSpPr>
          <p:cNvPr id="212" name="Linien"/>
          <p:cNvSpPr/>
          <p:nvPr/>
        </p:nvSpPr>
        <p:spPr>
          <a:xfrm>
            <a:off x="20210503" y="5639972"/>
            <a:ext cx="1048278" cy="2077227"/>
          </a:xfrm>
          <a:prstGeom prst="line">
            <a:avLst/>
          </a:prstGeom>
          <a:ln w="25400">
            <a:solidFill>
              <a:srgbClr val="000000"/>
            </a:solidFill>
            <a:miter lim="400000"/>
          </a:ln>
        </p:spPr>
        <p:txBody>
          <a:bodyPr lIns="50800" tIns="50800" rIns="50800" bIns="50800" anchor="ctr"/>
          <a:lstStyle/>
          <a:p>
            <a:endParaRPr/>
          </a:p>
        </p:txBody>
      </p:sp>
      <p:sp>
        <p:nvSpPr>
          <p:cNvPr id="213" name="Linien"/>
          <p:cNvSpPr/>
          <p:nvPr/>
        </p:nvSpPr>
        <p:spPr>
          <a:xfrm>
            <a:off x="19648493" y="7678393"/>
            <a:ext cx="1048277" cy="2077227"/>
          </a:xfrm>
          <a:prstGeom prst="line">
            <a:avLst/>
          </a:prstGeom>
          <a:ln w="25400">
            <a:solidFill>
              <a:srgbClr val="000000"/>
            </a:solidFill>
            <a:miter lim="400000"/>
          </a:ln>
        </p:spPr>
        <p:txBody>
          <a:bodyPr lIns="50800" tIns="50800" rIns="50800" bIns="50800" anchor="ctr"/>
          <a:lstStyle/>
          <a:p>
            <a:endParaRPr/>
          </a:p>
        </p:txBody>
      </p:sp>
      <p:sp>
        <p:nvSpPr>
          <p:cNvPr id="214" name="Pfeil"/>
          <p:cNvSpPr/>
          <p:nvPr/>
        </p:nvSpPr>
        <p:spPr>
          <a:xfrm>
            <a:off x="11052656" y="5334000"/>
            <a:ext cx="3048001" cy="3048001"/>
          </a:xfrm>
          <a:prstGeom prst="rightArrow">
            <a:avLst>
              <a:gd name="adj1" fmla="val 32000"/>
              <a:gd name="adj2" fmla="val 64000"/>
            </a:avLst>
          </a:prstGeom>
          <a:solidFill>
            <a:schemeClr val="accent4">
              <a:hueOff val="-476017"/>
              <a:lumOff val="-10042"/>
            </a:schemeClr>
          </a:solidFill>
          <a:ln w="12700">
            <a:miter lim="400000"/>
          </a:ln>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ase study design"/>
          <p:cNvSpPr/>
          <p:nvPr/>
        </p:nvSpPr>
        <p:spPr>
          <a:xfrm>
            <a:off x="2068035" y="4619588"/>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Case study design</a:t>
            </a:r>
          </a:p>
        </p:txBody>
      </p:sp>
      <p:sp>
        <p:nvSpPr>
          <p:cNvPr id="300" name="Case Study Process"/>
          <p:cNvSpPr txBox="1"/>
          <p:nvPr/>
        </p:nvSpPr>
        <p:spPr>
          <a:xfrm>
            <a:off x="9827655" y="560189"/>
            <a:ext cx="13692785" cy="18495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80000"/>
              </a:lnSpc>
              <a:spcBef>
                <a:spcPts val="0"/>
              </a:spcBef>
              <a:defRPr sz="11600" b="1" spc="-232"/>
            </a:lvl1pPr>
          </a:lstStyle>
          <a:p>
            <a:r>
              <a:t>Case Study Process</a:t>
            </a:r>
          </a:p>
        </p:txBody>
      </p:sp>
      <p:sp>
        <p:nvSpPr>
          <p:cNvPr id="301" name="Linien"/>
          <p:cNvSpPr/>
          <p:nvPr/>
        </p:nvSpPr>
        <p:spPr>
          <a:xfrm>
            <a:off x="4286950" y="6927832"/>
            <a:ext cx="1850694" cy="694965"/>
          </a:xfrm>
          <a:prstGeom prst="line">
            <a:avLst/>
          </a:prstGeom>
          <a:ln w="114300">
            <a:solidFill>
              <a:srgbClr val="323232"/>
            </a:solidFill>
            <a:miter/>
            <a:tailEnd type="triangle"/>
          </a:ln>
        </p:spPr>
        <p:txBody>
          <a:bodyPr lIns="50800" tIns="50800" rIns="50800" bIns="50800" anchor="ctr"/>
          <a:lstStyle/>
          <a:p>
            <a:endParaRPr/>
          </a:p>
        </p:txBody>
      </p:sp>
      <p:sp>
        <p:nvSpPr>
          <p:cNvPr id="302" name="Study idea"/>
          <p:cNvSpPr/>
          <p:nvPr/>
        </p:nvSpPr>
        <p:spPr>
          <a:xfrm>
            <a:off x="1160362" y="247498"/>
            <a:ext cx="5410200" cy="3768707"/>
          </a:xfrm>
          <a:custGeom>
            <a:avLst/>
            <a:gdLst/>
            <a:ahLst/>
            <a:cxnLst>
              <a:cxn ang="0">
                <a:pos x="wd2" y="hd2"/>
              </a:cxn>
              <a:cxn ang="5400000">
                <a:pos x="wd2" y="hd2"/>
              </a:cxn>
              <a:cxn ang="10800000">
                <a:pos x="wd2" y="hd2"/>
              </a:cxn>
              <a:cxn ang="16200000">
                <a:pos x="wd2" y="hd2"/>
              </a:cxn>
            </a:cxnLst>
            <a:rect l="0" t="0" r="r" b="b"/>
            <a:pathLst>
              <a:path w="21600" h="21235" extrusionOk="0">
                <a:moveTo>
                  <a:pt x="10800" y="0"/>
                </a:moveTo>
                <a:cubicBezTo>
                  <a:pt x="10155" y="1247"/>
                  <a:pt x="10886" y="2862"/>
                  <a:pt x="12108" y="2891"/>
                </a:cubicBezTo>
                <a:cubicBezTo>
                  <a:pt x="12798" y="2908"/>
                  <a:pt x="13422" y="2289"/>
                  <a:pt x="14104" y="2460"/>
                </a:cubicBezTo>
                <a:cubicBezTo>
                  <a:pt x="15104" y="2712"/>
                  <a:pt x="15318" y="4268"/>
                  <a:pt x="16169" y="4853"/>
                </a:cubicBezTo>
                <a:cubicBezTo>
                  <a:pt x="16932" y="5378"/>
                  <a:pt x="17841" y="4969"/>
                  <a:pt x="18695" y="5002"/>
                </a:cubicBezTo>
                <a:cubicBezTo>
                  <a:pt x="20083" y="5056"/>
                  <a:pt x="21271" y="6215"/>
                  <a:pt x="21600" y="7836"/>
                </a:cubicBezTo>
                <a:cubicBezTo>
                  <a:pt x="20227" y="8261"/>
                  <a:pt x="19122" y="9482"/>
                  <a:pt x="18656" y="11091"/>
                </a:cubicBezTo>
                <a:cubicBezTo>
                  <a:pt x="18446" y="11816"/>
                  <a:pt x="18376" y="12605"/>
                  <a:pt x="18034" y="13257"/>
                </a:cubicBezTo>
                <a:cubicBezTo>
                  <a:pt x="17577" y="14127"/>
                  <a:pt x="16727" y="14580"/>
                  <a:pt x="16254" y="15436"/>
                </a:cubicBezTo>
                <a:cubicBezTo>
                  <a:pt x="15727" y="16390"/>
                  <a:pt x="15749" y="17637"/>
                  <a:pt x="16310" y="18563"/>
                </a:cubicBezTo>
                <a:cubicBezTo>
                  <a:pt x="15587" y="20265"/>
                  <a:pt x="13812" y="20871"/>
                  <a:pt x="12450" y="19882"/>
                </a:cubicBezTo>
                <a:cubicBezTo>
                  <a:pt x="11823" y="19426"/>
                  <a:pt x="11322" y="18626"/>
                  <a:pt x="10578" y="18618"/>
                </a:cubicBezTo>
                <a:cubicBezTo>
                  <a:pt x="9761" y="18610"/>
                  <a:pt x="9246" y="19513"/>
                  <a:pt x="8640" y="20137"/>
                </a:cubicBezTo>
                <a:cubicBezTo>
                  <a:pt x="7370" y="21447"/>
                  <a:pt x="5534" y="21600"/>
                  <a:pt x="4125" y="20514"/>
                </a:cubicBezTo>
                <a:cubicBezTo>
                  <a:pt x="6204" y="21499"/>
                  <a:pt x="7353" y="17447"/>
                  <a:pt x="5206" y="16703"/>
                </a:cubicBezTo>
                <a:cubicBezTo>
                  <a:pt x="4128" y="16330"/>
                  <a:pt x="2316" y="18018"/>
                  <a:pt x="1983" y="16258"/>
                </a:cubicBezTo>
                <a:cubicBezTo>
                  <a:pt x="1833" y="15465"/>
                  <a:pt x="2592" y="15007"/>
                  <a:pt x="2909" y="14331"/>
                </a:cubicBezTo>
                <a:cubicBezTo>
                  <a:pt x="3472" y="13129"/>
                  <a:pt x="2657" y="11822"/>
                  <a:pt x="1848" y="10733"/>
                </a:cubicBezTo>
                <a:cubicBezTo>
                  <a:pt x="1175" y="9825"/>
                  <a:pt x="557" y="8857"/>
                  <a:pt x="0" y="7836"/>
                </a:cubicBezTo>
                <a:cubicBezTo>
                  <a:pt x="656" y="6435"/>
                  <a:pt x="1811" y="5478"/>
                  <a:pt x="3132" y="5234"/>
                </a:cubicBezTo>
                <a:cubicBezTo>
                  <a:pt x="4377" y="5005"/>
                  <a:pt x="5759" y="5412"/>
                  <a:pt x="6787" y="4493"/>
                </a:cubicBezTo>
                <a:cubicBezTo>
                  <a:pt x="7335" y="4004"/>
                  <a:pt x="7631" y="3243"/>
                  <a:pt x="8013" y="2581"/>
                </a:cubicBezTo>
                <a:cubicBezTo>
                  <a:pt x="8695" y="1399"/>
                  <a:pt x="9667" y="495"/>
                  <a:pt x="10800" y="0"/>
                </a:cubicBezTo>
                <a:close/>
              </a:path>
            </a:pathLst>
          </a:cu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pPr algn="ctr"/>
            <a:r>
              <a:rPr dirty="0"/>
              <a:t>Study idea</a:t>
            </a:r>
          </a:p>
        </p:txBody>
      </p:sp>
      <p:sp>
        <p:nvSpPr>
          <p:cNvPr id="303" name="Preparation for data collection"/>
          <p:cNvSpPr/>
          <p:nvPr/>
        </p:nvSpPr>
        <p:spPr>
          <a:xfrm>
            <a:off x="6211213" y="5643336"/>
            <a:ext cx="3738087" cy="2365322"/>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Preparation for data collection</a:t>
            </a:r>
          </a:p>
        </p:txBody>
      </p:sp>
      <p:sp>
        <p:nvSpPr>
          <p:cNvPr id="304" name="Collecting evidence"/>
          <p:cNvSpPr/>
          <p:nvPr/>
        </p:nvSpPr>
        <p:spPr>
          <a:xfrm>
            <a:off x="10354391" y="6627105"/>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Collecting evidence</a:t>
            </a:r>
          </a:p>
        </p:txBody>
      </p:sp>
      <p:sp>
        <p:nvSpPr>
          <p:cNvPr id="305" name="Analysis of collected data"/>
          <p:cNvSpPr/>
          <p:nvPr/>
        </p:nvSpPr>
        <p:spPr>
          <a:xfrm>
            <a:off x="14497569" y="7629792"/>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Analysis of collected data</a:t>
            </a:r>
          </a:p>
        </p:txBody>
      </p:sp>
      <p:sp>
        <p:nvSpPr>
          <p:cNvPr id="306" name="Reporting"/>
          <p:cNvSpPr/>
          <p:nvPr/>
        </p:nvSpPr>
        <p:spPr>
          <a:xfrm>
            <a:off x="18640747" y="8821665"/>
            <a:ext cx="4075593"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Reporting</a:t>
            </a:r>
          </a:p>
        </p:txBody>
      </p:sp>
      <p:sp>
        <p:nvSpPr>
          <p:cNvPr id="307" name="Linien"/>
          <p:cNvSpPr/>
          <p:nvPr/>
        </p:nvSpPr>
        <p:spPr>
          <a:xfrm>
            <a:off x="8404506" y="7965681"/>
            <a:ext cx="1983863" cy="694964"/>
          </a:xfrm>
          <a:prstGeom prst="line">
            <a:avLst/>
          </a:prstGeom>
          <a:ln w="114300">
            <a:solidFill>
              <a:srgbClr val="323232"/>
            </a:solidFill>
            <a:miter/>
            <a:tailEnd type="triangle"/>
          </a:ln>
        </p:spPr>
        <p:txBody>
          <a:bodyPr lIns="50800" tIns="50800" rIns="50800" bIns="50800" anchor="ctr"/>
          <a:lstStyle/>
          <a:p>
            <a:endParaRPr/>
          </a:p>
        </p:txBody>
      </p:sp>
      <p:sp>
        <p:nvSpPr>
          <p:cNvPr id="308" name="Linien"/>
          <p:cNvSpPr/>
          <p:nvPr/>
        </p:nvSpPr>
        <p:spPr>
          <a:xfrm>
            <a:off x="12493031" y="8951551"/>
            <a:ext cx="1983863" cy="694964"/>
          </a:xfrm>
          <a:prstGeom prst="line">
            <a:avLst/>
          </a:prstGeom>
          <a:ln w="114300">
            <a:solidFill>
              <a:srgbClr val="323232"/>
            </a:solidFill>
            <a:miter/>
            <a:tailEnd type="triangle"/>
          </a:ln>
        </p:spPr>
        <p:txBody>
          <a:bodyPr lIns="50800" tIns="50800" rIns="50800" bIns="50800" anchor="ctr"/>
          <a:lstStyle/>
          <a:p>
            <a:endParaRPr/>
          </a:p>
        </p:txBody>
      </p:sp>
      <p:sp>
        <p:nvSpPr>
          <p:cNvPr id="309" name="Linien"/>
          <p:cNvSpPr/>
          <p:nvPr/>
        </p:nvSpPr>
        <p:spPr>
          <a:xfrm>
            <a:off x="16695068" y="9956340"/>
            <a:ext cx="1983863" cy="694965"/>
          </a:xfrm>
          <a:prstGeom prst="line">
            <a:avLst/>
          </a:prstGeom>
          <a:ln w="114300">
            <a:solidFill>
              <a:srgbClr val="323232"/>
            </a:solidFill>
            <a:miter/>
            <a:tailEnd type="triangle"/>
          </a:ln>
        </p:spPr>
        <p:txBody>
          <a:bodyPr lIns="50800" tIns="50800" rIns="50800" bIns="50800" anchor="ctr"/>
          <a:lstStyle/>
          <a:p>
            <a:endParaRPr/>
          </a:p>
        </p:txBody>
      </p:sp>
      <p:sp>
        <p:nvSpPr>
          <p:cNvPr id="310" name="Linien"/>
          <p:cNvSpPr/>
          <p:nvPr/>
        </p:nvSpPr>
        <p:spPr>
          <a:xfrm>
            <a:off x="4286950" y="3605867"/>
            <a:ext cx="1" cy="992124"/>
          </a:xfrm>
          <a:prstGeom prst="line">
            <a:avLst/>
          </a:prstGeom>
          <a:ln w="114300">
            <a:solidFill>
              <a:srgbClr val="323232"/>
            </a:solidFill>
            <a:miter/>
            <a:tailEnd type="triangle"/>
          </a:ln>
        </p:spPr>
        <p:txBody>
          <a:bodyPr lIns="50800" tIns="50800" rIns="50800" bIns="50800" anchor="ctr"/>
          <a:lstStyle/>
          <a:p>
            <a:endParaRPr/>
          </a:p>
        </p:txBody>
      </p:sp>
      <p:sp>
        <p:nvSpPr>
          <p:cNvPr id="311" name="Linien"/>
          <p:cNvSpPr/>
          <p:nvPr/>
        </p:nvSpPr>
        <p:spPr>
          <a:xfrm>
            <a:off x="20678542" y="11251092"/>
            <a:ext cx="1" cy="992123"/>
          </a:xfrm>
          <a:prstGeom prst="line">
            <a:avLst/>
          </a:prstGeom>
          <a:ln w="114300">
            <a:solidFill>
              <a:srgbClr val="323232"/>
            </a:solidFill>
            <a:miter/>
            <a:tailEnd type="triangle"/>
          </a:ln>
        </p:spPr>
        <p:txBody>
          <a:bodyPr lIns="50800" tIns="50800" rIns="50800" bIns="50800" anchor="ctr"/>
          <a:lstStyle/>
          <a:p>
            <a:endParaRPr/>
          </a:p>
        </p:txBody>
      </p:sp>
      <p:sp>
        <p:nvSpPr>
          <p:cNvPr id="312" name="Case study report"/>
          <p:cNvSpPr/>
          <p:nvPr/>
        </p:nvSpPr>
        <p:spPr>
          <a:xfrm>
            <a:off x="16914488" y="12307322"/>
            <a:ext cx="6714380" cy="1233144"/>
          </a:xfrm>
          <a:prstGeom prst="roundRect">
            <a:avLst>
              <a:gd name="adj" fmla="val 37076"/>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b="1">
                <a:solidFill>
                  <a:srgbClr val="FFFFFF"/>
                </a:solidFill>
              </a:defRPr>
            </a:lvl1pPr>
          </a:lstStyle>
          <a:p>
            <a:r>
              <a:t>Case study report</a:t>
            </a:r>
          </a:p>
        </p:txBody>
      </p:sp>
      <p:grpSp>
        <p:nvGrpSpPr>
          <p:cNvPr id="333" name="Gruppieren"/>
          <p:cNvGrpSpPr/>
          <p:nvPr/>
        </p:nvGrpSpPr>
        <p:grpSpPr>
          <a:xfrm>
            <a:off x="1787720" y="3587916"/>
            <a:ext cx="20100284" cy="8345105"/>
            <a:chOff x="0" y="0"/>
            <a:chExt cx="20100282" cy="8345104"/>
          </a:xfrm>
        </p:grpSpPr>
        <p:sp>
          <p:nvSpPr>
            <p:cNvPr id="313" name="Study design"/>
            <p:cNvSpPr/>
            <p:nvPr/>
          </p:nvSpPr>
          <p:spPr>
            <a:xfrm>
              <a:off x="0" y="5382211"/>
              <a:ext cx="4212902" cy="1652415"/>
            </a:xfrm>
            <a:prstGeom prst="roundRect">
              <a:avLst>
                <a:gd name="adj" fmla="val 27669"/>
              </a:avLst>
            </a:prstGeom>
            <a:solidFill>
              <a:schemeClr val="accent4">
                <a:hueOff val="-476017"/>
                <a:lumOff val="-1004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spcBef>
                  <a:spcPts val="0"/>
                </a:spcBef>
                <a:defRPr b="1">
                  <a:solidFill>
                    <a:srgbClr val="FFFFFF"/>
                  </a:solidFill>
                </a:defRPr>
              </a:lvl1pPr>
            </a:lstStyle>
            <a:p>
              <a:r>
                <a:t>Study design</a:t>
              </a:r>
            </a:p>
          </p:txBody>
        </p:sp>
        <p:sp>
          <p:nvSpPr>
            <p:cNvPr id="314" name="Questionnaires, interview guidelines, …"/>
            <p:cNvSpPr/>
            <p:nvPr/>
          </p:nvSpPr>
          <p:spPr>
            <a:xfrm>
              <a:off x="8139117" y="0"/>
              <a:ext cx="7551037" cy="1680261"/>
            </a:xfrm>
            <a:prstGeom prst="roundRect">
              <a:avLst>
                <a:gd name="adj" fmla="val 27210"/>
              </a:avLst>
            </a:prstGeom>
            <a:solidFill>
              <a:schemeClr val="accent4">
                <a:hueOff val="-476017"/>
                <a:lumOff val="-1004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spcBef>
                  <a:spcPts val="0"/>
                </a:spcBef>
                <a:defRPr b="1">
                  <a:solidFill>
                    <a:srgbClr val="FFFFFF"/>
                  </a:solidFill>
                </a:defRPr>
              </a:lvl1pPr>
            </a:lstStyle>
            <a:p>
              <a:r>
                <a:t>Questionnaires, interview guidelines, …</a:t>
              </a:r>
            </a:p>
          </p:txBody>
        </p:sp>
        <p:sp>
          <p:nvSpPr>
            <p:cNvPr id="315" name="Study data"/>
            <p:cNvSpPr/>
            <p:nvPr/>
          </p:nvSpPr>
          <p:spPr>
            <a:xfrm>
              <a:off x="8629502" y="7147947"/>
              <a:ext cx="3873193" cy="1197158"/>
            </a:xfrm>
            <a:prstGeom prst="roundRect">
              <a:avLst>
                <a:gd name="adj" fmla="val 38190"/>
              </a:avLst>
            </a:prstGeom>
            <a:solidFill>
              <a:schemeClr val="accent4">
                <a:hueOff val="-476017"/>
                <a:lumOff val="-1004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spcBef>
                  <a:spcPts val="0"/>
                </a:spcBef>
                <a:defRPr b="1">
                  <a:solidFill>
                    <a:srgbClr val="FFFFFF"/>
                  </a:solidFill>
                </a:defRPr>
              </a:lvl1pPr>
            </a:lstStyle>
            <a:p>
              <a:r>
                <a:t>Study data</a:t>
              </a:r>
            </a:p>
          </p:txBody>
        </p:sp>
        <p:sp>
          <p:nvSpPr>
            <p:cNvPr id="316" name="Conclusions"/>
            <p:cNvSpPr/>
            <p:nvPr/>
          </p:nvSpPr>
          <p:spPr>
            <a:xfrm>
              <a:off x="15994211" y="2304286"/>
              <a:ext cx="4106072" cy="1233144"/>
            </a:xfrm>
            <a:prstGeom prst="roundRect">
              <a:avLst>
                <a:gd name="adj" fmla="val 37076"/>
              </a:avLst>
            </a:prstGeom>
            <a:solidFill>
              <a:schemeClr val="accent4">
                <a:hueOff val="-476017"/>
                <a:lumOff val="-1004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spcBef>
                  <a:spcPts val="0"/>
                </a:spcBef>
                <a:defRPr b="1">
                  <a:solidFill>
                    <a:srgbClr val="FFFFFF"/>
                  </a:solidFill>
                </a:defRPr>
              </a:lvl1pPr>
            </a:lstStyle>
            <a:p>
              <a:r>
                <a:t>Conclusions</a:t>
              </a:r>
            </a:p>
          </p:txBody>
        </p:sp>
        <p:pic>
          <p:nvPicPr>
            <p:cNvPr id="317" name="Linien Linien" descr="Linien Linien"/>
            <p:cNvPicPr>
              <a:picLocks/>
            </p:cNvPicPr>
            <p:nvPr/>
          </p:nvPicPr>
          <p:blipFill>
            <a:blip r:embed="rId3"/>
            <a:stretch>
              <a:fillRect/>
            </a:stretch>
          </p:blipFill>
          <p:spPr>
            <a:xfrm rot="18900000">
              <a:off x="6731048" y="1385382"/>
              <a:ext cx="1572249" cy="352235"/>
            </a:xfrm>
            <a:prstGeom prst="rect">
              <a:avLst/>
            </a:prstGeom>
            <a:effectLst/>
          </p:spPr>
        </p:pic>
        <p:pic>
          <p:nvPicPr>
            <p:cNvPr id="319" name="Linien Linien" descr="Linien Linien"/>
            <p:cNvPicPr>
              <a:picLocks/>
            </p:cNvPicPr>
            <p:nvPr/>
          </p:nvPicPr>
          <p:blipFill>
            <a:blip r:embed="rId4"/>
            <a:stretch>
              <a:fillRect/>
            </a:stretch>
          </p:blipFill>
          <p:spPr>
            <a:xfrm rot="5400000">
              <a:off x="10286284" y="2114142"/>
              <a:ext cx="1156163" cy="352235"/>
            </a:xfrm>
            <a:prstGeom prst="rect">
              <a:avLst/>
            </a:prstGeom>
            <a:effectLst/>
          </p:spPr>
        </p:pic>
        <p:pic>
          <p:nvPicPr>
            <p:cNvPr id="321" name="Linien Linien" descr="Linien Linien"/>
            <p:cNvPicPr>
              <a:picLocks/>
            </p:cNvPicPr>
            <p:nvPr/>
          </p:nvPicPr>
          <p:blipFill>
            <a:blip r:embed="rId5"/>
            <a:stretch>
              <a:fillRect/>
            </a:stretch>
          </p:blipFill>
          <p:spPr>
            <a:xfrm rot="5400000">
              <a:off x="965138" y="4221104"/>
              <a:ext cx="1966465" cy="352235"/>
            </a:xfrm>
            <a:prstGeom prst="rect">
              <a:avLst/>
            </a:prstGeom>
            <a:effectLst/>
          </p:spPr>
        </p:pic>
        <p:pic>
          <p:nvPicPr>
            <p:cNvPr id="323" name="Linien Linien" descr="Linien Linien"/>
            <p:cNvPicPr>
              <a:picLocks/>
            </p:cNvPicPr>
            <p:nvPr/>
          </p:nvPicPr>
          <p:blipFill>
            <a:blip r:embed="rId6"/>
            <a:stretch>
              <a:fillRect/>
            </a:stretch>
          </p:blipFill>
          <p:spPr>
            <a:xfrm rot="18900000">
              <a:off x="3892768" y="4727413"/>
              <a:ext cx="1073190" cy="352235"/>
            </a:xfrm>
            <a:prstGeom prst="rect">
              <a:avLst/>
            </a:prstGeom>
            <a:effectLst/>
          </p:spPr>
        </p:pic>
        <p:pic>
          <p:nvPicPr>
            <p:cNvPr id="325" name="Linien Linien" descr="Linien Linien"/>
            <p:cNvPicPr>
              <a:picLocks/>
            </p:cNvPicPr>
            <p:nvPr/>
          </p:nvPicPr>
          <p:blipFill>
            <a:blip r:embed="rId7"/>
            <a:stretch>
              <a:fillRect/>
            </a:stretch>
          </p:blipFill>
          <p:spPr>
            <a:xfrm rot="5400000">
              <a:off x="9092437" y="6107731"/>
              <a:ext cx="1708898" cy="352235"/>
            </a:xfrm>
            <a:prstGeom prst="rect">
              <a:avLst/>
            </a:prstGeom>
            <a:effectLst/>
          </p:spPr>
        </p:pic>
        <p:pic>
          <p:nvPicPr>
            <p:cNvPr id="327" name="Linien Linien" descr="Linien Linien"/>
            <p:cNvPicPr>
              <a:picLocks/>
            </p:cNvPicPr>
            <p:nvPr/>
          </p:nvPicPr>
          <p:blipFill>
            <a:blip r:embed="rId8"/>
            <a:stretch>
              <a:fillRect/>
            </a:stretch>
          </p:blipFill>
          <p:spPr>
            <a:xfrm rot="18900000">
              <a:off x="12944923" y="6643473"/>
              <a:ext cx="785129" cy="352235"/>
            </a:xfrm>
            <a:prstGeom prst="rect">
              <a:avLst/>
            </a:prstGeom>
            <a:effectLst/>
          </p:spPr>
        </p:pic>
        <p:pic>
          <p:nvPicPr>
            <p:cNvPr id="329" name="Linien Linien" descr="Linien Linien"/>
            <p:cNvPicPr>
              <a:picLocks/>
            </p:cNvPicPr>
            <p:nvPr/>
          </p:nvPicPr>
          <p:blipFill>
            <a:blip r:embed="rId9"/>
            <a:stretch>
              <a:fillRect/>
            </a:stretch>
          </p:blipFill>
          <p:spPr>
            <a:xfrm rot="18900000">
              <a:off x="14678503" y="3293645"/>
              <a:ext cx="1464035" cy="352234"/>
            </a:xfrm>
            <a:prstGeom prst="rect">
              <a:avLst/>
            </a:prstGeom>
            <a:effectLst/>
          </p:spPr>
        </p:pic>
        <p:pic>
          <p:nvPicPr>
            <p:cNvPr id="331" name="Linien Linien" descr="Linien Linien"/>
            <p:cNvPicPr>
              <a:picLocks/>
            </p:cNvPicPr>
            <p:nvPr/>
          </p:nvPicPr>
          <p:blipFill>
            <a:blip r:embed="rId10"/>
            <a:stretch>
              <a:fillRect/>
            </a:stretch>
          </p:blipFill>
          <p:spPr>
            <a:xfrm rot="5400000">
              <a:off x="17743068" y="4221104"/>
              <a:ext cx="1663253" cy="352235"/>
            </a:xfrm>
            <a:prstGeom prst="rect">
              <a:avLst/>
            </a:prstGeom>
            <a:effectLst/>
          </p:spPr>
        </p:pic>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ationale and Objective of the Study"/>
          <p:cNvSpPr txBox="1">
            <a:spLocks noGrp="1"/>
          </p:cNvSpPr>
          <p:nvPr>
            <p:ph type="title" idx="4294967295"/>
          </p:nvPr>
        </p:nvSpPr>
        <p:spPr>
          <a:xfrm>
            <a:off x="1206500" y="1079500"/>
            <a:ext cx="20972716" cy="1704156"/>
          </a:xfrm>
          <a:prstGeom prst="rect">
            <a:avLst/>
          </a:prstGeom>
        </p:spPr>
        <p:txBody>
          <a:bodyPr lIns="91439" tIns="91439" rIns="91439" bIns="91439"/>
          <a:lstStyle>
            <a:lvl1pPr defTabSz="2048204">
              <a:defRPr sz="9743" spc="-194"/>
            </a:lvl1pPr>
          </a:lstStyle>
          <a:p>
            <a:r>
              <a:t>Rationale and Objective of the Study</a:t>
            </a:r>
          </a:p>
        </p:txBody>
      </p:sp>
      <p:sp>
        <p:nvSpPr>
          <p:cNvPr id="338" name="Rationale: A research gap or practical problem…"/>
          <p:cNvSpPr txBox="1"/>
          <p:nvPr/>
        </p:nvSpPr>
        <p:spPr>
          <a:xfrm>
            <a:off x="1642574" y="5229067"/>
            <a:ext cx="20100568" cy="3257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Rationale: A research gap or practical problem</a:t>
            </a:r>
          </a:p>
          <a:p>
            <a:endParaRPr/>
          </a:p>
          <a:p>
            <a:r>
              <a:t>Objective: What do we want to achieve with the study?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Observation"/>
          <p:cNvSpPr/>
          <p:nvPr/>
        </p:nvSpPr>
        <p:spPr>
          <a:xfrm>
            <a:off x="2745526" y="10088274"/>
            <a:ext cx="19050054" cy="2272414"/>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lnSpc>
                <a:spcPct val="100000"/>
              </a:lnSpc>
              <a:spcBef>
                <a:spcPts val="0"/>
              </a:spcBef>
              <a:defRPr sz="6200" b="1">
                <a:solidFill>
                  <a:srgbClr val="FFFFFF"/>
                </a:solidFill>
              </a:defRPr>
            </a:lvl1pPr>
          </a:lstStyle>
          <a:p>
            <a:r>
              <a:t>Observation</a:t>
            </a:r>
          </a:p>
        </p:txBody>
      </p:sp>
      <p:sp>
        <p:nvSpPr>
          <p:cNvPr id="341" name="Theory"/>
          <p:cNvSpPr/>
          <p:nvPr/>
        </p:nvSpPr>
        <p:spPr>
          <a:xfrm>
            <a:off x="8209047" y="2681541"/>
            <a:ext cx="7510528" cy="3048001"/>
          </a:xfrm>
          <a:prstGeom prst="ellipse">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6200" b="1">
                <a:solidFill>
                  <a:srgbClr val="FFFFFF"/>
                </a:solidFill>
              </a:defRPr>
            </a:lvl1pPr>
          </a:lstStyle>
          <a:p>
            <a:r>
              <a:t>Theory</a:t>
            </a:r>
          </a:p>
        </p:txBody>
      </p:sp>
      <p:sp>
        <p:nvSpPr>
          <p:cNvPr id="342" name="Induction"/>
          <p:cNvSpPr txBox="1"/>
          <p:nvPr/>
        </p:nvSpPr>
        <p:spPr>
          <a:xfrm>
            <a:off x="4558617" y="6294449"/>
            <a:ext cx="3078582" cy="932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600"/>
            </a:lvl1pPr>
          </a:lstStyle>
          <a:p>
            <a:r>
              <a:t>Induction</a:t>
            </a:r>
          </a:p>
        </p:txBody>
      </p:sp>
      <p:sp>
        <p:nvSpPr>
          <p:cNvPr id="343" name="Linien"/>
          <p:cNvSpPr/>
          <p:nvPr/>
        </p:nvSpPr>
        <p:spPr>
          <a:xfrm flipV="1">
            <a:off x="6130900" y="5781576"/>
            <a:ext cx="3645944" cy="3645944"/>
          </a:xfrm>
          <a:prstGeom prst="line">
            <a:avLst/>
          </a:prstGeom>
          <a:ln w="88900">
            <a:solidFill>
              <a:srgbClr val="004191"/>
            </a:solidFill>
            <a:miter/>
            <a:tailEnd type="triangle"/>
          </a:ln>
        </p:spPr>
        <p:txBody>
          <a:bodyPr lIns="50800" tIns="50800" rIns="50800" bIns="50800" anchor="ctr"/>
          <a:lstStyle/>
          <a:p>
            <a:endParaRPr/>
          </a:p>
        </p:txBody>
      </p:sp>
      <p:sp>
        <p:nvSpPr>
          <p:cNvPr id="344" name="Hypothesis"/>
          <p:cNvSpPr/>
          <p:nvPr/>
        </p:nvSpPr>
        <p:spPr>
          <a:xfrm>
            <a:off x="14367481" y="5651497"/>
            <a:ext cx="7088446" cy="3048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6200" b="1">
                <a:solidFill>
                  <a:srgbClr val="FFFFFF"/>
                </a:solidFill>
              </a:defRPr>
            </a:lvl1pPr>
          </a:lstStyle>
          <a:p>
            <a:r>
              <a:t>Hypothesis</a:t>
            </a:r>
          </a:p>
        </p:txBody>
      </p:sp>
      <p:sp>
        <p:nvSpPr>
          <p:cNvPr id="345" name="Linien"/>
          <p:cNvSpPr/>
          <p:nvPr/>
        </p:nvSpPr>
        <p:spPr>
          <a:xfrm>
            <a:off x="15183268" y="5392009"/>
            <a:ext cx="818733" cy="818733"/>
          </a:xfrm>
          <a:prstGeom prst="line">
            <a:avLst/>
          </a:prstGeom>
          <a:ln w="88900">
            <a:solidFill>
              <a:srgbClr val="004191"/>
            </a:solidFill>
            <a:miter/>
            <a:tailEnd type="triangle"/>
          </a:ln>
        </p:spPr>
        <p:txBody>
          <a:bodyPr lIns="50800" tIns="50800" rIns="50800" bIns="50800" anchor="ctr"/>
          <a:lstStyle/>
          <a:p>
            <a:endParaRPr/>
          </a:p>
        </p:txBody>
      </p:sp>
      <p:sp>
        <p:nvSpPr>
          <p:cNvPr id="346" name="Linien"/>
          <p:cNvSpPr/>
          <p:nvPr/>
        </p:nvSpPr>
        <p:spPr>
          <a:xfrm flipH="1">
            <a:off x="15469181" y="8482405"/>
            <a:ext cx="1337687" cy="1337687"/>
          </a:xfrm>
          <a:prstGeom prst="line">
            <a:avLst/>
          </a:prstGeom>
          <a:ln w="88900">
            <a:solidFill>
              <a:srgbClr val="004191"/>
            </a:solidFill>
            <a:miter/>
            <a:tailEnd type="triangle"/>
          </a:ln>
        </p:spPr>
        <p:txBody>
          <a:bodyPr lIns="50800" tIns="50800" rIns="50800" bIns="50800" anchor="ctr"/>
          <a:lstStyle/>
          <a:p>
            <a:endParaRPr/>
          </a:p>
        </p:txBody>
      </p:sp>
      <p:sp>
        <p:nvSpPr>
          <p:cNvPr id="347" name="Deduction"/>
          <p:cNvSpPr txBox="1"/>
          <p:nvPr/>
        </p:nvSpPr>
        <p:spPr>
          <a:xfrm>
            <a:off x="15857157" y="4156196"/>
            <a:ext cx="3381554" cy="932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600"/>
            </a:lvl1pPr>
          </a:lstStyle>
          <a:p>
            <a:r>
              <a:t>Deduction</a:t>
            </a:r>
          </a:p>
        </p:txBody>
      </p:sp>
      <p:sp>
        <p:nvSpPr>
          <p:cNvPr id="348" name="Comparison"/>
          <p:cNvSpPr txBox="1"/>
          <p:nvPr/>
        </p:nvSpPr>
        <p:spPr>
          <a:xfrm>
            <a:off x="16510965" y="8432703"/>
            <a:ext cx="4000298" cy="932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600"/>
            </a:lvl1pPr>
          </a:lstStyle>
          <a:p>
            <a:r>
              <a:t>Comparison</a:t>
            </a:r>
          </a:p>
        </p:txBody>
      </p:sp>
      <p:sp>
        <p:nvSpPr>
          <p:cNvPr id="349" name="Case Study"/>
          <p:cNvSpPr/>
          <p:nvPr/>
        </p:nvSpPr>
        <p:spPr>
          <a:xfrm>
            <a:off x="10050272" y="6437603"/>
            <a:ext cx="3738087" cy="2365321"/>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Case Study</a:t>
            </a:r>
          </a:p>
        </p:txBody>
      </p:sp>
      <p:pic>
        <p:nvPicPr>
          <p:cNvPr id="350" name="Linien Linien" descr="Linien Linien"/>
          <p:cNvPicPr>
            <a:picLocks/>
          </p:cNvPicPr>
          <p:nvPr/>
        </p:nvPicPr>
        <p:blipFill>
          <a:blip r:embed="rId3"/>
          <a:stretch>
            <a:fillRect/>
          </a:stretch>
        </p:blipFill>
        <p:spPr>
          <a:xfrm>
            <a:off x="8243954" y="7572983"/>
            <a:ext cx="1812456" cy="76201"/>
          </a:xfrm>
          <a:prstGeom prst="rect">
            <a:avLst/>
          </a:prstGeom>
        </p:spPr>
      </p:pic>
      <p:pic>
        <p:nvPicPr>
          <p:cNvPr id="352" name="Linien Linien" descr="Linien Linien"/>
          <p:cNvPicPr>
            <a:picLocks/>
          </p:cNvPicPr>
          <p:nvPr/>
        </p:nvPicPr>
        <p:blipFill>
          <a:blip r:embed="rId4"/>
          <a:stretch>
            <a:fillRect/>
          </a:stretch>
        </p:blipFill>
        <p:spPr>
          <a:xfrm>
            <a:off x="13858586" y="7582613"/>
            <a:ext cx="1382834" cy="762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From: Runeson et al. (2012) which is based on Yin (2003)"/>
          <p:cNvSpPr txBox="1"/>
          <p:nvPr/>
        </p:nvSpPr>
        <p:spPr>
          <a:xfrm rot="16200000">
            <a:off x="17444915" y="6528206"/>
            <a:ext cx="12343867" cy="659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vl1pPr>
          </a:lstStyle>
          <a:p>
            <a:r>
              <a:t>From: Runeson et al. (2012) which is based on Yin (2003)</a:t>
            </a:r>
          </a:p>
        </p:txBody>
      </p:sp>
      <p:sp>
        <p:nvSpPr>
          <p:cNvPr id="358" name="Single-case study"/>
          <p:cNvSpPr txBox="1"/>
          <p:nvPr/>
        </p:nvSpPr>
        <p:spPr>
          <a:xfrm>
            <a:off x="5202545" y="233144"/>
            <a:ext cx="4991711" cy="808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Single-case study</a:t>
            </a:r>
          </a:p>
        </p:txBody>
      </p:sp>
      <p:sp>
        <p:nvSpPr>
          <p:cNvPr id="359" name="Multiple-case study"/>
          <p:cNvSpPr txBox="1"/>
          <p:nvPr/>
        </p:nvSpPr>
        <p:spPr>
          <a:xfrm>
            <a:off x="13742705" y="233144"/>
            <a:ext cx="5466589" cy="808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Multiple-case study</a:t>
            </a:r>
          </a:p>
        </p:txBody>
      </p:sp>
      <p:sp>
        <p:nvSpPr>
          <p:cNvPr id="360" name="Holistic case study"/>
          <p:cNvSpPr txBox="1"/>
          <p:nvPr/>
        </p:nvSpPr>
        <p:spPr>
          <a:xfrm rot="16200000">
            <a:off x="452251" y="3488100"/>
            <a:ext cx="5262373" cy="808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Holistic case study</a:t>
            </a:r>
          </a:p>
        </p:txBody>
      </p:sp>
      <p:sp>
        <p:nvSpPr>
          <p:cNvPr id="361" name="Embedded case study"/>
          <p:cNvSpPr txBox="1"/>
          <p:nvPr/>
        </p:nvSpPr>
        <p:spPr>
          <a:xfrm rot="16200000">
            <a:off x="-34210" y="10012133"/>
            <a:ext cx="6235295" cy="808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Embedded case study</a:t>
            </a:r>
          </a:p>
        </p:txBody>
      </p:sp>
      <p:sp>
        <p:nvSpPr>
          <p:cNvPr id="362" name="Context"/>
          <p:cNvSpPr/>
          <p:nvPr/>
        </p:nvSpPr>
        <p:spPr>
          <a:xfrm>
            <a:off x="4165351" y="1557520"/>
            <a:ext cx="7066099" cy="5100438"/>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latin typeface="Helvetica Neue Medium"/>
                <a:ea typeface="Helvetica Neue Medium"/>
                <a:cs typeface="Helvetica Neue Medium"/>
                <a:sym typeface="Helvetica Neue Medium"/>
              </a:defRPr>
            </a:lvl1pPr>
          </a:lstStyle>
          <a:p>
            <a:r>
              <a:t>Context</a:t>
            </a:r>
          </a:p>
        </p:txBody>
      </p:sp>
      <p:sp>
        <p:nvSpPr>
          <p:cNvPr id="363" name="Case = Unit of Analysis"/>
          <p:cNvSpPr/>
          <p:nvPr/>
        </p:nvSpPr>
        <p:spPr>
          <a:xfrm>
            <a:off x="5202545" y="2602791"/>
            <a:ext cx="4991711" cy="3476066"/>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Case = Unit of Analysis</a:t>
            </a:r>
          </a:p>
        </p:txBody>
      </p:sp>
      <p:sp>
        <p:nvSpPr>
          <p:cNvPr id="364" name="Context 1"/>
          <p:cNvSpPr/>
          <p:nvPr/>
        </p:nvSpPr>
        <p:spPr>
          <a:xfrm>
            <a:off x="12833898" y="1557520"/>
            <a:ext cx="3598060" cy="5100438"/>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latin typeface="Helvetica Neue Medium"/>
                <a:ea typeface="Helvetica Neue Medium"/>
                <a:cs typeface="Helvetica Neue Medium"/>
                <a:sym typeface="Helvetica Neue Medium"/>
              </a:defRPr>
            </a:lvl1pPr>
          </a:lstStyle>
          <a:p>
            <a:r>
              <a:t>Context 1</a:t>
            </a:r>
          </a:p>
        </p:txBody>
      </p:sp>
      <p:sp>
        <p:nvSpPr>
          <p:cNvPr id="365" name="Case 1 = Unit of Analysis 1"/>
          <p:cNvSpPr/>
          <p:nvPr/>
        </p:nvSpPr>
        <p:spPr>
          <a:xfrm>
            <a:off x="13204154" y="2551803"/>
            <a:ext cx="2857548" cy="3476065"/>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Case 1 = Unit of Analysis 1</a:t>
            </a:r>
          </a:p>
        </p:txBody>
      </p:sp>
      <p:sp>
        <p:nvSpPr>
          <p:cNvPr id="366" name="Context 2"/>
          <p:cNvSpPr/>
          <p:nvPr/>
        </p:nvSpPr>
        <p:spPr>
          <a:xfrm>
            <a:off x="17167478" y="1557520"/>
            <a:ext cx="3598060" cy="5100438"/>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latin typeface="Helvetica Neue Medium"/>
                <a:ea typeface="Helvetica Neue Medium"/>
                <a:cs typeface="Helvetica Neue Medium"/>
                <a:sym typeface="Helvetica Neue Medium"/>
              </a:defRPr>
            </a:lvl1pPr>
          </a:lstStyle>
          <a:p>
            <a:r>
              <a:t>Context 2</a:t>
            </a:r>
          </a:p>
        </p:txBody>
      </p:sp>
      <p:sp>
        <p:nvSpPr>
          <p:cNvPr id="367" name="Case 2 = Unit of Analysis 2"/>
          <p:cNvSpPr/>
          <p:nvPr/>
        </p:nvSpPr>
        <p:spPr>
          <a:xfrm>
            <a:off x="17537733" y="2551803"/>
            <a:ext cx="2857549" cy="3476065"/>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Case 2 = Unit of Analysis 2</a:t>
            </a:r>
          </a:p>
        </p:txBody>
      </p:sp>
      <p:sp>
        <p:nvSpPr>
          <p:cNvPr id="368" name="Context"/>
          <p:cNvSpPr/>
          <p:nvPr/>
        </p:nvSpPr>
        <p:spPr>
          <a:xfrm>
            <a:off x="4165351" y="8073477"/>
            <a:ext cx="7066099" cy="5100438"/>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latin typeface="Helvetica Neue Medium"/>
                <a:ea typeface="Helvetica Neue Medium"/>
                <a:cs typeface="Helvetica Neue Medium"/>
                <a:sym typeface="Helvetica Neue Medium"/>
              </a:defRPr>
            </a:lvl1pPr>
          </a:lstStyle>
          <a:p>
            <a:r>
              <a:t>Context</a:t>
            </a:r>
          </a:p>
        </p:txBody>
      </p:sp>
      <p:sp>
        <p:nvSpPr>
          <p:cNvPr id="369" name="Case"/>
          <p:cNvSpPr/>
          <p:nvPr/>
        </p:nvSpPr>
        <p:spPr>
          <a:xfrm>
            <a:off x="4590679" y="8885663"/>
            <a:ext cx="6215443" cy="4132139"/>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Case</a:t>
            </a:r>
          </a:p>
        </p:txBody>
      </p:sp>
      <p:sp>
        <p:nvSpPr>
          <p:cNvPr id="370" name="Unit of Analysis 1"/>
          <p:cNvSpPr/>
          <p:nvPr/>
        </p:nvSpPr>
        <p:spPr>
          <a:xfrm>
            <a:off x="4954416" y="9792219"/>
            <a:ext cx="2343754" cy="2682850"/>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Unit of Analysis 1</a:t>
            </a:r>
          </a:p>
        </p:txBody>
      </p:sp>
      <p:sp>
        <p:nvSpPr>
          <p:cNvPr id="371" name="Unit of Analysis 2"/>
          <p:cNvSpPr/>
          <p:nvPr/>
        </p:nvSpPr>
        <p:spPr>
          <a:xfrm>
            <a:off x="7987780" y="9792219"/>
            <a:ext cx="2343754" cy="2682850"/>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Unit of Analysis 2</a:t>
            </a:r>
          </a:p>
        </p:txBody>
      </p:sp>
      <p:sp>
        <p:nvSpPr>
          <p:cNvPr id="372" name="Context 1"/>
          <p:cNvSpPr/>
          <p:nvPr/>
        </p:nvSpPr>
        <p:spPr>
          <a:xfrm>
            <a:off x="12833898" y="8073477"/>
            <a:ext cx="3598060" cy="5100438"/>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latin typeface="Helvetica Neue Medium"/>
                <a:ea typeface="Helvetica Neue Medium"/>
                <a:cs typeface="Helvetica Neue Medium"/>
                <a:sym typeface="Helvetica Neue Medium"/>
              </a:defRPr>
            </a:lvl1pPr>
          </a:lstStyle>
          <a:p>
            <a:r>
              <a:t>Context 1</a:t>
            </a:r>
          </a:p>
        </p:txBody>
      </p:sp>
      <p:sp>
        <p:nvSpPr>
          <p:cNvPr id="373" name="Case 1"/>
          <p:cNvSpPr/>
          <p:nvPr/>
        </p:nvSpPr>
        <p:spPr>
          <a:xfrm>
            <a:off x="13204154" y="8678317"/>
            <a:ext cx="2857548" cy="42549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Case 1</a:t>
            </a:r>
          </a:p>
        </p:txBody>
      </p:sp>
      <p:sp>
        <p:nvSpPr>
          <p:cNvPr id="374" name="Context 2"/>
          <p:cNvSpPr/>
          <p:nvPr/>
        </p:nvSpPr>
        <p:spPr>
          <a:xfrm>
            <a:off x="17167478" y="8073477"/>
            <a:ext cx="3598060" cy="5100438"/>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latin typeface="Helvetica Neue Medium"/>
                <a:ea typeface="Helvetica Neue Medium"/>
                <a:cs typeface="Helvetica Neue Medium"/>
                <a:sym typeface="Helvetica Neue Medium"/>
              </a:defRPr>
            </a:lvl1pPr>
          </a:lstStyle>
          <a:p>
            <a:r>
              <a:t>Context 2</a:t>
            </a:r>
          </a:p>
        </p:txBody>
      </p:sp>
      <p:sp>
        <p:nvSpPr>
          <p:cNvPr id="375" name="Case 2"/>
          <p:cNvSpPr/>
          <p:nvPr/>
        </p:nvSpPr>
        <p:spPr>
          <a:xfrm>
            <a:off x="17537734" y="8678317"/>
            <a:ext cx="2857549" cy="42549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Case 2</a:t>
            </a:r>
          </a:p>
        </p:txBody>
      </p:sp>
      <p:sp>
        <p:nvSpPr>
          <p:cNvPr id="376" name="Unit of Analysis 1.1"/>
          <p:cNvSpPr/>
          <p:nvPr/>
        </p:nvSpPr>
        <p:spPr>
          <a:xfrm>
            <a:off x="13461051" y="9464367"/>
            <a:ext cx="2343754" cy="1268706"/>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Unit of Analysis 1.1</a:t>
            </a:r>
          </a:p>
        </p:txBody>
      </p:sp>
      <p:sp>
        <p:nvSpPr>
          <p:cNvPr id="377" name="Unit of Analysis 1.2"/>
          <p:cNvSpPr/>
          <p:nvPr/>
        </p:nvSpPr>
        <p:spPr>
          <a:xfrm>
            <a:off x="13461051" y="11197515"/>
            <a:ext cx="2343754" cy="1268707"/>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Unit of Analysis 1.2</a:t>
            </a:r>
          </a:p>
        </p:txBody>
      </p:sp>
      <p:sp>
        <p:nvSpPr>
          <p:cNvPr id="378" name="Unit of Analysis 2.1"/>
          <p:cNvSpPr/>
          <p:nvPr/>
        </p:nvSpPr>
        <p:spPr>
          <a:xfrm>
            <a:off x="17794631" y="9450805"/>
            <a:ext cx="2343754" cy="1268706"/>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Unit of Analysis 2.1</a:t>
            </a:r>
          </a:p>
        </p:txBody>
      </p:sp>
      <p:sp>
        <p:nvSpPr>
          <p:cNvPr id="379" name="Unit of Analysis 2.2"/>
          <p:cNvSpPr/>
          <p:nvPr/>
        </p:nvSpPr>
        <p:spPr>
          <a:xfrm>
            <a:off x="17794631" y="11183953"/>
            <a:ext cx="2343754" cy="1268707"/>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Unit of Analysis 2.2</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heoretical Framework"/>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584920">
              <a:defRPr sz="7539" spc="-150"/>
            </a:lvl1pPr>
          </a:lstStyle>
          <a:p>
            <a:r>
              <a:t>Theoretical Framework</a:t>
            </a:r>
          </a:p>
        </p:txBody>
      </p:sp>
      <p:sp>
        <p:nvSpPr>
          <p:cNvPr id="384" name="What is the theoretical frame of reference?…"/>
          <p:cNvSpPr txBox="1"/>
          <p:nvPr/>
        </p:nvSpPr>
        <p:spPr>
          <a:xfrm>
            <a:off x="2141716" y="4079849"/>
            <a:ext cx="20100568" cy="8156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What is the theoretical frame of reference?</a:t>
            </a:r>
          </a:p>
          <a:p>
            <a:endParaRPr/>
          </a:p>
          <a:p>
            <a:r>
              <a:t>Literature study</a:t>
            </a:r>
          </a:p>
          <a:p>
            <a:r>
              <a:t>Cognitive theories</a:t>
            </a:r>
          </a:p>
          <a:p>
            <a:r>
              <a:t>Social theories</a:t>
            </a:r>
          </a:p>
          <a:p>
            <a:r>
              <a:t>Organisational theories</a:t>
            </a:r>
          </a:p>
          <a:p>
            <a:r>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search Questions and Hypotheses"/>
          <p:cNvSpPr txBox="1">
            <a:spLocks noGrp="1"/>
          </p:cNvSpPr>
          <p:nvPr>
            <p:ph type="title" idx="4294967295"/>
          </p:nvPr>
        </p:nvSpPr>
        <p:spPr>
          <a:xfrm>
            <a:off x="1206500" y="1079500"/>
            <a:ext cx="21372356" cy="2433695"/>
          </a:xfrm>
          <a:prstGeom prst="rect">
            <a:avLst/>
          </a:prstGeom>
        </p:spPr>
        <p:txBody>
          <a:bodyPr lIns="91439" tIns="91439" rIns="91439" bIns="91439"/>
          <a:lstStyle>
            <a:lvl1pPr defTabSz="2048204">
              <a:defRPr sz="9743" spc="-194"/>
            </a:lvl1pPr>
          </a:lstStyle>
          <a:p>
            <a:r>
              <a:t>Research Questions and Hypotheses</a:t>
            </a:r>
          </a:p>
        </p:txBody>
      </p:sp>
      <p:sp>
        <p:nvSpPr>
          <p:cNvPr id="389" name="Every case study should have research questions.…"/>
          <p:cNvSpPr txBox="1"/>
          <p:nvPr/>
        </p:nvSpPr>
        <p:spPr>
          <a:xfrm>
            <a:off x="2141716" y="4514958"/>
            <a:ext cx="20100568" cy="3257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Every case study should have research questions.</a:t>
            </a:r>
          </a:p>
          <a:p>
            <a:endParaRPr/>
          </a:p>
          <a:p>
            <a:r>
              <a:t>But not every case study can have hypotheses.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ase Selection"/>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Case Selection</a:t>
            </a:r>
          </a:p>
        </p:txBody>
      </p:sp>
      <p:sp>
        <p:nvSpPr>
          <p:cNvPr id="394" name="Extreme/deviant: To obtain information on unusual cases, which can be especially problematic or especially good in a more closely defined sense.…"/>
          <p:cNvSpPr txBox="1"/>
          <p:nvPr/>
        </p:nvSpPr>
        <p:spPr>
          <a:xfrm>
            <a:off x="2141716" y="2703056"/>
            <a:ext cx="20100568" cy="10279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Extreme/deviant: To obtain information on unusual cases, which can be especially problematic or especially good in a more closely defined sense. </a:t>
            </a:r>
          </a:p>
          <a:p>
            <a:r>
              <a:t>Maximum variation: To obtain information about the significance of various circumstances for case process and outcome (e.g., three to four cases that are very different on one dimension: size, form of organisation, location, budget). </a:t>
            </a:r>
          </a:p>
          <a:p>
            <a:r>
              <a:t>Critical: To achieve information that permits logical deductions of the type, “If this is (not) valid for this case, then it applies to all (no) cases.” </a:t>
            </a:r>
          </a:p>
          <a:p>
            <a:r>
              <a:t>Paradigmatic: To develop a metaphor or establish a school for the domain that the case concerns. </a:t>
            </a:r>
          </a:p>
        </p:txBody>
      </p:sp>
      <p:sp>
        <p:nvSpPr>
          <p:cNvPr id="395" name="From: Flyvbjerg (2007) as cited in Runeson et al. (2012)"/>
          <p:cNvSpPr txBox="1"/>
          <p:nvPr/>
        </p:nvSpPr>
        <p:spPr>
          <a:xfrm>
            <a:off x="8693907" y="12630711"/>
            <a:ext cx="15036699" cy="808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From: Flyvbjerg (2007) as cited in Runeson et al. (2012)</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riangulation"/>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Triangulation</a:t>
            </a:r>
          </a:p>
        </p:txBody>
      </p:sp>
      <p:sp>
        <p:nvSpPr>
          <p:cNvPr id="398" name="Rechteck"/>
          <p:cNvSpPr/>
          <p:nvPr/>
        </p:nvSpPr>
        <p:spPr>
          <a:xfrm>
            <a:off x="4118028" y="3283546"/>
            <a:ext cx="1222596" cy="795220"/>
          </a:xfrm>
          <a:prstGeom prst="rect">
            <a:avLst/>
          </a:prstGeom>
          <a:solidFill>
            <a:schemeClr val="accent6"/>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99" name="Rechteck"/>
          <p:cNvSpPr/>
          <p:nvPr/>
        </p:nvSpPr>
        <p:spPr>
          <a:xfrm>
            <a:off x="8788121" y="3283546"/>
            <a:ext cx="1222597" cy="795220"/>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00" name="Rechteck"/>
          <p:cNvSpPr/>
          <p:nvPr/>
        </p:nvSpPr>
        <p:spPr>
          <a:xfrm>
            <a:off x="3017677" y="6571803"/>
            <a:ext cx="1222596" cy="795221"/>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01" name="Linien"/>
          <p:cNvSpPr/>
          <p:nvPr/>
        </p:nvSpPr>
        <p:spPr>
          <a:xfrm flipV="1">
            <a:off x="4412307" y="4773737"/>
            <a:ext cx="5847508" cy="2261523"/>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02" name="Linien"/>
          <p:cNvSpPr/>
          <p:nvPr/>
        </p:nvSpPr>
        <p:spPr>
          <a:xfrm flipV="1">
            <a:off x="6196104" y="4157063"/>
            <a:ext cx="3097131" cy="2533262"/>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03" name="Linien"/>
          <p:cNvSpPr/>
          <p:nvPr/>
        </p:nvSpPr>
        <p:spPr>
          <a:xfrm flipH="1" flipV="1">
            <a:off x="4748813" y="4157064"/>
            <a:ext cx="3392059" cy="2304002"/>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04" name="Data Triangulation"/>
          <p:cNvSpPr txBox="1"/>
          <p:nvPr/>
        </p:nvSpPr>
        <p:spPr>
          <a:xfrm>
            <a:off x="5255607" y="6604229"/>
            <a:ext cx="5419041" cy="820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vl1pPr>
          </a:lstStyle>
          <a:p>
            <a:r>
              <a:t>Data Triangulation</a:t>
            </a:r>
          </a:p>
        </p:txBody>
      </p:sp>
      <p:sp>
        <p:nvSpPr>
          <p:cNvPr id="405" name="Rechteck"/>
          <p:cNvSpPr/>
          <p:nvPr/>
        </p:nvSpPr>
        <p:spPr>
          <a:xfrm>
            <a:off x="15016903" y="3217674"/>
            <a:ext cx="1222596" cy="795221"/>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06" name="Rechteck"/>
          <p:cNvSpPr/>
          <p:nvPr/>
        </p:nvSpPr>
        <p:spPr>
          <a:xfrm>
            <a:off x="19686996" y="3217674"/>
            <a:ext cx="1222597" cy="795221"/>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07" name="Rechteck"/>
          <p:cNvSpPr/>
          <p:nvPr/>
        </p:nvSpPr>
        <p:spPr>
          <a:xfrm>
            <a:off x="13916552" y="6505932"/>
            <a:ext cx="1222596" cy="795221"/>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08" name="Linien"/>
          <p:cNvSpPr/>
          <p:nvPr/>
        </p:nvSpPr>
        <p:spPr>
          <a:xfrm flipV="1">
            <a:off x="15311182" y="4707866"/>
            <a:ext cx="5847508" cy="2261522"/>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09" name="Linien"/>
          <p:cNvSpPr/>
          <p:nvPr/>
        </p:nvSpPr>
        <p:spPr>
          <a:xfrm flipV="1">
            <a:off x="17094980" y="4091192"/>
            <a:ext cx="3097131" cy="2533261"/>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10" name="Linien"/>
          <p:cNvSpPr/>
          <p:nvPr/>
        </p:nvSpPr>
        <p:spPr>
          <a:xfrm flipH="1" flipV="1">
            <a:off x="15647688" y="4091192"/>
            <a:ext cx="3392059" cy="2304003"/>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11" name="Observer Triangulation"/>
          <p:cNvSpPr txBox="1"/>
          <p:nvPr/>
        </p:nvSpPr>
        <p:spPr>
          <a:xfrm>
            <a:off x="16154482" y="6538358"/>
            <a:ext cx="6718097" cy="820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vl1pPr>
          </a:lstStyle>
          <a:p>
            <a:r>
              <a:t>Observer Triangulation</a:t>
            </a:r>
          </a:p>
        </p:txBody>
      </p:sp>
      <p:sp>
        <p:nvSpPr>
          <p:cNvPr id="412" name="Rechteck"/>
          <p:cNvSpPr/>
          <p:nvPr/>
        </p:nvSpPr>
        <p:spPr>
          <a:xfrm>
            <a:off x="3731910" y="9639237"/>
            <a:ext cx="1222596" cy="795221"/>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13" name="Rechteck"/>
          <p:cNvSpPr/>
          <p:nvPr/>
        </p:nvSpPr>
        <p:spPr>
          <a:xfrm>
            <a:off x="8402003" y="9639237"/>
            <a:ext cx="1222596" cy="795221"/>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14" name="Rechteck"/>
          <p:cNvSpPr/>
          <p:nvPr/>
        </p:nvSpPr>
        <p:spPr>
          <a:xfrm>
            <a:off x="2631559" y="12861623"/>
            <a:ext cx="1222596" cy="795221"/>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15" name="Linien"/>
          <p:cNvSpPr/>
          <p:nvPr/>
        </p:nvSpPr>
        <p:spPr>
          <a:xfrm flipV="1">
            <a:off x="4026189" y="11129429"/>
            <a:ext cx="5847509" cy="2261522"/>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16" name="Linien"/>
          <p:cNvSpPr/>
          <p:nvPr/>
        </p:nvSpPr>
        <p:spPr>
          <a:xfrm flipV="1">
            <a:off x="5809986" y="10512755"/>
            <a:ext cx="3097131" cy="2533261"/>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17" name="Linien"/>
          <p:cNvSpPr/>
          <p:nvPr/>
        </p:nvSpPr>
        <p:spPr>
          <a:xfrm flipH="1" flipV="1">
            <a:off x="4362695" y="10512756"/>
            <a:ext cx="3392059" cy="2304002"/>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18" name="Methodological Triangulation"/>
          <p:cNvSpPr txBox="1"/>
          <p:nvPr/>
        </p:nvSpPr>
        <p:spPr>
          <a:xfrm>
            <a:off x="4319314" y="12894050"/>
            <a:ext cx="8565796" cy="820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vl1pPr>
          </a:lstStyle>
          <a:p>
            <a:r>
              <a:t>Methodological Triangulation</a:t>
            </a:r>
          </a:p>
        </p:txBody>
      </p:sp>
      <p:sp>
        <p:nvSpPr>
          <p:cNvPr id="419" name="Rechteck"/>
          <p:cNvSpPr/>
          <p:nvPr/>
        </p:nvSpPr>
        <p:spPr>
          <a:xfrm>
            <a:off x="14630784" y="9573366"/>
            <a:ext cx="1222596" cy="795220"/>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20" name="Rechteck"/>
          <p:cNvSpPr/>
          <p:nvPr/>
        </p:nvSpPr>
        <p:spPr>
          <a:xfrm>
            <a:off x="19300876" y="9573366"/>
            <a:ext cx="1222596" cy="795220"/>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21" name="Rechteck"/>
          <p:cNvSpPr/>
          <p:nvPr/>
        </p:nvSpPr>
        <p:spPr>
          <a:xfrm>
            <a:off x="13530434" y="12861623"/>
            <a:ext cx="1222596" cy="795221"/>
          </a:xfrm>
          <a:prstGeom prst="rect">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22" name="Linien"/>
          <p:cNvSpPr/>
          <p:nvPr/>
        </p:nvSpPr>
        <p:spPr>
          <a:xfrm flipV="1">
            <a:off x="14925065" y="11063557"/>
            <a:ext cx="5847508" cy="2261523"/>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23" name="Linien"/>
          <p:cNvSpPr/>
          <p:nvPr/>
        </p:nvSpPr>
        <p:spPr>
          <a:xfrm flipV="1">
            <a:off x="16708860" y="10446884"/>
            <a:ext cx="3097131" cy="2533261"/>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24" name="Linien"/>
          <p:cNvSpPr/>
          <p:nvPr/>
        </p:nvSpPr>
        <p:spPr>
          <a:xfrm flipH="1" flipV="1">
            <a:off x="15261569" y="10446885"/>
            <a:ext cx="3392059" cy="2304002"/>
          </a:xfrm>
          <a:prstGeom prst="line">
            <a:avLst/>
          </a:prstGeom>
          <a:ln w="38100" cap="rnd">
            <a:solidFill>
              <a:srgbClr val="000000"/>
            </a:solidFill>
            <a:custDash>
              <a:ds d="100000" sp="200000"/>
            </a:custDash>
            <a:miter lim="400000"/>
          </a:ln>
        </p:spPr>
        <p:txBody>
          <a:bodyPr lIns="50800" tIns="50800" rIns="50800" bIns="50800" anchor="ctr"/>
          <a:lstStyle/>
          <a:p>
            <a:endParaRPr/>
          </a:p>
        </p:txBody>
      </p:sp>
      <p:sp>
        <p:nvSpPr>
          <p:cNvPr id="425" name="Theory Triangulation"/>
          <p:cNvSpPr txBox="1"/>
          <p:nvPr/>
        </p:nvSpPr>
        <p:spPr>
          <a:xfrm>
            <a:off x="15768364" y="12894050"/>
            <a:ext cx="6062778" cy="820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vl1pPr>
          </a:lstStyle>
          <a:p>
            <a:r>
              <a:t>Theory Triangulation</a:t>
            </a:r>
          </a:p>
        </p:txBody>
      </p:sp>
      <p:sp>
        <p:nvSpPr>
          <p:cNvPr id="426" name="Quantitative Data Collection"/>
          <p:cNvSpPr txBox="1"/>
          <p:nvPr/>
        </p:nvSpPr>
        <p:spPr>
          <a:xfrm>
            <a:off x="8402003" y="7734328"/>
            <a:ext cx="4358762" cy="1294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200"/>
            </a:lvl1pPr>
          </a:lstStyle>
          <a:p>
            <a:r>
              <a:t>Quantitative Data Collection</a:t>
            </a:r>
          </a:p>
        </p:txBody>
      </p:sp>
      <p:sp>
        <p:nvSpPr>
          <p:cNvPr id="427" name="Qualitative Data Collection with Observations"/>
          <p:cNvSpPr txBox="1"/>
          <p:nvPr/>
        </p:nvSpPr>
        <p:spPr>
          <a:xfrm>
            <a:off x="825149" y="8293221"/>
            <a:ext cx="6436691" cy="1294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200"/>
            </a:pPr>
            <a:r>
              <a:t>Qualitative Data Collection</a:t>
            </a:r>
            <a:br/>
            <a:r>
              <a:t>with Observations</a:t>
            </a:r>
          </a:p>
        </p:txBody>
      </p:sp>
      <p:sp>
        <p:nvSpPr>
          <p:cNvPr id="428" name="Qualitative Data Collection with Interviews"/>
          <p:cNvSpPr txBox="1"/>
          <p:nvPr/>
        </p:nvSpPr>
        <p:spPr>
          <a:xfrm>
            <a:off x="412104" y="10845559"/>
            <a:ext cx="3891400" cy="1867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200"/>
            </a:lvl1pPr>
          </a:lstStyle>
          <a:p>
            <a:r>
              <a:t>Qualitative Data Collection with Interviews</a:t>
            </a:r>
          </a:p>
        </p:txBody>
      </p:sp>
      <p:sp>
        <p:nvSpPr>
          <p:cNvPr id="429" name="Direct Observations of Developers"/>
          <p:cNvSpPr txBox="1"/>
          <p:nvPr/>
        </p:nvSpPr>
        <p:spPr>
          <a:xfrm>
            <a:off x="829412" y="5032546"/>
            <a:ext cx="4826890" cy="1294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200"/>
            </a:pPr>
            <a:r>
              <a:t>Direct Observations</a:t>
            </a:r>
            <a:br/>
            <a:r>
              <a:t>of Developers</a:t>
            </a:r>
          </a:p>
        </p:txBody>
      </p:sp>
      <p:sp>
        <p:nvSpPr>
          <p:cNvPr id="430" name="Interviews"/>
          <p:cNvSpPr txBox="1"/>
          <p:nvPr/>
        </p:nvSpPr>
        <p:spPr>
          <a:xfrm>
            <a:off x="3467491" y="2421317"/>
            <a:ext cx="2523669"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vl1pPr>
          </a:lstStyle>
          <a:p>
            <a:r>
              <a:t>Interviews</a:t>
            </a:r>
          </a:p>
        </p:txBody>
      </p:sp>
      <p:sp>
        <p:nvSpPr>
          <p:cNvPr id="431" name="Repository Mining"/>
          <p:cNvSpPr txBox="1"/>
          <p:nvPr/>
        </p:nvSpPr>
        <p:spPr>
          <a:xfrm>
            <a:off x="7178798" y="2421317"/>
            <a:ext cx="4441242"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vl1pPr>
          </a:lstStyle>
          <a:p>
            <a:r>
              <a:t>Repository Mining</a:t>
            </a:r>
          </a:p>
        </p:txBody>
      </p:sp>
      <p:sp>
        <p:nvSpPr>
          <p:cNvPr id="432" name="Kreis"/>
          <p:cNvSpPr/>
          <p:nvPr/>
        </p:nvSpPr>
        <p:spPr>
          <a:xfrm>
            <a:off x="6986147" y="5613718"/>
            <a:ext cx="449818" cy="449818"/>
          </a:xfrm>
          <a:prstGeom prst="ellipse">
            <a:avLst/>
          </a:prstGeom>
          <a:solidFill>
            <a:schemeClr val="accent6"/>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433" name="Kreis"/>
          <p:cNvSpPr/>
          <p:nvPr/>
        </p:nvSpPr>
        <p:spPr>
          <a:xfrm>
            <a:off x="17885023" y="5613718"/>
            <a:ext cx="449818" cy="449818"/>
          </a:xfrm>
          <a:prstGeom prst="ellipse">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34" name="Kreis"/>
          <p:cNvSpPr/>
          <p:nvPr/>
        </p:nvSpPr>
        <p:spPr>
          <a:xfrm>
            <a:off x="6610549" y="12015129"/>
            <a:ext cx="449819" cy="449818"/>
          </a:xfrm>
          <a:prstGeom prst="ellipse">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35" name="Kreis"/>
          <p:cNvSpPr/>
          <p:nvPr/>
        </p:nvSpPr>
        <p:spPr>
          <a:xfrm>
            <a:off x="17509425" y="11969410"/>
            <a:ext cx="449819" cy="449818"/>
          </a:xfrm>
          <a:prstGeom prst="ellipse">
            <a:avLst/>
          </a:prstGeom>
          <a:solidFill>
            <a:schemeClr val="accent6"/>
          </a:solidFill>
          <a:ln w="12700">
            <a:miter lim="400000"/>
          </a:ln>
        </p:spPr>
        <p:txBody>
          <a:bodyPr lIns="50800" tIns="50800" rIns="50800" bIns="50800" anchor="ctr"/>
          <a:lstStyle/>
          <a:p>
            <a:pPr defTabSz="825500">
              <a:lnSpc>
                <a:spcPct val="100000"/>
              </a:lnSpc>
              <a:spcBef>
                <a:spcPts val="0"/>
              </a:spcBef>
              <a:defRPr sz="3600" b="1">
                <a:solidFill>
                  <a:srgbClr val="FFFFFF"/>
                </a:solidFill>
              </a:defRPr>
            </a:pPr>
            <a:endParaRPr/>
          </a:p>
        </p:txBody>
      </p:sp>
      <p:sp>
        <p:nvSpPr>
          <p:cNvPr id="436" name="Expert for Phenomenon"/>
          <p:cNvSpPr txBox="1"/>
          <p:nvPr/>
        </p:nvSpPr>
        <p:spPr>
          <a:xfrm>
            <a:off x="12715588" y="2170769"/>
            <a:ext cx="5775276"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vl1pPr>
          </a:lstStyle>
          <a:p>
            <a:r>
              <a:t>Expert for Phenomenon</a:t>
            </a:r>
          </a:p>
        </p:txBody>
      </p:sp>
      <p:sp>
        <p:nvSpPr>
          <p:cNvPr id="437" name="Method Expert"/>
          <p:cNvSpPr txBox="1"/>
          <p:nvPr/>
        </p:nvSpPr>
        <p:spPr>
          <a:xfrm>
            <a:off x="12728592" y="5380586"/>
            <a:ext cx="3651276" cy="72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vl1pPr>
          </a:lstStyle>
          <a:p>
            <a:r>
              <a:t>Method Expert</a:t>
            </a:r>
          </a:p>
        </p:txBody>
      </p:sp>
      <p:sp>
        <p:nvSpPr>
          <p:cNvPr id="438" name="Neutral Person"/>
          <p:cNvSpPr txBox="1"/>
          <p:nvPr/>
        </p:nvSpPr>
        <p:spPr>
          <a:xfrm>
            <a:off x="19159151" y="2170769"/>
            <a:ext cx="3660344"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vl1pPr>
          </a:lstStyle>
          <a:p>
            <a:r>
              <a:t>Neutral Person</a:t>
            </a:r>
          </a:p>
        </p:txBody>
      </p:sp>
      <p:sp>
        <p:nvSpPr>
          <p:cNvPr id="439" name="Stress"/>
          <p:cNvSpPr txBox="1"/>
          <p:nvPr/>
        </p:nvSpPr>
        <p:spPr>
          <a:xfrm>
            <a:off x="19104263" y="8655640"/>
            <a:ext cx="1615822"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vl1pPr>
          </a:lstStyle>
          <a:p>
            <a:r>
              <a:t>Stress</a:t>
            </a:r>
          </a:p>
        </p:txBody>
      </p:sp>
      <p:sp>
        <p:nvSpPr>
          <p:cNvPr id="440" name="Cognitive Load"/>
          <p:cNvSpPr txBox="1"/>
          <p:nvPr/>
        </p:nvSpPr>
        <p:spPr>
          <a:xfrm>
            <a:off x="13382040" y="8655640"/>
            <a:ext cx="3720085"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vl1pPr>
          </a:lstStyle>
          <a:p>
            <a:r>
              <a:t>Cognitive Load</a:t>
            </a:r>
          </a:p>
        </p:txBody>
      </p:sp>
      <p:sp>
        <p:nvSpPr>
          <p:cNvPr id="441" name="Organisational"/>
          <p:cNvSpPr txBox="1"/>
          <p:nvPr/>
        </p:nvSpPr>
        <p:spPr>
          <a:xfrm>
            <a:off x="12373168" y="11969410"/>
            <a:ext cx="3537128"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vl1pPr>
          </a:lstStyle>
          <a:p>
            <a:r>
              <a:t>Organisational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hreats to Validity"/>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Threats to Validity</a:t>
            </a:r>
          </a:p>
        </p:txBody>
      </p:sp>
      <p:graphicFrame>
        <p:nvGraphicFramePr>
          <p:cNvPr id="446" name="Tabelle 1"/>
          <p:cNvGraphicFramePr/>
          <p:nvPr/>
        </p:nvGraphicFramePr>
        <p:xfrm>
          <a:off x="2949433" y="2581482"/>
          <a:ext cx="18838513" cy="10894895"/>
        </p:xfrm>
        <a:graphic>
          <a:graphicData uri="http://schemas.openxmlformats.org/drawingml/2006/table">
            <a:tbl>
              <a:tblPr firstRow="1">
                <a:tableStyleId>{4C3C2611-4C71-4FC5-86AE-919BDF0F9419}</a:tableStyleId>
              </a:tblPr>
              <a:tblGrid>
                <a:gridCol w="3267906">
                  <a:extLst>
                    <a:ext uri="{9D8B030D-6E8A-4147-A177-3AD203B41FA5}">
                      <a16:colId xmlns:a16="http://schemas.microsoft.com/office/drawing/2014/main" val="20000"/>
                    </a:ext>
                  </a:extLst>
                </a:gridCol>
                <a:gridCol w="9611488">
                  <a:extLst>
                    <a:ext uri="{9D8B030D-6E8A-4147-A177-3AD203B41FA5}">
                      <a16:colId xmlns:a16="http://schemas.microsoft.com/office/drawing/2014/main" val="20001"/>
                    </a:ext>
                  </a:extLst>
                </a:gridCol>
                <a:gridCol w="5959119">
                  <a:extLst>
                    <a:ext uri="{9D8B030D-6E8A-4147-A177-3AD203B41FA5}">
                      <a16:colId xmlns:a16="http://schemas.microsoft.com/office/drawing/2014/main" val="20002"/>
                    </a:ext>
                  </a:extLst>
                </a:gridCol>
              </a:tblGrid>
              <a:tr h="1458215">
                <a:tc>
                  <a:txBody>
                    <a:bodyPr/>
                    <a:lstStyle/>
                    <a:p>
                      <a:pPr defTabSz="914400">
                        <a:tabLst>
                          <a:tab pos="1663700" algn="l"/>
                        </a:tabLst>
                        <a:defRPr b="0"/>
                      </a:pPr>
                      <a:r>
                        <a:rPr sz="3800" b="1"/>
                        <a:t>Threat to</a:t>
                      </a:r>
                    </a:p>
                  </a:txBody>
                  <a:tcPr marL="45720" marR="45720" anchor="ctr" horzOverflow="overflow"/>
                </a:tc>
                <a:tc>
                  <a:txBody>
                    <a:bodyPr/>
                    <a:lstStyle/>
                    <a:p>
                      <a:pPr defTabSz="914400">
                        <a:tabLst>
                          <a:tab pos="1663700" algn="l"/>
                        </a:tabLst>
                        <a:defRPr b="0"/>
                      </a:pPr>
                      <a:r>
                        <a:rPr sz="3800" b="1"/>
                        <a:t>Case study tactic</a:t>
                      </a:r>
                    </a:p>
                  </a:txBody>
                  <a:tcPr marL="45720" marR="45720" anchor="ctr" horzOverflow="overflow"/>
                </a:tc>
                <a:tc>
                  <a:txBody>
                    <a:bodyPr/>
                    <a:lstStyle/>
                    <a:p>
                      <a:pPr defTabSz="914400">
                        <a:tabLst>
                          <a:tab pos="1663700" algn="l"/>
                        </a:tabLst>
                        <a:defRPr b="0"/>
                      </a:pPr>
                      <a:r>
                        <a:rPr sz="3800" b="1"/>
                        <a:t>Phase of research in which tactic occurs</a:t>
                      </a:r>
                    </a:p>
                  </a:txBody>
                  <a:tcPr marL="45720" marR="45720" anchor="ctr" horzOverflow="overflow"/>
                </a:tc>
                <a:extLst>
                  <a:ext uri="{0D108BD9-81ED-4DB2-BD59-A6C34878D82A}">
                    <a16:rowId xmlns:a16="http://schemas.microsoft.com/office/drawing/2014/main" val="10000"/>
                  </a:ext>
                </a:extLst>
              </a:tr>
              <a:tr h="3172259">
                <a:tc>
                  <a:txBody>
                    <a:bodyPr/>
                    <a:lstStyle/>
                    <a:p>
                      <a:pPr defTabSz="914400"/>
                      <a:r>
                        <a:rPr sz="3800"/>
                        <a:t>Construct Validity</a:t>
                      </a:r>
                    </a:p>
                  </a:txBody>
                  <a:tcPr marL="45720" marR="45720" anchor="ctr" horzOverflow="overflow"/>
                </a:tc>
                <a:tc>
                  <a:txBody>
                    <a:bodyPr/>
                    <a:lstStyle/>
                    <a:p>
                      <a:pPr marL="678656" indent="-678656" defTabSz="914400">
                        <a:buSzPct val="100000"/>
                        <a:buFont typeface="Arial"/>
                        <a:buChar char="•"/>
                        <a:defRPr sz="3800"/>
                      </a:pPr>
                      <a:r>
                        <a:t>Use multiple sources of evidence</a:t>
                      </a:r>
                    </a:p>
                    <a:p>
                      <a:pPr marL="678656" indent="-678656" defTabSz="914400">
                        <a:buSzPct val="100000"/>
                        <a:buFont typeface="Arial"/>
                        <a:buChar char="•"/>
                        <a:defRPr sz="3800"/>
                      </a:pPr>
                      <a:r>
                        <a:t>Establish chain of evidence</a:t>
                      </a:r>
                    </a:p>
                    <a:p>
                      <a:pPr marL="678656" indent="-678656" defTabSz="914400">
                        <a:buSzPct val="100000"/>
                        <a:buFont typeface="Arial"/>
                        <a:buChar char="•"/>
                        <a:defRPr sz="3800"/>
                      </a:pPr>
                      <a:r>
                        <a:t>Have key informants review draft report</a:t>
                      </a:r>
                    </a:p>
                  </a:txBody>
                  <a:tcPr marL="45720" marR="45720" anchor="ctr" horzOverflow="overflow"/>
                </a:tc>
                <a:tc>
                  <a:txBody>
                    <a:bodyPr/>
                    <a:lstStyle/>
                    <a:p>
                      <a:pPr defTabSz="914400">
                        <a:defRPr sz="3800"/>
                      </a:pPr>
                      <a:r>
                        <a:t>Data collection</a:t>
                      </a:r>
                    </a:p>
                    <a:p>
                      <a:pPr defTabSz="914400">
                        <a:defRPr sz="3800"/>
                      </a:pPr>
                      <a:endParaRPr/>
                    </a:p>
                    <a:p>
                      <a:pPr defTabSz="914400">
                        <a:defRPr sz="3800"/>
                      </a:pPr>
                      <a:r>
                        <a:t>Data collection</a:t>
                      </a:r>
                    </a:p>
                    <a:p>
                      <a:pPr defTabSz="914400">
                        <a:defRPr sz="3800"/>
                      </a:pPr>
                      <a:r>
                        <a:t>Composition</a:t>
                      </a:r>
                    </a:p>
                  </a:txBody>
                  <a:tcPr marL="45720" marR="45720" anchor="ctr" horzOverflow="overflow"/>
                </a:tc>
                <a:extLst>
                  <a:ext uri="{0D108BD9-81ED-4DB2-BD59-A6C34878D82A}">
                    <a16:rowId xmlns:a16="http://schemas.microsoft.com/office/drawing/2014/main" val="10001"/>
                  </a:ext>
                </a:extLst>
              </a:tr>
              <a:tr h="2561446">
                <a:tc>
                  <a:txBody>
                    <a:bodyPr/>
                    <a:lstStyle/>
                    <a:p>
                      <a:pPr defTabSz="914400"/>
                      <a:r>
                        <a:rPr sz="3800"/>
                        <a:t>Internal Validity</a:t>
                      </a:r>
                    </a:p>
                  </a:txBody>
                  <a:tcPr marL="45720" marR="45720" anchor="ctr" horzOverflow="overflow"/>
                </a:tc>
                <a:tc>
                  <a:txBody>
                    <a:bodyPr/>
                    <a:lstStyle/>
                    <a:p>
                      <a:pPr marL="678656" indent="-678656" defTabSz="914400">
                        <a:buSzPct val="100000"/>
                        <a:buFont typeface="Arial"/>
                        <a:buChar char="•"/>
                        <a:defRPr sz="3800"/>
                      </a:pPr>
                      <a:r>
                        <a:t>Do pattern-matching</a:t>
                      </a:r>
                    </a:p>
                    <a:p>
                      <a:pPr marL="678656" indent="-678656" defTabSz="914400">
                        <a:buSzPct val="100000"/>
                        <a:buFont typeface="Arial"/>
                        <a:buChar char="•"/>
                        <a:defRPr sz="3800"/>
                      </a:pPr>
                      <a:r>
                        <a:t>Do explanation-building</a:t>
                      </a:r>
                    </a:p>
                    <a:p>
                      <a:pPr marL="678656" indent="-678656" defTabSz="914400">
                        <a:buSzPct val="100000"/>
                        <a:buFont typeface="Arial"/>
                        <a:buChar char="•"/>
                        <a:defRPr sz="3800"/>
                      </a:pPr>
                      <a:r>
                        <a:t>Address rival explanations</a:t>
                      </a:r>
                    </a:p>
                    <a:p>
                      <a:pPr marL="678656" indent="-678656" defTabSz="914400">
                        <a:buSzPct val="100000"/>
                        <a:buFont typeface="Arial"/>
                        <a:buChar char="•"/>
                        <a:defRPr sz="3800"/>
                      </a:pPr>
                      <a:r>
                        <a:t>Use logic models</a:t>
                      </a:r>
                    </a:p>
                  </a:txBody>
                  <a:tcPr marL="45720" marR="45720" anchor="ctr" horzOverflow="overflow"/>
                </a:tc>
                <a:tc>
                  <a:txBody>
                    <a:bodyPr/>
                    <a:lstStyle/>
                    <a:p>
                      <a:pPr defTabSz="914400"/>
                      <a:r>
                        <a:rPr sz="3800"/>
                        <a:t>Data analysis
Data analysis
Data analysis
Data analysis</a:t>
                      </a:r>
                    </a:p>
                  </a:txBody>
                  <a:tcPr marL="45720" marR="45720" anchor="ctr" horzOverflow="overflow"/>
                </a:tc>
                <a:extLst>
                  <a:ext uri="{0D108BD9-81ED-4DB2-BD59-A6C34878D82A}">
                    <a16:rowId xmlns:a16="http://schemas.microsoft.com/office/drawing/2014/main" val="10002"/>
                  </a:ext>
                </a:extLst>
              </a:tr>
              <a:tr h="1982781">
                <a:tc>
                  <a:txBody>
                    <a:bodyPr/>
                    <a:lstStyle/>
                    <a:p>
                      <a:pPr defTabSz="914400"/>
                      <a:r>
                        <a:rPr sz="3800"/>
                        <a:t>External Validity</a:t>
                      </a:r>
                    </a:p>
                  </a:txBody>
                  <a:tcPr marL="45720" marR="45720" anchor="ctr" horzOverflow="overflow"/>
                </a:tc>
                <a:tc>
                  <a:txBody>
                    <a:bodyPr/>
                    <a:lstStyle/>
                    <a:p>
                      <a:pPr marL="678656" indent="-678656" defTabSz="914400">
                        <a:buSzPct val="100000"/>
                        <a:buFont typeface="Arial"/>
                        <a:buChar char="•"/>
                        <a:defRPr sz="3800"/>
                      </a:pPr>
                      <a:r>
                        <a:t>Use theory in single-case studies</a:t>
                      </a:r>
                    </a:p>
                    <a:p>
                      <a:pPr marL="678656" indent="-678656" defTabSz="914400">
                        <a:buSzPct val="100000"/>
                        <a:buFont typeface="Arial"/>
                        <a:buChar char="•"/>
                        <a:defRPr sz="3800"/>
                      </a:pPr>
                      <a:r>
                        <a:t>Use replication logic in multiple-case studies</a:t>
                      </a:r>
                    </a:p>
                  </a:txBody>
                  <a:tcPr marL="45720" marR="45720" anchor="ctr" horzOverflow="overflow"/>
                </a:tc>
                <a:tc>
                  <a:txBody>
                    <a:bodyPr/>
                    <a:lstStyle/>
                    <a:p>
                      <a:pPr defTabSz="914400">
                        <a:defRPr sz="3800"/>
                      </a:pPr>
                      <a:r>
                        <a:t>Research design</a:t>
                      </a:r>
                    </a:p>
                    <a:p>
                      <a:pPr defTabSz="914400">
                        <a:defRPr sz="3800"/>
                      </a:pPr>
                      <a:endParaRPr/>
                    </a:p>
                    <a:p>
                      <a:pPr defTabSz="914400">
                        <a:defRPr sz="3800"/>
                      </a:pPr>
                      <a:r>
                        <a:t>Research design</a:t>
                      </a:r>
                    </a:p>
                  </a:txBody>
                  <a:tcPr marL="45720" marR="45720" anchor="ctr" horzOverflow="overflow"/>
                </a:tc>
                <a:extLst>
                  <a:ext uri="{0D108BD9-81ED-4DB2-BD59-A6C34878D82A}">
                    <a16:rowId xmlns:a16="http://schemas.microsoft.com/office/drawing/2014/main" val="10003"/>
                  </a:ext>
                </a:extLst>
              </a:tr>
              <a:tr h="1720194">
                <a:tc>
                  <a:txBody>
                    <a:bodyPr/>
                    <a:lstStyle/>
                    <a:p>
                      <a:pPr defTabSz="914400"/>
                      <a:r>
                        <a:rPr sz="3800"/>
                        <a:t>Reliability</a:t>
                      </a:r>
                    </a:p>
                  </a:txBody>
                  <a:tcPr marL="45720" marR="45720" anchor="ctr" horzOverflow="overflow"/>
                </a:tc>
                <a:tc>
                  <a:txBody>
                    <a:bodyPr/>
                    <a:lstStyle/>
                    <a:p>
                      <a:pPr marL="678656" indent="-678656" defTabSz="914400">
                        <a:buSzPct val="100000"/>
                        <a:buFont typeface="Arial"/>
                        <a:buChar char="•"/>
                        <a:defRPr sz="3800"/>
                      </a:pPr>
                      <a:r>
                        <a:t>Use case study protocol</a:t>
                      </a:r>
                    </a:p>
                    <a:p>
                      <a:pPr marL="678656" indent="-678656" defTabSz="914400">
                        <a:buSzPct val="100000"/>
                        <a:buFont typeface="Arial"/>
                        <a:buChar char="•"/>
                        <a:defRPr sz="3800"/>
                      </a:pPr>
                      <a:r>
                        <a:t>Develop case study database</a:t>
                      </a:r>
                    </a:p>
                  </a:txBody>
                  <a:tcPr marL="45720" marR="45720" anchor="ctr" horzOverflow="overflow"/>
                </a:tc>
                <a:tc>
                  <a:txBody>
                    <a:bodyPr/>
                    <a:lstStyle/>
                    <a:p>
                      <a:pPr defTabSz="914400"/>
                      <a:r>
                        <a:rPr sz="3800"/>
                        <a:t>Data collection
Data collection</a:t>
                      </a:r>
                    </a:p>
                  </a:txBody>
                  <a:tcPr marL="45720" marR="45720" anchor="ctr" horzOverflow="overflow"/>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Design Checklist"/>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Design Checklist</a:t>
            </a:r>
          </a:p>
        </p:txBody>
      </p:sp>
      <p:sp>
        <p:nvSpPr>
          <p:cNvPr id="451" name="What is the case and its units of analysis?…"/>
          <p:cNvSpPr txBox="1"/>
          <p:nvPr/>
        </p:nvSpPr>
        <p:spPr>
          <a:xfrm>
            <a:off x="1923076" y="2691659"/>
            <a:ext cx="20537849" cy="10720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097280" indent="-1097280">
              <a:spcBef>
                <a:spcPts val="100"/>
              </a:spcBef>
              <a:buSzPct val="100000"/>
              <a:buAutoNum type="arabicPeriod"/>
            </a:pPr>
            <a:r>
              <a:t>What is the case and its units of analysis?</a:t>
            </a:r>
          </a:p>
          <a:p>
            <a:pPr marL="1097280" indent="-1097280">
              <a:spcBef>
                <a:spcPts val="100"/>
              </a:spcBef>
              <a:buSzPct val="100000"/>
              <a:buAutoNum type="arabicPeriod"/>
            </a:pPr>
            <a:r>
              <a:t>Are clear objectives, preliminary research questions, hypotheses (if any) defined in advance?</a:t>
            </a:r>
          </a:p>
          <a:p>
            <a:pPr marL="1097280" indent="-1097280">
              <a:spcBef>
                <a:spcPts val="100"/>
              </a:spcBef>
              <a:buSzPct val="100000"/>
              <a:buAutoNum type="arabicPeriod"/>
            </a:pPr>
            <a:r>
              <a:t>Is the theoretical basis – relation to existing literature or other cases –defined?</a:t>
            </a:r>
          </a:p>
          <a:p>
            <a:pPr marL="1097280" indent="-1097280">
              <a:spcBef>
                <a:spcPts val="100"/>
              </a:spcBef>
              <a:buSzPct val="100000"/>
              <a:buAutoNum type="arabicPeriod"/>
            </a:pPr>
            <a:r>
              <a:t>Are the authors’ intentions with the research made clear?</a:t>
            </a:r>
          </a:p>
          <a:p>
            <a:pPr marL="1097280" indent="-1097280">
              <a:spcBef>
                <a:spcPts val="100"/>
              </a:spcBef>
              <a:buSzPct val="100000"/>
              <a:buAutoNum type="arabicPeriod"/>
            </a:pPr>
            <a:r>
              <a:t>Is the case adequately defined (size, domain, process, subjects…)?</a:t>
            </a:r>
          </a:p>
          <a:p>
            <a:pPr marL="1097280" indent="-1097280">
              <a:spcBef>
                <a:spcPts val="100"/>
              </a:spcBef>
              <a:buSzPct val="100000"/>
              <a:buAutoNum type="arabicPeriod"/>
            </a:pPr>
            <a:r>
              <a:t>Is a cause-effect relation under study? If yes, is it possible to distinguish the cause from other factors using the proposed design?</a:t>
            </a:r>
          </a:p>
          <a:p>
            <a:pPr marL="1097280" indent="-1097280">
              <a:spcBef>
                <a:spcPts val="100"/>
              </a:spcBef>
              <a:buSzPct val="100000"/>
              <a:buAutoNum type="arabicPeriod"/>
            </a:pPr>
            <a:r>
              <a:t>Does the design involve data from multiple sources (data triangulation), using multiple methods (method triangulation)?</a:t>
            </a:r>
          </a:p>
          <a:p>
            <a:pPr marL="1097280" indent="-1097280">
              <a:spcBef>
                <a:spcPts val="100"/>
              </a:spcBef>
              <a:buSzPct val="100000"/>
              <a:buAutoNum type="arabicPeriod"/>
            </a:pPr>
            <a:r>
              <a:t>Is there a rationale behind the selection of subjects, roles, artefacts, viewpoints, etc.?</a:t>
            </a:r>
          </a:p>
          <a:p>
            <a:pPr marL="1097280" indent="-1097280">
              <a:spcBef>
                <a:spcPts val="100"/>
              </a:spcBef>
              <a:buSzPct val="100000"/>
              <a:buAutoNum type="arabicPeriod"/>
            </a:pPr>
            <a:r>
              <a:t>Is the specified case relevant to validly address the research questions (construct validity)?</a:t>
            </a:r>
          </a:p>
          <a:p>
            <a:pPr marL="1097280" indent="-1097280">
              <a:spcBef>
                <a:spcPts val="100"/>
              </a:spcBef>
              <a:buSzPct val="100000"/>
              <a:buAutoNum type="arabicPeriod"/>
            </a:pPr>
            <a:r>
              <a:t>Is the integrity of individuals/organisations taken into account?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search Objective"/>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Research Objective</a:t>
            </a:r>
          </a:p>
        </p:txBody>
      </p:sp>
      <p:sp>
        <p:nvSpPr>
          <p:cNvPr id="219" name="Our overarching research objective is to analyze the migration process from monolithic architectures to Microservices on the basis of real-world systems in industry practice."/>
          <p:cNvSpPr txBox="1"/>
          <p:nvPr/>
        </p:nvSpPr>
        <p:spPr>
          <a:xfrm>
            <a:off x="2097126" y="3923770"/>
            <a:ext cx="20189749" cy="2114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Our overarching research objective is to analyze the migration process from monolithic architectures to Microservices on the basis of real-world systems in industry practice.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Let’s assume that our experiment on the effects of specific refactorings did not show any statistically significant results. Yet, there are many practitioners advocating it. Hence, we want to understand its usage and effects in practice!…"/>
          <p:cNvSpPr txBox="1"/>
          <p:nvPr/>
        </p:nvSpPr>
        <p:spPr>
          <a:xfrm>
            <a:off x="2367339" y="3361018"/>
            <a:ext cx="19649322" cy="9641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38923" indent="-469900">
              <a:spcBef>
                <a:spcPts val="0"/>
              </a:spcBef>
              <a:defRPr sz="8500" spc="-170">
                <a:latin typeface="Helvetica Neue Medium"/>
                <a:ea typeface="Helvetica Neue Medium"/>
                <a:cs typeface="Helvetica Neue Medium"/>
                <a:sym typeface="Helvetica Neue Medium"/>
              </a:defRPr>
            </a:pPr>
            <a:r>
              <a:t>Let’s assume that our experiment on the effects of specific refactorings did not show any statistically significant results. Yet, there are many practitioners advocating it. Hence, we want to understand its usage and effects in practice!</a:t>
            </a:r>
          </a:p>
          <a:p>
            <a:pPr marL="638923" indent="-469900">
              <a:spcBef>
                <a:spcPts val="0"/>
              </a:spcBef>
              <a:defRPr sz="8500" spc="-170">
                <a:latin typeface="Helvetica Neue Medium"/>
                <a:ea typeface="Helvetica Neue Medium"/>
                <a:cs typeface="Helvetica Neue Medium"/>
                <a:sym typeface="Helvetica Neue Medium"/>
              </a:defRPr>
            </a:pPr>
            <a:r>
              <a:t>Make a rough case study design!</a:t>
            </a:r>
          </a:p>
        </p:txBody>
      </p:sp>
      <p:sp>
        <p:nvSpPr>
          <p:cNvPr id="456" name="Refactoring"/>
          <p:cNvSpPr txBox="1">
            <a:spLocks noGrp="1"/>
          </p:cNvSpPr>
          <p:nvPr>
            <p:ph type="title"/>
          </p:nvPr>
        </p:nvSpPr>
        <p:spPr>
          <a:xfrm>
            <a:off x="1206500" y="1079500"/>
            <a:ext cx="21971000" cy="2005220"/>
          </a:xfrm>
          <a:prstGeom prst="rect">
            <a:avLst/>
          </a:prstGeom>
        </p:spPr>
        <p:txBody>
          <a:bodyPr lIns="91439" tIns="91439" rIns="91439" bIns="91439"/>
          <a:lstStyle>
            <a:lvl1pPr>
              <a:defRPr sz="11600" spc="-232"/>
            </a:lvl1pPr>
          </a:lstStyle>
          <a:p>
            <a:r>
              <a:t>Refactoring</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Oval"/>
          <p:cNvSpPr/>
          <p:nvPr/>
        </p:nvSpPr>
        <p:spPr>
          <a:xfrm>
            <a:off x="9735941" y="835012"/>
            <a:ext cx="13740658" cy="11816028"/>
          </a:xfrm>
          <a:prstGeom prst="ellipse">
            <a:avLst/>
          </a:prstGeom>
          <a:ln w="63500">
            <a:solidFill>
              <a:srgbClr val="000000"/>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459" name="Data Collection Methods"/>
          <p:cNvSpPr txBox="1">
            <a:spLocks noGrp="1"/>
          </p:cNvSpPr>
          <p:nvPr>
            <p:ph type="title" idx="4294967295"/>
          </p:nvPr>
        </p:nvSpPr>
        <p:spPr>
          <a:xfrm>
            <a:off x="1206500" y="1079500"/>
            <a:ext cx="11166603" cy="1580433"/>
          </a:xfrm>
          <a:prstGeom prst="rect">
            <a:avLst/>
          </a:prstGeom>
        </p:spPr>
        <p:txBody>
          <a:bodyPr lIns="91439" tIns="91439" rIns="91439" bIns="91439"/>
          <a:lstStyle>
            <a:lvl1pPr defTabSz="1584920">
              <a:defRPr sz="7539" spc="-150"/>
            </a:lvl1pPr>
          </a:lstStyle>
          <a:p>
            <a:r>
              <a:t>Data Collection Methods</a:t>
            </a:r>
          </a:p>
        </p:txBody>
      </p:sp>
      <p:sp>
        <p:nvSpPr>
          <p:cNvPr id="460" name="qualitative, quantitative, combination…"/>
          <p:cNvSpPr txBox="1"/>
          <p:nvPr/>
        </p:nvSpPr>
        <p:spPr>
          <a:xfrm>
            <a:off x="1403609" y="4861600"/>
            <a:ext cx="7027562" cy="3992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09600" indent="-609600">
              <a:buSzPct val="123000"/>
              <a:buChar char="•"/>
            </a:pPr>
            <a:r>
              <a:t>qualitative, quantitative, combination</a:t>
            </a:r>
          </a:p>
          <a:p>
            <a:pPr marL="609600" indent="-609600">
              <a:buSzPct val="123000"/>
              <a:buChar char="•"/>
            </a:pPr>
            <a:r>
              <a:t>triangulation “to bring the data together”</a:t>
            </a:r>
          </a:p>
        </p:txBody>
      </p:sp>
      <p:sp>
        <p:nvSpPr>
          <p:cNvPr id="461" name="Based on slide deck „Empirical Software Engineering Lecture“ by Andreas Jedlitschka published under CC BY-SA-NC"/>
          <p:cNvSpPr txBox="1"/>
          <p:nvPr/>
        </p:nvSpPr>
        <p:spPr>
          <a:xfrm>
            <a:off x="324493" y="13054480"/>
            <a:ext cx="21265556" cy="55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R="81279" defTabSz="1828800">
              <a:lnSpc>
                <a:spcPct val="100000"/>
              </a:lnSpc>
              <a:spcBef>
                <a:spcPts val="1400"/>
              </a:spcBef>
              <a:defRPr sz="3200">
                <a:uFill>
                  <a:solidFill>
                    <a:srgbClr val="000000"/>
                  </a:solidFill>
                </a:uFill>
                <a:latin typeface="Arial"/>
                <a:ea typeface="Arial"/>
                <a:cs typeface="Arial"/>
                <a:sym typeface="Arial"/>
              </a:defRPr>
            </a:lvl1pPr>
          </a:lstStyle>
          <a:p>
            <a:r>
              <a:t>Based on slide deck „Empirical Software Engineering Lecture“ by Andreas Jedlitschka published under CC BY-SA-NC</a:t>
            </a:r>
          </a:p>
        </p:txBody>
      </p:sp>
      <p:sp>
        <p:nvSpPr>
          <p:cNvPr id="462" name="Fact"/>
          <p:cNvSpPr/>
          <p:nvPr/>
        </p:nvSpPr>
        <p:spPr>
          <a:xfrm>
            <a:off x="15412447" y="5407178"/>
            <a:ext cx="2889495" cy="2671696"/>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Fact</a:t>
            </a:r>
          </a:p>
        </p:txBody>
      </p:sp>
      <p:sp>
        <p:nvSpPr>
          <p:cNvPr id="463" name="Focus Group"/>
          <p:cNvSpPr/>
          <p:nvPr/>
        </p:nvSpPr>
        <p:spPr>
          <a:xfrm>
            <a:off x="10950452" y="4335940"/>
            <a:ext cx="3461625" cy="1988326"/>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Focus Group</a:t>
            </a:r>
          </a:p>
        </p:txBody>
      </p:sp>
      <p:sp>
        <p:nvSpPr>
          <p:cNvPr id="464" name="Documents"/>
          <p:cNvSpPr/>
          <p:nvPr/>
        </p:nvSpPr>
        <p:spPr>
          <a:xfrm>
            <a:off x="15157951" y="1352620"/>
            <a:ext cx="3461625" cy="1988327"/>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Documents</a:t>
            </a:r>
          </a:p>
        </p:txBody>
      </p:sp>
      <p:sp>
        <p:nvSpPr>
          <p:cNvPr id="465" name="Archival Records"/>
          <p:cNvSpPr/>
          <p:nvPr/>
        </p:nvSpPr>
        <p:spPr>
          <a:xfrm>
            <a:off x="19302312" y="4335940"/>
            <a:ext cx="3461625" cy="1988326"/>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Archival Records</a:t>
            </a:r>
          </a:p>
        </p:txBody>
      </p:sp>
      <p:sp>
        <p:nvSpPr>
          <p:cNvPr id="466" name="Interviews"/>
          <p:cNvSpPr/>
          <p:nvPr/>
        </p:nvSpPr>
        <p:spPr>
          <a:xfrm>
            <a:off x="17466242" y="9179408"/>
            <a:ext cx="3461625" cy="1988327"/>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Interviews</a:t>
            </a:r>
          </a:p>
        </p:txBody>
      </p:sp>
      <p:sp>
        <p:nvSpPr>
          <p:cNvPr id="467" name="Observations"/>
          <p:cNvSpPr/>
          <p:nvPr/>
        </p:nvSpPr>
        <p:spPr>
          <a:xfrm>
            <a:off x="12494357" y="9357869"/>
            <a:ext cx="3461625" cy="1988327"/>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Observations</a:t>
            </a:r>
          </a:p>
        </p:txBody>
      </p:sp>
      <p:sp>
        <p:nvSpPr>
          <p:cNvPr id="468" name="Linien"/>
          <p:cNvSpPr/>
          <p:nvPr/>
        </p:nvSpPr>
        <p:spPr>
          <a:xfrm flipV="1">
            <a:off x="16931602" y="3418613"/>
            <a:ext cx="1" cy="1580434"/>
          </a:xfrm>
          <a:prstGeom prst="line">
            <a:avLst/>
          </a:prstGeom>
          <a:ln w="38100">
            <a:solidFill>
              <a:srgbClr val="000000"/>
            </a:solidFill>
            <a:miter lim="400000"/>
          </a:ln>
        </p:spPr>
        <p:txBody>
          <a:bodyPr lIns="50800" tIns="50800" rIns="50800" bIns="50800" anchor="ctr"/>
          <a:lstStyle/>
          <a:p>
            <a:endParaRPr/>
          </a:p>
        </p:txBody>
      </p:sp>
      <p:sp>
        <p:nvSpPr>
          <p:cNvPr id="469" name="Linien"/>
          <p:cNvSpPr/>
          <p:nvPr/>
        </p:nvSpPr>
        <p:spPr>
          <a:xfrm flipH="1" flipV="1">
            <a:off x="17911256" y="8455926"/>
            <a:ext cx="681551" cy="524892"/>
          </a:xfrm>
          <a:prstGeom prst="line">
            <a:avLst/>
          </a:prstGeom>
          <a:ln w="38100">
            <a:solidFill>
              <a:srgbClr val="000000"/>
            </a:solidFill>
            <a:miter lim="400000"/>
          </a:ln>
        </p:spPr>
        <p:txBody>
          <a:bodyPr lIns="50800" tIns="50800" rIns="50800" bIns="50800" anchor="ctr"/>
          <a:lstStyle/>
          <a:p>
            <a:endParaRPr/>
          </a:p>
        </p:txBody>
      </p:sp>
      <p:sp>
        <p:nvSpPr>
          <p:cNvPr id="470" name="Linien"/>
          <p:cNvSpPr/>
          <p:nvPr/>
        </p:nvSpPr>
        <p:spPr>
          <a:xfrm flipH="1" flipV="1">
            <a:off x="14698486" y="5915185"/>
            <a:ext cx="681551" cy="524893"/>
          </a:xfrm>
          <a:prstGeom prst="line">
            <a:avLst/>
          </a:prstGeom>
          <a:ln w="38100">
            <a:solidFill>
              <a:srgbClr val="000000"/>
            </a:solidFill>
            <a:miter lim="400000"/>
          </a:ln>
        </p:spPr>
        <p:txBody>
          <a:bodyPr lIns="50800" tIns="50800" rIns="50800" bIns="50800" anchor="ctr"/>
          <a:lstStyle/>
          <a:p>
            <a:endParaRPr/>
          </a:p>
        </p:txBody>
      </p:sp>
      <p:sp>
        <p:nvSpPr>
          <p:cNvPr id="471" name="Linien"/>
          <p:cNvSpPr/>
          <p:nvPr/>
        </p:nvSpPr>
        <p:spPr>
          <a:xfrm flipH="1">
            <a:off x="18461352" y="5622481"/>
            <a:ext cx="681550" cy="536818"/>
          </a:xfrm>
          <a:prstGeom prst="line">
            <a:avLst/>
          </a:prstGeom>
          <a:ln w="38100">
            <a:solidFill>
              <a:srgbClr val="000000"/>
            </a:solidFill>
            <a:miter lim="400000"/>
          </a:ln>
        </p:spPr>
        <p:txBody>
          <a:bodyPr lIns="50800" tIns="50800" rIns="50800" bIns="50800" anchor="ctr"/>
          <a:lstStyle/>
          <a:p>
            <a:endParaRPr/>
          </a:p>
        </p:txBody>
      </p:sp>
      <p:sp>
        <p:nvSpPr>
          <p:cNvPr id="472" name="Linien"/>
          <p:cNvSpPr/>
          <p:nvPr/>
        </p:nvSpPr>
        <p:spPr>
          <a:xfrm flipH="1">
            <a:off x="15070121" y="8449963"/>
            <a:ext cx="681551" cy="536818"/>
          </a:xfrm>
          <a:prstGeom prst="line">
            <a:avLst/>
          </a:prstGeom>
          <a:ln w="38100">
            <a:solidFill>
              <a:srgbClr val="000000"/>
            </a:solidFill>
            <a:miter lim="400000"/>
          </a:ln>
        </p:spPr>
        <p:txBody>
          <a:bodyPr lIns="50800" tIns="50800" rIns="50800" bIns="50800" anchor="ctr"/>
          <a:lstStyle/>
          <a:p>
            <a:endParaRPr/>
          </a:p>
        </p:txBody>
      </p:sp>
      <p:sp>
        <p:nvSpPr>
          <p:cNvPr id="473" name="Convergance of Evidence"/>
          <p:cNvSpPr/>
          <p:nvPr/>
        </p:nvSpPr>
        <p:spPr>
          <a:xfrm rot="2390910">
            <a:off x="19771970" y="875553"/>
            <a:ext cx="3461625" cy="1988327"/>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Convergance of Evidence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Principles of Data Collection"/>
          <p:cNvSpPr txBox="1">
            <a:spLocks noGrp="1"/>
          </p:cNvSpPr>
          <p:nvPr>
            <p:ph type="title" idx="4294967295"/>
          </p:nvPr>
        </p:nvSpPr>
        <p:spPr>
          <a:xfrm>
            <a:off x="1206500" y="1079500"/>
            <a:ext cx="21202354" cy="2273894"/>
          </a:xfrm>
          <a:prstGeom prst="rect">
            <a:avLst/>
          </a:prstGeom>
        </p:spPr>
        <p:txBody>
          <a:bodyPr lIns="91439" tIns="91439" rIns="91439" bIns="91439"/>
          <a:lstStyle>
            <a:lvl1pPr>
              <a:defRPr sz="11600" spc="-232"/>
            </a:lvl1pPr>
          </a:lstStyle>
          <a:p>
            <a:r>
              <a:t>Principles of Data Collection</a:t>
            </a:r>
          </a:p>
        </p:txBody>
      </p:sp>
      <p:sp>
        <p:nvSpPr>
          <p:cNvPr id="476" name="Use multiple data sources: Triangulation, i.e. searching convergent findings from different sources (→ Increase construct validity)…"/>
          <p:cNvSpPr txBox="1"/>
          <p:nvPr/>
        </p:nvSpPr>
        <p:spPr>
          <a:xfrm>
            <a:off x="2141716" y="2854346"/>
            <a:ext cx="20100568" cy="106929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09600" indent="-609600">
              <a:buSzPct val="123000"/>
              <a:buChar char="•"/>
            </a:pPr>
            <a:r>
              <a:t>Use multiple data sources: Triangulation, i.e. searching convergent findings from different sources (</a:t>
            </a:r>
            <a:r>
              <a:rPr>
                <a:latin typeface="Lucida Grande"/>
                <a:ea typeface="Lucida Grande"/>
                <a:cs typeface="Lucida Grande"/>
                <a:sym typeface="Lucida Grande"/>
              </a:rPr>
              <a:t>→</a:t>
            </a:r>
            <a:r>
              <a:t> Increase construct validity)</a:t>
            </a:r>
          </a:p>
          <a:p>
            <a:pPr marL="609600" indent="-609600">
              <a:buSzPct val="123000"/>
              <a:buChar char="•"/>
            </a:pPr>
            <a:r>
              <a:t>Create a case study database</a:t>
            </a:r>
          </a:p>
          <a:p>
            <a:pPr marL="1219200" lvl="1" indent="-609600">
              <a:buSzPct val="123000"/>
              <a:buChar char="•"/>
            </a:pPr>
            <a:r>
              <a:t>Content </a:t>
            </a:r>
          </a:p>
          <a:p>
            <a:pPr marL="1828800" lvl="2" indent="-609600">
              <a:buSzPct val="123000"/>
              <a:buChar char="•"/>
            </a:pPr>
            <a:r>
              <a:t>Case study notes (clear &amp; available for later use)</a:t>
            </a:r>
          </a:p>
          <a:p>
            <a:pPr marL="1828800" lvl="2" indent="-609600">
              <a:buSzPct val="123000"/>
              <a:buChar char="•"/>
            </a:pPr>
            <a:r>
              <a:t>Case study documents</a:t>
            </a:r>
          </a:p>
          <a:p>
            <a:pPr marL="1828800" lvl="2" indent="-609600">
              <a:buSzPct val="123000"/>
              <a:buChar char="•"/>
            </a:pPr>
            <a:r>
              <a:t>Tabular materials (collected &amp; created)</a:t>
            </a:r>
          </a:p>
          <a:p>
            <a:pPr marL="1828800" lvl="2" indent="-609600">
              <a:buSzPct val="123000"/>
              <a:buChar char="•"/>
            </a:pPr>
            <a:r>
              <a:t>Narratives (initial open-ended answers to the study questions suggested by investigators)</a:t>
            </a:r>
          </a:p>
          <a:p>
            <a:pPr marL="1219200" lvl="1" indent="-609600">
              <a:buSzPct val="123000"/>
              <a:buChar char="•"/>
            </a:pPr>
            <a:r>
              <a:t>Separate from the final report to be written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Principles of Data Collection"/>
          <p:cNvSpPr txBox="1">
            <a:spLocks noGrp="1"/>
          </p:cNvSpPr>
          <p:nvPr>
            <p:ph type="title" idx="4294967295"/>
          </p:nvPr>
        </p:nvSpPr>
        <p:spPr>
          <a:xfrm>
            <a:off x="1206500" y="1079500"/>
            <a:ext cx="20419579" cy="2045368"/>
          </a:xfrm>
          <a:prstGeom prst="rect">
            <a:avLst/>
          </a:prstGeom>
        </p:spPr>
        <p:txBody>
          <a:bodyPr lIns="91439" tIns="91439" rIns="91439" bIns="91439"/>
          <a:lstStyle>
            <a:lvl1pPr>
              <a:defRPr sz="11600" spc="-232"/>
            </a:lvl1pPr>
          </a:lstStyle>
          <a:p>
            <a:r>
              <a:t>Principles of Data Collection</a:t>
            </a:r>
          </a:p>
        </p:txBody>
      </p:sp>
      <p:sp>
        <p:nvSpPr>
          <p:cNvPr id="479" name="Maintain a chain of information: Explicit documentation of the traceability between research questions and case study procedures.…"/>
          <p:cNvSpPr txBox="1"/>
          <p:nvPr/>
        </p:nvSpPr>
        <p:spPr>
          <a:xfrm>
            <a:off x="2141716" y="3135243"/>
            <a:ext cx="20100568" cy="1019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09600" indent="-609600">
              <a:buSzPct val="123000"/>
              <a:buChar char="•"/>
            </a:pPr>
            <a:r>
              <a:t>Maintain a chain of information: Explicit documentation of the traceability between research questions and case study procedures. </a:t>
            </a:r>
          </a:p>
          <a:p>
            <a:pPr marL="1219200" lvl="1" indent="-609600">
              <a:buSzPct val="123000"/>
              <a:buChar char="•"/>
            </a:pPr>
            <a:r>
              <a:t>Ensure the collection of all data required for answering the research questions.</a:t>
            </a:r>
          </a:p>
          <a:p>
            <a:pPr marL="1219200" lvl="1" indent="-609600">
              <a:buSzPct val="123000"/>
              <a:buChar char="•"/>
            </a:pPr>
            <a:r>
              <a:t>Justify the collection of each data item. </a:t>
            </a:r>
          </a:p>
          <a:p>
            <a:pPr marL="609600" indent="-609600">
              <a:buSzPct val="123000"/>
              <a:buChar char="•"/>
            </a:pPr>
            <a:r>
              <a:t>Design and use the case study protocol for supporting data collection and analysis.</a:t>
            </a:r>
          </a:p>
          <a:p>
            <a:pPr marL="609600" indent="-609600">
              <a:buSzPct val="123000"/>
              <a:buChar char="•"/>
            </a:pPr>
            <a:r>
              <a:t>Storage of actual data in the data base for later reviews including elicitation circumstances.</a:t>
            </a:r>
          </a:p>
          <a:p>
            <a:pPr marL="609600" indent="-609600">
              <a:buSzPct val="123000"/>
              <a:buChar char="•"/>
            </a:pPr>
            <a:r>
              <a:t>Explicit citation of data sources and data base location in the final report and conclusions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Classification of Data Sources"/>
          <p:cNvSpPr txBox="1">
            <a:spLocks noGrp="1"/>
          </p:cNvSpPr>
          <p:nvPr>
            <p:ph type="title" idx="4294967295"/>
          </p:nvPr>
        </p:nvSpPr>
        <p:spPr>
          <a:xfrm>
            <a:off x="1206500" y="1079500"/>
            <a:ext cx="20910389" cy="2083116"/>
          </a:xfrm>
          <a:prstGeom prst="rect">
            <a:avLst/>
          </a:prstGeom>
        </p:spPr>
        <p:txBody>
          <a:bodyPr lIns="91439" tIns="91439" rIns="91439" bIns="91439"/>
          <a:lstStyle>
            <a:lvl1pPr>
              <a:defRPr sz="11600" spc="-232"/>
            </a:lvl1pPr>
          </a:lstStyle>
          <a:p>
            <a:r>
              <a:t>Classification of Data Sources</a:t>
            </a:r>
          </a:p>
        </p:txBody>
      </p:sp>
      <p:sp>
        <p:nvSpPr>
          <p:cNvPr id="482" name="Interviews"/>
          <p:cNvSpPr/>
          <p:nvPr/>
        </p:nvSpPr>
        <p:spPr>
          <a:xfrm>
            <a:off x="8256595" y="3264785"/>
            <a:ext cx="3396884" cy="1681684"/>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Interviews</a:t>
            </a:r>
          </a:p>
        </p:txBody>
      </p:sp>
      <p:sp>
        <p:nvSpPr>
          <p:cNvPr id="483" name="Focus groups"/>
          <p:cNvSpPr/>
          <p:nvPr/>
        </p:nvSpPr>
        <p:spPr>
          <a:xfrm>
            <a:off x="16824292" y="3264785"/>
            <a:ext cx="3396884" cy="1681684"/>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Focus groups</a:t>
            </a:r>
          </a:p>
        </p:txBody>
      </p:sp>
      <p:sp>
        <p:nvSpPr>
          <p:cNvPr id="484" name="Observations with „think aloud“"/>
          <p:cNvSpPr/>
          <p:nvPr/>
        </p:nvSpPr>
        <p:spPr>
          <a:xfrm>
            <a:off x="11407047" y="5435510"/>
            <a:ext cx="5770781" cy="1681684"/>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Observations with „think aloud“</a:t>
            </a:r>
          </a:p>
        </p:txBody>
      </p:sp>
      <p:sp>
        <p:nvSpPr>
          <p:cNvPr id="485" name="Screen capturing"/>
          <p:cNvSpPr/>
          <p:nvPr/>
        </p:nvSpPr>
        <p:spPr>
          <a:xfrm>
            <a:off x="11407047" y="8610138"/>
            <a:ext cx="5770781" cy="1681684"/>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Screen capturing</a:t>
            </a:r>
          </a:p>
        </p:txBody>
      </p:sp>
      <p:sp>
        <p:nvSpPr>
          <p:cNvPr id="486" name="Analysis of work artefacts"/>
          <p:cNvSpPr/>
          <p:nvPr/>
        </p:nvSpPr>
        <p:spPr>
          <a:xfrm>
            <a:off x="8986253" y="11838872"/>
            <a:ext cx="5770780" cy="1681684"/>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Analysis of work artefacts</a:t>
            </a:r>
          </a:p>
        </p:txBody>
      </p:sp>
      <p:sp>
        <p:nvSpPr>
          <p:cNvPr id="487" name="Repository mining"/>
          <p:cNvSpPr/>
          <p:nvPr/>
        </p:nvSpPr>
        <p:spPr>
          <a:xfrm>
            <a:off x="15773817" y="11838872"/>
            <a:ext cx="3824809" cy="1681684"/>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b="1">
                <a:solidFill>
                  <a:srgbClr val="FFFFFF"/>
                </a:solidFill>
              </a:defRPr>
            </a:lvl1pPr>
          </a:lstStyle>
          <a:p>
            <a:r>
              <a:t>Repository mining</a:t>
            </a:r>
          </a:p>
        </p:txBody>
      </p:sp>
      <p:sp>
        <p:nvSpPr>
          <p:cNvPr id="488" name="First degree"/>
          <p:cNvSpPr txBox="1"/>
          <p:nvPr/>
        </p:nvSpPr>
        <p:spPr>
          <a:xfrm>
            <a:off x="2105903" y="4304915"/>
            <a:ext cx="4185296" cy="903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600" b="1">
                <a:solidFill>
                  <a:srgbClr val="7F7A7A"/>
                </a:solidFill>
                <a:latin typeface="Arial"/>
                <a:ea typeface="Arial"/>
                <a:cs typeface="Arial"/>
                <a:sym typeface="Arial"/>
              </a:defRPr>
            </a:lvl1pPr>
          </a:lstStyle>
          <a:p>
            <a:r>
              <a:t>First degree</a:t>
            </a:r>
          </a:p>
        </p:txBody>
      </p:sp>
      <p:sp>
        <p:nvSpPr>
          <p:cNvPr id="489" name="Second degree"/>
          <p:cNvSpPr txBox="1"/>
          <p:nvPr/>
        </p:nvSpPr>
        <p:spPr>
          <a:xfrm>
            <a:off x="2067483" y="8613792"/>
            <a:ext cx="5212855" cy="903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600" b="1">
                <a:solidFill>
                  <a:srgbClr val="7F7A7A"/>
                </a:solidFill>
                <a:latin typeface="Arial"/>
                <a:ea typeface="Arial"/>
                <a:cs typeface="Arial"/>
                <a:sym typeface="Arial"/>
              </a:defRPr>
            </a:lvl1pPr>
          </a:lstStyle>
          <a:p>
            <a:r>
              <a:t>Second degree</a:t>
            </a:r>
          </a:p>
        </p:txBody>
      </p:sp>
      <p:sp>
        <p:nvSpPr>
          <p:cNvPr id="490" name="Third degree"/>
          <p:cNvSpPr txBox="1"/>
          <p:nvPr/>
        </p:nvSpPr>
        <p:spPr>
          <a:xfrm>
            <a:off x="2105903" y="11842525"/>
            <a:ext cx="4421784" cy="903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600" b="1">
                <a:solidFill>
                  <a:srgbClr val="7F7A7A"/>
                </a:solidFill>
                <a:latin typeface="Arial"/>
                <a:ea typeface="Arial"/>
                <a:cs typeface="Arial"/>
                <a:sym typeface="Arial"/>
              </a:defRPr>
            </a:lvl1pPr>
          </a:lstStyle>
          <a:p>
            <a:r>
              <a:t>Third degree</a:t>
            </a:r>
          </a:p>
        </p:txBody>
      </p:sp>
      <p:pic>
        <p:nvPicPr>
          <p:cNvPr id="491" name="Linien Linien" descr="Linien Linien"/>
          <p:cNvPicPr>
            <a:picLocks/>
          </p:cNvPicPr>
          <p:nvPr/>
        </p:nvPicPr>
        <p:blipFill>
          <a:blip r:embed="rId3"/>
          <a:stretch>
            <a:fillRect/>
          </a:stretch>
        </p:blipFill>
        <p:spPr>
          <a:xfrm>
            <a:off x="1823275" y="7601156"/>
            <a:ext cx="20165522" cy="177801"/>
          </a:xfrm>
          <a:prstGeom prst="rect">
            <a:avLst/>
          </a:prstGeom>
        </p:spPr>
      </p:pic>
      <p:pic>
        <p:nvPicPr>
          <p:cNvPr id="493" name="Linien Linien" descr="Linien Linien"/>
          <p:cNvPicPr>
            <a:picLocks/>
          </p:cNvPicPr>
          <p:nvPr/>
        </p:nvPicPr>
        <p:blipFill>
          <a:blip r:embed="rId3"/>
          <a:stretch>
            <a:fillRect/>
          </a:stretch>
        </p:blipFill>
        <p:spPr>
          <a:xfrm>
            <a:off x="1823274" y="11123004"/>
            <a:ext cx="20165522" cy="1778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Interview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Interviews</a:t>
            </a:r>
          </a:p>
        </p:txBody>
      </p:sp>
      <p:sp>
        <p:nvSpPr>
          <p:cNvPr id="499" name="From: Runeson et al. (2012)"/>
          <p:cNvSpPr txBox="1"/>
          <p:nvPr/>
        </p:nvSpPr>
        <p:spPr>
          <a:xfrm>
            <a:off x="19359919" y="12907182"/>
            <a:ext cx="4800982" cy="548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vl1pPr>
          </a:lstStyle>
          <a:p>
            <a:r>
              <a:t>From: Runeson et al. (2012)</a:t>
            </a:r>
          </a:p>
        </p:txBody>
      </p:sp>
      <p:graphicFrame>
        <p:nvGraphicFramePr>
          <p:cNvPr id="500" name="Tabelle 1"/>
          <p:cNvGraphicFramePr/>
          <p:nvPr/>
        </p:nvGraphicFramePr>
        <p:xfrm>
          <a:off x="1549504" y="2729532"/>
          <a:ext cx="21284988" cy="10663340"/>
        </p:xfrm>
        <a:graphic>
          <a:graphicData uri="http://schemas.openxmlformats.org/drawingml/2006/table">
            <a:tbl>
              <a:tblPr firstRow="1">
                <a:tableStyleId>{4C3C2611-4C71-4FC5-86AE-919BDF0F9419}</a:tableStyleId>
              </a:tblPr>
              <a:tblGrid>
                <a:gridCol w="5321247">
                  <a:extLst>
                    <a:ext uri="{9D8B030D-6E8A-4147-A177-3AD203B41FA5}">
                      <a16:colId xmlns:a16="http://schemas.microsoft.com/office/drawing/2014/main" val="20000"/>
                    </a:ext>
                  </a:extLst>
                </a:gridCol>
                <a:gridCol w="5321247">
                  <a:extLst>
                    <a:ext uri="{9D8B030D-6E8A-4147-A177-3AD203B41FA5}">
                      <a16:colId xmlns:a16="http://schemas.microsoft.com/office/drawing/2014/main" val="20001"/>
                    </a:ext>
                  </a:extLst>
                </a:gridCol>
                <a:gridCol w="5321247">
                  <a:extLst>
                    <a:ext uri="{9D8B030D-6E8A-4147-A177-3AD203B41FA5}">
                      <a16:colId xmlns:a16="http://schemas.microsoft.com/office/drawing/2014/main" val="20002"/>
                    </a:ext>
                  </a:extLst>
                </a:gridCol>
                <a:gridCol w="5321247">
                  <a:extLst>
                    <a:ext uri="{9D8B030D-6E8A-4147-A177-3AD203B41FA5}">
                      <a16:colId xmlns:a16="http://schemas.microsoft.com/office/drawing/2014/main" val="20003"/>
                    </a:ext>
                  </a:extLst>
                </a:gridCol>
              </a:tblGrid>
              <a:tr h="2479180">
                <a:tc>
                  <a:txBody>
                    <a:bodyPr/>
                    <a:lstStyle/>
                    <a:p>
                      <a:pPr defTabSz="914400">
                        <a:tabLst>
                          <a:tab pos="1663700" algn="l"/>
                        </a:tabLst>
                        <a:defRPr sz="4100"/>
                      </a:pPr>
                      <a:endParaRPr/>
                    </a:p>
                  </a:txBody>
                  <a:tcPr marL="50800" marR="50800" marT="50800" marB="50800" anchor="ctr" horzOverflow="overflow"/>
                </a:tc>
                <a:tc>
                  <a:txBody>
                    <a:bodyPr/>
                    <a:lstStyle/>
                    <a:p>
                      <a:pPr defTabSz="914400">
                        <a:tabLst>
                          <a:tab pos="1663700" algn="l"/>
                        </a:tabLst>
                        <a:defRPr b="0"/>
                      </a:pPr>
                      <a:r>
                        <a:rPr sz="4100" b="1"/>
                        <a:t>Unstructured</a:t>
                      </a:r>
                    </a:p>
                  </a:txBody>
                  <a:tcPr marL="50800" marR="50800" marT="50800" marB="50800" anchor="ctr" horzOverflow="overflow"/>
                </a:tc>
                <a:tc>
                  <a:txBody>
                    <a:bodyPr/>
                    <a:lstStyle/>
                    <a:p>
                      <a:pPr defTabSz="914400">
                        <a:tabLst>
                          <a:tab pos="1663700" algn="l"/>
                        </a:tabLst>
                        <a:defRPr b="0"/>
                      </a:pPr>
                      <a:r>
                        <a:rPr sz="4100" b="1"/>
                        <a:t>Semistructured</a:t>
                      </a:r>
                    </a:p>
                  </a:txBody>
                  <a:tcPr marL="50800" marR="50800" marT="50800" marB="50800" anchor="ctr" horzOverflow="overflow"/>
                </a:tc>
                <a:tc>
                  <a:txBody>
                    <a:bodyPr/>
                    <a:lstStyle/>
                    <a:p>
                      <a:pPr defTabSz="914400">
                        <a:tabLst>
                          <a:tab pos="1663700" algn="l"/>
                        </a:tabLst>
                        <a:defRPr b="0"/>
                      </a:pPr>
                      <a:r>
                        <a:rPr sz="4100" b="1"/>
                        <a:t>Fully Structured</a:t>
                      </a:r>
                    </a:p>
                  </a:txBody>
                  <a:tcPr marL="50800" marR="50800" marT="50800" marB="50800" anchor="ctr" horzOverflow="overflow"/>
                </a:tc>
                <a:extLst>
                  <a:ext uri="{0D108BD9-81ED-4DB2-BD59-A6C34878D82A}">
                    <a16:rowId xmlns:a16="http://schemas.microsoft.com/office/drawing/2014/main" val="10000"/>
                  </a:ext>
                </a:extLst>
              </a:tr>
              <a:tr h="2479180">
                <a:tc>
                  <a:txBody>
                    <a:bodyPr/>
                    <a:lstStyle/>
                    <a:p>
                      <a:pPr defTabSz="914400"/>
                      <a:r>
                        <a:rPr sz="4100"/>
                        <a:t>Typical Foci</a:t>
                      </a:r>
                    </a:p>
                  </a:txBody>
                  <a:tcPr marL="50800" marR="50800" marT="50800" marB="50800" anchor="ctr" horzOverflow="overflow"/>
                </a:tc>
                <a:tc>
                  <a:txBody>
                    <a:bodyPr/>
                    <a:lstStyle/>
                    <a:p>
                      <a:pPr defTabSz="914400"/>
                      <a:r>
                        <a:rPr sz="4100"/>
                        <a:t>How individuals qualitatively experience the phenomenon</a:t>
                      </a:r>
                    </a:p>
                  </a:txBody>
                  <a:tcPr marL="50800" marR="50800" marT="50800" marB="50800" anchor="ctr" horzOverflow="overflow"/>
                </a:tc>
                <a:tc>
                  <a:txBody>
                    <a:bodyPr/>
                    <a:lstStyle/>
                    <a:p>
                      <a:pPr defTabSz="914400"/>
                      <a:r>
                        <a:rPr sz="4100"/>
                        <a:t>How individuals qualitatively and quantitatievely experience phenomenon</a:t>
                      </a:r>
                    </a:p>
                  </a:txBody>
                  <a:tcPr marL="50800" marR="50800" marT="50800" marB="50800" anchor="ctr" horzOverflow="overflow"/>
                </a:tc>
                <a:tc>
                  <a:txBody>
                    <a:bodyPr/>
                    <a:lstStyle/>
                    <a:p>
                      <a:pPr defTabSz="914400"/>
                      <a:r>
                        <a:rPr sz="4100"/>
                        <a:t>Researcher seeks to find relations between constructs</a:t>
                      </a:r>
                    </a:p>
                  </a:txBody>
                  <a:tcPr marL="50800" marR="50800" marT="50800" marB="50800" anchor="ctr" horzOverflow="overflow"/>
                </a:tc>
                <a:extLst>
                  <a:ext uri="{0D108BD9-81ED-4DB2-BD59-A6C34878D82A}">
                    <a16:rowId xmlns:a16="http://schemas.microsoft.com/office/drawing/2014/main" val="10001"/>
                  </a:ext>
                </a:extLst>
              </a:tr>
              <a:tr h="2479180">
                <a:tc>
                  <a:txBody>
                    <a:bodyPr/>
                    <a:lstStyle/>
                    <a:p>
                      <a:pPr defTabSz="914400"/>
                      <a:r>
                        <a:rPr sz="4100"/>
                        <a:t>Interview Questions</a:t>
                      </a:r>
                    </a:p>
                  </a:txBody>
                  <a:tcPr marL="50800" marR="50800" marT="50800" marB="50800" anchor="ctr" horzOverflow="overflow"/>
                </a:tc>
                <a:tc>
                  <a:txBody>
                    <a:bodyPr/>
                    <a:lstStyle/>
                    <a:p>
                      <a:pPr defTabSz="914400"/>
                      <a:r>
                        <a:rPr sz="4100"/>
                        <a:t>Interview guide with areas to focus on</a:t>
                      </a:r>
                    </a:p>
                  </a:txBody>
                  <a:tcPr marL="50800" marR="50800" marT="50800" marB="50800" anchor="ctr" horzOverflow="overflow"/>
                </a:tc>
                <a:tc>
                  <a:txBody>
                    <a:bodyPr/>
                    <a:lstStyle/>
                    <a:p>
                      <a:pPr defTabSz="914400"/>
                      <a:r>
                        <a:rPr sz="4100"/>
                        <a:t>Mix of open and closed questions</a:t>
                      </a:r>
                    </a:p>
                  </a:txBody>
                  <a:tcPr marL="50800" marR="50800" marT="50800" marB="50800" anchor="ctr" horzOverflow="overflow"/>
                </a:tc>
                <a:tc>
                  <a:txBody>
                    <a:bodyPr/>
                    <a:lstStyle/>
                    <a:p>
                      <a:pPr defTabSz="914400"/>
                      <a:r>
                        <a:rPr sz="4100"/>
                        <a:t>Closed questions</a:t>
                      </a:r>
                    </a:p>
                  </a:txBody>
                  <a:tcPr marL="50800" marR="50800" marT="50800" marB="50800" anchor="ctr" horzOverflow="overflow"/>
                </a:tc>
                <a:extLst>
                  <a:ext uri="{0D108BD9-81ED-4DB2-BD59-A6C34878D82A}">
                    <a16:rowId xmlns:a16="http://schemas.microsoft.com/office/drawing/2014/main" val="10002"/>
                  </a:ext>
                </a:extLst>
              </a:tr>
              <a:tr h="2479180">
                <a:tc>
                  <a:txBody>
                    <a:bodyPr/>
                    <a:lstStyle/>
                    <a:p>
                      <a:pPr defTabSz="914400"/>
                      <a:r>
                        <a:rPr sz="4100"/>
                        <a:t>Objective</a:t>
                      </a:r>
                    </a:p>
                  </a:txBody>
                  <a:tcPr marL="50800" marR="50800" marT="50800" marB="50800" anchor="ctr" horzOverflow="overflow"/>
                </a:tc>
                <a:tc>
                  <a:txBody>
                    <a:bodyPr/>
                    <a:lstStyle/>
                    <a:p>
                      <a:pPr defTabSz="914400"/>
                      <a:r>
                        <a:rPr sz="4100"/>
                        <a:t>Exploratory</a:t>
                      </a:r>
                    </a:p>
                  </a:txBody>
                  <a:tcPr marL="50800" marR="50800" marT="50800" marB="50800" anchor="ctr" horzOverflow="overflow"/>
                </a:tc>
                <a:tc>
                  <a:txBody>
                    <a:bodyPr/>
                    <a:lstStyle/>
                    <a:p>
                      <a:pPr defTabSz="914400"/>
                      <a:r>
                        <a:rPr sz="4100"/>
                        <a:t>Descriptive and explanatory</a:t>
                      </a:r>
                    </a:p>
                  </a:txBody>
                  <a:tcPr marL="50800" marR="50800" marT="50800" marB="50800" anchor="ctr" horzOverflow="overflow"/>
                </a:tc>
                <a:tc>
                  <a:txBody>
                    <a:bodyPr/>
                    <a:lstStyle/>
                    <a:p>
                      <a:pPr defTabSz="914400"/>
                      <a:r>
                        <a:rPr sz="4100"/>
                        <a:t>Descriptive and explanatory</a:t>
                      </a:r>
                    </a:p>
                  </a:txBody>
                  <a:tcPr marL="50800" marR="50800" marT="50800" marB="50800" anchor="ctr" horzOverflow="overflow"/>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ostinterview Activitie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584920">
              <a:defRPr sz="7539" spc="-150"/>
            </a:lvl1pPr>
          </a:lstStyle>
          <a:p>
            <a:r>
              <a:t>Postinterview Activities</a:t>
            </a:r>
          </a:p>
        </p:txBody>
      </p:sp>
      <p:sp>
        <p:nvSpPr>
          <p:cNvPr id="505" name="Consolidate notes and/or transcribe recording…"/>
          <p:cNvSpPr txBox="1"/>
          <p:nvPr/>
        </p:nvSpPr>
        <p:spPr>
          <a:xfrm>
            <a:off x="2141716" y="4959819"/>
            <a:ext cx="20100568" cy="2033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41157" indent="-441157">
              <a:buSzPct val="123000"/>
              <a:buChar char="•"/>
            </a:pPr>
            <a:r>
              <a:t>Consolidate notes and/or transcribe recording</a:t>
            </a:r>
          </a:p>
          <a:p>
            <a:pPr marL="441157" indent="-441157">
              <a:buSzPct val="123000"/>
              <a:buChar char="•"/>
            </a:pPr>
            <a:r>
              <a:t>Give notes/transcription to interviewee for feedback</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Observations"/>
          <p:cNvSpPr txBox="1">
            <a:spLocks noGrp="1"/>
          </p:cNvSpPr>
          <p:nvPr>
            <p:ph type="title"/>
          </p:nvPr>
        </p:nvSpPr>
        <p:spPr>
          <a:prstGeom prst="rect">
            <a:avLst/>
          </a:prstGeom>
        </p:spPr>
        <p:txBody>
          <a:bodyPr lIns="38100" tIns="38100" rIns="38100" bIns="38100" anchor="b"/>
          <a:lstStyle>
            <a:lvl1pPr defTabSz="1877520">
              <a:defRPr sz="8932" spc="-178"/>
            </a:lvl1pPr>
          </a:lstStyle>
          <a:p>
            <a:r>
              <a:t>Observations</a:t>
            </a:r>
          </a:p>
        </p:txBody>
      </p:sp>
      <p:sp>
        <p:nvSpPr>
          <p:cNvPr id="510" name="Observations with „think aloud“"/>
          <p:cNvSpPr/>
          <p:nvPr/>
        </p:nvSpPr>
        <p:spPr>
          <a:xfrm>
            <a:off x="5537538" y="8149963"/>
            <a:ext cx="3923402" cy="1757724"/>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800">
                <a:latin typeface="Helvetica Neue Medium"/>
                <a:ea typeface="Helvetica Neue Medium"/>
                <a:cs typeface="Helvetica Neue Medium"/>
                <a:sym typeface="Helvetica Neue Medium"/>
              </a:defRPr>
            </a:lvl1pPr>
          </a:lstStyle>
          <a:p>
            <a:r>
              <a:t>Observations with „think aloud“</a:t>
            </a:r>
          </a:p>
        </p:txBody>
      </p:sp>
      <p:sp>
        <p:nvSpPr>
          <p:cNvPr id="511" name="Screen capturing"/>
          <p:cNvSpPr/>
          <p:nvPr/>
        </p:nvSpPr>
        <p:spPr>
          <a:xfrm>
            <a:off x="10498770" y="4788852"/>
            <a:ext cx="4993272" cy="1757725"/>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800">
                <a:latin typeface="Helvetica Neue Medium"/>
                <a:ea typeface="Helvetica Neue Medium"/>
                <a:cs typeface="Helvetica Neue Medium"/>
                <a:sym typeface="Helvetica Neue Medium"/>
              </a:defRPr>
            </a:lvl1pPr>
          </a:lstStyle>
          <a:p>
            <a:r>
              <a:t>Screen capturing</a:t>
            </a:r>
          </a:p>
        </p:txBody>
      </p:sp>
      <p:sp>
        <p:nvSpPr>
          <p:cNvPr id="512" name="Video recordings"/>
          <p:cNvSpPr/>
          <p:nvPr/>
        </p:nvSpPr>
        <p:spPr>
          <a:xfrm>
            <a:off x="14078742" y="7996996"/>
            <a:ext cx="5194837" cy="1604758"/>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800">
                <a:latin typeface="Helvetica Neue Medium"/>
                <a:ea typeface="Helvetica Neue Medium"/>
                <a:cs typeface="Helvetica Neue Medium"/>
                <a:sym typeface="Helvetica Neue Medium"/>
              </a:defRPr>
            </a:lvl1pPr>
          </a:lstStyle>
          <a:p>
            <a:r>
              <a:t>Video recordings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Archival Data"/>
          <p:cNvSpPr txBox="1">
            <a:spLocks noGrp="1"/>
          </p:cNvSpPr>
          <p:nvPr>
            <p:ph type="title"/>
          </p:nvPr>
        </p:nvSpPr>
        <p:spPr>
          <a:prstGeom prst="rect">
            <a:avLst/>
          </a:prstGeom>
        </p:spPr>
        <p:txBody>
          <a:bodyPr lIns="38100" tIns="38100" rIns="38100" bIns="38100" anchor="b"/>
          <a:lstStyle>
            <a:lvl1pPr defTabSz="1877520">
              <a:defRPr sz="8932" spc="-178"/>
            </a:lvl1pPr>
          </a:lstStyle>
          <a:p>
            <a:r>
              <a:t>Archival Data</a:t>
            </a:r>
          </a:p>
        </p:txBody>
      </p:sp>
      <p:sp>
        <p:nvSpPr>
          <p:cNvPr id="517" name="Requirements specifications"/>
          <p:cNvSpPr/>
          <p:nvPr/>
        </p:nvSpPr>
        <p:spPr>
          <a:xfrm>
            <a:off x="11916725" y="5047158"/>
            <a:ext cx="8111758" cy="1284549"/>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Requirements specifications</a:t>
            </a:r>
          </a:p>
        </p:txBody>
      </p:sp>
      <p:sp>
        <p:nvSpPr>
          <p:cNvPr id="518" name="Meeting minutes"/>
          <p:cNvSpPr/>
          <p:nvPr/>
        </p:nvSpPr>
        <p:spPr>
          <a:xfrm>
            <a:off x="2987200" y="4401379"/>
            <a:ext cx="5847135" cy="1781029"/>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Meeting minutes</a:t>
            </a:r>
          </a:p>
        </p:txBody>
      </p:sp>
      <p:sp>
        <p:nvSpPr>
          <p:cNvPr id="519" name="Source code"/>
          <p:cNvSpPr/>
          <p:nvPr/>
        </p:nvSpPr>
        <p:spPr>
          <a:xfrm>
            <a:off x="14994219" y="7174982"/>
            <a:ext cx="3652823" cy="1284548"/>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Source code</a:t>
            </a:r>
          </a:p>
        </p:txBody>
      </p:sp>
      <p:sp>
        <p:nvSpPr>
          <p:cNvPr id="520" name="Test specifications"/>
          <p:cNvSpPr/>
          <p:nvPr/>
        </p:nvSpPr>
        <p:spPr>
          <a:xfrm>
            <a:off x="9475540" y="6801356"/>
            <a:ext cx="4525110" cy="1595198"/>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Test specifications</a:t>
            </a:r>
          </a:p>
        </p:txBody>
      </p:sp>
      <p:sp>
        <p:nvSpPr>
          <p:cNvPr id="521" name="Project plan"/>
          <p:cNvSpPr/>
          <p:nvPr/>
        </p:nvSpPr>
        <p:spPr>
          <a:xfrm>
            <a:off x="5000421" y="8145162"/>
            <a:ext cx="4041713" cy="1781028"/>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Project plan</a:t>
            </a:r>
          </a:p>
        </p:txBody>
      </p:sp>
      <p:sp>
        <p:nvSpPr>
          <p:cNvPr id="522" name="Organisational charts"/>
          <p:cNvSpPr/>
          <p:nvPr/>
        </p:nvSpPr>
        <p:spPr>
          <a:xfrm>
            <a:off x="13253090" y="8866203"/>
            <a:ext cx="4041712" cy="1781028"/>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Organisational charts</a:t>
            </a:r>
          </a:p>
        </p:txBody>
      </p:sp>
      <p:sp>
        <p:nvSpPr>
          <p:cNvPr id="523" name="Financial records"/>
          <p:cNvSpPr/>
          <p:nvPr/>
        </p:nvSpPr>
        <p:spPr>
          <a:xfrm>
            <a:off x="3586327" y="10808619"/>
            <a:ext cx="5232681" cy="2085766"/>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Financial records</a:t>
            </a:r>
          </a:p>
        </p:txBody>
      </p:sp>
      <p:sp>
        <p:nvSpPr>
          <p:cNvPr id="524" name="Reports"/>
          <p:cNvSpPr/>
          <p:nvPr/>
        </p:nvSpPr>
        <p:spPr>
          <a:xfrm>
            <a:off x="13750580" y="11053903"/>
            <a:ext cx="5142853" cy="1595198"/>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Reports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Metrics"/>
          <p:cNvSpPr txBox="1">
            <a:spLocks noGrp="1"/>
          </p:cNvSpPr>
          <p:nvPr>
            <p:ph type="title"/>
          </p:nvPr>
        </p:nvSpPr>
        <p:spPr>
          <a:prstGeom prst="rect">
            <a:avLst/>
          </a:prstGeom>
        </p:spPr>
        <p:txBody>
          <a:bodyPr lIns="38100" tIns="38100" rIns="38100" bIns="38100" anchor="b"/>
          <a:lstStyle>
            <a:lvl1pPr defTabSz="1877520">
              <a:defRPr sz="8932" spc="-178"/>
            </a:lvl1pPr>
          </a:lstStyle>
          <a:p>
            <a:r>
              <a:t>Metrics</a:t>
            </a:r>
          </a:p>
        </p:txBody>
      </p:sp>
      <p:sp>
        <p:nvSpPr>
          <p:cNvPr id="529" name="Defect counts"/>
          <p:cNvSpPr/>
          <p:nvPr/>
        </p:nvSpPr>
        <p:spPr>
          <a:xfrm>
            <a:off x="10540142" y="5708456"/>
            <a:ext cx="4183725" cy="1277016"/>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Defect counts</a:t>
            </a:r>
          </a:p>
        </p:txBody>
      </p:sp>
      <p:sp>
        <p:nvSpPr>
          <p:cNvPr id="530" name="Sales figures"/>
          <p:cNvSpPr/>
          <p:nvPr/>
        </p:nvSpPr>
        <p:spPr>
          <a:xfrm>
            <a:off x="5048979" y="5343468"/>
            <a:ext cx="4601295" cy="1642004"/>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Sales figures</a:t>
            </a:r>
          </a:p>
        </p:txBody>
      </p:sp>
      <p:sp>
        <p:nvSpPr>
          <p:cNvPr id="531" name="Integration times and failures"/>
          <p:cNvSpPr/>
          <p:nvPr/>
        </p:nvSpPr>
        <p:spPr>
          <a:xfrm>
            <a:off x="12011488" y="7850441"/>
            <a:ext cx="4367563" cy="1542915"/>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Integration times and failures</a:t>
            </a:r>
          </a:p>
        </p:txBody>
      </p:sp>
      <p:sp>
        <p:nvSpPr>
          <p:cNvPr id="532" name="Time sheets"/>
          <p:cNvSpPr/>
          <p:nvPr/>
        </p:nvSpPr>
        <p:spPr>
          <a:xfrm>
            <a:off x="6589010" y="7618467"/>
            <a:ext cx="3532023" cy="1277016"/>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Time sheets</a:t>
            </a:r>
          </a:p>
        </p:txBody>
      </p:sp>
      <p:sp>
        <p:nvSpPr>
          <p:cNvPr id="533" name="Project costs"/>
          <p:cNvSpPr/>
          <p:nvPr/>
        </p:nvSpPr>
        <p:spPr>
          <a:xfrm>
            <a:off x="7057615" y="10181266"/>
            <a:ext cx="3532023" cy="1277015"/>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r>
              <a:t>Project costs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search Question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Research Questions</a:t>
            </a:r>
          </a:p>
        </p:txBody>
      </p:sp>
      <p:sp>
        <p:nvSpPr>
          <p:cNvPr id="222" name="RQ1: What are intentions for migrating existing systems to Microservices?…"/>
          <p:cNvSpPr txBox="1"/>
          <p:nvPr/>
        </p:nvSpPr>
        <p:spPr>
          <a:xfrm>
            <a:off x="1254826" y="3259777"/>
            <a:ext cx="23857561" cy="9847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6200"/>
            </a:pPr>
            <a:r>
              <a:rPr b="1"/>
              <a:t>RQ1</a:t>
            </a:r>
            <a:r>
              <a:t>: What are intentions for migrating existing systems to Microservices?</a:t>
            </a:r>
          </a:p>
          <a:p>
            <a:pPr>
              <a:defRPr sz="6200"/>
            </a:pPr>
            <a:endParaRPr/>
          </a:p>
          <a:p>
            <a:pPr>
              <a:defRPr sz="6200"/>
            </a:pPr>
            <a:r>
              <a:rPr b="1"/>
              <a:t>RQ2</a:t>
            </a:r>
            <a:r>
              <a:t>: Which Microservices migration strategies and decomposition approaches do companies apply? </a:t>
            </a:r>
          </a:p>
          <a:p>
            <a:pPr>
              <a:defRPr sz="6200"/>
            </a:pPr>
            <a:endParaRPr/>
          </a:p>
          <a:p>
            <a:pPr>
              <a:defRPr sz="6200"/>
            </a:pPr>
            <a:r>
              <a:rPr b="1"/>
              <a:t>RQ3</a:t>
            </a:r>
            <a:r>
              <a:t>: What are the major technical and organizational</a:t>
            </a:r>
          </a:p>
          <a:p>
            <a:pPr>
              <a:defRPr sz="6200"/>
            </a:pPr>
            <a:r>
              <a:t>challenges during a Microservices migration?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Data Collection Checklist"/>
          <p:cNvSpPr txBox="1">
            <a:spLocks noGrp="1"/>
          </p:cNvSpPr>
          <p:nvPr>
            <p:ph type="title"/>
          </p:nvPr>
        </p:nvSpPr>
        <p:spPr>
          <a:prstGeom prst="rect">
            <a:avLst/>
          </a:prstGeom>
        </p:spPr>
        <p:txBody>
          <a:bodyPr lIns="38100" tIns="38100" rIns="38100" bIns="38100" anchor="b"/>
          <a:lstStyle>
            <a:lvl1pPr defTabSz="1877520">
              <a:defRPr sz="8932" spc="-178"/>
            </a:lvl1pPr>
          </a:lstStyle>
          <a:p>
            <a:r>
              <a:t>Data Collection Checklist</a:t>
            </a:r>
          </a:p>
        </p:txBody>
      </p:sp>
      <p:sp>
        <p:nvSpPr>
          <p:cNvPr id="538" name="Is a case study protocol for data collection and analysis derived (what, why, how, when)? Are procedures for its update defined?…"/>
          <p:cNvSpPr txBox="1">
            <a:spLocks noGrp="1"/>
          </p:cNvSpPr>
          <p:nvPr>
            <p:ph type="body" idx="1"/>
          </p:nvPr>
        </p:nvSpPr>
        <p:spPr>
          <a:prstGeom prst="rect">
            <a:avLst/>
          </a:prstGeom>
        </p:spPr>
        <p:txBody>
          <a:bodyPr lIns="38100" tIns="38100" rIns="38100" bIns="38100"/>
          <a:lstStyle/>
          <a:p>
            <a:pPr marL="418338" indent="-418338" defTabSz="1487386">
              <a:spcBef>
                <a:spcPts val="2700"/>
              </a:spcBef>
              <a:buSzPct val="100000"/>
              <a:buAutoNum type="arabicPeriod"/>
              <a:defRPr sz="2928"/>
            </a:pPr>
            <a:r>
              <a:t>Is a case study protocol for data collection and analysis derived (what, why, how, when)? Are procedures for its update defined?</a:t>
            </a:r>
          </a:p>
          <a:p>
            <a:pPr marL="418338" indent="-418338" defTabSz="1487386">
              <a:spcBef>
                <a:spcPts val="2700"/>
              </a:spcBef>
              <a:buSzPct val="100000"/>
              <a:buAutoNum type="arabicPeriod"/>
              <a:defRPr sz="2928"/>
            </a:pPr>
            <a:r>
              <a:t>Are multiple data sources and collection methods planned (triangulation)?</a:t>
            </a:r>
          </a:p>
          <a:p>
            <a:pPr marL="418338" indent="-418338" defTabSz="1487386">
              <a:spcBef>
                <a:spcPts val="2700"/>
              </a:spcBef>
              <a:buSzPct val="100000"/>
              <a:buAutoNum type="arabicPeriod"/>
              <a:defRPr sz="2928"/>
            </a:pPr>
            <a:r>
              <a:t>Are measurement instruments and procedures well defined (measurement definitions, interview questions)?</a:t>
            </a:r>
          </a:p>
          <a:p>
            <a:pPr marL="418338" indent="-418338" defTabSz="1487386">
              <a:spcBef>
                <a:spcPts val="2700"/>
              </a:spcBef>
              <a:buSzPct val="100000"/>
              <a:buAutoNum type="arabicPeriod"/>
              <a:defRPr sz="2928"/>
            </a:pPr>
            <a:r>
              <a:t>Are the planned methods and measurements sufficient to fulfil the objective of the study?</a:t>
            </a:r>
          </a:p>
          <a:p>
            <a:pPr marL="418338" indent="-418338" defTabSz="1487386">
              <a:spcBef>
                <a:spcPts val="2700"/>
              </a:spcBef>
              <a:buSzPct val="100000"/>
              <a:buAutoNum type="arabicPeriod"/>
              <a:defRPr sz="2928"/>
            </a:pPr>
            <a:r>
              <a:t>Is the study design approved by a review board, and has informed consent obtained from individuals and organisations?</a:t>
            </a:r>
          </a:p>
          <a:p>
            <a:pPr marL="418338" indent="-418338" defTabSz="1487386">
              <a:spcBef>
                <a:spcPts val="2700"/>
              </a:spcBef>
              <a:buSzPct val="100000"/>
              <a:buAutoNum type="arabicPeriod"/>
              <a:defRPr sz="2928"/>
            </a:pPr>
            <a:r>
              <a:t>Is data collected according to the case study protocol?</a:t>
            </a:r>
          </a:p>
          <a:p>
            <a:pPr marL="418338" indent="-418338" defTabSz="1487386">
              <a:spcBef>
                <a:spcPts val="2700"/>
              </a:spcBef>
              <a:buSzPct val="100000"/>
              <a:buAutoNum type="arabicPeriod"/>
              <a:defRPr sz="2928"/>
            </a:pPr>
            <a:r>
              <a:t>Is the observed phenomenon correctly implemented (e.g. to what extent is a design method under study actually used)?</a:t>
            </a:r>
          </a:p>
          <a:p>
            <a:pPr marL="418338" indent="-418338" defTabSz="1487386">
              <a:spcBef>
                <a:spcPts val="2700"/>
              </a:spcBef>
              <a:buSzPct val="100000"/>
              <a:buAutoNum type="arabicPeriod"/>
              <a:defRPr sz="2928"/>
            </a:pPr>
            <a:r>
              <a:t>Is data recorded to enable further analysis?</a:t>
            </a:r>
          </a:p>
          <a:p>
            <a:pPr marL="418338" indent="-418338" defTabSz="1487386">
              <a:spcBef>
                <a:spcPts val="2700"/>
              </a:spcBef>
              <a:buSzPct val="100000"/>
              <a:buAutoNum type="arabicPeriod"/>
              <a:defRPr sz="2928"/>
            </a:pPr>
            <a:r>
              <a:t>Are sensitive results identified (for individuals, the organisation or the project)?</a:t>
            </a:r>
          </a:p>
          <a:p>
            <a:pPr marL="418338" indent="-418338" defTabSz="1487386">
              <a:spcBef>
                <a:spcPts val="2700"/>
              </a:spcBef>
              <a:buSzPct val="100000"/>
              <a:buAutoNum type="arabicPeriod"/>
              <a:defRPr sz="2928"/>
            </a:pPr>
            <a:r>
              <a:t>Are the data collection procedures well traceable?</a:t>
            </a:r>
          </a:p>
          <a:p>
            <a:pPr marL="418338" indent="-418338" defTabSz="1487386">
              <a:spcBef>
                <a:spcPts val="2700"/>
              </a:spcBef>
              <a:buSzPct val="100000"/>
              <a:buAutoNum type="arabicPeriod"/>
              <a:defRPr sz="2928"/>
            </a:pPr>
            <a:r>
              <a:t>Does the collected data provide ability to address the research question?</a:t>
            </a:r>
          </a:p>
        </p:txBody>
      </p:sp>
      <p:sp>
        <p:nvSpPr>
          <p:cNvPr id="539" name="Checklist from Runeson, P. and Höst, M. (2009). Guidelines for conducting and reporting case study research in software engineering. Emp. Softw. Engg. 14, 2 (April 2009), 131-164."/>
          <p:cNvSpPr txBox="1"/>
          <p:nvPr/>
        </p:nvSpPr>
        <p:spPr>
          <a:xfrm>
            <a:off x="644850" y="12918298"/>
            <a:ext cx="22597543" cy="422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713231">
              <a:lnSpc>
                <a:spcPct val="120000"/>
              </a:lnSpc>
              <a:spcBef>
                <a:spcPts val="0"/>
              </a:spcBef>
              <a:defRPr sz="2200">
                <a:solidFill>
                  <a:srgbClr val="323232"/>
                </a:solidFill>
                <a:latin typeface="Arial"/>
                <a:ea typeface="Arial"/>
                <a:cs typeface="Arial"/>
                <a:sym typeface="Arial"/>
              </a:defRPr>
            </a:lvl1pPr>
          </a:lstStyle>
          <a:p>
            <a:r>
              <a:t>Checklist from Runeson, P. and Höst, M. (2009). Guidelines for conducting and reporting case study research in software engineering. Emp. Softw. Engg. 14, 2 (April 2009), 131-164.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How could we apply these different data collection techniques in our refactoring case study?…"/>
          <p:cNvSpPr txBox="1"/>
          <p:nvPr/>
        </p:nvSpPr>
        <p:spPr>
          <a:xfrm>
            <a:off x="4244177" y="5168772"/>
            <a:ext cx="15895646" cy="33784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5000"/>
            </a:pPr>
            <a:r>
              <a:t>How could we apply these different data collection techniques in our refactoring case study?</a:t>
            </a:r>
          </a:p>
          <a:p>
            <a:pPr>
              <a:defRPr sz="5000"/>
            </a:pPr>
            <a:r>
              <a:t>Develop an interview guide that you would use for interviewing developers in a company!</a:t>
            </a:r>
          </a:p>
        </p:txBody>
      </p:sp>
      <p:sp>
        <p:nvSpPr>
          <p:cNvPr id="542" name="Refactoring"/>
          <p:cNvSpPr txBox="1">
            <a:spLocks noGrp="1"/>
          </p:cNvSpPr>
          <p:nvPr>
            <p:ph type="title"/>
          </p:nvPr>
        </p:nvSpPr>
        <p:spPr>
          <a:prstGeom prst="rect">
            <a:avLst/>
          </a:prstGeom>
        </p:spPr>
        <p:txBody>
          <a:bodyPr lIns="38100" tIns="38100" rIns="38100" bIns="38100"/>
          <a:lstStyle>
            <a:lvl1pPr defTabSz="1877520">
              <a:defRPr sz="8932" spc="-178"/>
            </a:lvl1pPr>
          </a:lstStyle>
          <a:p>
            <a:r>
              <a:t>Refactoring</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Hypothesis generating"/>
          <p:cNvSpPr/>
          <p:nvPr/>
        </p:nvSpPr>
        <p:spPr>
          <a:xfrm>
            <a:off x="7752484" y="7970384"/>
            <a:ext cx="3024064" cy="137932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Hypothesis generating</a:t>
            </a:r>
          </a:p>
        </p:txBody>
      </p:sp>
      <p:sp>
        <p:nvSpPr>
          <p:cNvPr id="545" name="Hypothesis confirmation"/>
          <p:cNvSpPr/>
          <p:nvPr/>
        </p:nvSpPr>
        <p:spPr>
          <a:xfrm>
            <a:off x="13607453" y="7970384"/>
            <a:ext cx="3024064" cy="137932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Hypothesis confirmation</a:t>
            </a:r>
          </a:p>
        </p:txBody>
      </p:sp>
      <p:sp>
        <p:nvSpPr>
          <p:cNvPr id="546" name="Data analysis"/>
          <p:cNvSpPr/>
          <p:nvPr/>
        </p:nvSpPr>
        <p:spPr>
          <a:xfrm>
            <a:off x="10679968" y="3298119"/>
            <a:ext cx="3024064" cy="2090575"/>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Data analysis</a:t>
            </a:r>
          </a:p>
        </p:txBody>
      </p:sp>
      <p:sp>
        <p:nvSpPr>
          <p:cNvPr id="547" name="Linien"/>
          <p:cNvSpPr/>
          <p:nvPr/>
        </p:nvSpPr>
        <p:spPr>
          <a:xfrm>
            <a:off x="12715156" y="5914192"/>
            <a:ext cx="1981668" cy="1981667"/>
          </a:xfrm>
          <a:prstGeom prst="line">
            <a:avLst/>
          </a:prstGeom>
          <a:ln w="50800">
            <a:solidFill>
              <a:srgbClr val="323232"/>
            </a:solidFill>
            <a:miter/>
            <a:tailEnd type="triangle"/>
          </a:ln>
        </p:spPr>
        <p:txBody>
          <a:bodyPr lIns="45719" rIns="45719"/>
          <a:lstStyle/>
          <a:p>
            <a:pPr defTabSz="713231">
              <a:lnSpc>
                <a:spcPct val="100000"/>
              </a:lnSpc>
              <a:spcBef>
                <a:spcPts val="0"/>
              </a:spcBef>
              <a:defRPr sz="1400">
                <a:solidFill>
                  <a:srgbClr val="323232"/>
                </a:solidFill>
                <a:latin typeface="Arial"/>
                <a:ea typeface="Arial"/>
                <a:cs typeface="Arial"/>
                <a:sym typeface="Arial"/>
              </a:defRPr>
            </a:pPr>
            <a:endParaRPr/>
          </a:p>
        </p:txBody>
      </p:sp>
      <p:sp>
        <p:nvSpPr>
          <p:cNvPr id="548" name="Linien"/>
          <p:cNvSpPr/>
          <p:nvPr/>
        </p:nvSpPr>
        <p:spPr>
          <a:xfrm flipH="1">
            <a:off x="9743256" y="5828590"/>
            <a:ext cx="2109227" cy="2109227"/>
          </a:xfrm>
          <a:prstGeom prst="line">
            <a:avLst/>
          </a:prstGeom>
          <a:ln w="50800">
            <a:solidFill>
              <a:srgbClr val="323232"/>
            </a:solidFill>
            <a:miter/>
            <a:tailEnd type="triangle"/>
          </a:ln>
        </p:spPr>
        <p:txBody>
          <a:bodyPr lIns="45719" rIns="45719"/>
          <a:lstStyle/>
          <a:p>
            <a:pPr defTabSz="713231">
              <a:lnSpc>
                <a:spcPct val="100000"/>
              </a:lnSpc>
              <a:spcBef>
                <a:spcPts val="0"/>
              </a:spcBef>
              <a:defRPr sz="1400">
                <a:solidFill>
                  <a:srgbClr val="323232"/>
                </a:solidFill>
                <a:latin typeface="Arial"/>
                <a:ea typeface="Arial"/>
                <a:cs typeface="Arial"/>
                <a:sym typeface="Arial"/>
              </a:defRPr>
            </a:pPr>
            <a:endParaRPr/>
          </a:p>
        </p:txBody>
      </p:sp>
      <p:sp>
        <p:nvSpPr>
          <p:cNvPr id="549" name="Deductive…"/>
          <p:cNvSpPr txBox="1"/>
          <p:nvPr/>
        </p:nvSpPr>
        <p:spPr>
          <a:xfrm>
            <a:off x="14042355" y="6186506"/>
            <a:ext cx="1706923" cy="8511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defTabSz="713231">
              <a:lnSpc>
                <a:spcPct val="100000"/>
              </a:lnSpc>
              <a:spcBef>
                <a:spcPts val="0"/>
              </a:spcBef>
              <a:defRPr sz="3000">
                <a:solidFill>
                  <a:srgbClr val="323232"/>
                </a:solidFill>
                <a:latin typeface="Arial"/>
                <a:ea typeface="Arial"/>
                <a:cs typeface="Arial"/>
                <a:sym typeface="Arial"/>
              </a:defRPr>
            </a:pPr>
            <a:r>
              <a:t>Deductive</a:t>
            </a:r>
          </a:p>
          <a:p>
            <a:pPr defTabSz="713231">
              <a:lnSpc>
                <a:spcPct val="100000"/>
              </a:lnSpc>
              <a:spcBef>
                <a:spcPts val="0"/>
              </a:spcBef>
              <a:defRPr sz="3000">
                <a:solidFill>
                  <a:srgbClr val="323232"/>
                </a:solidFill>
                <a:latin typeface="Arial"/>
                <a:ea typeface="Arial"/>
                <a:cs typeface="Arial"/>
                <a:sym typeface="Arial"/>
              </a:defRPr>
            </a:pPr>
            <a:r>
              <a:t>research</a:t>
            </a:r>
          </a:p>
        </p:txBody>
      </p:sp>
      <p:sp>
        <p:nvSpPr>
          <p:cNvPr id="550" name="Inductive…"/>
          <p:cNvSpPr txBox="1"/>
          <p:nvPr/>
        </p:nvSpPr>
        <p:spPr>
          <a:xfrm>
            <a:off x="9005829" y="6186506"/>
            <a:ext cx="1537631" cy="8511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defTabSz="713231">
              <a:lnSpc>
                <a:spcPct val="100000"/>
              </a:lnSpc>
              <a:spcBef>
                <a:spcPts val="0"/>
              </a:spcBef>
              <a:defRPr sz="3000">
                <a:solidFill>
                  <a:srgbClr val="323232"/>
                </a:solidFill>
                <a:latin typeface="Arial"/>
                <a:ea typeface="Arial"/>
                <a:cs typeface="Arial"/>
                <a:sym typeface="Arial"/>
              </a:defRPr>
            </a:pPr>
            <a:r>
              <a:t>Inductive</a:t>
            </a:r>
          </a:p>
          <a:p>
            <a:pPr defTabSz="713231">
              <a:lnSpc>
                <a:spcPct val="100000"/>
              </a:lnSpc>
              <a:spcBef>
                <a:spcPts val="0"/>
              </a:spcBef>
              <a:defRPr sz="3000">
                <a:solidFill>
                  <a:srgbClr val="323232"/>
                </a:solidFill>
                <a:latin typeface="Arial"/>
                <a:ea typeface="Arial"/>
                <a:cs typeface="Arial"/>
                <a:sym typeface="Arial"/>
              </a:defRPr>
            </a:pPr>
            <a:r>
              <a:t>research</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Descriptive statistics"/>
          <p:cNvSpPr/>
          <p:nvPr/>
        </p:nvSpPr>
        <p:spPr>
          <a:xfrm>
            <a:off x="10188385" y="6156886"/>
            <a:ext cx="2596129" cy="1151166"/>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Descriptive statistics</a:t>
            </a:r>
          </a:p>
        </p:txBody>
      </p:sp>
      <p:sp>
        <p:nvSpPr>
          <p:cNvPr id="555" name="Inductive statistics"/>
          <p:cNvSpPr/>
          <p:nvPr/>
        </p:nvSpPr>
        <p:spPr>
          <a:xfrm>
            <a:off x="10361003" y="7597419"/>
            <a:ext cx="2693127" cy="155818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Inductive statistics</a:t>
            </a:r>
          </a:p>
        </p:txBody>
      </p:sp>
      <p:sp>
        <p:nvSpPr>
          <p:cNvPr id="556" name="Quantitative data analysis"/>
          <p:cNvSpPr/>
          <p:nvPr/>
        </p:nvSpPr>
        <p:spPr>
          <a:xfrm>
            <a:off x="10101723" y="3736953"/>
            <a:ext cx="3883739" cy="1534079"/>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Quantitative data analysis</a:t>
            </a:r>
          </a:p>
        </p:txBody>
      </p:sp>
      <p:sp>
        <p:nvSpPr>
          <p:cNvPr id="560" name="Verbindungslinie"/>
          <p:cNvSpPr/>
          <p:nvPr/>
        </p:nvSpPr>
        <p:spPr>
          <a:xfrm>
            <a:off x="9426650" y="4702209"/>
            <a:ext cx="565528" cy="2091241"/>
          </a:xfrm>
          <a:custGeom>
            <a:avLst/>
            <a:gdLst/>
            <a:ahLst/>
            <a:cxnLst>
              <a:cxn ang="0">
                <a:pos x="wd2" y="hd2"/>
              </a:cxn>
              <a:cxn ang="5400000">
                <a:pos x="wd2" y="hd2"/>
              </a:cxn>
              <a:cxn ang="10800000">
                <a:pos x="wd2" y="hd2"/>
              </a:cxn>
              <a:cxn ang="16200000">
                <a:pos x="wd2" y="hd2"/>
              </a:cxn>
            </a:cxnLst>
            <a:rect l="0" t="0" r="r" b="b"/>
            <a:pathLst>
              <a:path w="16209" h="21600" extrusionOk="0">
                <a:moveTo>
                  <a:pt x="16209" y="21600"/>
                </a:moveTo>
                <a:cubicBezTo>
                  <a:pt x="-4884" y="14588"/>
                  <a:pt x="-5391" y="7388"/>
                  <a:pt x="14687" y="0"/>
                </a:cubicBezTo>
              </a:path>
            </a:pathLst>
          </a:custGeom>
          <a:ln w="12700">
            <a:solidFill>
              <a:srgbClr val="323232"/>
            </a:solidFill>
            <a:miter/>
          </a:ln>
        </p:spPr>
        <p:txBody>
          <a:bodyPr/>
          <a:lstStyle/>
          <a:p>
            <a:endParaRPr/>
          </a:p>
        </p:txBody>
      </p:sp>
      <p:sp>
        <p:nvSpPr>
          <p:cNvPr id="561" name="Verbindungslinie"/>
          <p:cNvSpPr/>
          <p:nvPr/>
        </p:nvSpPr>
        <p:spPr>
          <a:xfrm>
            <a:off x="13319742" y="4493211"/>
            <a:ext cx="1374525" cy="3027786"/>
          </a:xfrm>
          <a:custGeom>
            <a:avLst/>
            <a:gdLst/>
            <a:ahLst/>
            <a:cxnLst>
              <a:cxn ang="0">
                <a:pos x="wd2" y="hd2"/>
              </a:cxn>
              <a:cxn ang="5400000">
                <a:pos x="wd2" y="hd2"/>
              </a:cxn>
              <a:cxn ang="10800000">
                <a:pos x="wd2" y="hd2"/>
              </a:cxn>
              <a:cxn ang="16200000">
                <a:pos x="wd2" y="hd2"/>
              </a:cxn>
            </a:cxnLst>
            <a:rect l="0" t="0" r="r" b="b"/>
            <a:pathLst>
              <a:path w="17034" h="21600" extrusionOk="0">
                <a:moveTo>
                  <a:pt x="0" y="21600"/>
                </a:moveTo>
                <a:cubicBezTo>
                  <a:pt x="17687" y="17513"/>
                  <a:pt x="21600" y="10313"/>
                  <a:pt x="11740" y="0"/>
                </a:cubicBezTo>
              </a:path>
            </a:pathLst>
          </a:custGeom>
          <a:ln w="12700">
            <a:solidFill>
              <a:srgbClr val="323232"/>
            </a:solidFill>
            <a:miter/>
          </a:ln>
        </p:spPr>
        <p:txBody>
          <a:bodyPr/>
          <a:lstStyle/>
          <a:p>
            <a:endParaRPr/>
          </a:p>
        </p:txBody>
      </p:sp>
      <p:sp>
        <p:nvSpPr>
          <p:cNvPr id="559" name="Predictive models"/>
          <p:cNvSpPr/>
          <p:nvPr/>
        </p:nvSpPr>
        <p:spPr>
          <a:xfrm>
            <a:off x="13483485" y="7639745"/>
            <a:ext cx="2956935" cy="1556833"/>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Predictive models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Grounded Theory"/>
          <p:cNvSpPr/>
          <p:nvPr/>
        </p:nvSpPr>
        <p:spPr>
          <a:xfrm>
            <a:off x="3901719" y="4457829"/>
            <a:ext cx="3884095" cy="1575409"/>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200">
                <a:latin typeface="Helvetica Neue Medium"/>
                <a:ea typeface="Helvetica Neue Medium"/>
                <a:cs typeface="Helvetica Neue Medium"/>
                <a:sym typeface="Helvetica Neue Medium"/>
              </a:defRPr>
            </a:lvl1pPr>
          </a:lstStyle>
          <a:p>
            <a:r>
              <a:t>Grounded Theory</a:t>
            </a:r>
          </a:p>
        </p:txBody>
      </p:sp>
      <p:sp>
        <p:nvSpPr>
          <p:cNvPr id="564" name="Qualitative content analysis"/>
          <p:cNvSpPr/>
          <p:nvPr/>
        </p:nvSpPr>
        <p:spPr>
          <a:xfrm>
            <a:off x="13813201" y="4507124"/>
            <a:ext cx="3957392" cy="2119057"/>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200">
                <a:latin typeface="Helvetica Neue Medium"/>
                <a:ea typeface="Helvetica Neue Medium"/>
                <a:cs typeface="Helvetica Neue Medium"/>
                <a:sym typeface="Helvetica Neue Medium"/>
              </a:defRPr>
            </a:lvl1pPr>
          </a:lstStyle>
          <a:p>
            <a:r>
              <a:t>Qualitative content analysis</a:t>
            </a:r>
          </a:p>
        </p:txBody>
      </p:sp>
      <p:sp>
        <p:nvSpPr>
          <p:cNvPr id="565" name="Qualitative data analysis"/>
          <p:cNvSpPr/>
          <p:nvPr/>
        </p:nvSpPr>
        <p:spPr>
          <a:xfrm>
            <a:off x="7469360" y="2329800"/>
            <a:ext cx="7962660" cy="985551"/>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200">
                <a:latin typeface="Helvetica Neue Medium"/>
                <a:ea typeface="Helvetica Neue Medium"/>
                <a:cs typeface="Helvetica Neue Medium"/>
                <a:sym typeface="Helvetica Neue Medium"/>
              </a:defRPr>
            </a:lvl1pPr>
          </a:lstStyle>
          <a:p>
            <a:r>
              <a:t>Qualitative data analysis</a:t>
            </a:r>
          </a:p>
        </p:txBody>
      </p:sp>
      <p:sp>
        <p:nvSpPr>
          <p:cNvPr id="566" name="Discourse analysis"/>
          <p:cNvSpPr/>
          <p:nvPr/>
        </p:nvSpPr>
        <p:spPr>
          <a:xfrm>
            <a:off x="5910227" y="9158790"/>
            <a:ext cx="3181604" cy="2119057"/>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200">
                <a:latin typeface="Helvetica Neue Medium"/>
                <a:ea typeface="Helvetica Neue Medium"/>
                <a:cs typeface="Helvetica Neue Medium"/>
                <a:sym typeface="Helvetica Neue Medium"/>
              </a:defRPr>
            </a:lvl1pPr>
          </a:lstStyle>
          <a:p>
            <a:r>
              <a:t>Discourse analysis</a:t>
            </a:r>
          </a:p>
        </p:txBody>
      </p:sp>
      <p:sp>
        <p:nvSpPr>
          <p:cNvPr id="567" name="Ethnography"/>
          <p:cNvSpPr/>
          <p:nvPr/>
        </p:nvSpPr>
        <p:spPr>
          <a:xfrm>
            <a:off x="10407101" y="10498828"/>
            <a:ext cx="3569797" cy="2028731"/>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200">
                <a:latin typeface="Helvetica Neue Medium"/>
                <a:ea typeface="Helvetica Neue Medium"/>
                <a:cs typeface="Helvetica Neue Medium"/>
                <a:sym typeface="Helvetica Neue Medium"/>
              </a:defRPr>
            </a:lvl1pPr>
          </a:lstStyle>
          <a:p>
            <a:r>
              <a:t>Ethnography</a:t>
            </a:r>
          </a:p>
        </p:txBody>
      </p:sp>
      <p:sp>
        <p:nvSpPr>
          <p:cNvPr id="568" name="Hermeneutics"/>
          <p:cNvSpPr/>
          <p:nvPr/>
        </p:nvSpPr>
        <p:spPr>
          <a:xfrm>
            <a:off x="15091002" y="8883343"/>
            <a:ext cx="4505124" cy="1673104"/>
          </a:xfrm>
          <a:prstGeom prst="rect">
            <a:avLst/>
          </a:prstGeom>
          <a:solidFill>
            <a:srgbClr val="00A1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defTabSz="825500">
              <a:lnSpc>
                <a:spcPct val="100000"/>
              </a:lnSpc>
              <a:spcBef>
                <a:spcPts val="0"/>
              </a:spcBef>
              <a:defRPr sz="4200">
                <a:latin typeface="Helvetica Neue Medium"/>
                <a:ea typeface="Helvetica Neue Medium"/>
                <a:cs typeface="Helvetica Neue Medium"/>
                <a:sym typeface="Helvetica Neue Medium"/>
              </a:defRPr>
            </a:lvl1pPr>
          </a:lstStyle>
          <a:p>
            <a:r>
              <a:t>Hermeneutics</a:t>
            </a:r>
          </a:p>
        </p:txBody>
      </p:sp>
      <p:sp>
        <p:nvSpPr>
          <p:cNvPr id="569" name="…"/>
          <p:cNvSpPr txBox="1"/>
          <p:nvPr/>
        </p:nvSpPr>
        <p:spPr>
          <a:xfrm>
            <a:off x="11396383" y="7321160"/>
            <a:ext cx="546101" cy="592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713231">
              <a:lnSpc>
                <a:spcPct val="100000"/>
              </a:lnSpc>
              <a:spcBef>
                <a:spcPts val="0"/>
              </a:spcBef>
              <a:defRPr sz="4200">
                <a:solidFill>
                  <a:srgbClr val="323232"/>
                </a:solidFill>
                <a:latin typeface="Arial"/>
                <a:ea typeface="Arial"/>
                <a:cs typeface="Arial"/>
                <a:sym typeface="Arial"/>
              </a:defRPr>
            </a:lvl1pPr>
          </a:lstStyle>
          <a:p>
            <a:r>
              <a:t>…</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Qualitative Content Analysis"/>
          <p:cNvSpPr txBox="1">
            <a:spLocks noGrp="1"/>
          </p:cNvSpPr>
          <p:nvPr>
            <p:ph type="title"/>
          </p:nvPr>
        </p:nvSpPr>
        <p:spPr>
          <a:prstGeom prst="rect">
            <a:avLst/>
          </a:prstGeom>
        </p:spPr>
        <p:txBody>
          <a:bodyPr lIns="38100" tIns="38100" rIns="38100" bIns="38100" anchor="b"/>
          <a:lstStyle>
            <a:lvl1pPr defTabSz="1877520">
              <a:defRPr sz="8932" spc="-178"/>
            </a:lvl1pPr>
          </a:lstStyle>
          <a:p>
            <a:r>
              <a:t>Qualitative Content Analysis</a:t>
            </a:r>
          </a:p>
        </p:txBody>
      </p:sp>
      <p:sp>
        <p:nvSpPr>
          <p:cNvPr id="574" name="Proposed by Mayring…"/>
          <p:cNvSpPr txBox="1">
            <a:spLocks noGrp="1"/>
          </p:cNvSpPr>
          <p:nvPr>
            <p:ph type="body" idx="1"/>
          </p:nvPr>
        </p:nvSpPr>
        <p:spPr>
          <a:xfrm>
            <a:off x="1537927" y="5166304"/>
            <a:ext cx="21971001" cy="8256011"/>
          </a:xfrm>
          <a:prstGeom prst="rect">
            <a:avLst/>
          </a:prstGeom>
        </p:spPr>
        <p:txBody>
          <a:bodyPr lIns="38100" tIns="38100" rIns="38100" bIns="38100"/>
          <a:lstStyle/>
          <a:p>
            <a:pPr marL="294105" indent="-294105">
              <a:buSzPct val="100000"/>
            </a:pPr>
            <a:r>
              <a:t>Proposed by Mayring</a:t>
            </a:r>
          </a:p>
          <a:p>
            <a:pPr marL="294105" indent="-294105">
              <a:buSzPct val="100000"/>
            </a:pPr>
            <a:r>
              <a:t>Its aim is to analyze protocols of communication</a:t>
            </a:r>
          </a:p>
          <a:p>
            <a:pPr marL="294105" indent="-294105">
              <a:buSzPct val="100000"/>
            </a:pPr>
            <a:r>
              <a:t>It can be applied in various disciplines, such as psychology, sociology, and linguistics.</a:t>
            </a:r>
          </a:p>
          <a:p>
            <a:pPr marL="294105" indent="-294105">
              <a:buSzPct val="100000"/>
            </a:pPr>
            <a:r>
              <a:t>Depending on the discipline, the unit of analysis may be quite different. In SE, we usually start at the phrase or sentence level.</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Qualitative Content Analysis"/>
          <p:cNvSpPr txBox="1">
            <a:spLocks noGrp="1"/>
          </p:cNvSpPr>
          <p:nvPr>
            <p:ph type="title"/>
          </p:nvPr>
        </p:nvSpPr>
        <p:spPr>
          <a:prstGeom prst="rect">
            <a:avLst/>
          </a:prstGeom>
        </p:spPr>
        <p:txBody>
          <a:bodyPr lIns="38100" tIns="38100" rIns="38100" bIns="38100" anchor="b"/>
          <a:lstStyle>
            <a:lvl1pPr defTabSz="1877520">
              <a:defRPr sz="8932" spc="-178"/>
            </a:lvl1pPr>
          </a:lstStyle>
          <a:p>
            <a:r>
              <a:t>Qualitative Content Analysis</a:t>
            </a:r>
          </a:p>
        </p:txBody>
      </p:sp>
      <p:sp>
        <p:nvSpPr>
          <p:cNvPr id="577" name="From: Mayring (2014)"/>
          <p:cNvSpPr txBox="1"/>
          <p:nvPr/>
        </p:nvSpPr>
        <p:spPr>
          <a:xfrm rot="16200000">
            <a:off x="20802435" y="7950255"/>
            <a:ext cx="5794757" cy="706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r>
              <a:t>From: Mayring (2014)</a:t>
            </a:r>
          </a:p>
        </p:txBody>
      </p:sp>
      <p:sp>
        <p:nvSpPr>
          <p:cNvPr id="578" name="Definition of the material"/>
          <p:cNvSpPr/>
          <p:nvPr/>
        </p:nvSpPr>
        <p:spPr>
          <a:xfrm>
            <a:off x="3799176" y="2737696"/>
            <a:ext cx="16785648" cy="643333"/>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Definition of the material</a:t>
            </a:r>
          </a:p>
        </p:txBody>
      </p:sp>
      <p:sp>
        <p:nvSpPr>
          <p:cNvPr id="579" name="Analysis of the situation of origin"/>
          <p:cNvSpPr/>
          <p:nvPr/>
        </p:nvSpPr>
        <p:spPr>
          <a:xfrm>
            <a:off x="3799176" y="3637812"/>
            <a:ext cx="16785648" cy="643332"/>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Analysis of the situation of origin</a:t>
            </a:r>
          </a:p>
        </p:txBody>
      </p:sp>
      <p:sp>
        <p:nvSpPr>
          <p:cNvPr id="580" name="Formal characteristics of the material"/>
          <p:cNvSpPr/>
          <p:nvPr/>
        </p:nvSpPr>
        <p:spPr>
          <a:xfrm>
            <a:off x="3799176" y="4537927"/>
            <a:ext cx="16785648" cy="643332"/>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Formal characteristics of the material</a:t>
            </a:r>
          </a:p>
        </p:txBody>
      </p:sp>
      <p:sp>
        <p:nvSpPr>
          <p:cNvPr id="581" name="Direction of the analysis"/>
          <p:cNvSpPr/>
          <p:nvPr/>
        </p:nvSpPr>
        <p:spPr>
          <a:xfrm>
            <a:off x="3799176" y="5438042"/>
            <a:ext cx="16785648" cy="643333"/>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Direction of the analysis</a:t>
            </a:r>
          </a:p>
        </p:txBody>
      </p:sp>
      <p:sp>
        <p:nvSpPr>
          <p:cNvPr id="582" name="Theoretical differentiation of subcomponents of the problem"/>
          <p:cNvSpPr/>
          <p:nvPr/>
        </p:nvSpPr>
        <p:spPr>
          <a:xfrm>
            <a:off x="3799176" y="6338158"/>
            <a:ext cx="16785648" cy="643332"/>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Theoretical differentiation of subcomponents of the problem</a:t>
            </a:r>
          </a:p>
        </p:txBody>
      </p:sp>
      <p:sp>
        <p:nvSpPr>
          <p:cNvPr id="583" name="Determination of techniques of analysis and establishment of a concrete procedural model"/>
          <p:cNvSpPr/>
          <p:nvPr/>
        </p:nvSpPr>
        <p:spPr>
          <a:xfrm>
            <a:off x="3799176" y="7267703"/>
            <a:ext cx="16785648" cy="1151528"/>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Determination of techniques of analysis and establishment of a concrete procedural model</a:t>
            </a:r>
          </a:p>
        </p:txBody>
      </p:sp>
      <p:sp>
        <p:nvSpPr>
          <p:cNvPr id="584" name="Definition of content analytical units"/>
          <p:cNvSpPr/>
          <p:nvPr/>
        </p:nvSpPr>
        <p:spPr>
          <a:xfrm>
            <a:off x="3799176" y="8705444"/>
            <a:ext cx="16785648" cy="643332"/>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Definition of content analytical units</a:t>
            </a:r>
          </a:p>
        </p:txBody>
      </p:sp>
      <p:sp>
        <p:nvSpPr>
          <p:cNvPr id="585" name="Analytical steps taken by means of the category systems: summary/inductive category formation, explication/context analysis, structuring/deductive, mixed"/>
          <p:cNvSpPr/>
          <p:nvPr/>
        </p:nvSpPr>
        <p:spPr>
          <a:xfrm>
            <a:off x="3799176" y="9634989"/>
            <a:ext cx="16785648" cy="1151528"/>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Analytical steps taken by means of the category systems: summary/inductive category formation, explication/context analysis, structuring/deductive, mixed</a:t>
            </a:r>
          </a:p>
        </p:txBody>
      </p:sp>
      <p:sp>
        <p:nvSpPr>
          <p:cNvPr id="586" name="Re-checking the category system by applying it to theory and material"/>
          <p:cNvSpPr/>
          <p:nvPr/>
        </p:nvSpPr>
        <p:spPr>
          <a:xfrm>
            <a:off x="3799176" y="11072730"/>
            <a:ext cx="16785648" cy="643332"/>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Re-checking the category system by applying it to theory and material</a:t>
            </a:r>
          </a:p>
        </p:txBody>
      </p:sp>
      <p:sp>
        <p:nvSpPr>
          <p:cNvPr id="587" name="Interpretation of the results in relation to the main problem and issue"/>
          <p:cNvSpPr/>
          <p:nvPr/>
        </p:nvSpPr>
        <p:spPr>
          <a:xfrm>
            <a:off x="3799176" y="11972845"/>
            <a:ext cx="16785648" cy="643332"/>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Interpretation of the results in relation to the main problem and issue</a:t>
            </a:r>
          </a:p>
        </p:txBody>
      </p:sp>
      <p:sp>
        <p:nvSpPr>
          <p:cNvPr id="588" name="Application of content-analytical quality criteria"/>
          <p:cNvSpPr/>
          <p:nvPr/>
        </p:nvSpPr>
        <p:spPr>
          <a:xfrm>
            <a:off x="3799176" y="12872961"/>
            <a:ext cx="16785648" cy="643332"/>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r>
              <a:t>Application of content-analytical quality criteria</a:t>
            </a:r>
          </a:p>
        </p:txBody>
      </p:sp>
      <p:sp>
        <p:nvSpPr>
          <p:cNvPr id="589" name="Linien"/>
          <p:cNvSpPr/>
          <p:nvPr/>
        </p:nvSpPr>
        <p:spPr>
          <a:xfrm>
            <a:off x="1787401" y="6605416"/>
            <a:ext cx="1963585" cy="1"/>
          </a:xfrm>
          <a:prstGeom prst="line">
            <a:avLst/>
          </a:prstGeom>
          <a:ln w="25400">
            <a:solidFill>
              <a:srgbClr val="000000"/>
            </a:solidFill>
            <a:miter lim="400000"/>
            <a:tailEnd type="triangle"/>
          </a:ln>
        </p:spPr>
        <p:txBody>
          <a:bodyPr lIns="50800" tIns="50800" rIns="50800" bIns="50800" anchor="ctr"/>
          <a:lstStyle/>
          <a:p>
            <a:endParaRPr/>
          </a:p>
        </p:txBody>
      </p:sp>
      <p:sp>
        <p:nvSpPr>
          <p:cNvPr id="590" name="Linien"/>
          <p:cNvSpPr/>
          <p:nvPr/>
        </p:nvSpPr>
        <p:spPr>
          <a:xfrm flipV="1">
            <a:off x="1769730" y="6544455"/>
            <a:ext cx="22906" cy="5864668"/>
          </a:xfrm>
          <a:prstGeom prst="line">
            <a:avLst/>
          </a:prstGeom>
          <a:ln w="25400">
            <a:solidFill>
              <a:srgbClr val="000000"/>
            </a:solidFill>
            <a:miter lim="400000"/>
          </a:ln>
        </p:spPr>
        <p:txBody>
          <a:bodyPr lIns="50800" tIns="50800" rIns="50800" bIns="50800" anchor="ctr"/>
          <a:lstStyle/>
          <a:p>
            <a:endParaRPr/>
          </a:p>
        </p:txBody>
      </p:sp>
      <p:sp>
        <p:nvSpPr>
          <p:cNvPr id="591" name="Linien"/>
          <p:cNvSpPr/>
          <p:nvPr/>
        </p:nvSpPr>
        <p:spPr>
          <a:xfrm>
            <a:off x="1787401" y="11394395"/>
            <a:ext cx="1963585" cy="1"/>
          </a:xfrm>
          <a:prstGeom prst="line">
            <a:avLst/>
          </a:prstGeom>
          <a:ln w="25400">
            <a:solidFill>
              <a:srgbClr val="000000"/>
            </a:solidFill>
            <a:miter lim="400000"/>
          </a:ln>
        </p:spPr>
        <p:txBody>
          <a:bodyPr lIns="50800" tIns="50800" rIns="50800" bIns="50800" anchor="ctr"/>
          <a:lstStyle/>
          <a:p>
            <a:endParaRPr/>
          </a:p>
        </p:txBody>
      </p:sp>
      <p:sp>
        <p:nvSpPr>
          <p:cNvPr id="592" name="Linien"/>
          <p:cNvSpPr/>
          <p:nvPr/>
        </p:nvSpPr>
        <p:spPr>
          <a:xfrm>
            <a:off x="1746743" y="12421511"/>
            <a:ext cx="2131243" cy="1"/>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From: Mayring (2014)"/>
          <p:cNvSpPr txBox="1"/>
          <p:nvPr/>
        </p:nvSpPr>
        <p:spPr>
          <a:xfrm>
            <a:off x="19977561" y="12882124"/>
            <a:ext cx="3919737" cy="456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From: Mayring (2014)</a:t>
            </a:r>
          </a:p>
        </p:txBody>
      </p:sp>
      <p:sp>
        <p:nvSpPr>
          <p:cNvPr id="595" name="What exactly is part of the text…"/>
          <p:cNvSpPr txBox="1"/>
          <p:nvPr/>
        </p:nvSpPr>
        <p:spPr>
          <a:xfrm>
            <a:off x="5830185" y="981740"/>
            <a:ext cx="5456238" cy="9265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defTabSz="713231">
              <a:lnSpc>
                <a:spcPct val="100000"/>
              </a:lnSpc>
              <a:spcBef>
                <a:spcPts val="0"/>
              </a:spcBef>
              <a:defRPr sz="3200">
                <a:solidFill>
                  <a:srgbClr val="323232"/>
                </a:solidFill>
                <a:latin typeface="Arial"/>
                <a:ea typeface="Arial"/>
                <a:cs typeface="Arial"/>
                <a:sym typeface="Arial"/>
              </a:defRPr>
            </a:pPr>
            <a:r>
              <a:t>What exactly is part of the text</a:t>
            </a:r>
          </a:p>
          <a:p>
            <a:pPr defTabSz="713231">
              <a:lnSpc>
                <a:spcPct val="100000"/>
              </a:lnSpc>
              <a:spcBef>
                <a:spcPts val="0"/>
              </a:spcBef>
              <a:defRPr sz="3200">
                <a:solidFill>
                  <a:srgbClr val="323232"/>
                </a:solidFill>
                <a:latin typeface="Arial"/>
                <a:ea typeface="Arial"/>
                <a:cs typeface="Arial"/>
                <a:sym typeface="Arial"/>
              </a:defRPr>
            </a:pPr>
            <a:r>
              <a:t>to analyse?</a:t>
            </a:r>
          </a:p>
        </p:txBody>
      </p:sp>
      <p:sp>
        <p:nvSpPr>
          <p:cNvPr id="596" name="Who was the author? Which background?"/>
          <p:cNvSpPr txBox="1"/>
          <p:nvPr/>
        </p:nvSpPr>
        <p:spPr>
          <a:xfrm>
            <a:off x="13250024" y="1095738"/>
            <a:ext cx="3455302" cy="1396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Who was the author? Which background?</a:t>
            </a:r>
          </a:p>
        </p:txBody>
      </p:sp>
      <p:sp>
        <p:nvSpPr>
          <p:cNvPr id="597" name="How did we get to the text (e.g. transcription)?"/>
          <p:cNvSpPr txBox="1"/>
          <p:nvPr/>
        </p:nvSpPr>
        <p:spPr>
          <a:xfrm>
            <a:off x="3066825" y="2634287"/>
            <a:ext cx="4683275" cy="9265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How did we get to the text (e.g. transcription)?</a:t>
            </a:r>
          </a:p>
        </p:txBody>
      </p:sp>
      <p:sp>
        <p:nvSpPr>
          <p:cNvPr id="598" name="On what level should the output of the analysis be?"/>
          <p:cNvSpPr txBox="1"/>
          <p:nvPr/>
        </p:nvSpPr>
        <p:spPr>
          <a:xfrm>
            <a:off x="15673011" y="3531891"/>
            <a:ext cx="4371067" cy="1396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On what level should the output of the analysis be?</a:t>
            </a:r>
          </a:p>
        </p:txBody>
      </p:sp>
      <p:sp>
        <p:nvSpPr>
          <p:cNvPr id="599" name="Can we theoretically structure the problem?"/>
          <p:cNvSpPr txBox="1"/>
          <p:nvPr/>
        </p:nvSpPr>
        <p:spPr>
          <a:xfrm>
            <a:off x="4392535" y="4643756"/>
            <a:ext cx="4836241" cy="9265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Can we theoretically structure the problem?</a:t>
            </a:r>
          </a:p>
        </p:txBody>
      </p:sp>
      <p:sp>
        <p:nvSpPr>
          <p:cNvPr id="600" name="In which concrete steps do we plan to perform the analysis?"/>
          <p:cNvSpPr txBox="1"/>
          <p:nvPr/>
        </p:nvSpPr>
        <p:spPr>
          <a:xfrm>
            <a:off x="15194792" y="6791080"/>
            <a:ext cx="5327506" cy="1396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In which concrete steps do we plan to perform the analysis?</a:t>
            </a:r>
          </a:p>
        </p:txBody>
      </p:sp>
      <p:sp>
        <p:nvSpPr>
          <p:cNvPr id="601" name="Do we look at single words, phrases, sentences, pages?"/>
          <p:cNvSpPr txBox="1"/>
          <p:nvPr/>
        </p:nvSpPr>
        <p:spPr>
          <a:xfrm>
            <a:off x="4568374" y="7591929"/>
            <a:ext cx="4983930" cy="1396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Do we look at single words, phrases, sentences, pages?</a:t>
            </a:r>
          </a:p>
        </p:txBody>
      </p:sp>
      <p:sp>
        <p:nvSpPr>
          <p:cNvPr id="602" name="Does the category system fit to the theory and the material?"/>
          <p:cNvSpPr txBox="1"/>
          <p:nvPr/>
        </p:nvSpPr>
        <p:spPr>
          <a:xfrm>
            <a:off x="14066365" y="9275725"/>
            <a:ext cx="4983929" cy="1396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Does the category system fit to the theory and the material?</a:t>
            </a:r>
          </a:p>
        </p:txBody>
      </p:sp>
      <p:sp>
        <p:nvSpPr>
          <p:cNvPr id="603" name="Are there differences between different coders?"/>
          <p:cNvSpPr txBox="1"/>
          <p:nvPr/>
        </p:nvSpPr>
        <p:spPr>
          <a:xfrm>
            <a:off x="4902424" y="11204106"/>
            <a:ext cx="4683274" cy="9265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3200">
                <a:solidFill>
                  <a:srgbClr val="323232"/>
                </a:solidFill>
                <a:latin typeface="Arial"/>
                <a:ea typeface="Arial"/>
                <a:cs typeface="Arial"/>
                <a:sym typeface="Arial"/>
              </a:defRPr>
            </a:lvl1pPr>
          </a:lstStyle>
          <a:p>
            <a:r>
              <a:t>Are there differences between different coders?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Basic Forms of Interpretation"/>
          <p:cNvSpPr txBox="1">
            <a:spLocks noGrp="1"/>
          </p:cNvSpPr>
          <p:nvPr>
            <p:ph type="title"/>
          </p:nvPr>
        </p:nvSpPr>
        <p:spPr>
          <a:prstGeom prst="rect">
            <a:avLst/>
          </a:prstGeom>
        </p:spPr>
        <p:txBody>
          <a:bodyPr lIns="38100" tIns="38100" rIns="38100" bIns="38100" anchor="b"/>
          <a:lstStyle>
            <a:lvl1pPr defTabSz="1877520">
              <a:defRPr sz="8932" spc="-178"/>
            </a:lvl1pPr>
          </a:lstStyle>
          <a:p>
            <a:r>
              <a:t>Basic Forms of Interpretation</a:t>
            </a:r>
          </a:p>
        </p:txBody>
      </p:sp>
      <p:sp>
        <p:nvSpPr>
          <p:cNvPr id="606" name="Summary: The objective of the analysis is to reduce the material in such a way that the essential contents remain, to create through abstraction a comprehensive overview of the base material which is nevertheless still an image of it.…"/>
          <p:cNvSpPr txBox="1"/>
          <p:nvPr/>
        </p:nvSpPr>
        <p:spPr>
          <a:xfrm>
            <a:off x="1174709" y="3406626"/>
            <a:ext cx="22585391" cy="8416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81263" indent="-481263">
              <a:buSzPct val="100000"/>
              <a:buChar char="•"/>
            </a:pPr>
            <a:r>
              <a:rPr b="1"/>
              <a:t>Summary:</a:t>
            </a:r>
            <a:r>
              <a:t> The objective of the analysis is to reduce the material in such a way that the essential contents remain, to create through abstraction a comprehensive overview of the base material which is nevertheless still an image of it. </a:t>
            </a:r>
          </a:p>
          <a:p>
            <a:pPr marL="481263" indent="-481263">
              <a:buSzPct val="100000"/>
              <a:buChar char="•"/>
            </a:pPr>
            <a:r>
              <a:rPr b="1"/>
              <a:t>Explication</a:t>
            </a:r>
            <a:r>
              <a:t>: The objective of the analysis is to provide additional material on individual doubtful text components (terms, sentences…) with a view to increasing understanding, explaining, interpreting the particular passage of text. </a:t>
            </a:r>
          </a:p>
          <a:p>
            <a:pPr marL="481263" indent="-481263">
              <a:buSzPct val="100000"/>
              <a:buChar char="•"/>
            </a:pPr>
            <a:r>
              <a:rPr b="1"/>
              <a:t>Structuring</a:t>
            </a:r>
            <a:r>
              <a:t>: The objective of the analysis is to filter out particular aspects of the material, to give a cross-section through the material according to pre-determined ordering criteria, or to assess the material according to certain criteria. </a:t>
            </a:r>
          </a:p>
        </p:txBody>
      </p:sp>
      <p:sp>
        <p:nvSpPr>
          <p:cNvPr id="607" name="From: Mayring (2014)"/>
          <p:cNvSpPr txBox="1"/>
          <p:nvPr/>
        </p:nvSpPr>
        <p:spPr>
          <a:xfrm>
            <a:off x="17972554" y="12717064"/>
            <a:ext cx="5794757" cy="706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r>
              <a:t>From: Mayring (2014)</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ummarizing"/>
          <p:cNvSpPr txBox="1">
            <a:spLocks noGrp="1"/>
          </p:cNvSpPr>
          <p:nvPr>
            <p:ph type="title"/>
          </p:nvPr>
        </p:nvSpPr>
        <p:spPr>
          <a:prstGeom prst="rect">
            <a:avLst/>
          </a:prstGeom>
        </p:spPr>
        <p:txBody>
          <a:bodyPr lIns="38100" tIns="38100" rIns="38100" bIns="38100" anchor="b"/>
          <a:lstStyle>
            <a:lvl1pPr defTabSz="1877520">
              <a:defRPr sz="8932" spc="-178"/>
            </a:lvl1pPr>
          </a:lstStyle>
          <a:p>
            <a:r>
              <a:t>Summarizing</a:t>
            </a:r>
          </a:p>
        </p:txBody>
      </p:sp>
      <p:sp>
        <p:nvSpPr>
          <p:cNvPr id="610" name="From: Mayring (2014)"/>
          <p:cNvSpPr txBox="1"/>
          <p:nvPr/>
        </p:nvSpPr>
        <p:spPr>
          <a:xfrm rot="16200000">
            <a:off x="20802435" y="7237789"/>
            <a:ext cx="5794757" cy="706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r>
              <a:t>From: Mayring (2014)</a:t>
            </a:r>
          </a:p>
        </p:txBody>
      </p:sp>
      <p:sp>
        <p:nvSpPr>
          <p:cNvPr id="611" name="Step 1…"/>
          <p:cNvSpPr/>
          <p:nvPr/>
        </p:nvSpPr>
        <p:spPr>
          <a:xfrm>
            <a:off x="3799176" y="2737696"/>
            <a:ext cx="16785648" cy="1189535"/>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1</a:t>
            </a:r>
          </a:p>
          <a:p>
            <a:pPr algn="ctr" defTabSz="825500">
              <a:lnSpc>
                <a:spcPct val="100000"/>
              </a:lnSpc>
              <a:spcBef>
                <a:spcPts val="0"/>
              </a:spcBef>
              <a:defRPr sz="3200">
                <a:latin typeface="Helvetica Neue Medium"/>
                <a:ea typeface="Helvetica Neue Medium"/>
                <a:cs typeface="Helvetica Neue Medium"/>
                <a:sym typeface="Helvetica Neue Medium"/>
              </a:defRPr>
            </a:pPr>
            <a:r>
              <a:t>Determination of the units of analysis</a:t>
            </a:r>
          </a:p>
        </p:txBody>
      </p:sp>
      <p:sp>
        <p:nvSpPr>
          <p:cNvPr id="612" name="Step 2…"/>
          <p:cNvSpPr/>
          <p:nvPr/>
        </p:nvSpPr>
        <p:spPr>
          <a:xfrm>
            <a:off x="3799176" y="4164912"/>
            <a:ext cx="16785648"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2</a:t>
            </a:r>
          </a:p>
          <a:p>
            <a:pPr algn="ctr" defTabSz="825500">
              <a:lnSpc>
                <a:spcPct val="100000"/>
              </a:lnSpc>
              <a:spcBef>
                <a:spcPts val="0"/>
              </a:spcBef>
              <a:defRPr sz="3200">
                <a:latin typeface="Helvetica Neue Medium"/>
                <a:ea typeface="Helvetica Neue Medium"/>
                <a:cs typeface="Helvetica Neue Medium"/>
                <a:sym typeface="Helvetica Neue Medium"/>
              </a:defRPr>
            </a:pPr>
            <a:r>
              <a:t>Paraphrasing of the content-bearing text passages</a:t>
            </a:r>
          </a:p>
        </p:txBody>
      </p:sp>
      <p:sp>
        <p:nvSpPr>
          <p:cNvPr id="613" name="Step 3…"/>
          <p:cNvSpPr/>
          <p:nvPr/>
        </p:nvSpPr>
        <p:spPr>
          <a:xfrm>
            <a:off x="3799176" y="5592128"/>
            <a:ext cx="16785648" cy="1676517"/>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3</a:t>
            </a:r>
          </a:p>
          <a:p>
            <a:pPr algn="ctr" defTabSz="825500">
              <a:lnSpc>
                <a:spcPct val="100000"/>
              </a:lnSpc>
              <a:spcBef>
                <a:spcPts val="0"/>
              </a:spcBef>
              <a:defRPr sz="3200">
                <a:latin typeface="Helvetica Neue Medium"/>
                <a:ea typeface="Helvetica Neue Medium"/>
                <a:cs typeface="Helvetica Neue Medium"/>
                <a:sym typeface="Helvetica Neue Medium"/>
              </a:defRPr>
            </a:pPr>
            <a:r>
              <a:t>Determining the envisaged level of abstraction, generalization of paraphrases below this level of abstraction</a:t>
            </a:r>
          </a:p>
        </p:txBody>
      </p:sp>
      <p:sp>
        <p:nvSpPr>
          <p:cNvPr id="614" name="Step 4…"/>
          <p:cNvSpPr/>
          <p:nvPr/>
        </p:nvSpPr>
        <p:spPr>
          <a:xfrm>
            <a:off x="3799176" y="7506326"/>
            <a:ext cx="16785648" cy="1189535"/>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4</a:t>
            </a:r>
          </a:p>
          <a:p>
            <a:pPr algn="ctr" defTabSz="825500">
              <a:lnSpc>
                <a:spcPct val="100000"/>
              </a:lnSpc>
              <a:spcBef>
                <a:spcPts val="0"/>
              </a:spcBef>
              <a:defRPr sz="3200">
                <a:latin typeface="Helvetica Neue Medium"/>
                <a:ea typeface="Helvetica Neue Medium"/>
                <a:cs typeface="Helvetica Neue Medium"/>
                <a:sym typeface="Helvetica Neue Medium"/>
              </a:defRPr>
            </a:pPr>
            <a:r>
              <a:t>First reduction through selection, erasure of semantically identical paraphrases</a:t>
            </a:r>
          </a:p>
        </p:txBody>
      </p:sp>
      <p:sp>
        <p:nvSpPr>
          <p:cNvPr id="615" name="Step 5…"/>
          <p:cNvSpPr/>
          <p:nvPr/>
        </p:nvSpPr>
        <p:spPr>
          <a:xfrm>
            <a:off x="3799176" y="8933542"/>
            <a:ext cx="16785648" cy="1676517"/>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5</a:t>
            </a:r>
          </a:p>
          <a:p>
            <a:pPr algn="ctr" defTabSz="825500">
              <a:lnSpc>
                <a:spcPct val="100000"/>
              </a:lnSpc>
              <a:spcBef>
                <a:spcPts val="0"/>
              </a:spcBef>
              <a:defRPr sz="3200">
                <a:latin typeface="Helvetica Neue Medium"/>
                <a:ea typeface="Helvetica Neue Medium"/>
                <a:cs typeface="Helvetica Neue Medium"/>
                <a:sym typeface="Helvetica Neue Medium"/>
              </a:defRPr>
            </a:pPr>
            <a:r>
              <a:t>Second reduction through binding, construction, integration of paraphrases on the envisaged level of abstraction</a:t>
            </a:r>
          </a:p>
        </p:txBody>
      </p:sp>
      <p:sp>
        <p:nvSpPr>
          <p:cNvPr id="616" name="Step 6…"/>
          <p:cNvSpPr/>
          <p:nvPr/>
        </p:nvSpPr>
        <p:spPr>
          <a:xfrm>
            <a:off x="3799176" y="10847741"/>
            <a:ext cx="16785648"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6</a:t>
            </a:r>
          </a:p>
          <a:p>
            <a:pPr algn="ctr" defTabSz="825500">
              <a:lnSpc>
                <a:spcPct val="100000"/>
              </a:lnSpc>
              <a:spcBef>
                <a:spcPts val="0"/>
              </a:spcBef>
              <a:defRPr sz="3200">
                <a:latin typeface="Helvetica Neue Medium"/>
                <a:ea typeface="Helvetica Neue Medium"/>
                <a:cs typeface="Helvetica Neue Medium"/>
                <a:sym typeface="Helvetica Neue Medium"/>
              </a:defRPr>
            </a:pPr>
            <a:r>
              <a:t>Collation of the new statements as a category system</a:t>
            </a:r>
          </a:p>
        </p:txBody>
      </p:sp>
      <p:sp>
        <p:nvSpPr>
          <p:cNvPr id="617" name="Step 7…"/>
          <p:cNvSpPr/>
          <p:nvPr/>
        </p:nvSpPr>
        <p:spPr>
          <a:xfrm>
            <a:off x="3799176" y="12274957"/>
            <a:ext cx="16785648"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7</a:t>
            </a:r>
          </a:p>
          <a:p>
            <a:pPr algn="ctr" defTabSz="825500">
              <a:lnSpc>
                <a:spcPct val="100000"/>
              </a:lnSpc>
              <a:spcBef>
                <a:spcPts val="0"/>
              </a:spcBef>
              <a:defRPr sz="3200">
                <a:latin typeface="Helvetica Neue Medium"/>
                <a:ea typeface="Helvetica Neue Medium"/>
                <a:cs typeface="Helvetica Neue Medium"/>
                <a:sym typeface="Helvetica Neue Medium"/>
              </a:defRPr>
            </a:pPr>
            <a:r>
              <a:t>Re-testing of the new statements as a category system</a:t>
            </a:r>
          </a:p>
        </p:txBody>
      </p:sp>
      <p:sp>
        <p:nvSpPr>
          <p:cNvPr id="618" name="Linien"/>
          <p:cNvSpPr/>
          <p:nvPr/>
        </p:nvSpPr>
        <p:spPr>
          <a:xfrm>
            <a:off x="20632249" y="12841629"/>
            <a:ext cx="1069201" cy="1"/>
          </a:xfrm>
          <a:prstGeom prst="line">
            <a:avLst/>
          </a:prstGeom>
          <a:ln w="25400">
            <a:solidFill>
              <a:srgbClr val="000000"/>
            </a:solidFill>
            <a:miter lim="400000"/>
          </a:ln>
        </p:spPr>
        <p:txBody>
          <a:bodyPr lIns="50800" tIns="50800" rIns="50800" bIns="50800" anchor="ctr"/>
          <a:lstStyle/>
          <a:p>
            <a:endParaRPr/>
          </a:p>
        </p:txBody>
      </p:sp>
      <p:sp>
        <p:nvSpPr>
          <p:cNvPr id="619" name="Linien"/>
          <p:cNvSpPr/>
          <p:nvPr/>
        </p:nvSpPr>
        <p:spPr>
          <a:xfrm flipV="1">
            <a:off x="21626059" y="6403080"/>
            <a:ext cx="698" cy="6466644"/>
          </a:xfrm>
          <a:prstGeom prst="line">
            <a:avLst/>
          </a:prstGeom>
          <a:ln w="25400">
            <a:solidFill>
              <a:srgbClr val="000000"/>
            </a:solidFill>
            <a:miter lim="400000"/>
          </a:ln>
        </p:spPr>
        <p:txBody>
          <a:bodyPr lIns="50800" tIns="50800" rIns="50800" bIns="50800" anchor="ctr"/>
          <a:lstStyle/>
          <a:p>
            <a:endParaRPr/>
          </a:p>
        </p:txBody>
      </p:sp>
      <p:sp>
        <p:nvSpPr>
          <p:cNvPr id="620" name="Linien"/>
          <p:cNvSpPr/>
          <p:nvPr/>
        </p:nvSpPr>
        <p:spPr>
          <a:xfrm flipH="1">
            <a:off x="20731165" y="6422618"/>
            <a:ext cx="937148" cy="7769"/>
          </a:xfrm>
          <a:prstGeom prst="line">
            <a:avLst/>
          </a:prstGeom>
          <a:ln w="25400">
            <a:solidFill>
              <a:srgbClr val="000000"/>
            </a:solidFill>
            <a:miter lim="400000"/>
            <a:tailEnd type="triangle"/>
          </a:ln>
        </p:spPr>
        <p:txBody>
          <a:bodyPr lIns="50800" tIns="50800" rIns="50800" bIns="50800" anchor="ctr"/>
          <a:lstStyle/>
          <a:p>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Data Collection"/>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Data Collection</a:t>
            </a:r>
          </a:p>
        </p:txBody>
      </p:sp>
      <p:sp>
        <p:nvSpPr>
          <p:cNvPr id="225" name="16 semi-structured interviews about 14 different industrial systems…"/>
          <p:cNvSpPr txBox="1"/>
          <p:nvPr/>
        </p:nvSpPr>
        <p:spPr>
          <a:xfrm>
            <a:off x="2097126" y="3337751"/>
            <a:ext cx="20189749" cy="3286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6200"/>
            </a:pPr>
            <a:r>
              <a:t>16 semi-structured interviews about 14 different industrial systems</a:t>
            </a:r>
          </a:p>
          <a:p>
            <a:pPr>
              <a:defRPr sz="6200"/>
            </a:pPr>
            <a:r>
              <a:t>Interviews were recorded and transcribed.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ummarizing"/>
          <p:cNvSpPr txBox="1">
            <a:spLocks noGrp="1"/>
          </p:cNvSpPr>
          <p:nvPr>
            <p:ph type="title"/>
          </p:nvPr>
        </p:nvSpPr>
        <p:spPr>
          <a:prstGeom prst="rect">
            <a:avLst/>
          </a:prstGeom>
        </p:spPr>
        <p:txBody>
          <a:bodyPr lIns="38100" tIns="38100" rIns="38100" bIns="38100" anchor="b"/>
          <a:lstStyle>
            <a:lvl1pPr defTabSz="1877520">
              <a:defRPr sz="8932" spc="-178"/>
            </a:lvl1pPr>
          </a:lstStyle>
          <a:p>
            <a:r>
              <a:t>Summarizing</a:t>
            </a:r>
          </a:p>
        </p:txBody>
      </p:sp>
      <p:graphicFrame>
        <p:nvGraphicFramePr>
          <p:cNvPr id="623" name="Tabelle 1"/>
          <p:cNvGraphicFramePr/>
          <p:nvPr/>
        </p:nvGraphicFramePr>
        <p:xfrm>
          <a:off x="586371" y="2898185"/>
          <a:ext cx="23211255" cy="10273491"/>
        </p:xfrm>
        <a:graphic>
          <a:graphicData uri="http://schemas.openxmlformats.org/drawingml/2006/table">
            <a:tbl>
              <a:tblPr firstRow="1">
                <a:tableStyleId>{4C3C2611-4C71-4FC5-86AE-919BDF0F9419}</a:tableStyleId>
              </a:tblPr>
              <a:tblGrid>
                <a:gridCol w="2064237">
                  <a:extLst>
                    <a:ext uri="{9D8B030D-6E8A-4147-A177-3AD203B41FA5}">
                      <a16:colId xmlns:a16="http://schemas.microsoft.com/office/drawing/2014/main" val="20000"/>
                    </a:ext>
                  </a:extLst>
                </a:gridCol>
                <a:gridCol w="2581259">
                  <a:extLst>
                    <a:ext uri="{9D8B030D-6E8A-4147-A177-3AD203B41FA5}">
                      <a16:colId xmlns:a16="http://schemas.microsoft.com/office/drawing/2014/main" val="20001"/>
                    </a:ext>
                  </a:extLst>
                </a:gridCol>
                <a:gridCol w="9281257">
                  <a:extLst>
                    <a:ext uri="{9D8B030D-6E8A-4147-A177-3AD203B41FA5}">
                      <a16:colId xmlns:a16="http://schemas.microsoft.com/office/drawing/2014/main" val="20002"/>
                    </a:ext>
                  </a:extLst>
                </a:gridCol>
                <a:gridCol w="4642251">
                  <a:extLst>
                    <a:ext uri="{9D8B030D-6E8A-4147-A177-3AD203B41FA5}">
                      <a16:colId xmlns:a16="http://schemas.microsoft.com/office/drawing/2014/main" val="20003"/>
                    </a:ext>
                  </a:extLst>
                </a:gridCol>
                <a:gridCol w="4642251">
                  <a:extLst>
                    <a:ext uri="{9D8B030D-6E8A-4147-A177-3AD203B41FA5}">
                      <a16:colId xmlns:a16="http://schemas.microsoft.com/office/drawing/2014/main" val="20004"/>
                    </a:ext>
                  </a:extLst>
                </a:gridCol>
              </a:tblGrid>
              <a:tr h="2498818">
                <a:tc>
                  <a:txBody>
                    <a:bodyPr/>
                    <a:lstStyle/>
                    <a:p>
                      <a:pPr defTabSz="914400">
                        <a:tabLst>
                          <a:tab pos="1663700" algn="l"/>
                        </a:tabLst>
                        <a:defRPr b="0"/>
                      </a:pPr>
                      <a:r>
                        <a:rPr sz="3200" b="1"/>
                        <a:t>Case</a:t>
                      </a:r>
                    </a:p>
                  </a:txBody>
                  <a:tcPr marL="50800" marR="50800" marT="50800" marB="50800" anchor="ctr" horzOverflow="overflow"/>
                </a:tc>
                <a:tc>
                  <a:txBody>
                    <a:bodyPr/>
                    <a:lstStyle/>
                    <a:p>
                      <a:pPr defTabSz="914400">
                        <a:tabLst>
                          <a:tab pos="1663700" algn="l"/>
                        </a:tabLst>
                        <a:defRPr b="0"/>
                      </a:pPr>
                      <a:r>
                        <a:rPr sz="3200" b="1"/>
                        <a:t>Page</a:t>
                      </a:r>
                    </a:p>
                  </a:txBody>
                  <a:tcPr marL="50800" marR="50800" marT="50800" marB="50800" anchor="ctr" horzOverflow="overflow"/>
                </a:tc>
                <a:tc>
                  <a:txBody>
                    <a:bodyPr/>
                    <a:lstStyle/>
                    <a:p>
                      <a:pPr defTabSz="914400">
                        <a:tabLst>
                          <a:tab pos="1663700" algn="l"/>
                        </a:tabLst>
                        <a:defRPr b="0"/>
                      </a:pPr>
                      <a:r>
                        <a:rPr sz="3200" b="1"/>
                        <a:t>Paraphrase</a:t>
                      </a:r>
                    </a:p>
                  </a:txBody>
                  <a:tcPr marL="50800" marR="50800" marT="50800" marB="50800" anchor="ctr" horzOverflow="overflow"/>
                </a:tc>
                <a:tc>
                  <a:txBody>
                    <a:bodyPr/>
                    <a:lstStyle/>
                    <a:p>
                      <a:pPr defTabSz="914400">
                        <a:tabLst>
                          <a:tab pos="1663700" algn="l"/>
                        </a:tabLst>
                        <a:defRPr b="0"/>
                      </a:pPr>
                      <a:r>
                        <a:rPr sz="3200" b="1"/>
                        <a:t>Generalisation</a:t>
                      </a:r>
                    </a:p>
                  </a:txBody>
                  <a:tcPr marL="50800" marR="50800" marT="50800" marB="50800" anchor="ctr" horzOverflow="overflow"/>
                </a:tc>
                <a:tc>
                  <a:txBody>
                    <a:bodyPr/>
                    <a:lstStyle/>
                    <a:p>
                      <a:pPr defTabSz="914400">
                        <a:tabLst>
                          <a:tab pos="1663700" algn="l"/>
                        </a:tabLst>
                        <a:defRPr b="0"/>
                      </a:pPr>
                      <a:r>
                        <a:rPr sz="3200" b="1"/>
                        <a:t>Reduction</a:t>
                      </a:r>
                    </a:p>
                  </a:txBody>
                  <a:tcPr marL="50800" marR="50800" marT="50800" marB="50800" anchor="ctr" horzOverflow="overflow"/>
                </a:tc>
                <a:extLst>
                  <a:ext uri="{0D108BD9-81ED-4DB2-BD59-A6C34878D82A}">
                    <a16:rowId xmlns:a16="http://schemas.microsoft.com/office/drawing/2014/main" val="10000"/>
                  </a:ext>
                </a:extLst>
              </a:tr>
              <a:tr h="2777037">
                <a:tc>
                  <a:txBody>
                    <a:bodyPr/>
                    <a:lstStyle/>
                    <a:p>
                      <a:pPr defTabSz="914400"/>
                      <a:r>
                        <a:rPr sz="3200"/>
                        <a:t>A</a:t>
                      </a:r>
                    </a:p>
                  </a:txBody>
                  <a:tcPr marL="50800" marR="50800" marT="50800" marB="50800" anchor="ctr" horzOverflow="overflow"/>
                </a:tc>
                <a:tc>
                  <a:txBody>
                    <a:bodyPr/>
                    <a:lstStyle/>
                    <a:p>
                      <a:pPr defTabSz="914400"/>
                      <a:r>
                        <a:rPr sz="3200"/>
                        <a:t>43</a:t>
                      </a:r>
                    </a:p>
                  </a:txBody>
                  <a:tcPr marL="50800" marR="50800" marT="50800" marB="50800" anchor="ctr" horzOverflow="overflow"/>
                </a:tc>
                <a:tc>
                  <a:txBody>
                    <a:bodyPr/>
                    <a:lstStyle/>
                    <a:p>
                      <a:pPr defTabSz="914400"/>
                      <a:r>
                        <a:rPr sz="3200"/>
                        <a:t>P1: Dev. was shocked by the many warnings presented to her after running the tool.</a:t>
                      </a:r>
                    </a:p>
                  </a:txBody>
                  <a:tcPr marL="50800" marR="50800" marT="50800" marB="50800" anchor="ctr" horzOverflow="overflow"/>
                </a:tc>
                <a:tc>
                  <a:txBody>
                    <a:bodyPr/>
                    <a:lstStyle/>
                    <a:p>
                      <a:pPr defTabSz="914400"/>
                      <a:r>
                        <a:rPr sz="3200"/>
                        <a:t>Overwhelmed by number of warnings</a:t>
                      </a:r>
                    </a:p>
                  </a:txBody>
                  <a:tcPr marL="50800" marR="50800" marT="50800" marB="50800" anchor="ctr" horzOverflow="overflow"/>
                </a:tc>
                <a:tc rowSpan="3">
                  <a:txBody>
                    <a:bodyPr/>
                    <a:lstStyle/>
                    <a:p>
                      <a:pPr defTabSz="914400"/>
                      <a:r>
                        <a:rPr sz="3200"/>
                        <a:t>C1: Developer is overwhelmed by the number, diversity and summaries from the static analysis report.</a:t>
                      </a:r>
                    </a:p>
                  </a:txBody>
                  <a:tcPr marL="50800" marR="50800" marT="50800" marB="50800" anchor="ctr" horzOverflow="overflow"/>
                </a:tc>
                <a:extLst>
                  <a:ext uri="{0D108BD9-81ED-4DB2-BD59-A6C34878D82A}">
                    <a16:rowId xmlns:a16="http://schemas.microsoft.com/office/drawing/2014/main" val="10001"/>
                  </a:ext>
                </a:extLst>
              </a:tr>
              <a:tr h="2498818">
                <a:tc>
                  <a:txBody>
                    <a:bodyPr/>
                    <a:lstStyle/>
                    <a:p>
                      <a:pPr defTabSz="914400"/>
                      <a:r>
                        <a:rPr sz="3200"/>
                        <a:t>A</a:t>
                      </a:r>
                    </a:p>
                  </a:txBody>
                  <a:tcPr marL="50800" marR="50800" marT="50800" marB="50800" anchor="ctr" horzOverflow="overflow"/>
                </a:tc>
                <a:tc>
                  <a:txBody>
                    <a:bodyPr/>
                    <a:lstStyle/>
                    <a:p>
                      <a:pPr defTabSz="914400"/>
                      <a:r>
                        <a:rPr sz="3200"/>
                        <a:t>44</a:t>
                      </a:r>
                    </a:p>
                  </a:txBody>
                  <a:tcPr marL="50800" marR="50800" marT="50800" marB="50800" anchor="ctr" horzOverflow="overflow"/>
                </a:tc>
                <a:tc>
                  <a:txBody>
                    <a:bodyPr/>
                    <a:lstStyle/>
                    <a:p>
                      <a:pPr defTabSz="914400"/>
                      <a:r>
                        <a:rPr sz="3200"/>
                        <a:t>P2: Dev. did not know where to start understanding the warnings from FindBugs.</a:t>
                      </a:r>
                    </a:p>
                  </a:txBody>
                  <a:tcPr marL="50800" marR="50800" marT="50800" marB="50800" anchor="ctr" horzOverflow="overflow"/>
                </a:tc>
                <a:tc>
                  <a:txBody>
                    <a:bodyPr/>
                    <a:lstStyle/>
                    <a:p>
                      <a:pPr defTabSz="914400"/>
                      <a:r>
                        <a:rPr sz="3200"/>
                        <a:t>Overwhelmed by diversity of warnings</a:t>
                      </a:r>
                    </a:p>
                  </a:txBody>
                  <a:tcPr marL="50800" marR="50800" marT="50800" marB="50800" anchor="ctr" horzOverflow="overflow"/>
                </a:tc>
                <a:tc vMerge="1">
                  <a:txBody>
                    <a:bodyPr/>
                    <a:lstStyle/>
                    <a:p>
                      <a:endParaRPr lang="de-DE"/>
                    </a:p>
                  </a:txBody>
                  <a:tcPr/>
                </a:tc>
                <a:extLst>
                  <a:ext uri="{0D108BD9-81ED-4DB2-BD59-A6C34878D82A}">
                    <a16:rowId xmlns:a16="http://schemas.microsoft.com/office/drawing/2014/main" val="10002"/>
                  </a:ext>
                </a:extLst>
              </a:tr>
              <a:tr h="2498818">
                <a:tc>
                  <a:txBody>
                    <a:bodyPr/>
                    <a:lstStyle/>
                    <a:p>
                      <a:pPr defTabSz="914400"/>
                      <a:r>
                        <a:rPr sz="3200"/>
                        <a:t>A</a:t>
                      </a:r>
                    </a:p>
                  </a:txBody>
                  <a:tcPr marL="50800" marR="50800" marT="50800" marB="50800" anchor="ctr" horzOverflow="overflow"/>
                </a:tc>
                <a:tc>
                  <a:txBody>
                    <a:bodyPr/>
                    <a:lstStyle/>
                    <a:p>
                      <a:pPr defTabSz="914400"/>
                      <a:r>
                        <a:rPr sz="3200"/>
                        <a:t>44</a:t>
                      </a:r>
                    </a:p>
                  </a:txBody>
                  <a:tcPr marL="50800" marR="50800" marT="50800" marB="50800" anchor="ctr" horzOverflow="overflow"/>
                </a:tc>
                <a:tc>
                  <a:txBody>
                    <a:bodyPr/>
                    <a:lstStyle/>
                    <a:p>
                      <a:pPr defTabSz="914400"/>
                      <a:r>
                        <a:rPr sz="3200"/>
                        <a:t>P3: Dev. could not make sense of lengthy summaries</a:t>
                      </a:r>
                    </a:p>
                  </a:txBody>
                  <a:tcPr marL="50800" marR="50800" marT="50800" marB="50800" anchor="ctr" horzOverflow="overflow"/>
                </a:tc>
                <a:tc>
                  <a:txBody>
                    <a:bodyPr/>
                    <a:lstStyle/>
                    <a:p>
                      <a:pPr defTabSz="914400"/>
                      <a:r>
                        <a:rPr sz="3200"/>
                        <a:t>Overwhelmed by the summaries of warnings</a:t>
                      </a:r>
                    </a:p>
                  </a:txBody>
                  <a:tcPr marL="50800" marR="50800" marT="50800" marB="50800" anchor="ctr" horzOverflow="overflow"/>
                </a:tc>
                <a:tc vMerge="1">
                  <a:txBody>
                    <a:bodyPr/>
                    <a:lstStyle/>
                    <a:p>
                      <a:endParaRPr lang="de-DE"/>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ontext Analysis"/>
          <p:cNvSpPr txBox="1">
            <a:spLocks noGrp="1"/>
          </p:cNvSpPr>
          <p:nvPr>
            <p:ph type="title"/>
          </p:nvPr>
        </p:nvSpPr>
        <p:spPr>
          <a:prstGeom prst="rect">
            <a:avLst/>
          </a:prstGeom>
        </p:spPr>
        <p:txBody>
          <a:bodyPr lIns="38100" tIns="38100" rIns="38100" bIns="38100" anchor="b"/>
          <a:lstStyle>
            <a:lvl1pPr defTabSz="1877520">
              <a:defRPr sz="8932" spc="-178"/>
            </a:lvl1pPr>
          </a:lstStyle>
          <a:p>
            <a:r>
              <a:t>Context Analysis</a:t>
            </a:r>
          </a:p>
        </p:txBody>
      </p:sp>
      <p:sp>
        <p:nvSpPr>
          <p:cNvPr id="626" name="From: Mayring (2014)"/>
          <p:cNvSpPr txBox="1"/>
          <p:nvPr/>
        </p:nvSpPr>
        <p:spPr>
          <a:xfrm>
            <a:off x="18461194" y="12870031"/>
            <a:ext cx="5794757" cy="706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r>
              <a:t>From: Mayring (2014)</a:t>
            </a:r>
          </a:p>
        </p:txBody>
      </p:sp>
      <p:sp>
        <p:nvSpPr>
          <p:cNvPr id="627" name="Step 1…"/>
          <p:cNvSpPr/>
          <p:nvPr/>
        </p:nvSpPr>
        <p:spPr>
          <a:xfrm>
            <a:off x="3799176" y="2761667"/>
            <a:ext cx="16785648"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1</a:t>
            </a:r>
          </a:p>
          <a:p>
            <a:pPr algn="ctr" defTabSz="825500">
              <a:lnSpc>
                <a:spcPct val="100000"/>
              </a:lnSpc>
              <a:spcBef>
                <a:spcPts val="0"/>
              </a:spcBef>
              <a:defRPr sz="3200">
                <a:latin typeface="Helvetica Neue Medium"/>
                <a:ea typeface="Helvetica Neue Medium"/>
                <a:cs typeface="Helvetica Neue Medium"/>
                <a:sym typeface="Helvetica Neue Medium"/>
              </a:defRPr>
            </a:pPr>
            <a:r>
              <a:t>Determination of evaluation unit, i.e., establishing the portion of text to be interpreted</a:t>
            </a:r>
          </a:p>
        </p:txBody>
      </p:sp>
      <p:sp>
        <p:nvSpPr>
          <p:cNvPr id="628" name="Step 2…"/>
          <p:cNvSpPr/>
          <p:nvPr/>
        </p:nvSpPr>
        <p:spPr>
          <a:xfrm>
            <a:off x="3799176" y="4239871"/>
            <a:ext cx="16785648"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2</a:t>
            </a:r>
          </a:p>
          <a:p>
            <a:pPr algn="ctr" defTabSz="825500">
              <a:lnSpc>
                <a:spcPct val="100000"/>
              </a:lnSpc>
              <a:spcBef>
                <a:spcPts val="0"/>
              </a:spcBef>
              <a:defRPr sz="3200">
                <a:latin typeface="Helvetica Neue Medium"/>
                <a:ea typeface="Helvetica Neue Medium"/>
                <a:cs typeface="Helvetica Neue Medium"/>
                <a:sym typeface="Helvetica Neue Medium"/>
              </a:defRPr>
            </a:pPr>
            <a:r>
              <a:t>Lexical-grammatical definition of the portion of text involved</a:t>
            </a:r>
          </a:p>
        </p:txBody>
      </p:sp>
      <p:sp>
        <p:nvSpPr>
          <p:cNvPr id="629" name="Step 3…"/>
          <p:cNvSpPr/>
          <p:nvPr/>
        </p:nvSpPr>
        <p:spPr>
          <a:xfrm>
            <a:off x="3799176" y="5718076"/>
            <a:ext cx="16785648"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3</a:t>
            </a:r>
          </a:p>
          <a:p>
            <a:pPr algn="ctr" defTabSz="825500">
              <a:lnSpc>
                <a:spcPct val="100000"/>
              </a:lnSpc>
              <a:spcBef>
                <a:spcPts val="0"/>
              </a:spcBef>
              <a:defRPr sz="3200">
                <a:latin typeface="Helvetica Neue Medium"/>
                <a:ea typeface="Helvetica Neue Medium"/>
                <a:cs typeface="Helvetica Neue Medium"/>
                <a:sym typeface="Helvetica Neue Medium"/>
              </a:defRPr>
            </a:pPr>
            <a:r>
              <a:t>Determining the additional explication material permissible</a:t>
            </a:r>
          </a:p>
        </p:txBody>
      </p:sp>
      <p:sp>
        <p:nvSpPr>
          <p:cNvPr id="630" name="Step 4…"/>
          <p:cNvSpPr/>
          <p:nvPr/>
        </p:nvSpPr>
        <p:spPr>
          <a:xfrm>
            <a:off x="3799176" y="7196280"/>
            <a:ext cx="16785648" cy="2468338"/>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4</a:t>
            </a:r>
          </a:p>
          <a:p>
            <a:pPr algn="ctr" defTabSz="825500">
              <a:lnSpc>
                <a:spcPct val="100000"/>
              </a:lnSpc>
              <a:spcBef>
                <a:spcPts val="0"/>
              </a:spcBef>
              <a:defRPr sz="3200">
                <a:latin typeface="Helvetica Neue Medium"/>
                <a:ea typeface="Helvetica Neue Medium"/>
                <a:cs typeface="Helvetica Neue Medium"/>
                <a:sym typeface="Helvetica Neue Medium"/>
              </a:defRPr>
            </a:pPr>
            <a:r>
              <a:t>Collation of the material</a:t>
            </a:r>
          </a:p>
          <a:p>
            <a:pPr algn="ctr" defTabSz="825500">
              <a:lnSpc>
                <a:spcPct val="100000"/>
              </a:lnSpc>
              <a:spcBef>
                <a:spcPts val="0"/>
              </a:spcBef>
              <a:defRPr sz="3200">
                <a:latin typeface="Helvetica Neue Medium"/>
                <a:ea typeface="Helvetica Neue Medium"/>
                <a:cs typeface="Helvetica Neue Medium"/>
                <a:sym typeface="Helvetica Neue Medium"/>
              </a:defRPr>
            </a:pPr>
            <a:r>
              <a:t>Narrow context analyis: direct text environment</a:t>
            </a:r>
          </a:p>
          <a:p>
            <a:pPr algn="ctr" defTabSz="825500">
              <a:lnSpc>
                <a:spcPct val="100000"/>
              </a:lnSpc>
              <a:spcBef>
                <a:spcPts val="0"/>
              </a:spcBef>
              <a:defRPr sz="3200">
                <a:latin typeface="Helvetica Neue Medium"/>
                <a:ea typeface="Helvetica Neue Medium"/>
                <a:cs typeface="Helvetica Neue Medium"/>
                <a:sym typeface="Helvetica Neue Medium"/>
              </a:defRPr>
            </a:pPr>
            <a:r>
              <a:t>Broad context analysis: additional material beyond the limits of the text</a:t>
            </a:r>
          </a:p>
        </p:txBody>
      </p:sp>
      <p:sp>
        <p:nvSpPr>
          <p:cNvPr id="631" name="Step 5…"/>
          <p:cNvSpPr/>
          <p:nvPr/>
        </p:nvSpPr>
        <p:spPr>
          <a:xfrm>
            <a:off x="3799176" y="9953288"/>
            <a:ext cx="16785648" cy="1189535"/>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5</a:t>
            </a:r>
          </a:p>
          <a:p>
            <a:pPr algn="ctr" defTabSz="825500">
              <a:lnSpc>
                <a:spcPct val="100000"/>
              </a:lnSpc>
              <a:spcBef>
                <a:spcPts val="0"/>
              </a:spcBef>
              <a:defRPr sz="3200">
                <a:latin typeface="Helvetica Neue Medium"/>
                <a:ea typeface="Helvetica Neue Medium"/>
                <a:cs typeface="Helvetica Neue Medium"/>
                <a:sym typeface="Helvetica Neue Medium"/>
              </a:defRPr>
            </a:pPr>
            <a:r>
              <a:t>Phrasing of interpretative paraphrase(s)</a:t>
            </a:r>
          </a:p>
        </p:txBody>
      </p:sp>
      <p:sp>
        <p:nvSpPr>
          <p:cNvPr id="632" name="Step 6…"/>
          <p:cNvSpPr/>
          <p:nvPr/>
        </p:nvSpPr>
        <p:spPr>
          <a:xfrm>
            <a:off x="3799176" y="11431493"/>
            <a:ext cx="16785648"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6</a:t>
            </a:r>
          </a:p>
          <a:p>
            <a:pPr algn="ctr" defTabSz="825500">
              <a:lnSpc>
                <a:spcPct val="100000"/>
              </a:lnSpc>
              <a:spcBef>
                <a:spcPts val="0"/>
              </a:spcBef>
              <a:defRPr sz="3200">
                <a:latin typeface="Helvetica Neue Medium"/>
                <a:ea typeface="Helvetica Neue Medium"/>
                <a:cs typeface="Helvetica Neue Medium"/>
                <a:sym typeface="Helvetica Neue Medium"/>
              </a:defRPr>
            </a:pPr>
            <a:r>
              <a:t>Testing the sufficiency of the explication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Deductive Category Assignment"/>
          <p:cNvSpPr txBox="1">
            <a:spLocks noGrp="1"/>
          </p:cNvSpPr>
          <p:nvPr>
            <p:ph type="title"/>
          </p:nvPr>
        </p:nvSpPr>
        <p:spPr>
          <a:prstGeom prst="rect">
            <a:avLst/>
          </a:prstGeom>
        </p:spPr>
        <p:txBody>
          <a:bodyPr lIns="38100" tIns="38100" rIns="38100" bIns="38100" anchor="b"/>
          <a:lstStyle>
            <a:lvl1pPr defTabSz="1877520">
              <a:defRPr sz="8932" spc="-178"/>
            </a:lvl1pPr>
          </a:lstStyle>
          <a:p>
            <a:r>
              <a:t>Deductive Category Assignment</a:t>
            </a:r>
          </a:p>
        </p:txBody>
      </p:sp>
      <p:sp>
        <p:nvSpPr>
          <p:cNvPr id="637" name="From: Mayring (2014)"/>
          <p:cNvSpPr txBox="1"/>
          <p:nvPr/>
        </p:nvSpPr>
        <p:spPr>
          <a:xfrm rot="16200000">
            <a:off x="20806681" y="8408506"/>
            <a:ext cx="5794757" cy="7068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r>
              <a:t>From: Mayring (2014)</a:t>
            </a:r>
          </a:p>
        </p:txBody>
      </p:sp>
      <p:sp>
        <p:nvSpPr>
          <p:cNvPr id="638" name="Step 1…"/>
          <p:cNvSpPr/>
          <p:nvPr/>
        </p:nvSpPr>
        <p:spPr>
          <a:xfrm>
            <a:off x="2953905" y="2781252"/>
            <a:ext cx="16079772"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1</a:t>
            </a:r>
          </a:p>
          <a:p>
            <a:pPr algn="ctr" defTabSz="825500">
              <a:lnSpc>
                <a:spcPct val="100000"/>
              </a:lnSpc>
              <a:spcBef>
                <a:spcPts val="0"/>
              </a:spcBef>
              <a:defRPr sz="3200">
                <a:latin typeface="Helvetica Neue Medium"/>
                <a:ea typeface="Helvetica Neue Medium"/>
                <a:cs typeface="Helvetica Neue Medium"/>
                <a:sym typeface="Helvetica Neue Medium"/>
              </a:defRPr>
            </a:pPr>
            <a:r>
              <a:t>Research question, theoretical background</a:t>
            </a:r>
          </a:p>
        </p:txBody>
      </p:sp>
      <p:sp>
        <p:nvSpPr>
          <p:cNvPr id="639" name="Step 2…"/>
          <p:cNvSpPr/>
          <p:nvPr/>
        </p:nvSpPr>
        <p:spPr>
          <a:xfrm>
            <a:off x="2927913" y="4271125"/>
            <a:ext cx="16079771" cy="1189535"/>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2</a:t>
            </a:r>
          </a:p>
          <a:p>
            <a:pPr algn="ctr" defTabSz="825500">
              <a:lnSpc>
                <a:spcPct val="100000"/>
              </a:lnSpc>
              <a:spcBef>
                <a:spcPts val="0"/>
              </a:spcBef>
              <a:defRPr sz="3200">
                <a:latin typeface="Helvetica Neue Medium"/>
                <a:ea typeface="Helvetica Neue Medium"/>
                <a:cs typeface="Helvetica Neue Medium"/>
                <a:sym typeface="Helvetica Neue Medium"/>
              </a:defRPr>
            </a:pPr>
            <a:r>
              <a:t>Definition of the category system (main categories and subcategories) from theory</a:t>
            </a:r>
          </a:p>
        </p:txBody>
      </p:sp>
      <p:sp>
        <p:nvSpPr>
          <p:cNvPr id="640" name="Step 3…"/>
          <p:cNvSpPr/>
          <p:nvPr/>
        </p:nvSpPr>
        <p:spPr>
          <a:xfrm>
            <a:off x="2927913" y="5760999"/>
            <a:ext cx="16079771"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3</a:t>
            </a:r>
          </a:p>
          <a:p>
            <a:pPr algn="ctr" defTabSz="825500">
              <a:lnSpc>
                <a:spcPct val="100000"/>
              </a:lnSpc>
              <a:spcBef>
                <a:spcPts val="0"/>
              </a:spcBef>
              <a:defRPr sz="3200">
                <a:latin typeface="Helvetica Neue Medium"/>
                <a:ea typeface="Helvetica Neue Medium"/>
                <a:cs typeface="Helvetica Neue Medium"/>
                <a:sym typeface="Helvetica Neue Medium"/>
              </a:defRPr>
            </a:pPr>
            <a:r>
              <a:t>Definition of the coding guideline (definitions, anchor examples and coding rules)</a:t>
            </a:r>
          </a:p>
        </p:txBody>
      </p:sp>
      <p:sp>
        <p:nvSpPr>
          <p:cNvPr id="641" name="Step 4…"/>
          <p:cNvSpPr/>
          <p:nvPr/>
        </p:nvSpPr>
        <p:spPr>
          <a:xfrm>
            <a:off x="2927913" y="7460254"/>
            <a:ext cx="16079771"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4</a:t>
            </a:r>
          </a:p>
          <a:p>
            <a:pPr algn="ctr" defTabSz="825500">
              <a:lnSpc>
                <a:spcPct val="100000"/>
              </a:lnSpc>
              <a:spcBef>
                <a:spcPts val="0"/>
              </a:spcBef>
              <a:defRPr sz="3200">
                <a:latin typeface="Helvetica Neue Medium"/>
                <a:ea typeface="Helvetica Neue Medium"/>
                <a:cs typeface="Helvetica Neue Medium"/>
                <a:sym typeface="Helvetica Neue Medium"/>
              </a:defRPr>
            </a:pPr>
            <a:r>
              <a:t>Material run-through, preliminary codings, adding anchor examples and coding rules</a:t>
            </a:r>
          </a:p>
        </p:txBody>
      </p:sp>
      <p:sp>
        <p:nvSpPr>
          <p:cNvPr id="642" name="Step 5…"/>
          <p:cNvSpPr/>
          <p:nvPr/>
        </p:nvSpPr>
        <p:spPr>
          <a:xfrm>
            <a:off x="2927913" y="8941257"/>
            <a:ext cx="16079771"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5</a:t>
            </a:r>
          </a:p>
          <a:p>
            <a:pPr algn="ctr" defTabSz="825500">
              <a:lnSpc>
                <a:spcPct val="100000"/>
              </a:lnSpc>
              <a:spcBef>
                <a:spcPts val="0"/>
              </a:spcBef>
              <a:defRPr sz="3200">
                <a:latin typeface="Helvetica Neue Medium"/>
                <a:ea typeface="Helvetica Neue Medium"/>
                <a:cs typeface="Helvetica Neue Medium"/>
                <a:sym typeface="Helvetica Neue Medium"/>
              </a:defRPr>
            </a:pPr>
            <a:r>
              <a:t>Revision of the categories and coding guideline after 10–50 % of the material</a:t>
            </a:r>
          </a:p>
        </p:txBody>
      </p:sp>
      <p:sp>
        <p:nvSpPr>
          <p:cNvPr id="643" name="Step 6…"/>
          <p:cNvSpPr/>
          <p:nvPr/>
        </p:nvSpPr>
        <p:spPr>
          <a:xfrm>
            <a:off x="2927913" y="10422259"/>
            <a:ext cx="16079771"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6</a:t>
            </a:r>
          </a:p>
          <a:p>
            <a:pPr algn="ctr" defTabSz="825500">
              <a:lnSpc>
                <a:spcPct val="100000"/>
              </a:lnSpc>
              <a:spcBef>
                <a:spcPts val="0"/>
              </a:spcBef>
              <a:defRPr sz="3200">
                <a:latin typeface="Helvetica Neue Medium"/>
                <a:ea typeface="Helvetica Neue Medium"/>
                <a:cs typeface="Helvetica Neue Medium"/>
                <a:sym typeface="Helvetica Neue Medium"/>
              </a:defRPr>
            </a:pPr>
            <a:r>
              <a:t>Final working through the material</a:t>
            </a:r>
          </a:p>
        </p:txBody>
      </p:sp>
      <p:sp>
        <p:nvSpPr>
          <p:cNvPr id="644" name="Step 7…"/>
          <p:cNvSpPr/>
          <p:nvPr/>
        </p:nvSpPr>
        <p:spPr>
          <a:xfrm>
            <a:off x="2927913" y="11903262"/>
            <a:ext cx="16079771" cy="1189534"/>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Step 7</a:t>
            </a:r>
          </a:p>
          <a:p>
            <a:pPr algn="ctr" defTabSz="825500">
              <a:lnSpc>
                <a:spcPct val="100000"/>
              </a:lnSpc>
              <a:spcBef>
                <a:spcPts val="0"/>
              </a:spcBef>
              <a:defRPr sz="3200">
                <a:latin typeface="Helvetica Neue Medium"/>
                <a:ea typeface="Helvetica Neue Medium"/>
                <a:cs typeface="Helvetica Neue Medium"/>
                <a:sym typeface="Helvetica Neue Medium"/>
              </a:defRPr>
            </a:pPr>
            <a:r>
              <a:t>Analysis, category frequencies and contingencies interpretation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Deductive Category Assignment"/>
          <p:cNvSpPr txBox="1">
            <a:spLocks noGrp="1"/>
          </p:cNvSpPr>
          <p:nvPr>
            <p:ph type="title"/>
          </p:nvPr>
        </p:nvSpPr>
        <p:spPr>
          <a:prstGeom prst="rect">
            <a:avLst/>
          </a:prstGeom>
        </p:spPr>
        <p:txBody>
          <a:bodyPr lIns="38100" tIns="38100" rIns="38100" bIns="38100" anchor="b"/>
          <a:lstStyle>
            <a:lvl1pPr defTabSz="1877520">
              <a:defRPr sz="8932" spc="-178"/>
            </a:lvl1pPr>
          </a:lstStyle>
          <a:p>
            <a:r>
              <a:t>Deductive Category Assignment</a:t>
            </a:r>
          </a:p>
        </p:txBody>
      </p:sp>
      <p:graphicFrame>
        <p:nvGraphicFramePr>
          <p:cNvPr id="647" name="Tabelle 1"/>
          <p:cNvGraphicFramePr/>
          <p:nvPr/>
        </p:nvGraphicFramePr>
        <p:xfrm>
          <a:off x="994282" y="3440647"/>
          <a:ext cx="22877981" cy="9871725"/>
        </p:xfrm>
        <a:graphic>
          <a:graphicData uri="http://schemas.openxmlformats.org/drawingml/2006/table">
            <a:tbl>
              <a:tblPr firstRow="1">
                <a:tableStyleId>{4C3C2611-4C71-4FC5-86AE-919BDF0F9419}</a:tableStyleId>
              </a:tblPr>
              <a:tblGrid>
                <a:gridCol w="3154955">
                  <a:extLst>
                    <a:ext uri="{9D8B030D-6E8A-4147-A177-3AD203B41FA5}">
                      <a16:colId xmlns:a16="http://schemas.microsoft.com/office/drawing/2014/main" val="20000"/>
                    </a:ext>
                  </a:extLst>
                </a:gridCol>
                <a:gridCol w="4091952">
                  <a:extLst>
                    <a:ext uri="{9D8B030D-6E8A-4147-A177-3AD203B41FA5}">
                      <a16:colId xmlns:a16="http://schemas.microsoft.com/office/drawing/2014/main" val="20001"/>
                    </a:ext>
                  </a:extLst>
                </a:gridCol>
                <a:gridCol w="5762169">
                  <a:extLst>
                    <a:ext uri="{9D8B030D-6E8A-4147-A177-3AD203B41FA5}">
                      <a16:colId xmlns:a16="http://schemas.microsoft.com/office/drawing/2014/main" val="20002"/>
                    </a:ext>
                  </a:extLst>
                </a:gridCol>
                <a:gridCol w="5293309">
                  <a:extLst>
                    <a:ext uri="{9D8B030D-6E8A-4147-A177-3AD203B41FA5}">
                      <a16:colId xmlns:a16="http://schemas.microsoft.com/office/drawing/2014/main" val="20003"/>
                    </a:ext>
                  </a:extLst>
                </a:gridCol>
                <a:gridCol w="4575596">
                  <a:extLst>
                    <a:ext uri="{9D8B030D-6E8A-4147-A177-3AD203B41FA5}">
                      <a16:colId xmlns:a16="http://schemas.microsoft.com/office/drawing/2014/main" val="20004"/>
                    </a:ext>
                  </a:extLst>
                </a:gridCol>
              </a:tblGrid>
              <a:tr h="1974345">
                <a:tc>
                  <a:txBody>
                    <a:bodyPr/>
                    <a:lstStyle/>
                    <a:p>
                      <a:pPr defTabSz="914400">
                        <a:tabLst>
                          <a:tab pos="1663700" algn="l"/>
                        </a:tabLst>
                        <a:defRPr b="0"/>
                      </a:pPr>
                      <a:r>
                        <a:rPr sz="3200" b="1"/>
                        <a:t>Variable</a:t>
                      </a:r>
                    </a:p>
                  </a:txBody>
                  <a:tcPr marL="50800" marR="50800" marT="50800" marB="50800" anchor="ctr" horzOverflow="overflow"/>
                </a:tc>
                <a:tc>
                  <a:txBody>
                    <a:bodyPr/>
                    <a:lstStyle/>
                    <a:p>
                      <a:pPr defTabSz="914400">
                        <a:tabLst>
                          <a:tab pos="1663700" algn="l"/>
                        </a:tabLst>
                        <a:defRPr b="0"/>
                      </a:pPr>
                      <a:r>
                        <a:rPr sz="3200" b="1"/>
                        <a:t>Value</a:t>
                      </a:r>
                    </a:p>
                  </a:txBody>
                  <a:tcPr marL="50800" marR="50800" marT="50800" marB="50800" anchor="ctr" horzOverflow="overflow"/>
                </a:tc>
                <a:tc>
                  <a:txBody>
                    <a:bodyPr/>
                    <a:lstStyle/>
                    <a:p>
                      <a:pPr defTabSz="914400">
                        <a:tabLst>
                          <a:tab pos="1663700" algn="l"/>
                        </a:tabLst>
                        <a:defRPr b="0"/>
                      </a:pPr>
                      <a:r>
                        <a:rPr sz="3200" b="1"/>
                        <a:t>Definition</a:t>
                      </a:r>
                    </a:p>
                  </a:txBody>
                  <a:tcPr marL="50800" marR="50800" marT="50800" marB="50800" anchor="ctr" horzOverflow="overflow"/>
                </a:tc>
                <a:tc>
                  <a:txBody>
                    <a:bodyPr/>
                    <a:lstStyle/>
                    <a:p>
                      <a:pPr defTabSz="914400">
                        <a:tabLst>
                          <a:tab pos="1663700" algn="l"/>
                        </a:tabLst>
                        <a:defRPr b="0"/>
                      </a:pPr>
                      <a:r>
                        <a:rPr sz="3200" b="1"/>
                        <a:t>Anchor sample</a:t>
                      </a:r>
                    </a:p>
                  </a:txBody>
                  <a:tcPr marL="50800" marR="50800" marT="50800" marB="50800" anchor="ctr" horzOverflow="overflow"/>
                </a:tc>
                <a:tc>
                  <a:txBody>
                    <a:bodyPr/>
                    <a:lstStyle/>
                    <a:p>
                      <a:pPr defTabSz="914400">
                        <a:tabLst>
                          <a:tab pos="1663700" algn="l"/>
                        </a:tabLst>
                        <a:defRPr b="0"/>
                      </a:pPr>
                      <a:r>
                        <a:rPr sz="3200" b="1"/>
                        <a:t>Coding rules</a:t>
                      </a:r>
                    </a:p>
                  </a:txBody>
                  <a:tcPr marL="50800" marR="50800" marT="50800" marB="50800" anchor="ctr" horzOverflow="overflow"/>
                </a:tc>
                <a:extLst>
                  <a:ext uri="{0D108BD9-81ED-4DB2-BD59-A6C34878D82A}">
                    <a16:rowId xmlns:a16="http://schemas.microsoft.com/office/drawing/2014/main" val="10000"/>
                  </a:ext>
                </a:extLst>
              </a:tr>
              <a:tr h="1974345">
                <a:tc>
                  <a:txBody>
                    <a:bodyPr/>
                    <a:lstStyle/>
                    <a:p>
                      <a:pPr defTabSz="914400"/>
                      <a:r>
                        <a:rPr sz="3200"/>
                        <a:t>Static analysis usage</a:t>
                      </a:r>
                    </a:p>
                  </a:txBody>
                  <a:tcPr marL="50800" marR="50800" marT="50800" marB="50800" anchor="ctr" horzOverflow="overflow"/>
                </a:tc>
                <a:tc>
                  <a:txBody>
                    <a:bodyPr/>
                    <a:lstStyle/>
                    <a:p>
                      <a:pPr defTabSz="914400"/>
                      <a:r>
                        <a:rPr sz="3200"/>
                        <a:t>U1: high level of usage</a:t>
                      </a:r>
                    </a:p>
                  </a:txBody>
                  <a:tcPr marL="50800" marR="50800" marT="50800" marB="50800" anchor="ctr" horzOverflow="overflow"/>
                </a:tc>
                <a:tc>
                  <a:txBody>
                    <a:bodyPr/>
                    <a:lstStyle/>
                    <a:p>
                      <a:pPr defTabSz="914400"/>
                      <a:r>
                        <a:rPr sz="3200"/>
                        <a:t>Frequent daily use of several static analysis tools</a:t>
                      </a:r>
                    </a:p>
                  </a:txBody>
                  <a:tcPr marL="50800" marR="50800" marT="50800" marB="50800" anchor="ctr" horzOverflow="overflow"/>
                </a:tc>
                <a:tc>
                  <a:txBody>
                    <a:bodyPr/>
                    <a:lstStyle/>
                    <a:p>
                      <a:pPr defTabSz="914400"/>
                      <a:r>
                        <a:rPr sz="3200"/>
                        <a:t>„I check every change with FindBugs before I commit.“</a:t>
                      </a:r>
                    </a:p>
                  </a:txBody>
                  <a:tcPr marL="50800" marR="50800" marT="50800" marB="50800" anchor="ctr" horzOverflow="overflow"/>
                </a:tc>
                <a:tc>
                  <a:txBody>
                    <a:bodyPr/>
                    <a:lstStyle/>
                    <a:p>
                      <a:pPr defTabSz="914400"/>
                      <a:r>
                        <a:rPr sz="3200"/>
                        <a:t>Both aspects must be met.</a:t>
                      </a:r>
                    </a:p>
                  </a:txBody>
                  <a:tcPr marL="50800" marR="50800" marT="50800" marB="50800" anchor="ctr" horzOverflow="overflow"/>
                </a:tc>
                <a:extLst>
                  <a:ext uri="{0D108BD9-81ED-4DB2-BD59-A6C34878D82A}">
                    <a16:rowId xmlns:a16="http://schemas.microsoft.com/office/drawing/2014/main" val="10001"/>
                  </a:ext>
                </a:extLst>
              </a:tr>
              <a:tr h="1974345">
                <a:tc>
                  <a:txBody>
                    <a:bodyPr/>
                    <a:lstStyle/>
                    <a:p>
                      <a:pPr defTabSz="914400">
                        <a:defRPr sz="3200"/>
                      </a:pPr>
                      <a:endParaRPr/>
                    </a:p>
                  </a:txBody>
                  <a:tcPr marL="50800" marR="50800" marT="50800" marB="50800" anchor="ctr" horzOverflow="overflow"/>
                </a:tc>
                <a:tc>
                  <a:txBody>
                    <a:bodyPr/>
                    <a:lstStyle/>
                    <a:p>
                      <a:pPr defTabSz="914400"/>
                      <a:r>
                        <a:rPr sz="3200"/>
                        <a:t>U2: medium level of usage</a:t>
                      </a:r>
                    </a:p>
                  </a:txBody>
                  <a:tcPr marL="50800" marR="50800" marT="50800" marB="50800" anchor="ctr" horzOverflow="overflow"/>
                </a:tc>
                <a:tc>
                  <a:txBody>
                    <a:bodyPr/>
                    <a:lstStyle/>
                    <a:p>
                      <a:pPr defTabSz="914400"/>
                      <a:r>
                        <a:rPr sz="3200"/>
                        <a:t>Use of some tool at least every week</a:t>
                      </a:r>
                    </a:p>
                  </a:txBody>
                  <a:tcPr marL="50800" marR="50800" marT="50800" marB="50800" anchor="ctr" horzOverflow="overflow"/>
                </a:tc>
                <a:tc>
                  <a:txBody>
                    <a:bodyPr/>
                    <a:lstStyle/>
                    <a:p>
                      <a:pPr defTabSz="914400"/>
                      <a:r>
                        <a:rPr sz="3200"/>
                        <a:t>„I apply Coverity before I present my work to the PO.“</a:t>
                      </a:r>
                    </a:p>
                  </a:txBody>
                  <a:tcPr marL="50800" marR="50800" marT="50800" marB="50800" anchor="ctr" horzOverflow="overflow"/>
                </a:tc>
                <a:tc>
                  <a:txBody>
                    <a:bodyPr/>
                    <a:lstStyle/>
                    <a:p>
                      <a:pPr defTabSz="914400">
                        <a:defRPr sz="3200"/>
                      </a:pPr>
                      <a:endParaRPr/>
                    </a:p>
                  </a:txBody>
                  <a:tcPr marL="50800" marR="50800" marT="50800" marB="50800" anchor="ctr" horzOverflow="overflow"/>
                </a:tc>
                <a:extLst>
                  <a:ext uri="{0D108BD9-81ED-4DB2-BD59-A6C34878D82A}">
                    <a16:rowId xmlns:a16="http://schemas.microsoft.com/office/drawing/2014/main" val="10002"/>
                  </a:ext>
                </a:extLst>
              </a:tr>
              <a:tr h="1974345">
                <a:tc>
                  <a:txBody>
                    <a:bodyPr/>
                    <a:lstStyle/>
                    <a:p>
                      <a:pPr defTabSz="914400">
                        <a:defRPr sz="3200"/>
                      </a:pPr>
                      <a:endParaRPr/>
                    </a:p>
                  </a:txBody>
                  <a:tcPr marL="50800" marR="50800" marT="50800" marB="50800" anchor="ctr" horzOverflow="overflow"/>
                </a:tc>
                <a:tc>
                  <a:txBody>
                    <a:bodyPr/>
                    <a:lstStyle/>
                    <a:p>
                      <a:pPr defTabSz="914400"/>
                      <a:r>
                        <a:rPr sz="3200"/>
                        <a:t>U3: low level of usage</a:t>
                      </a:r>
                    </a:p>
                  </a:txBody>
                  <a:tcPr marL="50800" marR="50800" marT="50800" marB="50800" anchor="ctr" horzOverflow="overflow"/>
                </a:tc>
                <a:tc>
                  <a:txBody>
                    <a:bodyPr/>
                    <a:lstStyle/>
                    <a:p>
                      <a:pPr defTabSz="914400"/>
                      <a:r>
                        <a:rPr sz="3200"/>
                        <a:t>Use of some tool from time to time</a:t>
                      </a:r>
                    </a:p>
                  </a:txBody>
                  <a:tcPr marL="50800" marR="50800" marT="50800" marB="50800" anchor="ctr" horzOverflow="overflow"/>
                </a:tc>
                <a:tc>
                  <a:txBody>
                    <a:bodyPr/>
                    <a:lstStyle/>
                    <a:p>
                      <a:pPr defTabSz="914400"/>
                      <a:r>
                        <a:rPr sz="3200"/>
                        <a:t>„We don’t check our code regularly but before we release.“</a:t>
                      </a:r>
                    </a:p>
                  </a:txBody>
                  <a:tcPr marL="50800" marR="50800" marT="50800" marB="50800" anchor="ctr" horzOverflow="overflow"/>
                </a:tc>
                <a:tc>
                  <a:txBody>
                    <a:bodyPr/>
                    <a:lstStyle/>
                    <a:p>
                      <a:pPr defTabSz="914400">
                        <a:defRPr sz="3200"/>
                      </a:pPr>
                      <a:endParaRPr/>
                    </a:p>
                  </a:txBody>
                  <a:tcPr marL="50800" marR="50800" marT="50800" marB="50800" anchor="ctr" horzOverflow="overflow"/>
                </a:tc>
                <a:extLst>
                  <a:ext uri="{0D108BD9-81ED-4DB2-BD59-A6C34878D82A}">
                    <a16:rowId xmlns:a16="http://schemas.microsoft.com/office/drawing/2014/main" val="10003"/>
                  </a:ext>
                </a:extLst>
              </a:tr>
              <a:tr h="1974345">
                <a:tc>
                  <a:txBody>
                    <a:bodyPr/>
                    <a:lstStyle/>
                    <a:p>
                      <a:pPr defTabSz="914400">
                        <a:defRPr sz="3200"/>
                      </a:pPr>
                      <a:endParaRPr/>
                    </a:p>
                  </a:txBody>
                  <a:tcPr marL="50800" marR="50800" marT="50800" marB="50800" anchor="ctr" horzOverflow="overflow"/>
                </a:tc>
                <a:tc>
                  <a:txBody>
                    <a:bodyPr/>
                    <a:lstStyle/>
                    <a:p>
                      <a:pPr defTabSz="914400"/>
                      <a:r>
                        <a:rPr sz="3200"/>
                        <a:t>U4: usage not inferable</a:t>
                      </a:r>
                    </a:p>
                  </a:txBody>
                  <a:tcPr marL="50800" marR="50800" marT="50800" marB="50800" anchor="ctr" horzOverflow="overflow"/>
                </a:tc>
                <a:tc>
                  <a:txBody>
                    <a:bodyPr/>
                    <a:lstStyle/>
                    <a:p>
                      <a:pPr defTabSz="914400"/>
                      <a:r>
                        <a:rPr sz="3200"/>
                        <a:t>No clear statement from the developer</a:t>
                      </a:r>
                    </a:p>
                  </a:txBody>
                  <a:tcPr marL="50800" marR="50800" marT="50800" marB="50800" anchor="ctr" horzOverflow="overflow"/>
                </a:tc>
                <a:tc>
                  <a:txBody>
                    <a:bodyPr/>
                    <a:lstStyle/>
                    <a:p>
                      <a:pPr defTabSz="914400"/>
                      <a:r>
                        <a:rPr sz="3200"/>
                        <a:t>„We do have some static analysis tools.“</a:t>
                      </a:r>
                    </a:p>
                  </a:txBody>
                  <a:tcPr marL="50800" marR="50800" marT="50800" marB="50800" anchor="ctr" horzOverflow="overflow"/>
                </a:tc>
                <a:tc>
                  <a:txBody>
                    <a:bodyPr/>
                    <a:lstStyle/>
                    <a:p>
                      <a:pPr defTabSz="914400">
                        <a:defRPr sz="3200"/>
                      </a:pPr>
                      <a:endParaRPr/>
                    </a:p>
                  </a:txBody>
                  <a:tcPr marL="50800" marR="50800" marT="50800" marB="50800" anchor="ctr" horzOverflow="overflow"/>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Inter-Coder Agreement"/>
          <p:cNvSpPr txBox="1">
            <a:spLocks noGrp="1"/>
          </p:cNvSpPr>
          <p:nvPr>
            <p:ph type="title"/>
          </p:nvPr>
        </p:nvSpPr>
        <p:spPr>
          <a:prstGeom prst="rect">
            <a:avLst/>
          </a:prstGeom>
        </p:spPr>
        <p:txBody>
          <a:bodyPr lIns="38100" tIns="38100" rIns="38100" bIns="38100" anchor="b"/>
          <a:lstStyle>
            <a:lvl1pPr defTabSz="1877520">
              <a:defRPr sz="8932" spc="-178"/>
            </a:lvl1pPr>
          </a:lstStyle>
          <a:p>
            <a:r>
              <a:t>Inter-Coder Agreement</a:t>
            </a:r>
          </a:p>
        </p:txBody>
      </p:sp>
      <p:sp>
        <p:nvSpPr>
          <p:cNvPr id="650" name="Give text to be analysed to second person and compare outcome.…"/>
          <p:cNvSpPr txBox="1">
            <a:spLocks noGrp="1"/>
          </p:cNvSpPr>
          <p:nvPr>
            <p:ph type="body" idx="1"/>
          </p:nvPr>
        </p:nvSpPr>
        <p:spPr>
          <a:prstGeom prst="rect">
            <a:avLst/>
          </a:prstGeom>
        </p:spPr>
        <p:txBody>
          <a:bodyPr lIns="38100" tIns="38100" rIns="38100" bIns="38100"/>
          <a:lstStyle/>
          <a:p>
            <a:pPr marL="481263" indent="-481263">
              <a:buSzPct val="100000"/>
            </a:pPr>
            <a:r>
              <a:t>Give text to be analysed to second person and compare outcome.</a:t>
            </a:r>
          </a:p>
          <a:p>
            <a:pPr marL="481263" indent="-481263">
              <a:buSzPct val="100000"/>
            </a:pPr>
            <a:r>
              <a:t>A second coder gets all the category definitions and rules for a recoding.</a:t>
            </a:r>
          </a:p>
          <a:p>
            <a:pPr marL="481263" indent="-481263">
              <a:buSzPct val="100000"/>
            </a:pPr>
            <a:r>
              <a:t>Light-weight: Review of the coding of the first coder</a:t>
            </a:r>
          </a:p>
          <a:p>
            <a:pPr marL="481263" indent="-481263">
              <a:buSzPct val="100000"/>
            </a:pPr>
            <a:endParaRPr/>
          </a:p>
          <a:p>
            <a:pPr marL="0" indent="0">
              <a:buSzTx/>
              <a:buNone/>
            </a:pPr>
            <a:r>
              <a:t>We can also calculate the inter-coder agreement, e.g. with Cohen’s kappa. </a:t>
            </a:r>
          </a:p>
        </p:txBody>
      </p:sp>
      <p:sp>
        <p:nvSpPr>
          <p:cNvPr id="651" name="Based on: Mayring (2014)"/>
          <p:cNvSpPr txBox="1"/>
          <p:nvPr/>
        </p:nvSpPr>
        <p:spPr>
          <a:xfrm>
            <a:off x="16892039" y="12775025"/>
            <a:ext cx="6979819" cy="706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r>
              <a:t>Based on: Mayring (2014)</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3" name="Bildschirmfoto 2016-12-05 um 16.57.18.png" descr="Bildschirmfoto 2016-12-05 um 16.57.18.png"/>
          <p:cNvPicPr>
            <a:picLocks noChangeAspect="1"/>
          </p:cNvPicPr>
          <p:nvPr/>
        </p:nvPicPr>
        <p:blipFill>
          <a:blip r:embed="rId3"/>
          <a:stretch>
            <a:fillRect/>
          </a:stretch>
        </p:blipFill>
        <p:spPr>
          <a:xfrm>
            <a:off x="-482539" y="-209468"/>
            <a:ext cx="25349078" cy="1462248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Analysis Checklist"/>
          <p:cNvSpPr txBox="1">
            <a:spLocks noGrp="1"/>
          </p:cNvSpPr>
          <p:nvPr>
            <p:ph type="title"/>
          </p:nvPr>
        </p:nvSpPr>
        <p:spPr>
          <a:prstGeom prst="rect">
            <a:avLst/>
          </a:prstGeom>
        </p:spPr>
        <p:txBody>
          <a:bodyPr lIns="38100" tIns="38100" rIns="38100" bIns="38100" anchor="b"/>
          <a:lstStyle>
            <a:lvl1pPr defTabSz="1877520">
              <a:defRPr sz="8932" spc="-178"/>
            </a:lvl1pPr>
          </a:lstStyle>
          <a:p>
            <a:r>
              <a:t>Analysis Checklist</a:t>
            </a:r>
          </a:p>
        </p:txBody>
      </p:sp>
      <p:sp>
        <p:nvSpPr>
          <p:cNvPr id="658" name="Is the analysis methodology defined, including roles and review procedures?…"/>
          <p:cNvSpPr txBox="1">
            <a:spLocks noGrp="1"/>
          </p:cNvSpPr>
          <p:nvPr>
            <p:ph type="body" idx="1"/>
          </p:nvPr>
        </p:nvSpPr>
        <p:spPr>
          <a:prstGeom prst="rect">
            <a:avLst/>
          </a:prstGeom>
        </p:spPr>
        <p:txBody>
          <a:bodyPr lIns="38100" tIns="38100" rIns="38100" bIns="38100"/>
          <a:lstStyle/>
          <a:p>
            <a:pPr marL="857873" indent="-857873" defTabSz="2096971">
              <a:spcBef>
                <a:spcPts val="3800"/>
              </a:spcBef>
              <a:buSzPct val="100000"/>
              <a:buAutoNum type="arabicPeriod"/>
              <a:defRPr sz="4128"/>
            </a:pPr>
            <a:r>
              <a:t>Is the analysis methodology defined, including roles and review procedures?</a:t>
            </a:r>
          </a:p>
          <a:p>
            <a:pPr marL="857873" indent="-857873" defTabSz="2096971">
              <a:spcBef>
                <a:spcPts val="3800"/>
              </a:spcBef>
              <a:buSzPct val="100000"/>
              <a:buAutoNum type="arabicPeriod"/>
              <a:defRPr sz="4128"/>
            </a:pPr>
            <a:r>
              <a:t>Is a chain of evidence shown with traceable inferences from data to research questions and existing theory?</a:t>
            </a:r>
          </a:p>
          <a:p>
            <a:pPr marL="857873" indent="-857873" defTabSz="2096971">
              <a:spcBef>
                <a:spcPts val="3800"/>
              </a:spcBef>
              <a:buSzPct val="100000"/>
              <a:buAutoNum type="arabicPeriod"/>
              <a:defRPr sz="4128"/>
            </a:pPr>
            <a:r>
              <a:t>Are alternative perspectives and explanations used in the analysis?</a:t>
            </a:r>
          </a:p>
          <a:p>
            <a:pPr marL="857873" indent="-857873" defTabSz="2096971">
              <a:spcBef>
                <a:spcPts val="3800"/>
              </a:spcBef>
              <a:buSzPct val="100000"/>
              <a:buAutoNum type="arabicPeriod"/>
              <a:defRPr sz="4128"/>
            </a:pPr>
            <a:r>
              <a:t>Is a cause-effect relation under study? If yes, is it possible to distinguish the cause from other factors in the analysis?</a:t>
            </a:r>
          </a:p>
          <a:p>
            <a:pPr marL="857873" indent="-857873" defTabSz="2096971">
              <a:spcBef>
                <a:spcPts val="3800"/>
              </a:spcBef>
              <a:buSzPct val="100000"/>
              <a:buAutoNum type="arabicPeriod"/>
              <a:defRPr sz="4128"/>
            </a:pPr>
            <a:r>
              <a:t>Are there clear conclusions from the analysis, including recommendations for practice/further research?</a:t>
            </a:r>
          </a:p>
          <a:p>
            <a:pPr marL="857873" indent="-857873" defTabSz="2096971">
              <a:spcBef>
                <a:spcPts val="3800"/>
              </a:spcBef>
              <a:buSzPct val="100000"/>
              <a:buAutoNum type="arabicPeriod"/>
              <a:defRPr sz="4128"/>
            </a:pPr>
            <a:r>
              <a:t>Are threats to the validity analyzed in a systematic way and countermeasures taken? (Construct, internal, external, reliability) question?</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4191"/>
        </a:solidFill>
        <a:effectLst/>
      </p:bgPr>
    </p:bg>
    <p:spTree>
      <p:nvGrpSpPr>
        <p:cNvPr id="1" name=""/>
        <p:cNvGrpSpPr/>
        <p:nvPr/>
      </p:nvGrpSpPr>
      <p:grpSpPr>
        <a:xfrm>
          <a:off x="0" y="0"/>
          <a:ext cx="0" cy="0"/>
          <a:chOff x="0" y="0"/>
          <a:chExt cx="0" cy="0"/>
        </a:xfrm>
      </p:grpSpPr>
      <p:sp>
        <p:nvSpPr>
          <p:cNvPr id="662" name="We have a transcript of one interview with one developer regarding her use of refactorings in her last project. Try to do a summarizing qualitative analysis on it."/>
          <p:cNvSpPr txBox="1"/>
          <p:nvPr/>
        </p:nvSpPr>
        <p:spPr>
          <a:xfrm>
            <a:off x="4001875" y="5678741"/>
            <a:ext cx="14343374" cy="1892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713231">
              <a:lnSpc>
                <a:spcPct val="100000"/>
              </a:lnSpc>
              <a:spcBef>
                <a:spcPts val="0"/>
              </a:spcBef>
              <a:defRPr sz="4100" b="1">
                <a:solidFill>
                  <a:srgbClr val="FFFFFF"/>
                </a:solidFill>
                <a:latin typeface="Arial"/>
                <a:ea typeface="Arial"/>
                <a:cs typeface="Arial"/>
                <a:sym typeface="Arial"/>
              </a:defRPr>
            </a:lvl1pPr>
          </a:lstStyle>
          <a:p>
            <a:r>
              <a:rPr dirty="0">
                <a:solidFill>
                  <a:schemeClr val="tx1"/>
                </a:solidFill>
              </a:rPr>
              <a:t>We have a transcript of one interview with one developer regarding her use of </a:t>
            </a:r>
            <a:r>
              <a:rPr dirty="0" err="1">
                <a:solidFill>
                  <a:schemeClr val="tx1"/>
                </a:solidFill>
              </a:rPr>
              <a:t>refactorings</a:t>
            </a:r>
            <a:r>
              <a:rPr dirty="0">
                <a:solidFill>
                  <a:schemeClr val="tx1"/>
                </a:solidFill>
              </a:rPr>
              <a:t> in her last project. Try to do a summarizing qualitative analysis on it.</a:t>
            </a:r>
          </a:p>
        </p:txBody>
      </p:sp>
      <p:sp>
        <p:nvSpPr>
          <p:cNvPr id="663" name="Refactoring"/>
          <p:cNvSpPr txBox="1">
            <a:spLocks noGrp="1"/>
          </p:cNvSpPr>
          <p:nvPr>
            <p:ph type="title"/>
          </p:nvPr>
        </p:nvSpPr>
        <p:spPr>
          <a:prstGeom prst="rect">
            <a:avLst/>
          </a:prstGeom>
        </p:spPr>
        <p:txBody>
          <a:bodyPr lIns="38100" tIns="38100" rIns="38100" bIns="38100"/>
          <a:lstStyle>
            <a:lvl1pPr defTabSz="1877520">
              <a:defRPr sz="8932" spc="-178"/>
            </a:lvl1pPr>
          </a:lstStyle>
          <a:p>
            <a:r>
              <a:t>Refactoring</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Reporting the Context"/>
          <p:cNvSpPr txBox="1">
            <a:spLocks noGrp="1"/>
          </p:cNvSpPr>
          <p:nvPr>
            <p:ph type="title"/>
          </p:nvPr>
        </p:nvSpPr>
        <p:spPr>
          <a:prstGeom prst="rect">
            <a:avLst/>
          </a:prstGeom>
        </p:spPr>
        <p:txBody>
          <a:bodyPr lIns="38100" tIns="38100" rIns="38100" bIns="38100" anchor="b"/>
          <a:lstStyle>
            <a:lvl1pPr defTabSz="1877520">
              <a:defRPr sz="8932" spc="-178"/>
            </a:lvl1pPr>
          </a:lstStyle>
          <a:p>
            <a:r>
              <a:t>Reporting the Context</a:t>
            </a:r>
          </a:p>
        </p:txBody>
      </p:sp>
      <p:graphicFrame>
        <p:nvGraphicFramePr>
          <p:cNvPr id="666" name="Tabelle 1"/>
          <p:cNvGraphicFramePr/>
          <p:nvPr/>
        </p:nvGraphicFramePr>
        <p:xfrm>
          <a:off x="5164683" y="2719845"/>
          <a:ext cx="14054632" cy="10821540"/>
        </p:xfrm>
        <a:graphic>
          <a:graphicData uri="http://schemas.openxmlformats.org/drawingml/2006/table">
            <a:tbl>
              <a:tblPr firstRow="1">
                <a:tableStyleId>{4C3C2611-4C71-4FC5-86AE-919BDF0F9419}</a:tableStyleId>
              </a:tblPr>
              <a:tblGrid>
                <a:gridCol w="5584967">
                  <a:extLst>
                    <a:ext uri="{9D8B030D-6E8A-4147-A177-3AD203B41FA5}">
                      <a16:colId xmlns:a16="http://schemas.microsoft.com/office/drawing/2014/main" val="20000"/>
                    </a:ext>
                  </a:extLst>
                </a:gridCol>
                <a:gridCol w="8469665">
                  <a:extLst>
                    <a:ext uri="{9D8B030D-6E8A-4147-A177-3AD203B41FA5}">
                      <a16:colId xmlns:a16="http://schemas.microsoft.com/office/drawing/2014/main" val="20001"/>
                    </a:ext>
                  </a:extLst>
                </a:gridCol>
              </a:tblGrid>
              <a:tr h="585848">
                <a:tc>
                  <a:txBody>
                    <a:bodyPr/>
                    <a:lstStyle/>
                    <a:p>
                      <a:pPr defTabSz="914400">
                        <a:tabLst>
                          <a:tab pos="1663700" algn="l"/>
                        </a:tabLst>
                        <a:defRPr b="0"/>
                      </a:pPr>
                      <a:r>
                        <a:rPr sz="3000" b="1"/>
                        <a:t>Facet</a:t>
                      </a:r>
                    </a:p>
                  </a:txBody>
                  <a:tcPr marL="50800" marR="50800" marT="50800" marB="50800" anchor="ctr" horzOverflow="overflow"/>
                </a:tc>
                <a:tc>
                  <a:txBody>
                    <a:bodyPr/>
                    <a:lstStyle/>
                    <a:p>
                      <a:pPr defTabSz="914400">
                        <a:tabLst>
                          <a:tab pos="1663700" algn="l"/>
                        </a:tabLst>
                        <a:defRPr b="0"/>
                      </a:pPr>
                      <a:r>
                        <a:rPr sz="3000" b="1"/>
                        <a:t>Element</a:t>
                      </a:r>
                    </a:p>
                  </a:txBody>
                  <a:tcPr marL="50800" marR="50800" marT="50800" marB="50800" anchor="ctr" horzOverflow="overflow"/>
                </a:tc>
                <a:extLst>
                  <a:ext uri="{0D108BD9-81ED-4DB2-BD59-A6C34878D82A}">
                    <a16:rowId xmlns:a16="http://schemas.microsoft.com/office/drawing/2014/main" val="10000"/>
                  </a:ext>
                </a:extLst>
              </a:tr>
              <a:tr h="2859532">
                <a:tc>
                  <a:txBody>
                    <a:bodyPr/>
                    <a:lstStyle/>
                    <a:p>
                      <a:pPr defTabSz="914400"/>
                      <a:r>
                        <a:rPr sz="3000"/>
                        <a:t>Product</a:t>
                      </a:r>
                    </a:p>
                  </a:txBody>
                  <a:tcPr marL="50800" marR="50800" marT="50800" marB="50800" anchor="ctr" horzOverflow="overflow"/>
                </a:tc>
                <a:tc>
                  <a:txBody>
                    <a:bodyPr/>
                    <a:lstStyle/>
                    <a:p>
                      <a:pPr defTabSz="914400"/>
                      <a:r>
                        <a:rPr sz="3000"/>
                        <a:t>Maturity Quality Size
System type
Customization
Programming language</a:t>
                      </a:r>
                    </a:p>
                  </a:txBody>
                  <a:tcPr marL="50800" marR="50800" marT="50800" marB="50800" anchor="ctr" horzOverflow="overflow"/>
                </a:tc>
                <a:extLst>
                  <a:ext uri="{0D108BD9-81ED-4DB2-BD59-A6C34878D82A}">
                    <a16:rowId xmlns:a16="http://schemas.microsoft.com/office/drawing/2014/main" val="10001"/>
                  </a:ext>
                </a:extLst>
              </a:tr>
              <a:tr h="1475232">
                <a:tc>
                  <a:txBody>
                    <a:bodyPr/>
                    <a:lstStyle/>
                    <a:p>
                      <a:pPr defTabSz="914400"/>
                      <a:r>
                        <a:rPr sz="3000"/>
                        <a:t>Processes</a:t>
                      </a:r>
                    </a:p>
                  </a:txBody>
                  <a:tcPr marL="50800" marR="50800" marT="50800" marB="50800" anchor="ctr" horzOverflow="overflow"/>
                </a:tc>
                <a:tc>
                  <a:txBody>
                    <a:bodyPr/>
                    <a:lstStyle/>
                    <a:p>
                      <a:pPr defTabSz="914400"/>
                      <a:r>
                        <a:rPr sz="3000"/>
                        <a:t>Activities
Workflow
Artifacts</a:t>
                      </a:r>
                    </a:p>
                  </a:txBody>
                  <a:tcPr marL="50800" marR="50800" marT="50800" marB="50800" anchor="ctr" horzOverflow="overflow"/>
                </a:tc>
                <a:extLst>
                  <a:ext uri="{0D108BD9-81ED-4DB2-BD59-A6C34878D82A}">
                    <a16:rowId xmlns:a16="http://schemas.microsoft.com/office/drawing/2014/main" val="10002"/>
                  </a:ext>
                </a:extLst>
              </a:tr>
              <a:tr h="1018032">
                <a:tc>
                  <a:txBody>
                    <a:bodyPr/>
                    <a:lstStyle/>
                    <a:p>
                      <a:pPr defTabSz="914400"/>
                      <a:r>
                        <a:rPr sz="3000"/>
                        <a:t>Practices, tools, technique</a:t>
                      </a:r>
                    </a:p>
                  </a:txBody>
                  <a:tcPr marL="50800" marR="50800" marT="50800" marB="50800" anchor="ctr" horzOverflow="overflow"/>
                </a:tc>
                <a:tc>
                  <a:txBody>
                    <a:bodyPr/>
                    <a:lstStyle/>
                    <a:p>
                      <a:pPr defTabSz="914400"/>
                      <a:r>
                        <a:rPr sz="3000"/>
                        <a:t>CASE tools
Practices and techniques</a:t>
                      </a:r>
                    </a:p>
                  </a:txBody>
                  <a:tcPr marL="50800" marR="50800" marT="50800" marB="50800" anchor="ctr" horzOverflow="overflow"/>
                </a:tc>
                <a:extLst>
                  <a:ext uri="{0D108BD9-81ED-4DB2-BD59-A6C34878D82A}">
                    <a16:rowId xmlns:a16="http://schemas.microsoft.com/office/drawing/2014/main" val="10003"/>
                  </a:ext>
                </a:extLst>
              </a:tr>
              <a:tr h="1018032">
                <a:tc>
                  <a:txBody>
                    <a:bodyPr/>
                    <a:lstStyle/>
                    <a:p>
                      <a:pPr defTabSz="914400"/>
                      <a:r>
                        <a:rPr sz="3000"/>
                        <a:t>People</a:t>
                      </a:r>
                    </a:p>
                  </a:txBody>
                  <a:tcPr marL="50800" marR="50800" marT="50800" marB="50800" anchor="ctr" horzOverflow="overflow"/>
                </a:tc>
                <a:tc>
                  <a:txBody>
                    <a:bodyPr/>
                    <a:lstStyle/>
                    <a:p>
                      <a:pPr defTabSz="914400"/>
                      <a:r>
                        <a:rPr sz="3000"/>
                        <a:t>Roles
Experience</a:t>
                      </a:r>
                    </a:p>
                  </a:txBody>
                  <a:tcPr marL="50800" marR="50800" marT="50800" marB="50800" anchor="ctr" horzOverflow="overflow"/>
                </a:tc>
                <a:extLst>
                  <a:ext uri="{0D108BD9-81ED-4DB2-BD59-A6C34878D82A}">
                    <a16:rowId xmlns:a16="http://schemas.microsoft.com/office/drawing/2014/main" val="10004"/>
                  </a:ext>
                </a:extLst>
              </a:tr>
              <a:tr h="1932432">
                <a:tc>
                  <a:txBody>
                    <a:bodyPr/>
                    <a:lstStyle/>
                    <a:p>
                      <a:pPr defTabSz="914400"/>
                      <a:r>
                        <a:rPr sz="3000"/>
                        <a:t>Organization</a:t>
                      </a:r>
                    </a:p>
                  </a:txBody>
                  <a:tcPr marL="50800" marR="50800" marT="50800" marB="50800" anchor="ctr" horzOverflow="overflow"/>
                </a:tc>
                <a:tc>
                  <a:txBody>
                    <a:bodyPr/>
                    <a:lstStyle/>
                    <a:p>
                      <a:pPr defTabSz="914400"/>
                      <a:r>
                        <a:rPr sz="3000"/>
                        <a:t>Model of overall organization
Organizational unit
Certification
Distribution</a:t>
                      </a:r>
                    </a:p>
                  </a:txBody>
                  <a:tcPr marL="50800" marR="50800" marT="50800" marB="50800" anchor="ctr" horzOverflow="overflow"/>
                </a:tc>
                <a:extLst>
                  <a:ext uri="{0D108BD9-81ED-4DB2-BD59-A6C34878D82A}">
                    <a16:rowId xmlns:a16="http://schemas.microsoft.com/office/drawing/2014/main" val="10005"/>
                  </a:ext>
                </a:extLst>
              </a:tr>
              <a:tr h="1932432">
                <a:tc>
                  <a:txBody>
                    <a:bodyPr/>
                    <a:lstStyle/>
                    <a:p>
                      <a:pPr defTabSz="914400"/>
                      <a:r>
                        <a:rPr sz="3000"/>
                        <a:t>Market</a:t>
                      </a:r>
                    </a:p>
                  </a:txBody>
                  <a:tcPr marL="50800" marR="50800" marT="50800" marB="50800" anchor="ctr" horzOverflow="overflow"/>
                </a:tc>
                <a:tc>
                  <a:txBody>
                    <a:bodyPr/>
                    <a:lstStyle/>
                    <a:p>
                      <a:pPr defTabSz="914400"/>
                      <a:r>
                        <a:rPr sz="3000"/>
                        <a:t>Number of customers
Market segments
Strategy
Constraints</a:t>
                      </a:r>
                    </a:p>
                  </a:txBody>
                  <a:tcPr marL="50800" marR="50800" marT="50800" marB="50800" anchor="ctr" horzOverflow="overflow"/>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Reporting Checklist"/>
          <p:cNvSpPr txBox="1">
            <a:spLocks noGrp="1"/>
          </p:cNvSpPr>
          <p:nvPr>
            <p:ph type="title"/>
          </p:nvPr>
        </p:nvSpPr>
        <p:spPr>
          <a:prstGeom prst="rect">
            <a:avLst/>
          </a:prstGeom>
        </p:spPr>
        <p:txBody>
          <a:bodyPr lIns="38100" tIns="38100" rIns="38100" bIns="38100" anchor="b"/>
          <a:lstStyle>
            <a:lvl1pPr defTabSz="1877520">
              <a:defRPr sz="8932" spc="-178"/>
            </a:lvl1pPr>
          </a:lstStyle>
          <a:p>
            <a:r>
              <a:t>Reporting Checklist</a:t>
            </a:r>
          </a:p>
        </p:txBody>
      </p:sp>
      <p:sp>
        <p:nvSpPr>
          <p:cNvPr id="671" name="Are the case and its units of analysis adequately presented?…"/>
          <p:cNvSpPr txBox="1">
            <a:spLocks noGrp="1"/>
          </p:cNvSpPr>
          <p:nvPr>
            <p:ph type="body" idx="1"/>
          </p:nvPr>
        </p:nvSpPr>
        <p:spPr>
          <a:prstGeom prst="rect">
            <a:avLst/>
          </a:prstGeom>
        </p:spPr>
        <p:txBody>
          <a:bodyPr lIns="38100" tIns="38100" rIns="38100" bIns="38100"/>
          <a:lstStyle/>
          <a:p>
            <a:pPr marL="926041" indent="-926041" defTabSz="457200">
              <a:lnSpc>
                <a:spcPct val="100000"/>
              </a:lnSpc>
              <a:spcBef>
                <a:spcPts val="0"/>
              </a:spcBef>
              <a:buSzPct val="100000"/>
              <a:buAutoNum type="arabicPeriod"/>
              <a:tabLst>
                <a:tab pos="139700" algn="l"/>
                <a:tab pos="457200" algn="l"/>
              </a:tabLst>
              <a:defRPr sz="5000">
                <a:latin typeface="Arial"/>
                <a:ea typeface="Arial"/>
                <a:cs typeface="Arial"/>
                <a:sym typeface="Arial"/>
              </a:defRPr>
            </a:pPr>
            <a:r>
              <a:t>Are the case and its units of analysis adequately presented?</a:t>
            </a:r>
          </a:p>
          <a:p>
            <a:pPr marL="926041" indent="-926041" defTabSz="457200">
              <a:lnSpc>
                <a:spcPct val="100000"/>
              </a:lnSpc>
              <a:spcBef>
                <a:spcPts val="0"/>
              </a:spcBef>
              <a:buSzPct val="100000"/>
              <a:buAutoNum type="arabicPeriod"/>
              <a:tabLst>
                <a:tab pos="139700" algn="l"/>
                <a:tab pos="457200" algn="l"/>
              </a:tabLst>
              <a:defRPr sz="5000">
                <a:latin typeface="Arial"/>
                <a:ea typeface="Arial"/>
                <a:cs typeface="Arial"/>
                <a:sym typeface="Arial"/>
              </a:defRPr>
            </a:pPr>
            <a:r>
              <a:t>Are the objective, the research questions and corresponding answers reported?</a:t>
            </a:r>
          </a:p>
          <a:p>
            <a:pPr marL="926041" indent="-926041" defTabSz="457200">
              <a:lnSpc>
                <a:spcPct val="100000"/>
              </a:lnSpc>
              <a:spcBef>
                <a:spcPts val="0"/>
              </a:spcBef>
              <a:buSzPct val="100000"/>
              <a:buAutoNum type="arabicPeriod"/>
              <a:tabLst>
                <a:tab pos="139700" algn="l"/>
                <a:tab pos="457200" algn="l"/>
              </a:tabLst>
              <a:defRPr sz="5000">
                <a:latin typeface="Arial"/>
                <a:ea typeface="Arial"/>
                <a:cs typeface="Arial"/>
                <a:sym typeface="Arial"/>
              </a:defRPr>
            </a:pPr>
            <a:r>
              <a:t>Is the report suitable for its audience, easy to read and well structured?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Data Analysi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Data Analysis</a:t>
            </a:r>
          </a:p>
        </p:txBody>
      </p:sp>
      <p:sp>
        <p:nvSpPr>
          <p:cNvPr id="228" name="Qualitative coding…"/>
          <p:cNvSpPr txBox="1"/>
          <p:nvPr/>
        </p:nvSpPr>
        <p:spPr>
          <a:xfrm>
            <a:off x="2097126" y="3052001"/>
            <a:ext cx="20189749" cy="3858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6200"/>
            </a:pPr>
            <a:r>
              <a:t>Qualitative coding</a:t>
            </a:r>
          </a:p>
          <a:p>
            <a:pPr>
              <a:defRPr sz="6200"/>
            </a:pPr>
            <a:r>
              <a:t>Main categories: Intentions, Strategies, Challenges</a:t>
            </a:r>
          </a:p>
          <a:p>
            <a:pPr>
              <a:defRPr sz="6200"/>
            </a:pPr>
            <a:r>
              <a:t>Followed constant comparison of Grounded Theory</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Desired Skills of the Investigators"/>
          <p:cNvSpPr txBox="1">
            <a:spLocks noGrp="1"/>
          </p:cNvSpPr>
          <p:nvPr>
            <p:ph type="title"/>
          </p:nvPr>
        </p:nvSpPr>
        <p:spPr>
          <a:prstGeom prst="rect">
            <a:avLst/>
          </a:prstGeom>
        </p:spPr>
        <p:txBody>
          <a:bodyPr lIns="38100" tIns="38100" rIns="38100" bIns="38100" anchor="b"/>
          <a:lstStyle>
            <a:lvl1pPr defTabSz="1877520">
              <a:defRPr sz="8932" spc="-178"/>
            </a:lvl1pPr>
          </a:lstStyle>
          <a:p>
            <a:r>
              <a:t>Desired Skills of the Investigators</a:t>
            </a:r>
          </a:p>
        </p:txBody>
      </p:sp>
      <p:sp>
        <p:nvSpPr>
          <p:cNvPr id="676" name="Mastering the art of asking insightful questions and skillfully interpreting the answers, empowering you with a deeper understanding of the subject matter.…"/>
          <p:cNvSpPr txBox="1">
            <a:spLocks noGrp="1"/>
          </p:cNvSpPr>
          <p:nvPr>
            <p:ph type="body" idx="1"/>
          </p:nvPr>
        </p:nvSpPr>
        <p:spPr>
          <a:prstGeom prst="rect">
            <a:avLst/>
          </a:prstGeom>
        </p:spPr>
        <p:txBody>
          <a:bodyPr lIns="38100" tIns="38100" rIns="38100" bIns="38100"/>
          <a:lstStyle/>
          <a:p>
            <a:pPr marL="591312" indent="-591312" defTabSz="443484">
              <a:lnSpc>
                <a:spcPct val="100000"/>
              </a:lnSpc>
              <a:spcBef>
                <a:spcPts val="0"/>
              </a:spcBef>
              <a:tabLst>
                <a:tab pos="127000" algn="l"/>
                <a:tab pos="431800" algn="l"/>
              </a:tabLst>
              <a:defRPr sz="4656">
                <a:latin typeface="Arial"/>
                <a:ea typeface="Arial"/>
                <a:cs typeface="Arial"/>
                <a:sym typeface="Arial"/>
              </a:defRPr>
            </a:pPr>
            <a:r>
              <a:t>Mastering the art of asking insightful questions and skillfully interpreting the answers, empowering you with a deeper understanding of the subject matter.</a:t>
            </a:r>
          </a:p>
          <a:p>
            <a:pPr marL="591312" indent="-591312" defTabSz="443484">
              <a:lnSpc>
                <a:spcPct val="100000"/>
              </a:lnSpc>
              <a:spcBef>
                <a:spcPts val="0"/>
              </a:spcBef>
              <a:tabLst>
                <a:tab pos="127000" algn="l"/>
                <a:tab pos="431800" algn="l"/>
              </a:tabLst>
              <a:defRPr sz="4656">
                <a:latin typeface="Arial"/>
                <a:ea typeface="Arial"/>
                <a:cs typeface="Arial"/>
                <a:sym typeface="Arial"/>
              </a:defRPr>
            </a:pPr>
            <a:r>
              <a:t>Being a good listener without being trapped by preconceptions or ideologies.</a:t>
            </a:r>
          </a:p>
          <a:p>
            <a:pPr marL="591312" indent="-591312" defTabSz="443484">
              <a:lnSpc>
                <a:spcPct val="100000"/>
              </a:lnSpc>
              <a:spcBef>
                <a:spcPts val="0"/>
              </a:spcBef>
              <a:tabLst>
                <a:tab pos="127000" algn="l"/>
                <a:tab pos="431800" algn="l"/>
              </a:tabLst>
              <a:defRPr sz="4656">
                <a:latin typeface="Arial"/>
                <a:ea typeface="Arial"/>
                <a:cs typeface="Arial"/>
                <a:sym typeface="Arial"/>
              </a:defRPr>
            </a:pPr>
            <a:r>
              <a:t>Being adaptive and flexible, perceiving newly encountered situations as opportunities rather than threats, and being open to change.</a:t>
            </a:r>
          </a:p>
          <a:p>
            <a:pPr marL="591312" indent="-591312" defTabSz="443484">
              <a:lnSpc>
                <a:spcPct val="100000"/>
              </a:lnSpc>
              <a:spcBef>
                <a:spcPts val="0"/>
              </a:spcBef>
              <a:tabLst>
                <a:tab pos="127000" algn="l"/>
                <a:tab pos="431800" algn="l"/>
              </a:tabLst>
              <a:defRPr sz="4656">
                <a:latin typeface="Arial"/>
                <a:ea typeface="Arial"/>
                <a:cs typeface="Arial"/>
                <a:sym typeface="Arial"/>
              </a:defRPr>
            </a:pPr>
            <a:r>
              <a:t>Having a good grasp of the issue being studied and not missing essential clues.</a:t>
            </a:r>
          </a:p>
          <a:p>
            <a:pPr marL="591312" indent="-591312" defTabSz="443484">
              <a:lnSpc>
                <a:spcPct val="100000"/>
              </a:lnSpc>
              <a:spcBef>
                <a:spcPts val="0"/>
              </a:spcBef>
              <a:tabLst>
                <a:tab pos="127000" algn="l"/>
                <a:tab pos="431800" algn="l"/>
              </a:tabLst>
              <a:defRPr sz="4656">
                <a:latin typeface="Arial"/>
                <a:ea typeface="Arial"/>
                <a:cs typeface="Arial"/>
                <a:sym typeface="Arial"/>
              </a:defRPr>
            </a:pPr>
            <a:r>
              <a:t>Understanding when a deviation is acceptable.</a:t>
            </a:r>
          </a:p>
          <a:p>
            <a:pPr marL="591312" indent="-591312" defTabSz="443484">
              <a:lnSpc>
                <a:spcPct val="100000"/>
              </a:lnSpc>
              <a:spcBef>
                <a:spcPts val="0"/>
              </a:spcBef>
              <a:tabLst>
                <a:tab pos="127000" algn="l"/>
                <a:tab pos="431800" algn="l"/>
              </a:tabLst>
              <a:defRPr sz="4656">
                <a:latin typeface="Arial"/>
                <a:ea typeface="Arial"/>
                <a:cs typeface="Arial"/>
                <a:sym typeface="Arial"/>
              </a:defRPr>
            </a:pPr>
            <a:r>
              <a:t>Not mechanically recording data, but interpreting information in real-time and being able to react to contradictions among sources of evidence.</a:t>
            </a:r>
          </a:p>
          <a:p>
            <a:pPr marL="591312" indent="-591312" defTabSz="443484">
              <a:lnSpc>
                <a:spcPct val="100000"/>
              </a:lnSpc>
              <a:spcBef>
                <a:spcPts val="0"/>
              </a:spcBef>
              <a:tabLst>
                <a:tab pos="127000" algn="l"/>
                <a:tab pos="431800" algn="l"/>
              </a:tabLst>
              <a:defRPr sz="4656">
                <a:latin typeface="Arial"/>
                <a:ea typeface="Arial"/>
                <a:cs typeface="Arial"/>
                <a:sym typeface="Arial"/>
              </a:defRPr>
            </a:pPr>
            <a:r>
              <a:t>Avoiding bias and not using a case study to substantiate a preconceived position.</a:t>
            </a:r>
          </a:p>
          <a:p>
            <a:pPr marL="591312" indent="-591312" defTabSz="443484">
              <a:lnSpc>
                <a:spcPct val="100000"/>
              </a:lnSpc>
              <a:spcBef>
                <a:spcPts val="0"/>
              </a:spcBef>
              <a:tabLst>
                <a:tab pos="127000" algn="l"/>
                <a:tab pos="431800" algn="l"/>
              </a:tabLst>
              <a:defRPr sz="4656">
                <a:latin typeface="Arial"/>
                <a:ea typeface="Arial"/>
                <a:cs typeface="Arial"/>
                <a:sym typeface="Arial"/>
              </a:defRPr>
            </a:pPr>
            <a:r>
              <a:t>Being open to contrary findings.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riticism"/>
          <p:cNvSpPr txBox="1">
            <a:spLocks noGrp="1"/>
          </p:cNvSpPr>
          <p:nvPr>
            <p:ph type="title"/>
          </p:nvPr>
        </p:nvSpPr>
        <p:spPr>
          <a:prstGeom prst="rect">
            <a:avLst/>
          </a:prstGeom>
        </p:spPr>
        <p:txBody>
          <a:bodyPr lIns="38100" tIns="38100" rIns="38100" bIns="38100" anchor="b"/>
          <a:lstStyle>
            <a:lvl1pPr defTabSz="1877520">
              <a:defRPr sz="8932" spc="-178"/>
            </a:lvl1pPr>
          </a:lstStyle>
          <a:p>
            <a:r>
              <a:t>Criticism</a:t>
            </a:r>
          </a:p>
        </p:txBody>
      </p:sp>
      <p:sp>
        <p:nvSpPr>
          <p:cNvPr id="679" name="Please remember the following points:…"/>
          <p:cNvSpPr txBox="1">
            <a:spLocks noGrp="1"/>
          </p:cNvSpPr>
          <p:nvPr>
            <p:ph type="body" idx="1"/>
          </p:nvPr>
        </p:nvSpPr>
        <p:spPr>
          <a:xfrm>
            <a:off x="1206499" y="3101255"/>
            <a:ext cx="21971001" cy="9937946"/>
          </a:xfrm>
          <a:prstGeom prst="rect">
            <a:avLst/>
          </a:prstGeom>
        </p:spPr>
        <p:txBody>
          <a:bodyPr lIns="38100" tIns="38100" rIns="38100" bIns="38100"/>
          <a:lstStyle/>
          <a:p>
            <a:pPr marL="0" indent="0" defTabSz="443484">
              <a:lnSpc>
                <a:spcPct val="100000"/>
              </a:lnSpc>
              <a:spcBef>
                <a:spcPts val="0"/>
              </a:spcBef>
              <a:buSzTx/>
              <a:buNone/>
              <a:tabLst>
                <a:tab pos="127000" algn="l"/>
                <a:tab pos="431800" algn="l"/>
              </a:tabLst>
              <a:defRPr sz="4462">
                <a:latin typeface="Arial"/>
                <a:ea typeface="Arial"/>
                <a:cs typeface="Arial"/>
                <a:sym typeface="Arial"/>
              </a:defRPr>
            </a:pPr>
            <a:r>
              <a:t>Please remember the following points:</a:t>
            </a:r>
            <a:endParaRPr b="1"/>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endParaRPr b="1"/>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r>
              <a:rPr b="1"/>
              <a:t>Criticism: </a:t>
            </a:r>
            <a:r>
              <a:t>Lack of systematic handling of data (Lack of rigor!)</a:t>
            </a:r>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r>
              <a:rPr b="1"/>
              <a:t>Response: </a:t>
            </a:r>
            <a:r>
              <a:t>It is crucial to address this concern by systematically reporting all data and procedures involved in the research.</a:t>
            </a:r>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endParaRPr b="1"/>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r>
              <a:rPr b="1"/>
              <a:t>Criticism:</a:t>
            </a:r>
            <a:r>
              <a:t> Little basis for scientific generalization!</a:t>
            </a:r>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r>
              <a:rPr b="1"/>
              <a:t>Response: </a:t>
            </a:r>
            <a:r>
              <a:t>The purpose of the research is to generalize to theoretical propositions, and not to a population as in statistical research. This involves analytic generalization rather than statistical generalization.</a:t>
            </a:r>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endParaRPr b="1"/>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r>
              <a:rPr b="1"/>
              <a:t>Criticism: </a:t>
            </a:r>
            <a:r>
              <a:t>Takes too long, resulting in massive, unreadable documents.</a:t>
            </a:r>
          </a:p>
          <a:p>
            <a:pPr marL="213961" indent="-213961" defTabSz="443484">
              <a:lnSpc>
                <a:spcPct val="100000"/>
              </a:lnSpc>
              <a:spcBef>
                <a:spcPts val="0"/>
              </a:spcBef>
              <a:buSzPct val="100000"/>
              <a:tabLst>
                <a:tab pos="127000" algn="l"/>
                <a:tab pos="431800" algn="l"/>
              </a:tabLst>
              <a:defRPr sz="4462">
                <a:latin typeface="Arial"/>
                <a:ea typeface="Arial"/>
                <a:cs typeface="Arial"/>
                <a:sym typeface="Arial"/>
              </a:defRPr>
            </a:pPr>
            <a:r>
              <a:rPr b="1"/>
              <a:t>Response: </a:t>
            </a:r>
            <a:r>
              <a:t>The time taken for the research process depends on the specific research question at hand. The analysis and documentation will be carried out based on the choices made by the investigators.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Reference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References</a:t>
            </a:r>
          </a:p>
        </p:txBody>
      </p:sp>
      <p:sp>
        <p:nvSpPr>
          <p:cNvPr id="684" name="B. Flyvbjerg. Five misunderstandings about case-study research. In Qualitative Research Practice. SAGE, 2007.…"/>
          <p:cNvSpPr txBox="1"/>
          <p:nvPr/>
        </p:nvSpPr>
        <p:spPr>
          <a:xfrm>
            <a:off x="1861277" y="3730023"/>
            <a:ext cx="20100568" cy="8209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lnSpc>
                <a:spcPct val="80000"/>
              </a:lnSpc>
              <a:spcBef>
                <a:spcPts val="0"/>
              </a:spcBef>
              <a:buSzPct val="123000"/>
              <a:buChar char="•"/>
              <a:tabLst>
                <a:tab pos="330200" algn="l"/>
                <a:tab pos="1092200" algn="l"/>
              </a:tabLst>
              <a:defRPr sz="5200" spc="-104">
                <a:latin typeface="Arial"/>
                <a:ea typeface="Arial"/>
                <a:cs typeface="Arial"/>
                <a:sym typeface="Arial"/>
              </a:defRPr>
            </a:pPr>
            <a:r>
              <a:t>B. Flyvbjerg. Five misunderstandings about case-study research. In </a:t>
            </a:r>
            <a:r>
              <a:rPr i="1"/>
              <a:t>Qualitative Research Practice</a:t>
            </a:r>
            <a:r>
              <a:t>. SAGE, 2007.</a:t>
            </a:r>
          </a:p>
          <a:p>
            <a:pPr marL="660400" indent="-660400">
              <a:lnSpc>
                <a:spcPct val="80000"/>
              </a:lnSpc>
              <a:spcBef>
                <a:spcPts val="0"/>
              </a:spcBef>
              <a:buSzPct val="123000"/>
              <a:buChar char="•"/>
              <a:tabLst>
                <a:tab pos="330200" algn="l"/>
                <a:tab pos="1092200" algn="l"/>
              </a:tabLst>
              <a:defRPr sz="5200" spc="-104">
                <a:latin typeface="Arial"/>
                <a:ea typeface="Arial"/>
                <a:cs typeface="Arial"/>
                <a:sym typeface="Arial"/>
              </a:defRPr>
            </a:pPr>
            <a:r>
              <a:t>P. Mayring. </a:t>
            </a:r>
            <a:r>
              <a:rPr i="1"/>
              <a:t>Qualitative Content Analysis. Theoretical Foundation, Basic Procedures and Software Solution</a:t>
            </a:r>
            <a:r>
              <a:t>. Beltz, 2014.</a:t>
            </a:r>
          </a:p>
          <a:p>
            <a:pPr marL="660400" indent="-660400">
              <a:lnSpc>
                <a:spcPct val="80000"/>
              </a:lnSpc>
              <a:spcBef>
                <a:spcPts val="0"/>
              </a:spcBef>
              <a:buSzPct val="123000"/>
              <a:buChar char="•"/>
              <a:tabLst>
                <a:tab pos="330200" algn="l"/>
                <a:tab pos="1092200" algn="l"/>
              </a:tabLst>
              <a:defRPr sz="5200" spc="-104">
                <a:latin typeface="Arial"/>
                <a:ea typeface="Arial"/>
                <a:cs typeface="Arial"/>
                <a:sym typeface="Arial"/>
              </a:defRPr>
            </a:pPr>
            <a:r>
              <a:t>K. Petersen and C. Wohlin. Context in industrial software engineering research. In </a:t>
            </a:r>
            <a:r>
              <a:rPr i="1"/>
              <a:t>Proceeding of the 3rd International Symposium on Empirical Software Engineering and Measurement. </a:t>
            </a:r>
            <a:r>
              <a:t>IEEE, 2009. </a:t>
            </a:r>
          </a:p>
          <a:p>
            <a:pPr marL="660400" indent="-660400">
              <a:lnSpc>
                <a:spcPct val="80000"/>
              </a:lnSpc>
              <a:spcBef>
                <a:spcPts val="0"/>
              </a:spcBef>
              <a:buSzPct val="123000"/>
              <a:buChar char="•"/>
              <a:tabLst>
                <a:tab pos="330200" algn="l"/>
                <a:tab pos="1092200" algn="l"/>
              </a:tabLst>
              <a:defRPr sz="5200" spc="-104">
                <a:latin typeface="Arial"/>
                <a:ea typeface="Arial"/>
                <a:cs typeface="Arial"/>
                <a:sym typeface="Arial"/>
              </a:defRPr>
            </a:pPr>
            <a:r>
              <a:t>P. Runeson, M. Höst, A. Rainer, B. Regnell. </a:t>
            </a:r>
            <a:r>
              <a:rPr i="1"/>
              <a:t>Case Study Research in Software Engineering. Guidelines and Examples</a:t>
            </a:r>
            <a:r>
              <a:t>. Wiley, 2012.</a:t>
            </a:r>
          </a:p>
          <a:p>
            <a:pPr marL="660400" indent="-660400">
              <a:lnSpc>
                <a:spcPct val="80000"/>
              </a:lnSpc>
              <a:spcBef>
                <a:spcPts val="0"/>
              </a:spcBef>
              <a:buSzPct val="123000"/>
              <a:buChar char="•"/>
              <a:tabLst>
                <a:tab pos="330200" algn="l"/>
                <a:tab pos="1092200" algn="l"/>
              </a:tabLst>
              <a:defRPr sz="5200" spc="-104">
                <a:latin typeface="Arial"/>
                <a:ea typeface="Arial"/>
                <a:cs typeface="Arial"/>
                <a:sym typeface="Arial"/>
              </a:defRPr>
            </a:pPr>
            <a:r>
              <a:t>R. E. Stake. </a:t>
            </a:r>
            <a:r>
              <a:rPr i="1"/>
              <a:t>The Art of Case Study Research</a:t>
            </a:r>
            <a:r>
              <a:t>. SAGE, 1995.</a:t>
            </a:r>
          </a:p>
          <a:p>
            <a:pPr marL="660400" indent="-660400">
              <a:lnSpc>
                <a:spcPct val="80000"/>
              </a:lnSpc>
              <a:spcBef>
                <a:spcPts val="0"/>
              </a:spcBef>
              <a:buSzPct val="123000"/>
              <a:buChar char="•"/>
              <a:tabLst>
                <a:tab pos="330200" algn="l"/>
                <a:tab pos="1092200" algn="l"/>
              </a:tabLst>
              <a:defRPr sz="5200" spc="-104">
                <a:latin typeface="Arial"/>
                <a:ea typeface="Arial"/>
                <a:cs typeface="Arial"/>
                <a:sym typeface="Arial"/>
              </a:defRPr>
            </a:pPr>
            <a:r>
              <a:t>R. K. Yin. </a:t>
            </a:r>
            <a:r>
              <a:rPr i="1"/>
              <a:t>Case Study Research. Design and Methods</a:t>
            </a:r>
            <a:r>
              <a:t>. 3rd edition. SAGE, 2003.</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ompanies and Participants"/>
          <p:cNvSpPr txBox="1">
            <a:spLocks noGrp="1"/>
          </p:cNvSpPr>
          <p:nvPr>
            <p:ph type="title" idx="4294967295"/>
          </p:nvPr>
        </p:nvSpPr>
        <p:spPr>
          <a:xfrm>
            <a:off x="1206500" y="1079500"/>
            <a:ext cx="13216657" cy="1506051"/>
          </a:xfrm>
          <a:prstGeom prst="rect">
            <a:avLst/>
          </a:prstGeom>
        </p:spPr>
        <p:txBody>
          <a:bodyPr lIns="91439" tIns="91439" rIns="91439" bIns="91439"/>
          <a:lstStyle>
            <a:lvl1pPr defTabSz="1658070">
              <a:defRPr sz="7887" spc="-157"/>
            </a:lvl1pPr>
          </a:lstStyle>
          <a:p>
            <a:r>
              <a:t>Companies and Participants</a:t>
            </a:r>
          </a:p>
        </p:txBody>
      </p:sp>
      <p:pic>
        <p:nvPicPr>
          <p:cNvPr id="231" name="pasted-image.pdf" descr="pasted-image.pdf"/>
          <p:cNvPicPr>
            <a:picLocks noChangeAspect="1"/>
          </p:cNvPicPr>
          <p:nvPr/>
        </p:nvPicPr>
        <p:blipFill>
          <a:blip r:embed="rId2"/>
          <a:stretch>
            <a:fillRect/>
          </a:stretch>
        </p:blipFill>
        <p:spPr>
          <a:xfrm>
            <a:off x="140389" y="3971927"/>
            <a:ext cx="23887137" cy="884125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ystems and Projects"/>
          <p:cNvSpPr txBox="1">
            <a:spLocks noGrp="1"/>
          </p:cNvSpPr>
          <p:nvPr>
            <p:ph type="title" idx="4294967295"/>
          </p:nvPr>
        </p:nvSpPr>
        <p:spPr>
          <a:xfrm>
            <a:off x="1206500" y="1079500"/>
            <a:ext cx="10477500" cy="1435100"/>
          </a:xfrm>
          <a:prstGeom prst="rect">
            <a:avLst/>
          </a:prstGeom>
        </p:spPr>
        <p:txBody>
          <a:bodyPr lIns="91439" tIns="91439" rIns="91439" bIns="91439">
            <a:normAutofit fontScale="90000"/>
          </a:bodyPr>
          <a:lstStyle>
            <a:lvl1pPr defTabSz="1706837">
              <a:defRPr sz="8119" spc="-162"/>
            </a:lvl1pPr>
          </a:lstStyle>
          <a:p>
            <a:r>
              <a:rPr dirty="0"/>
              <a:t>Systems and</a:t>
            </a:r>
            <a:r>
              <a:rPr lang="de-DE" dirty="0"/>
              <a:t> </a:t>
            </a:r>
            <a:r>
              <a:rPr dirty="0"/>
              <a:t>Projects</a:t>
            </a:r>
          </a:p>
        </p:txBody>
      </p:sp>
      <p:pic>
        <p:nvPicPr>
          <p:cNvPr id="234" name="pasted-image.pdf" descr="pasted-image.pdf"/>
          <p:cNvPicPr>
            <a:picLocks noChangeAspect="1"/>
          </p:cNvPicPr>
          <p:nvPr/>
        </p:nvPicPr>
        <p:blipFill>
          <a:blip r:embed="rId2"/>
          <a:stretch>
            <a:fillRect/>
          </a:stretch>
        </p:blipFill>
        <p:spPr>
          <a:xfrm>
            <a:off x="199422" y="2741686"/>
            <a:ext cx="23850801" cy="1049172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Intentions"/>
          <p:cNvSpPr txBox="1">
            <a:spLocks noGrp="1"/>
          </p:cNvSpPr>
          <p:nvPr>
            <p:ph type="title" idx="4294967295"/>
          </p:nvPr>
        </p:nvSpPr>
        <p:spPr>
          <a:xfrm>
            <a:off x="1206500" y="1079500"/>
            <a:ext cx="10477500" cy="1435100"/>
          </a:xfrm>
          <a:prstGeom prst="rect">
            <a:avLst/>
          </a:prstGeom>
        </p:spPr>
        <p:txBody>
          <a:bodyPr lIns="91439" tIns="91439" rIns="91439" bIns="91439"/>
          <a:lstStyle>
            <a:lvl1pPr defTabSz="1755604">
              <a:defRPr sz="8352" spc="-167"/>
            </a:lvl1pPr>
          </a:lstStyle>
          <a:p>
            <a:r>
              <a:t>Intentions</a:t>
            </a:r>
          </a:p>
        </p:txBody>
      </p:sp>
      <p:pic>
        <p:nvPicPr>
          <p:cNvPr id="237" name="pasted-image.pdf" descr="pasted-image.pdf"/>
          <p:cNvPicPr>
            <a:picLocks noChangeAspect="1"/>
          </p:cNvPicPr>
          <p:nvPr/>
        </p:nvPicPr>
        <p:blipFill>
          <a:blip r:embed="rId2"/>
          <a:stretch>
            <a:fillRect/>
          </a:stretch>
        </p:blipFill>
        <p:spPr>
          <a:xfrm>
            <a:off x="362885" y="3732607"/>
            <a:ext cx="23782929" cy="512128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5155</Words>
  <Application>Microsoft Macintosh PowerPoint</Application>
  <PresentationFormat>Benutzerdefiniert</PresentationFormat>
  <Paragraphs>550</Paragraphs>
  <Slides>62</Slides>
  <Notes>30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62</vt:i4>
      </vt:variant>
    </vt:vector>
  </HeadingPairs>
  <TitlesOfParts>
    <vt:vector size="67" baseType="lpstr">
      <vt:lpstr>Arial</vt:lpstr>
      <vt:lpstr>Helvetica Neue</vt:lpstr>
      <vt:lpstr>Helvetica Neue Medium</vt:lpstr>
      <vt:lpstr>Lucida Grande</vt:lpstr>
      <vt:lpstr>21_BasicWhite</vt:lpstr>
      <vt:lpstr>PowerPoint-Präsentation</vt:lpstr>
      <vt:lpstr>Migrating to Microservices</vt:lpstr>
      <vt:lpstr>Research Objective</vt:lpstr>
      <vt:lpstr>Research Questions</vt:lpstr>
      <vt:lpstr>Data Collection</vt:lpstr>
      <vt:lpstr>Data Analysis</vt:lpstr>
      <vt:lpstr>Companies and Participants</vt:lpstr>
      <vt:lpstr>Systems and Projects</vt:lpstr>
      <vt:lpstr>Intentions</vt:lpstr>
      <vt:lpstr>Strategies</vt:lpstr>
      <vt:lpstr>Challenges</vt:lpstr>
      <vt:lpstr>Case Study – Definitions</vt:lpstr>
      <vt:lpstr>Case Study – Definitions</vt:lpstr>
      <vt:lpstr>PowerPoint-Präsentation</vt:lpstr>
      <vt:lpstr>Types of Case Studies</vt:lpstr>
      <vt:lpstr>Types of Case Studies</vt:lpstr>
      <vt:lpstr>Overview of Research Strategy Characteristics</vt:lpstr>
      <vt:lpstr>PowerPoint-Präsentation</vt:lpstr>
      <vt:lpstr>Example</vt:lpstr>
      <vt:lpstr>PowerPoint-Präsentation</vt:lpstr>
      <vt:lpstr>Rationale and Objective of the Study</vt:lpstr>
      <vt:lpstr>PowerPoint-Präsentation</vt:lpstr>
      <vt:lpstr>PowerPoint-Präsentation</vt:lpstr>
      <vt:lpstr>Theoretical Framework</vt:lpstr>
      <vt:lpstr>Research Questions and Hypotheses</vt:lpstr>
      <vt:lpstr>Case Selection</vt:lpstr>
      <vt:lpstr>Triangulation</vt:lpstr>
      <vt:lpstr>Threats to Validity</vt:lpstr>
      <vt:lpstr>Design Checklist</vt:lpstr>
      <vt:lpstr>Refactoring</vt:lpstr>
      <vt:lpstr>Data Collection Methods</vt:lpstr>
      <vt:lpstr>Principles of Data Collection</vt:lpstr>
      <vt:lpstr>Principles of Data Collection</vt:lpstr>
      <vt:lpstr>Classification of Data Sources</vt:lpstr>
      <vt:lpstr>Interviews</vt:lpstr>
      <vt:lpstr>Postinterview Activities</vt:lpstr>
      <vt:lpstr>Observations</vt:lpstr>
      <vt:lpstr>Archival Data</vt:lpstr>
      <vt:lpstr>Metrics</vt:lpstr>
      <vt:lpstr>Data Collection Checklist</vt:lpstr>
      <vt:lpstr>Refactoring</vt:lpstr>
      <vt:lpstr>PowerPoint-Präsentation</vt:lpstr>
      <vt:lpstr>PowerPoint-Präsentation</vt:lpstr>
      <vt:lpstr>PowerPoint-Präsentation</vt:lpstr>
      <vt:lpstr>Qualitative Content Analysis</vt:lpstr>
      <vt:lpstr>Qualitative Content Analysis</vt:lpstr>
      <vt:lpstr>PowerPoint-Präsentation</vt:lpstr>
      <vt:lpstr>Basic Forms of Interpretation</vt:lpstr>
      <vt:lpstr>Summarizing</vt:lpstr>
      <vt:lpstr>Summarizing</vt:lpstr>
      <vt:lpstr>Context Analysis</vt:lpstr>
      <vt:lpstr>Deductive Category Assignment</vt:lpstr>
      <vt:lpstr>Deductive Category Assignment</vt:lpstr>
      <vt:lpstr>Inter-Coder Agreement</vt:lpstr>
      <vt:lpstr>PowerPoint-Präsentation</vt:lpstr>
      <vt:lpstr>Analysis Checklist</vt:lpstr>
      <vt:lpstr>Refactoring</vt:lpstr>
      <vt:lpstr>Reporting the Context</vt:lpstr>
      <vt:lpstr>Reporting Checklist</vt:lpstr>
      <vt:lpstr>Desired Skills of the Investigators</vt:lpstr>
      <vt:lpstr>Criticism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Stefan Wagner</cp:lastModifiedBy>
  <cp:revision>4</cp:revision>
  <dcterms:modified xsi:type="dcterms:W3CDTF">2024-06-13T13:16:58Z</dcterms:modified>
</cp:coreProperties>
</file>