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3" r:id="rId7"/>
    <p:sldId id="272" r:id="rId8"/>
    <p:sldId id="263" r:id="rId9"/>
    <p:sldId id="262" r:id="rId10"/>
    <p:sldId id="264" r:id="rId11"/>
    <p:sldId id="265" r:id="rId12"/>
    <p:sldId id="260" r:id="rId13"/>
    <p:sldId id="259" r:id="rId14"/>
    <p:sldId id="258" r:id="rId15"/>
    <p:sldId id="257" r:id="rId16"/>
    <p:sldId id="266" r:id="rId17"/>
    <p:sldId id="261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33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5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5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52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7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3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2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7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9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5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B23C-4462-4E7E-A0F1-C554943DFAFA}" type="datetimeFigureOut">
              <a:rPr lang="hu-HU" smtClean="0"/>
              <a:t>2017.09.28.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2888-7368-4F5A-AF67-9FFFBD4A1D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3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térkép?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Földrajzilag kiterjedt, hálózatban működő vállalkozások (ki nem?)</a:t>
            </a:r>
          </a:p>
          <a:p>
            <a:r>
              <a:rPr lang="hu-HU" dirty="0" smtClean="0"/>
              <a:t>Átláthatóság hatékonyabbá tétele</a:t>
            </a:r>
          </a:p>
          <a:p>
            <a:r>
              <a:rPr lang="hu-HU" dirty="0" smtClean="0"/>
              <a:t>Nagy adatmennyiség bemutatása, </a:t>
            </a:r>
            <a:r>
              <a:rPr lang="hu-HU" dirty="0" smtClean="0"/>
              <a:t>áttekintése, elemzése </a:t>
            </a:r>
            <a:r>
              <a:rPr lang="hu-HU" dirty="0" smtClean="0"/>
              <a:t>egy képernyőn</a:t>
            </a:r>
          </a:p>
          <a:p>
            <a:r>
              <a:rPr lang="hu-HU" dirty="0" smtClean="0"/>
              <a:t>Kivételek gyors azonosítása, fókuszálás, leásás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281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I. A </a:t>
            </a:r>
            <a:r>
              <a:rPr lang="hu-HU" dirty="0"/>
              <a:t>körnek a két ponton áthaladó érintőinek metszéspontja </a:t>
            </a:r>
            <a:r>
              <a:rPr lang="hu-HU" dirty="0" smtClean="0"/>
              <a:t>a </a:t>
            </a:r>
            <a:r>
              <a:rPr lang="hu-HU" dirty="0"/>
              <a:t>felezőponttól „d” távolságban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69" y="2485465"/>
            <a:ext cx="40100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I. A körnek a két ponton áthaladó érintőinek metszéspontja a felezőponttól „d” távolságban.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sz="20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sz="2000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hu-HU" sz="20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sz="20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hu-HU" sz="20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hu-HU" sz="20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=2∗</m:t>
                    </m:r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func>
                  </m:oMath>
                </a14:m>
                <a:endParaRPr lang="hu-HU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func>
                  </m:oMath>
                </a14:m>
                <a:endParaRPr lang="hu-HU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II., III.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154" y="1825625"/>
            <a:ext cx="60556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II. Adott „</a:t>
            </a:r>
            <a:r>
              <a:rPr lang="el-GR" dirty="0" smtClean="0"/>
              <a:t>γ</a:t>
            </a:r>
            <a:r>
              <a:rPr lang="hu-HU" dirty="0" smtClean="0"/>
              <a:t>” szögben összekötő körív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2∗</m:t>
                        </m:r>
                        <m:func>
                          <m:func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000" i="1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hu-HU" sz="2000" i="1" dirty="0">
                    <a:latin typeface="Cambria Math" panose="02040503050406030204" pitchFamily="18" charset="0"/>
                  </a:rPr>
                  <a:t> </a:t>
                </a:r>
                <a:endParaRPr lang="hu-HU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2∗</m:t>
                          </m:r>
                          <m:func>
                            <m:func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000" i="1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2∗</m:t>
                          </m:r>
                          <m:func>
                            <m:func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20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hu-HU" sz="20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0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III. Felező ponttól „d” távolságra (C ponton át) haladó körív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endParaRPr lang="hu-H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hu-HU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hu-HU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3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III. Felező pontot „d” távolságra kerülő körív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hu-HU" i="1" dirty="0">
                    <a:latin typeface="Cambria Math" panose="02040503050406030204" pitchFamily="18" charset="0"/>
                  </a:rPr>
                  <a:t/>
                </a:r>
                <a:br>
                  <a:rPr lang="hu-HU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hu-HU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hu-HU" dirty="0" smtClean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func>
                  </m:oMath>
                </a14:m>
                <a:r>
                  <a:rPr lang="hu-HU" dirty="0" smtClean="0"/>
                  <a:t>  </a:t>
                </a:r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=4∗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hu-H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u-H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num>
                          <m:den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func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IV. Kézenfekvő megoldás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AB vektor által megadott, vektor irányában normalizált normalizált derékszögű koordináta rendszerből </a:t>
                </a:r>
                <a:r>
                  <a:rPr lang="hu-HU" dirty="0" err="1" smtClean="0"/>
                  <a:t>x,y-ba</a:t>
                </a:r>
                <a:r>
                  <a:rPr lang="hu-HU" dirty="0" smtClean="0"/>
                  <a:t> transzformálás</a:t>
                </a:r>
              </a:p>
              <a:p>
                <a:r>
                  <a:rPr lang="hu-HU" dirty="0" smtClean="0"/>
                  <a:t>(0;1) pontokra 0 értékű tetszőleges függvény pl. </a:t>
                </a:r>
                <a:r>
                  <a:rPr lang="hu-HU" dirty="0" err="1" smtClean="0"/>
                  <a:t>félszínusz</a:t>
                </a:r>
                <a:r>
                  <a:rPr lang="hu-HU" smtClean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55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IV. Két pont összekötése félszinusszal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7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pontok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Vevők</a:t>
            </a:r>
          </a:p>
          <a:p>
            <a:r>
              <a:rPr lang="hu-HU" dirty="0" smtClean="0"/>
              <a:t>Értékesítési, szolgáltatási, ügyfélszolgálati pontok</a:t>
            </a:r>
          </a:p>
          <a:p>
            <a:r>
              <a:rPr lang="hu-HU" dirty="0" smtClean="0"/>
              <a:t>Logisztika (termelés, raktározás)</a:t>
            </a:r>
          </a:p>
          <a:p>
            <a:r>
              <a:rPr lang="hu-HU" dirty="0" smtClean="0"/>
              <a:t>Megállók (szolgáltatási pont)</a:t>
            </a:r>
          </a:p>
          <a:p>
            <a:endParaRPr lang="hu-HU" dirty="0"/>
          </a:p>
          <a:p>
            <a:r>
              <a:rPr lang="hu-HU" dirty="0" smtClean="0"/>
              <a:t>Probléma: hálózati pontok elhelyezkedésének egyenetlensége (egymástól mért távolságok nagy szórása)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8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BKK értékesítési hálózata (Pénztár, Ügyfélközpont, TVM)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94" y="1825625"/>
            <a:ext cx="72178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Összeköttetések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Pont-pont szállítási útvonalak (vízi, légi </a:t>
            </a:r>
            <a:r>
              <a:rPr lang="hu-HU" dirty="0" smtClean="0"/>
              <a:t>közlekedés</a:t>
            </a:r>
            <a:r>
              <a:rPr lang="hu-HU" dirty="0" smtClean="0"/>
              <a:t>, </a:t>
            </a:r>
            <a:r>
              <a:rPr lang="hu-HU" dirty="0" smtClean="0"/>
              <a:t>földi áruszállítás, egyéni közlekedés)</a:t>
            </a:r>
            <a:endParaRPr lang="hu-HU" dirty="0" smtClean="0"/>
          </a:p>
          <a:p>
            <a:r>
              <a:rPr lang="hu-HU" dirty="0" smtClean="0"/>
              <a:t>Szakaszos szállítási útvonalak (földi közösségi közlekedés)</a:t>
            </a:r>
          </a:p>
          <a:p>
            <a:r>
              <a:rPr lang="hu-HU" dirty="0" smtClean="0"/>
              <a:t>Vonalas infrastruktúra (víz, gáz, </a:t>
            </a:r>
            <a:r>
              <a:rPr lang="hu-HU" dirty="0"/>
              <a:t>villany, csatorna, </a:t>
            </a:r>
            <a:r>
              <a:rPr lang="hu-HU" dirty="0" smtClean="0"/>
              <a:t>telekommunikáció, közlekedési infrastruktúra)</a:t>
            </a:r>
            <a:endParaRPr lang="hu-HU" dirty="0" smtClean="0"/>
          </a:p>
          <a:p>
            <a:r>
              <a:rPr lang="hu-HU" dirty="0" smtClean="0"/>
              <a:t>Áramlási vonalak (utazási szokások, meteorológiai jelenségek)</a:t>
            </a:r>
          </a:p>
          <a:p>
            <a:r>
              <a:rPr lang="hu-HU" dirty="0" err="1" smtClean="0"/>
              <a:t>BuBi</a:t>
            </a:r>
            <a:r>
              <a:rPr lang="hu-HU" dirty="0" smtClean="0"/>
              <a:t> (pont-pont útvonal)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67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BKK közösségi közlekedési hálózata, teljesítménye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14" y="1825625"/>
            <a:ext cx="8217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Megállók forgalma (megállások száma)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342" y="1825625"/>
            <a:ext cx="8453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Pont-pont útvonal megjelenítése </a:t>
            </a:r>
            <a:r>
              <a:rPr lang="hu-HU" dirty="0" err="1" smtClean="0"/>
              <a:t>Tableau-val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Oda és visszaút megjelenítése, irányjelzés módja</a:t>
            </a:r>
          </a:p>
          <a:p>
            <a:r>
              <a:rPr lang="hu-HU" dirty="0" smtClean="0"/>
              <a:t>Közeli és távoli pontok</a:t>
            </a:r>
          </a:p>
          <a:p>
            <a:r>
              <a:rPr lang="hu-HU" dirty="0" smtClean="0"/>
              <a:t>Önmagába visszatérő útvonalak kezelése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74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pont (A, B) összekötése </a:t>
            </a:r>
            <a:r>
              <a:rPr lang="hu-HU" dirty="0" smtClean="0"/>
              <a:t>körívvel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+mj-lt"/>
              <a:buAutoNum type="romanUcPeriod"/>
            </a:pPr>
            <a:r>
              <a:rPr lang="hu-HU" dirty="0" smtClean="0"/>
              <a:t>A körnek a két ponton áthaladó érintőinek metszéspontja a pontok felező egyenesén, a felezőponttól „d” távolságban.</a:t>
            </a:r>
          </a:p>
          <a:p>
            <a:pPr marL="571500" indent="-571500">
              <a:buFont typeface="+mj-lt"/>
              <a:buAutoNum type="romanUcPeriod"/>
            </a:pPr>
            <a:r>
              <a:rPr lang="hu-HU" dirty="0" smtClean="0"/>
              <a:t>A két pont összekötése megadott „</a:t>
            </a:r>
            <a:r>
              <a:rPr lang="el-GR" dirty="0" smtClean="0"/>
              <a:t>ϒ</a:t>
            </a:r>
            <a:r>
              <a:rPr lang="hu-HU" dirty="0" smtClean="0"/>
              <a:t>” szögű körívvel</a:t>
            </a:r>
          </a:p>
          <a:p>
            <a:pPr marL="571500" indent="-571500">
              <a:buFont typeface="+mj-lt"/>
              <a:buAutoNum type="romanUcPeriod"/>
            </a:pPr>
            <a:r>
              <a:rPr lang="hu-HU" dirty="0" smtClean="0"/>
              <a:t>A két pont felező pontjától „d” távolságban lévő ponton is áthaladó körív</a:t>
            </a:r>
          </a:p>
          <a:p>
            <a:pPr marL="0" indent="0">
              <a:buNone/>
            </a:pPr>
            <a:r>
              <a:rPr lang="hu-HU" dirty="0" smtClean="0"/>
              <a:t>Paraméterek: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Kör középpontja (O)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OA szakasz és x tengely által bezárt szög (kezdő szög, </a:t>
            </a:r>
            <a:r>
              <a:rPr lang="el-GR" dirty="0" smtClean="0"/>
              <a:t>α</a:t>
            </a:r>
            <a:r>
              <a:rPr lang="hu-H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AOB szög (</a:t>
            </a:r>
            <a:r>
              <a:rPr lang="el-GR" dirty="0" smtClean="0"/>
              <a:t>ϒ</a:t>
            </a:r>
            <a:r>
              <a:rPr lang="hu-H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Kör sugara (R)</a:t>
            </a:r>
          </a:p>
          <a:p>
            <a:pPr marL="571500" indent="-571500">
              <a:buFont typeface="+mj-lt"/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922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I. II. III. Körvonal pontjai (mindhárom fenti számításnál)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1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384</Words>
  <Application>Microsoft Office PowerPoint</Application>
  <PresentationFormat>Szélesvásznú</PresentationFormat>
  <Paragraphs>74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Office-téma</vt:lpstr>
      <vt:lpstr>Miért térkép?</vt:lpstr>
      <vt:lpstr>Hálózati pontok</vt:lpstr>
      <vt:lpstr>BKK értékesítési hálózata (Pénztár, Ügyfélközpont, TVM)</vt:lpstr>
      <vt:lpstr>Összeköttetések</vt:lpstr>
      <vt:lpstr>BKK közösségi közlekedési hálózata, teljesítménye</vt:lpstr>
      <vt:lpstr>Megállók forgalma (megállások száma)</vt:lpstr>
      <vt:lpstr>Pont-pont útvonal megjelenítése Tableau-val</vt:lpstr>
      <vt:lpstr>Két pont (A, B) összekötése körívvel</vt:lpstr>
      <vt:lpstr>I. II. III. Körvonal pontjai (mindhárom fenti számításnál)</vt:lpstr>
      <vt:lpstr>I. A körnek a két ponton áthaladó érintőinek metszéspontja a felezőponttól „d” távolságban.</vt:lpstr>
      <vt:lpstr>I. A körnek a két ponton áthaladó érintőinek metszéspontja a felezőponttól „d” távolságban.</vt:lpstr>
      <vt:lpstr>II., III.</vt:lpstr>
      <vt:lpstr>II. Adott „γ” szögben összekötő körív</vt:lpstr>
      <vt:lpstr>III. Felező ponttól „d” távolságra (C ponton át) haladó körív</vt:lpstr>
      <vt:lpstr>III. Felező pontot „d” távolságra kerülő körív</vt:lpstr>
      <vt:lpstr>IV. Kézenfekvő megoldás</vt:lpstr>
      <vt:lpstr>IV. Két pont összekötése félszinusszal</vt:lpstr>
    </vt:vector>
  </TitlesOfParts>
  <Company>BKK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D=√(〖_〗-〖_〗)^2</dc:title>
  <dc:creator>GYURKOVICS Péter Tibor (BKK)</dc:creator>
  <cp:lastModifiedBy>GYURKOVICS Péter Tibor (BKK)</cp:lastModifiedBy>
  <cp:revision>44</cp:revision>
  <dcterms:created xsi:type="dcterms:W3CDTF">2017-09-20T09:54:59Z</dcterms:created>
  <dcterms:modified xsi:type="dcterms:W3CDTF">2017-09-28T14:48:25Z</dcterms:modified>
</cp:coreProperties>
</file>