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Ubuntu"/>
      <p:regular r:id="rId26"/>
      <p:bold r:id="rId27"/>
      <p:italic r:id="rId28"/>
      <p:boldItalic r:id="rId29"/>
    </p:embeddedFont>
    <p:embeddedFont>
      <p:font typeface="Roboto"/>
      <p:regular r:id="rId30"/>
      <p:bold r:id="rId31"/>
      <p:italic r:id="rId32"/>
      <p:boldItalic r:id="rId33"/>
    </p:embeddedFont>
    <p:embeddedFont>
      <p:font typeface="Russo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regular.fntdata"/><Relationship Id="rId25" Type="http://schemas.openxmlformats.org/officeDocument/2006/relationships/slide" Target="slides/slide20.xml"/><Relationship Id="rId28" Type="http://schemas.openxmlformats.org/officeDocument/2006/relationships/font" Target="fonts/Ubuntu-italic.fntdata"/><Relationship Id="rId27" Type="http://schemas.openxmlformats.org/officeDocument/2006/relationships/font" Target="fonts/Ubuntu-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usso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52f1af29d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52f1af29d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52f1af29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52f1af29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52f1af29d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52f1af29d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52f1af29d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52f1af29d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2f1af29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2f1af29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2f1af29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52f1af29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52f1af29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52f1af29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52f1af29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52f1af29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52f1af29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52f1af29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52f1af29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52f1af29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2501287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2501287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52f1af29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52f1af29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52501287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52501287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52501287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52501287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2501287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2501287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52501287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52501287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52501287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52501287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52f1af29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52f1af2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52f1af2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52f1af2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124175"/>
            <a:ext cx="8520600" cy="5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latin typeface="Russo One"/>
                <a:ea typeface="Russo One"/>
                <a:cs typeface="Russo One"/>
                <a:sym typeface="Russo One"/>
              </a:rPr>
              <a:t>TRABAJO </a:t>
            </a:r>
            <a:r>
              <a:rPr lang="es" sz="3000">
                <a:latin typeface="Russo One"/>
                <a:ea typeface="Russo One"/>
                <a:cs typeface="Russo One"/>
                <a:sym typeface="Russo One"/>
              </a:rPr>
              <a:t>PRÁCTICO</a:t>
            </a:r>
            <a:r>
              <a:rPr lang="es" sz="3000">
                <a:latin typeface="Russo One"/>
                <a:ea typeface="Russo One"/>
                <a:cs typeface="Russo One"/>
                <a:sym typeface="Russo One"/>
              </a:rPr>
              <a:t> Nº 3</a:t>
            </a:r>
            <a:endParaRPr sz="3000">
              <a:latin typeface="Russo One"/>
              <a:ea typeface="Russo One"/>
              <a:cs typeface="Russo One"/>
              <a:sym typeface="Russo One"/>
            </a:endParaRPr>
          </a:p>
        </p:txBody>
      </p:sp>
      <p:sp>
        <p:nvSpPr>
          <p:cNvPr id="86" name="Google Shape;86;p13"/>
          <p:cNvSpPr txBox="1"/>
          <p:nvPr>
            <p:ph idx="1" type="subTitle"/>
          </p:nvPr>
        </p:nvSpPr>
        <p:spPr>
          <a:xfrm>
            <a:off x="311688" y="33240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latin typeface="Ubuntu"/>
                <a:ea typeface="Ubuntu"/>
                <a:cs typeface="Ubuntu"/>
                <a:sym typeface="Ubuntu"/>
              </a:rPr>
              <a:t>Integrantes:</a:t>
            </a:r>
            <a:r>
              <a:rPr lang="es">
                <a:latin typeface="Ubuntu"/>
                <a:ea typeface="Ubuntu"/>
                <a:cs typeface="Ubuntu"/>
                <a:sym typeface="Ubuntu"/>
              </a:rPr>
              <a:t> Ale Mendez, Yamil; Pedersen, Erik</a:t>
            </a:r>
            <a:endParaRPr>
              <a:latin typeface="Ubuntu"/>
              <a:ea typeface="Ubuntu"/>
              <a:cs typeface="Ubuntu"/>
              <a:sym typeface="Ubuntu"/>
            </a:endParaRPr>
          </a:p>
        </p:txBody>
      </p:sp>
      <p:sp>
        <p:nvSpPr>
          <p:cNvPr id="87" name="Google Shape;87;p13"/>
          <p:cNvSpPr txBox="1"/>
          <p:nvPr/>
        </p:nvSpPr>
        <p:spPr>
          <a:xfrm>
            <a:off x="311700" y="3756950"/>
            <a:ext cx="52446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100" u="sng">
                <a:solidFill>
                  <a:srgbClr val="FFFFFF"/>
                </a:solidFill>
                <a:latin typeface="Ubuntu"/>
                <a:ea typeface="Ubuntu"/>
                <a:cs typeface="Ubuntu"/>
                <a:sym typeface="Ubuntu"/>
              </a:rPr>
              <a:t>Materia:</a:t>
            </a:r>
            <a:r>
              <a:rPr lang="es" sz="2100">
                <a:solidFill>
                  <a:srgbClr val="FFFFFF"/>
                </a:solidFill>
                <a:latin typeface="Ubuntu"/>
                <a:ea typeface="Ubuntu"/>
                <a:cs typeface="Ubuntu"/>
                <a:sym typeface="Ubuntu"/>
              </a:rPr>
              <a:t> </a:t>
            </a:r>
            <a:r>
              <a:rPr lang="es" sz="2100">
                <a:solidFill>
                  <a:srgbClr val="FFFFFF"/>
                </a:solidFill>
                <a:latin typeface="Ubuntu"/>
                <a:ea typeface="Ubuntu"/>
                <a:cs typeface="Ubuntu"/>
                <a:sym typeface="Ubuntu"/>
              </a:rPr>
              <a:t>Visualización</a:t>
            </a:r>
            <a:r>
              <a:rPr lang="es" sz="2100">
                <a:solidFill>
                  <a:srgbClr val="FFFFFF"/>
                </a:solidFill>
                <a:latin typeface="Ubuntu"/>
                <a:ea typeface="Ubuntu"/>
                <a:cs typeface="Ubuntu"/>
                <a:sym typeface="Ubuntu"/>
              </a:rPr>
              <a:t> e interfaces</a:t>
            </a:r>
            <a:endParaRPr sz="2100">
              <a:solidFill>
                <a:srgbClr val="FFFFFF"/>
              </a:solidFill>
              <a:latin typeface="Ubuntu"/>
              <a:ea typeface="Ubuntu"/>
              <a:cs typeface="Ubuntu"/>
              <a:sym typeface="Ubuntu"/>
            </a:endParaRPr>
          </a:p>
        </p:txBody>
      </p:sp>
      <p:sp>
        <p:nvSpPr>
          <p:cNvPr id="88" name="Google Shape;88;p13"/>
          <p:cNvSpPr txBox="1"/>
          <p:nvPr/>
        </p:nvSpPr>
        <p:spPr>
          <a:xfrm>
            <a:off x="311700" y="4241750"/>
            <a:ext cx="41553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100" u="sng">
                <a:solidFill>
                  <a:srgbClr val="FFFFFF"/>
                </a:solidFill>
                <a:latin typeface="Ubuntu"/>
                <a:ea typeface="Ubuntu"/>
                <a:cs typeface="Ubuntu"/>
                <a:sym typeface="Ubuntu"/>
              </a:rPr>
              <a:t>Año:</a:t>
            </a:r>
            <a:r>
              <a:rPr lang="es" sz="2100">
                <a:solidFill>
                  <a:srgbClr val="FFFFFF"/>
                </a:solidFill>
                <a:latin typeface="Ubuntu"/>
                <a:ea typeface="Ubuntu"/>
                <a:cs typeface="Ubuntu"/>
                <a:sym typeface="Ubuntu"/>
              </a:rPr>
              <a:t> 2018</a:t>
            </a:r>
            <a:endParaRPr sz="2100">
              <a:solidFill>
                <a:srgbClr val="FFFFFF"/>
              </a:solidFill>
              <a:latin typeface="Ubuntu"/>
              <a:ea typeface="Ubuntu"/>
              <a:cs typeface="Ubuntu"/>
              <a:sym typeface="Ubuntu"/>
            </a:endParaRPr>
          </a:p>
        </p:txBody>
      </p:sp>
      <p:sp>
        <p:nvSpPr>
          <p:cNvPr id="89" name="Google Shape;89;p13"/>
          <p:cNvSpPr txBox="1"/>
          <p:nvPr/>
        </p:nvSpPr>
        <p:spPr>
          <a:xfrm>
            <a:off x="966650" y="3931575"/>
            <a:ext cx="41553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311700" y="2725250"/>
            <a:ext cx="2358900" cy="5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Ubuntu"/>
                <a:ea typeface="Ubuntu"/>
                <a:cs typeface="Ubuntu"/>
                <a:sym typeface="Ubuntu"/>
              </a:rPr>
              <a:t>UX | UI | IxD</a:t>
            </a:r>
            <a:endParaRPr sz="3000">
              <a:solidFill>
                <a:srgbClr val="FFFFFF"/>
              </a:solidFill>
              <a:latin typeface="Ubuntu"/>
              <a:ea typeface="Ubuntu"/>
              <a:cs typeface="Ubuntu"/>
              <a:sym typeface="Ubuntu"/>
            </a:endParaRPr>
          </a:p>
        </p:txBody>
      </p:sp>
      <p:pic>
        <p:nvPicPr>
          <p:cNvPr id="91" name="Google Shape;91;p13"/>
          <p:cNvPicPr preferRelativeResize="0"/>
          <p:nvPr/>
        </p:nvPicPr>
        <p:blipFill>
          <a:blip r:embed="rId3">
            <a:alphaModFix/>
          </a:blip>
          <a:stretch>
            <a:fillRect/>
          </a:stretch>
        </p:blipFill>
        <p:spPr>
          <a:xfrm>
            <a:off x="2823000" y="830375"/>
            <a:ext cx="3227986" cy="23412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Wireframe - Login</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1" name="Google Shape;151;p22"/>
          <p:cNvPicPr preferRelativeResize="0"/>
          <p:nvPr/>
        </p:nvPicPr>
        <p:blipFill>
          <a:blip r:embed="rId3">
            <a:alphaModFix/>
          </a:blip>
          <a:stretch>
            <a:fillRect/>
          </a:stretch>
        </p:blipFill>
        <p:spPr>
          <a:xfrm>
            <a:off x="311700" y="607800"/>
            <a:ext cx="3214101" cy="3344350"/>
          </a:xfrm>
          <a:prstGeom prst="rect">
            <a:avLst/>
          </a:prstGeom>
          <a:noFill/>
          <a:ln>
            <a:noFill/>
          </a:ln>
        </p:spPr>
      </p:pic>
      <p:sp>
        <p:nvSpPr>
          <p:cNvPr id="152" name="Google Shape;152;p22"/>
          <p:cNvSpPr txBox="1"/>
          <p:nvPr/>
        </p:nvSpPr>
        <p:spPr>
          <a:xfrm>
            <a:off x="3835175" y="885050"/>
            <a:ext cx="5066400" cy="29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a:ea typeface="Ubuntu"/>
                <a:cs typeface="Ubuntu"/>
                <a:sym typeface="Ubuntu"/>
              </a:rPr>
              <a:t>A diferencia del Sketch consideramos adecuado agregar un apartado de ayuda para el usuario, en caso de no recordar dichos datos</a:t>
            </a:r>
            <a:endParaRPr>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Wireframe - Juegos</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8" name="Google Shape;158;p23"/>
          <p:cNvPicPr preferRelativeResize="0"/>
          <p:nvPr/>
        </p:nvPicPr>
        <p:blipFill>
          <a:blip r:embed="rId3">
            <a:alphaModFix/>
          </a:blip>
          <a:stretch>
            <a:fillRect/>
          </a:stretch>
        </p:blipFill>
        <p:spPr>
          <a:xfrm>
            <a:off x="2678400" y="963713"/>
            <a:ext cx="3787200" cy="3216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Wireframe - Detalle de un juego</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4" name="Google Shape;164;p24"/>
          <p:cNvPicPr preferRelativeResize="0"/>
          <p:nvPr/>
        </p:nvPicPr>
        <p:blipFill>
          <a:blip r:embed="rId3">
            <a:alphaModFix/>
          </a:blip>
          <a:stretch>
            <a:fillRect/>
          </a:stretch>
        </p:blipFill>
        <p:spPr>
          <a:xfrm>
            <a:off x="2343075" y="994063"/>
            <a:ext cx="4457850" cy="315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Wireframe - Home page logueado</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p25"/>
          <p:cNvSpPr txBox="1"/>
          <p:nvPr/>
        </p:nvSpPr>
        <p:spPr>
          <a:xfrm>
            <a:off x="3835175" y="885050"/>
            <a:ext cx="5066400" cy="29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a:ea typeface="Ubuntu"/>
                <a:cs typeface="Ubuntu"/>
                <a:sym typeface="Ubuntu"/>
              </a:rPr>
              <a:t>Por último, al realizar este wireframe sostuvimos volver a dejar el enlace de las redes sociales en el footer.. Por cuestiones de prolijidad y usabilidad dentro de la página.</a:t>
            </a:r>
            <a:endParaRPr>
              <a:latin typeface="Ubuntu"/>
              <a:ea typeface="Ubuntu"/>
              <a:cs typeface="Ubuntu"/>
              <a:sym typeface="Ubuntu"/>
            </a:endParaRPr>
          </a:p>
        </p:txBody>
      </p:sp>
      <p:pic>
        <p:nvPicPr>
          <p:cNvPr id="171" name="Google Shape;171;p25"/>
          <p:cNvPicPr preferRelativeResize="0"/>
          <p:nvPr/>
        </p:nvPicPr>
        <p:blipFill>
          <a:blip r:embed="rId3">
            <a:alphaModFix/>
          </a:blip>
          <a:stretch>
            <a:fillRect/>
          </a:stretch>
        </p:blipFill>
        <p:spPr>
          <a:xfrm>
            <a:off x="311700" y="607800"/>
            <a:ext cx="3155212" cy="3809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Introducción - Mockups</a:t>
            </a:r>
            <a:endParaRPr>
              <a:latin typeface="Russo One"/>
              <a:ea typeface="Russo One"/>
              <a:cs typeface="Russo One"/>
              <a:sym typeface="Russo One"/>
            </a:endParaRPr>
          </a:p>
          <a:p>
            <a:pPr indent="0" lvl="0" marL="0" rtl="0" algn="l">
              <a:spcBef>
                <a:spcPts val="0"/>
              </a:spcBef>
              <a:spcAft>
                <a:spcPts val="0"/>
              </a:spcAft>
              <a:buNone/>
            </a:pPr>
            <a:r>
              <a:t/>
            </a:r>
            <a:endParaRPr/>
          </a:p>
        </p:txBody>
      </p:sp>
      <p:sp>
        <p:nvSpPr>
          <p:cNvPr id="177" name="Google Shape;177;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latin typeface="Ubuntu"/>
                <a:ea typeface="Ubuntu"/>
                <a:cs typeface="Ubuntu"/>
                <a:sym typeface="Ubuntu"/>
              </a:rPr>
              <a:t>Por último, realizamos el Mockup basado en la etapa anterior, agregando colores, imágenes y las últimas modificaciones.</a:t>
            </a:r>
            <a:endParaRPr>
              <a:latin typeface="Ubuntu"/>
              <a:ea typeface="Ubuntu"/>
              <a:cs typeface="Ubuntu"/>
              <a:sym typeface="Ubuntu"/>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Mockup</a:t>
            </a:r>
            <a:r>
              <a:rPr lang="es">
                <a:latin typeface="Russo One"/>
                <a:ea typeface="Russo One"/>
                <a:cs typeface="Russo One"/>
                <a:sym typeface="Russo One"/>
              </a:rPr>
              <a:t> - Home page sin logear</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3" name="Google Shape;183;p27"/>
          <p:cNvPicPr preferRelativeResize="0"/>
          <p:nvPr/>
        </p:nvPicPr>
        <p:blipFill>
          <a:blip r:embed="rId3">
            <a:alphaModFix/>
          </a:blip>
          <a:stretch>
            <a:fillRect/>
          </a:stretch>
        </p:blipFill>
        <p:spPr>
          <a:xfrm>
            <a:off x="2560613" y="607800"/>
            <a:ext cx="4022775" cy="427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Mockup - Home page logueado</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9" name="Google Shape;189;p28"/>
          <p:cNvPicPr preferRelativeResize="0"/>
          <p:nvPr/>
        </p:nvPicPr>
        <p:blipFill>
          <a:blip r:embed="rId3">
            <a:alphaModFix/>
          </a:blip>
          <a:stretch>
            <a:fillRect/>
          </a:stretch>
        </p:blipFill>
        <p:spPr>
          <a:xfrm>
            <a:off x="2964500" y="607800"/>
            <a:ext cx="3215000" cy="427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Mockup - Login</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5" name="Google Shape;195;p29"/>
          <p:cNvPicPr preferRelativeResize="0"/>
          <p:nvPr/>
        </p:nvPicPr>
        <p:blipFill>
          <a:blip r:embed="rId3">
            <a:alphaModFix/>
          </a:blip>
          <a:stretch>
            <a:fillRect/>
          </a:stretch>
        </p:blipFill>
        <p:spPr>
          <a:xfrm>
            <a:off x="2556175" y="607800"/>
            <a:ext cx="4031651" cy="428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Mockup - Juegos</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1" name="Google Shape;201;p30"/>
          <p:cNvPicPr preferRelativeResize="0"/>
          <p:nvPr/>
        </p:nvPicPr>
        <p:blipFill>
          <a:blip r:embed="rId3">
            <a:alphaModFix/>
          </a:blip>
          <a:stretch>
            <a:fillRect/>
          </a:stretch>
        </p:blipFill>
        <p:spPr>
          <a:xfrm>
            <a:off x="2668000" y="607800"/>
            <a:ext cx="3808001" cy="4276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Mockup - Detalle de un juego</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7" name="Google Shape;207;p31"/>
          <p:cNvPicPr preferRelativeResize="0"/>
          <p:nvPr/>
        </p:nvPicPr>
        <p:blipFill>
          <a:blip r:embed="rId3">
            <a:alphaModFix/>
          </a:blip>
          <a:stretch>
            <a:fillRect/>
          </a:stretch>
        </p:blipFill>
        <p:spPr>
          <a:xfrm>
            <a:off x="2583475" y="607800"/>
            <a:ext cx="3977051" cy="426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Introducción - Sketches</a:t>
            </a:r>
            <a:endParaRPr>
              <a:latin typeface="Russo One"/>
              <a:ea typeface="Russo One"/>
              <a:cs typeface="Russo One"/>
              <a:sym typeface="Russo One"/>
            </a:endParaRPr>
          </a:p>
        </p:txBody>
      </p:sp>
      <p:sp>
        <p:nvSpPr>
          <p:cNvPr id="97" name="Google Shape;97;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latin typeface="Ubuntu"/>
                <a:ea typeface="Ubuntu"/>
                <a:cs typeface="Ubuntu"/>
                <a:sym typeface="Ubuntu"/>
              </a:rPr>
              <a:t>Como primer paso nos sentamos a realizar un bosquejo general (sketch) expresando la idea que </a:t>
            </a:r>
            <a:r>
              <a:rPr lang="es">
                <a:latin typeface="Ubuntu"/>
                <a:ea typeface="Ubuntu"/>
                <a:cs typeface="Ubuntu"/>
                <a:sym typeface="Ubuntu"/>
              </a:rPr>
              <a:t>teníamos</a:t>
            </a:r>
            <a:r>
              <a:rPr lang="es">
                <a:latin typeface="Ubuntu"/>
                <a:ea typeface="Ubuntu"/>
                <a:cs typeface="Ubuntu"/>
                <a:sym typeface="Ubuntu"/>
              </a:rPr>
              <a:t> para brindar la mejor experiencia posible al usuario, dentro de dicha </a:t>
            </a:r>
            <a:r>
              <a:rPr lang="es">
                <a:latin typeface="Ubuntu"/>
                <a:ea typeface="Ubuntu"/>
                <a:cs typeface="Ubuntu"/>
                <a:sym typeface="Ubuntu"/>
              </a:rPr>
              <a:t>página</a:t>
            </a:r>
            <a:r>
              <a:rPr lang="es">
                <a:latin typeface="Ubuntu"/>
                <a:ea typeface="Ubuntu"/>
                <a:cs typeface="Ubuntu"/>
                <a:sym typeface="Ubuntu"/>
              </a:rPr>
              <a:t> web. </a:t>
            </a:r>
            <a:endParaRPr>
              <a:latin typeface="Ubuntu"/>
              <a:ea typeface="Ubuntu"/>
              <a:cs typeface="Ubuntu"/>
              <a:sym typeface="Ubuntu"/>
            </a:endParaRPr>
          </a:p>
          <a:p>
            <a:pPr indent="0" lvl="0" marL="0" rtl="0" algn="l">
              <a:lnSpc>
                <a:spcPct val="150000"/>
              </a:lnSpc>
              <a:spcBef>
                <a:spcPts val="1600"/>
              </a:spcBef>
              <a:spcAft>
                <a:spcPts val="1600"/>
              </a:spcAft>
              <a:buNone/>
            </a:pPr>
            <a:r>
              <a:t/>
            </a:r>
            <a:endParaRPr>
              <a:latin typeface="Ubuntu"/>
              <a:ea typeface="Ubuntu"/>
              <a:cs typeface="Ubuntu"/>
              <a:sym typeface="Ubuntu"/>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Mockup - Ejemplo de filtrado</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3" name="Google Shape;213;p32"/>
          <p:cNvSpPr txBox="1"/>
          <p:nvPr>
            <p:ph idx="1" type="body"/>
          </p:nvPr>
        </p:nvSpPr>
        <p:spPr>
          <a:xfrm>
            <a:off x="4097475" y="607800"/>
            <a:ext cx="4734900" cy="3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Ubuntu"/>
                <a:ea typeface="Ubuntu"/>
                <a:cs typeface="Ubuntu"/>
                <a:sym typeface="Ubuntu"/>
              </a:rPr>
              <a:t>En esta página queríamos mostrar un ejemplo de una búsqueda con el filtro “Deportes”.</a:t>
            </a:r>
            <a:endParaRPr sz="1200">
              <a:latin typeface="Ubuntu"/>
              <a:ea typeface="Ubuntu"/>
              <a:cs typeface="Ubuntu"/>
              <a:sym typeface="Ubuntu"/>
            </a:endParaRPr>
          </a:p>
        </p:txBody>
      </p:sp>
      <p:pic>
        <p:nvPicPr>
          <p:cNvPr id="214" name="Google Shape;214;p32"/>
          <p:cNvPicPr preferRelativeResize="0"/>
          <p:nvPr/>
        </p:nvPicPr>
        <p:blipFill>
          <a:blip r:embed="rId3">
            <a:alphaModFix/>
          </a:blip>
          <a:stretch>
            <a:fillRect/>
          </a:stretch>
        </p:blipFill>
        <p:spPr>
          <a:xfrm>
            <a:off x="0" y="607800"/>
            <a:ext cx="4025350" cy="428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Sketch - Home page sin logear</a:t>
            </a:r>
            <a:endParaRPr>
              <a:latin typeface="Russo One"/>
              <a:ea typeface="Russo One"/>
              <a:cs typeface="Russo One"/>
              <a:sym typeface="Russo One"/>
            </a:endParaRPr>
          </a:p>
        </p:txBody>
      </p:sp>
      <p:sp>
        <p:nvSpPr>
          <p:cNvPr id="103" name="Google Shape;103;p15"/>
          <p:cNvSpPr txBox="1"/>
          <p:nvPr>
            <p:ph idx="1" type="body"/>
          </p:nvPr>
        </p:nvSpPr>
        <p:spPr>
          <a:xfrm>
            <a:off x="2957675" y="607800"/>
            <a:ext cx="6030900" cy="323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Ubuntu"/>
                <a:ea typeface="Ubuntu"/>
                <a:cs typeface="Ubuntu"/>
                <a:sym typeface="Ubuntu"/>
              </a:rPr>
              <a:t>Para el home sin estar logueado, decidimos ubicar el logo en la esquina superior izquierda y la barra de navegación centrada. Luego, un cuadro de búsqueda en el cual se puede buscar un juego por su nombre y a la derecha parámetros para facilitar la búsqueda. Hay un carrousel que muestra los 3 mejores juegos y un poco más abajo, 3 ofertas sugeridas.</a:t>
            </a:r>
            <a:endParaRPr sz="1200">
              <a:latin typeface="Ubuntu"/>
              <a:ea typeface="Ubuntu"/>
              <a:cs typeface="Ubuntu"/>
              <a:sym typeface="Ubuntu"/>
            </a:endParaRPr>
          </a:p>
        </p:txBody>
      </p:sp>
      <p:pic>
        <p:nvPicPr>
          <p:cNvPr id="104" name="Google Shape;104;p15"/>
          <p:cNvPicPr preferRelativeResize="0"/>
          <p:nvPr/>
        </p:nvPicPr>
        <p:blipFill>
          <a:blip r:embed="rId3">
            <a:alphaModFix/>
          </a:blip>
          <a:stretch>
            <a:fillRect/>
          </a:stretch>
        </p:blipFill>
        <p:spPr>
          <a:xfrm>
            <a:off x="116325" y="607800"/>
            <a:ext cx="2714892" cy="4202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Sketch - Home page logeado</a:t>
            </a:r>
            <a:endParaRPr>
              <a:latin typeface="Russo One"/>
              <a:ea typeface="Russo One"/>
              <a:cs typeface="Russo One"/>
              <a:sym typeface="Russo One"/>
            </a:endParaRPr>
          </a:p>
        </p:txBody>
      </p:sp>
      <p:sp>
        <p:nvSpPr>
          <p:cNvPr id="110" name="Google Shape;110;p16"/>
          <p:cNvSpPr txBox="1"/>
          <p:nvPr>
            <p:ph idx="1" type="body"/>
          </p:nvPr>
        </p:nvSpPr>
        <p:spPr>
          <a:xfrm>
            <a:off x="3138075" y="607800"/>
            <a:ext cx="5799900" cy="3230100"/>
          </a:xfrm>
          <a:prstGeom prst="rect">
            <a:avLst/>
          </a:prstGeom>
        </p:spPr>
        <p:txBody>
          <a:bodyPr anchorCtr="0" anchor="t" bIns="91425" lIns="91425" spcFirstLastPara="1" rIns="91425" wrap="square" tIns="90000">
            <a:noAutofit/>
          </a:bodyPr>
          <a:lstStyle/>
          <a:p>
            <a:pPr indent="0" lvl="0" marL="0" rtl="0" algn="l">
              <a:lnSpc>
                <a:spcPct val="150000"/>
              </a:lnSpc>
              <a:spcBef>
                <a:spcPts val="0"/>
              </a:spcBef>
              <a:spcAft>
                <a:spcPts val="1600"/>
              </a:spcAft>
              <a:buNone/>
            </a:pPr>
            <a:r>
              <a:rPr lang="es" sz="1200">
                <a:latin typeface="Ubuntu"/>
                <a:ea typeface="Ubuntu"/>
                <a:cs typeface="Ubuntu"/>
                <a:sym typeface="Ubuntu"/>
              </a:rPr>
              <a:t>Para la barra de </a:t>
            </a:r>
            <a:r>
              <a:rPr lang="es" sz="1200">
                <a:latin typeface="Ubuntu"/>
                <a:ea typeface="Ubuntu"/>
                <a:cs typeface="Ubuntu"/>
                <a:sym typeface="Ubuntu"/>
              </a:rPr>
              <a:t>navegación</a:t>
            </a:r>
            <a:r>
              <a:rPr lang="es" sz="1200">
                <a:latin typeface="Ubuntu"/>
                <a:ea typeface="Ubuntu"/>
                <a:cs typeface="Ubuntu"/>
                <a:sym typeface="Ubuntu"/>
              </a:rPr>
              <a:t> decidimos poner el logo a la izquierda, la barra de navegación al medio y el perfil del usuario a la derecha, donde </a:t>
            </a:r>
            <a:r>
              <a:rPr lang="es" sz="1200">
                <a:latin typeface="Ubuntu"/>
                <a:ea typeface="Ubuntu"/>
                <a:cs typeface="Ubuntu"/>
                <a:sym typeface="Ubuntu"/>
              </a:rPr>
              <a:t>podrá</a:t>
            </a:r>
            <a:r>
              <a:rPr lang="es" sz="1200">
                <a:latin typeface="Ubuntu"/>
                <a:ea typeface="Ubuntu"/>
                <a:cs typeface="Ubuntu"/>
                <a:sym typeface="Ubuntu"/>
              </a:rPr>
              <a:t> administrar sus datos. Con respecto a la </a:t>
            </a:r>
            <a:r>
              <a:rPr lang="es" sz="1200">
                <a:latin typeface="Ubuntu"/>
                <a:ea typeface="Ubuntu"/>
                <a:cs typeface="Ubuntu"/>
                <a:sym typeface="Ubuntu"/>
              </a:rPr>
              <a:t>búsqueda</a:t>
            </a:r>
            <a:r>
              <a:rPr lang="es" sz="1200">
                <a:latin typeface="Ubuntu"/>
                <a:ea typeface="Ubuntu"/>
                <a:cs typeface="Ubuntu"/>
                <a:sym typeface="Ubuntu"/>
              </a:rPr>
              <a:t>, en este sketch, decidimos realizar una prueba al ocupar todo el ancho con la barra de </a:t>
            </a:r>
            <a:r>
              <a:rPr lang="es" sz="1200">
                <a:latin typeface="Ubuntu"/>
                <a:ea typeface="Ubuntu"/>
                <a:cs typeface="Ubuntu"/>
                <a:sym typeface="Ubuntu"/>
              </a:rPr>
              <a:t>búsqueda</a:t>
            </a:r>
            <a:r>
              <a:rPr lang="es" sz="1200">
                <a:latin typeface="Ubuntu"/>
                <a:ea typeface="Ubuntu"/>
                <a:cs typeface="Ubuntu"/>
                <a:sym typeface="Ubuntu"/>
              </a:rPr>
              <a:t> y abajo, </a:t>
            </a:r>
            <a:r>
              <a:rPr lang="es" sz="1200">
                <a:latin typeface="Ubuntu"/>
                <a:ea typeface="Ubuntu"/>
                <a:cs typeface="Ubuntu"/>
                <a:sym typeface="Ubuntu"/>
              </a:rPr>
              <a:t>también</a:t>
            </a:r>
            <a:r>
              <a:rPr lang="es" sz="1200">
                <a:latin typeface="Ubuntu"/>
                <a:ea typeface="Ubuntu"/>
                <a:cs typeface="Ubuntu"/>
                <a:sym typeface="Ubuntu"/>
              </a:rPr>
              <a:t> todo el ancho con la </a:t>
            </a:r>
            <a:r>
              <a:rPr lang="es" sz="1200">
                <a:latin typeface="Ubuntu"/>
                <a:ea typeface="Ubuntu"/>
                <a:cs typeface="Ubuntu"/>
                <a:sym typeface="Ubuntu"/>
              </a:rPr>
              <a:t>búsqueda</a:t>
            </a:r>
            <a:r>
              <a:rPr lang="es" sz="1200">
                <a:latin typeface="Ubuntu"/>
                <a:ea typeface="Ubuntu"/>
                <a:cs typeface="Ubuntu"/>
                <a:sym typeface="Ubuntu"/>
              </a:rPr>
              <a:t> avanzada. </a:t>
            </a:r>
            <a:r>
              <a:rPr lang="es" sz="1200">
                <a:latin typeface="Ubuntu"/>
                <a:ea typeface="Ubuntu"/>
                <a:cs typeface="Ubuntu"/>
                <a:sym typeface="Ubuntu"/>
              </a:rPr>
              <a:t>Dentro del contenido de la </a:t>
            </a:r>
            <a:r>
              <a:rPr lang="es" sz="1200">
                <a:latin typeface="Ubuntu"/>
                <a:ea typeface="Ubuntu"/>
                <a:cs typeface="Ubuntu"/>
                <a:sym typeface="Ubuntu"/>
              </a:rPr>
              <a:t>página</a:t>
            </a:r>
            <a:r>
              <a:rPr lang="es" sz="1200">
                <a:latin typeface="Ubuntu"/>
                <a:ea typeface="Ubuntu"/>
                <a:cs typeface="Ubuntu"/>
                <a:sym typeface="Ubuntu"/>
              </a:rPr>
              <a:t>, concluimos en un “</a:t>
            </a:r>
            <a:r>
              <a:rPr lang="es" sz="1200">
                <a:latin typeface="Ubuntu"/>
                <a:ea typeface="Ubuntu"/>
                <a:cs typeface="Ubuntu"/>
                <a:sym typeface="Ubuntu"/>
              </a:rPr>
              <a:t>carrusel”</a:t>
            </a:r>
            <a:r>
              <a:rPr lang="es" sz="1200">
                <a:latin typeface="Ubuntu"/>
                <a:ea typeface="Ubuntu"/>
                <a:cs typeface="Ubuntu"/>
                <a:sym typeface="Ubuntu"/>
              </a:rPr>
              <a:t> para mostrar los </a:t>
            </a:r>
            <a:r>
              <a:rPr lang="es" sz="1200">
                <a:latin typeface="Ubuntu"/>
                <a:ea typeface="Ubuntu"/>
                <a:cs typeface="Ubuntu"/>
                <a:sym typeface="Ubuntu"/>
              </a:rPr>
              <a:t>últimos</a:t>
            </a:r>
            <a:r>
              <a:rPr lang="es" sz="1200">
                <a:latin typeface="Ubuntu"/>
                <a:ea typeface="Ubuntu"/>
                <a:cs typeface="Ubuntu"/>
                <a:sym typeface="Ubuntu"/>
              </a:rPr>
              <a:t> juegos jugados, y </a:t>
            </a:r>
            <a:r>
              <a:rPr lang="es" sz="1200">
                <a:latin typeface="Ubuntu"/>
                <a:ea typeface="Ubuntu"/>
                <a:cs typeface="Ubuntu"/>
                <a:sym typeface="Ubuntu"/>
              </a:rPr>
              <a:t>más</a:t>
            </a:r>
            <a:r>
              <a:rPr lang="es" sz="1200">
                <a:latin typeface="Ubuntu"/>
                <a:ea typeface="Ubuntu"/>
                <a:cs typeface="Ubuntu"/>
                <a:sym typeface="Ubuntu"/>
              </a:rPr>
              <a:t> abajo utilizamos otro para mostrar las recomendaciones. Por </a:t>
            </a:r>
            <a:r>
              <a:rPr lang="es" sz="1200">
                <a:latin typeface="Ubuntu"/>
                <a:ea typeface="Ubuntu"/>
                <a:cs typeface="Ubuntu"/>
                <a:sym typeface="Ubuntu"/>
              </a:rPr>
              <a:t>último</a:t>
            </a:r>
            <a:r>
              <a:rPr lang="es" sz="1200">
                <a:latin typeface="Ubuntu"/>
                <a:ea typeface="Ubuntu"/>
                <a:cs typeface="Ubuntu"/>
                <a:sym typeface="Ubuntu"/>
              </a:rPr>
              <a:t>, con respecto a las ofertas decidimos mostrar 3 con mas redito, agregando un </a:t>
            </a:r>
            <a:r>
              <a:rPr lang="es" sz="1200">
                <a:latin typeface="Ubuntu"/>
                <a:ea typeface="Ubuntu"/>
                <a:cs typeface="Ubuntu"/>
                <a:sym typeface="Ubuntu"/>
              </a:rPr>
              <a:t>botón</a:t>
            </a:r>
            <a:r>
              <a:rPr lang="es" sz="1200">
                <a:latin typeface="Ubuntu"/>
                <a:ea typeface="Ubuntu"/>
                <a:cs typeface="Ubuntu"/>
                <a:sym typeface="Ubuntu"/>
              </a:rPr>
              <a:t> que te direccione a la totalidad de las mismas. Con respecto al footer, colocamos links a las respectivas redes sociales</a:t>
            </a:r>
            <a:endParaRPr sz="1200">
              <a:latin typeface="Ubuntu"/>
              <a:ea typeface="Ubuntu"/>
              <a:cs typeface="Ubuntu"/>
              <a:sym typeface="Ubuntu"/>
            </a:endParaRPr>
          </a:p>
        </p:txBody>
      </p:sp>
      <p:pic>
        <p:nvPicPr>
          <p:cNvPr id="111" name="Google Shape;111;p16"/>
          <p:cNvPicPr preferRelativeResize="0"/>
          <p:nvPr/>
        </p:nvPicPr>
        <p:blipFill>
          <a:blip r:embed="rId3">
            <a:alphaModFix/>
          </a:blip>
          <a:stretch>
            <a:fillRect/>
          </a:stretch>
        </p:blipFill>
        <p:spPr>
          <a:xfrm>
            <a:off x="253375" y="607800"/>
            <a:ext cx="2664553" cy="4109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Sketch - Login</a:t>
            </a:r>
            <a:endParaRPr>
              <a:latin typeface="Russo One"/>
              <a:ea typeface="Russo One"/>
              <a:cs typeface="Russo One"/>
              <a:sym typeface="Russo One"/>
            </a:endParaRPr>
          </a:p>
          <a:p>
            <a:pPr indent="0" lvl="0" marL="0" rtl="0" algn="l">
              <a:spcBef>
                <a:spcPts val="0"/>
              </a:spcBef>
              <a:spcAft>
                <a:spcPts val="0"/>
              </a:spcAft>
              <a:buNone/>
            </a:pPr>
            <a:r>
              <a:t/>
            </a:r>
            <a:endParaRPr/>
          </a:p>
        </p:txBody>
      </p:sp>
      <p:sp>
        <p:nvSpPr>
          <p:cNvPr id="117" name="Google Shape;117;p17"/>
          <p:cNvSpPr txBox="1"/>
          <p:nvPr>
            <p:ph idx="1" type="body"/>
          </p:nvPr>
        </p:nvSpPr>
        <p:spPr>
          <a:xfrm>
            <a:off x="3260675" y="657125"/>
            <a:ext cx="5571600" cy="370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Ubuntu"/>
                <a:ea typeface="Ubuntu"/>
                <a:cs typeface="Ubuntu"/>
                <a:sym typeface="Ubuntu"/>
              </a:rPr>
              <a:t>En esta página mantuvimos la barra de navegación, aunque sin el botón para ir a la página en la que el usuario estaría actualmente, dos campos principales para realizar el inicio de sesión, un botón para registrarse y otro para enviar el formulario. Las redes sociales no estábamos seguros aún en donde iban a estar ubicadas. </a:t>
            </a:r>
            <a:endParaRPr sz="1200">
              <a:latin typeface="Ubuntu"/>
              <a:ea typeface="Ubuntu"/>
              <a:cs typeface="Ubuntu"/>
              <a:sym typeface="Ubuntu"/>
            </a:endParaRPr>
          </a:p>
        </p:txBody>
      </p:sp>
      <p:pic>
        <p:nvPicPr>
          <p:cNvPr id="118" name="Google Shape;118;p17"/>
          <p:cNvPicPr preferRelativeResize="0"/>
          <p:nvPr/>
        </p:nvPicPr>
        <p:blipFill>
          <a:blip r:embed="rId3">
            <a:alphaModFix/>
          </a:blip>
          <a:stretch>
            <a:fillRect/>
          </a:stretch>
        </p:blipFill>
        <p:spPr>
          <a:xfrm>
            <a:off x="182500" y="657125"/>
            <a:ext cx="2966921" cy="370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Sketch - Juegos</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18"/>
          <p:cNvSpPr txBox="1"/>
          <p:nvPr>
            <p:ph idx="1" type="body"/>
          </p:nvPr>
        </p:nvSpPr>
        <p:spPr>
          <a:xfrm>
            <a:off x="3433800" y="693175"/>
            <a:ext cx="5398500" cy="318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200">
                <a:latin typeface="Ubuntu"/>
                <a:ea typeface="Ubuntu"/>
                <a:cs typeface="Ubuntu"/>
                <a:sym typeface="Ubuntu"/>
              </a:rPr>
              <a:t>En esta página, decidimos mostrar los 20 juegos publicados más recientemente en forma de cuadrícula de 4x5, en la que se vería la foto de la portada de dicho juego, mientras que los 20 más valorados estarían en forma de lista siendo el primero el juego con mayor valoración de los 20. Nuestro footer estaría compuesto por las redes sociales, aclaraciones de índole legal y acerca del IVA.</a:t>
            </a:r>
            <a:endParaRPr sz="1200">
              <a:latin typeface="Ubuntu"/>
              <a:ea typeface="Ubuntu"/>
              <a:cs typeface="Ubuntu"/>
              <a:sym typeface="Ubuntu"/>
            </a:endParaRPr>
          </a:p>
          <a:p>
            <a:pPr indent="0" lvl="0" marL="0" rtl="0" algn="l">
              <a:lnSpc>
                <a:spcPct val="150000"/>
              </a:lnSpc>
              <a:spcBef>
                <a:spcPts val="1600"/>
              </a:spcBef>
              <a:spcAft>
                <a:spcPts val="1600"/>
              </a:spcAft>
              <a:buNone/>
            </a:pPr>
            <a:r>
              <a:rPr lang="es" sz="1200">
                <a:latin typeface="Ubuntu"/>
                <a:ea typeface="Ubuntu"/>
                <a:cs typeface="Ubuntu"/>
                <a:sym typeface="Ubuntu"/>
              </a:rPr>
              <a:t> </a:t>
            </a:r>
            <a:endParaRPr sz="1200">
              <a:latin typeface="Ubuntu"/>
              <a:ea typeface="Ubuntu"/>
              <a:cs typeface="Ubuntu"/>
              <a:sym typeface="Ubuntu"/>
            </a:endParaRPr>
          </a:p>
        </p:txBody>
      </p:sp>
      <p:pic>
        <p:nvPicPr>
          <p:cNvPr id="125" name="Google Shape;125;p18"/>
          <p:cNvPicPr preferRelativeResize="0"/>
          <p:nvPr/>
        </p:nvPicPr>
        <p:blipFill>
          <a:blip r:embed="rId3">
            <a:alphaModFix/>
          </a:blip>
          <a:stretch>
            <a:fillRect/>
          </a:stretch>
        </p:blipFill>
        <p:spPr>
          <a:xfrm>
            <a:off x="177600" y="693175"/>
            <a:ext cx="3049973" cy="4024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76625"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Sketch - Detalle de un juego</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 name="Google Shape;131;p19"/>
          <p:cNvSpPr txBox="1"/>
          <p:nvPr>
            <p:ph idx="1" type="body"/>
          </p:nvPr>
        </p:nvSpPr>
        <p:spPr>
          <a:xfrm>
            <a:off x="3534800" y="607800"/>
            <a:ext cx="5295000" cy="3280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s" sz="1200">
                <a:latin typeface="Ubuntu"/>
                <a:ea typeface="Ubuntu"/>
                <a:cs typeface="Ubuntu"/>
                <a:sym typeface="Ubuntu"/>
              </a:rPr>
              <a:t>En esta página tenemos un video de como se ve el juego en ejecución, a la derecha una lista de los datos técnicos del juego, como a qué género pertenece, año de lanzamiento, etc.  Por encima de esto, tenemos una calificación que se basa en cantidad de estrellas. </a:t>
            </a:r>
            <a:r>
              <a:rPr lang="es" sz="1200">
                <a:latin typeface="Ubuntu"/>
                <a:ea typeface="Ubuntu"/>
                <a:cs typeface="Ubuntu"/>
                <a:sym typeface="Ubuntu"/>
              </a:rPr>
              <a:t>Si el juego en cuestión, ya fue adquirido, aparecerá un botón para jugar y en el caso contrario el precio y la opción para añadirlo al carro junto a su precio. </a:t>
            </a:r>
            <a:r>
              <a:rPr lang="es" sz="1200">
                <a:latin typeface="Ubuntu"/>
                <a:ea typeface="Ubuntu"/>
                <a:cs typeface="Ubuntu"/>
                <a:sym typeface="Ubuntu"/>
              </a:rPr>
              <a:t>Debajo del video, hay una serie de capturas de pantalla y videos de distintos momentos del juego. Otros apartados de información con respecto al juego, decidimos ubicarlo aún más abajo, en un formato con pestañas. Una de ellas sería la de ayuda o controles, si es que se juega desde el mismo navegador web.</a:t>
            </a:r>
            <a:endParaRPr sz="1200">
              <a:latin typeface="Ubuntu"/>
              <a:ea typeface="Ubuntu"/>
              <a:cs typeface="Ubuntu"/>
              <a:sym typeface="Ubuntu"/>
            </a:endParaRPr>
          </a:p>
        </p:txBody>
      </p:sp>
      <p:pic>
        <p:nvPicPr>
          <p:cNvPr id="132" name="Google Shape;132;p19"/>
          <p:cNvPicPr preferRelativeResize="0"/>
          <p:nvPr/>
        </p:nvPicPr>
        <p:blipFill>
          <a:blip r:embed="rId3">
            <a:alphaModFix/>
          </a:blip>
          <a:stretch>
            <a:fillRect/>
          </a:stretch>
        </p:blipFill>
        <p:spPr>
          <a:xfrm>
            <a:off x="154350" y="607800"/>
            <a:ext cx="3274707" cy="403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Introducción - Wireframes</a:t>
            </a:r>
            <a:endParaRPr/>
          </a:p>
        </p:txBody>
      </p:sp>
      <p:sp>
        <p:nvSpPr>
          <p:cNvPr id="138" name="Google Shape;138;p20"/>
          <p:cNvSpPr txBox="1"/>
          <p:nvPr>
            <p:ph idx="1" type="body"/>
          </p:nvPr>
        </p:nvSpPr>
        <p:spPr>
          <a:xfrm>
            <a:off x="311700" y="1229875"/>
            <a:ext cx="8520600" cy="87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s">
                <a:latin typeface="Ubuntu"/>
                <a:ea typeface="Ubuntu"/>
                <a:cs typeface="Ubuntu"/>
                <a:sym typeface="Ubuntu"/>
              </a:rPr>
              <a:t>Luego, pasamos a la etapa del wireframe, donde se ve reflejado la idea planteada en el sketch con las modificaciones que nos parecieron pertinentes.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Russo One"/>
                <a:ea typeface="Russo One"/>
                <a:cs typeface="Russo One"/>
                <a:sym typeface="Russo One"/>
              </a:rPr>
              <a:t>Wireframe</a:t>
            </a:r>
            <a:r>
              <a:rPr lang="es">
                <a:latin typeface="Russo One"/>
                <a:ea typeface="Russo One"/>
                <a:cs typeface="Russo One"/>
                <a:sym typeface="Russo One"/>
              </a:rPr>
              <a:t> - Home page sin logear</a:t>
            </a:r>
            <a:endParaRPr>
              <a:latin typeface="Russo One"/>
              <a:ea typeface="Russo One"/>
              <a:cs typeface="Russo One"/>
              <a:sym typeface="Russo On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1"/>
          <p:cNvSpPr txBox="1"/>
          <p:nvPr>
            <p:ph idx="1" type="body"/>
          </p:nvPr>
        </p:nvSpPr>
        <p:spPr>
          <a:xfrm>
            <a:off x="3210300" y="607800"/>
            <a:ext cx="5843100" cy="328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s" sz="1400">
                <a:latin typeface="Ubuntu"/>
                <a:ea typeface="Ubuntu"/>
                <a:cs typeface="Ubuntu"/>
                <a:sym typeface="Ubuntu"/>
              </a:rPr>
              <a:t>Con respecto a esta etapa consideramos subir los enlaces de redes sociales a la derecha ya que nos </a:t>
            </a:r>
            <a:r>
              <a:rPr lang="es" sz="1400">
                <a:latin typeface="Ubuntu"/>
                <a:ea typeface="Ubuntu"/>
                <a:cs typeface="Ubuntu"/>
                <a:sym typeface="Ubuntu"/>
              </a:rPr>
              <a:t>parecía</a:t>
            </a:r>
            <a:r>
              <a:rPr lang="es" sz="1400">
                <a:latin typeface="Ubuntu"/>
                <a:ea typeface="Ubuntu"/>
                <a:cs typeface="Ubuntu"/>
                <a:sym typeface="Ubuntu"/>
              </a:rPr>
              <a:t> que iba a llamar </a:t>
            </a:r>
            <a:r>
              <a:rPr lang="es" sz="1400">
                <a:latin typeface="Ubuntu"/>
                <a:ea typeface="Ubuntu"/>
                <a:cs typeface="Ubuntu"/>
                <a:sym typeface="Ubuntu"/>
              </a:rPr>
              <a:t>más</a:t>
            </a:r>
            <a:r>
              <a:rPr lang="es" sz="1400">
                <a:latin typeface="Ubuntu"/>
                <a:ea typeface="Ubuntu"/>
                <a:cs typeface="Ubuntu"/>
                <a:sym typeface="Ubuntu"/>
              </a:rPr>
              <a:t> la </a:t>
            </a:r>
            <a:r>
              <a:rPr lang="es" sz="1400">
                <a:latin typeface="Ubuntu"/>
                <a:ea typeface="Ubuntu"/>
                <a:cs typeface="Ubuntu"/>
                <a:sym typeface="Ubuntu"/>
              </a:rPr>
              <a:t>atención</a:t>
            </a:r>
            <a:r>
              <a:rPr lang="es" sz="1400">
                <a:latin typeface="Ubuntu"/>
                <a:ea typeface="Ubuntu"/>
                <a:cs typeface="Ubuntu"/>
                <a:sym typeface="Ubuntu"/>
              </a:rPr>
              <a:t> del usuario</a:t>
            </a:r>
            <a:endParaRPr sz="1400">
              <a:latin typeface="Ubuntu"/>
              <a:ea typeface="Ubuntu"/>
              <a:cs typeface="Ubuntu"/>
              <a:sym typeface="Ubuntu"/>
            </a:endParaRPr>
          </a:p>
        </p:txBody>
      </p:sp>
      <p:pic>
        <p:nvPicPr>
          <p:cNvPr id="145" name="Google Shape;145;p21"/>
          <p:cNvPicPr preferRelativeResize="0"/>
          <p:nvPr/>
        </p:nvPicPr>
        <p:blipFill>
          <a:blip r:embed="rId3">
            <a:alphaModFix/>
          </a:blip>
          <a:stretch>
            <a:fillRect/>
          </a:stretch>
        </p:blipFill>
        <p:spPr>
          <a:xfrm>
            <a:off x="152400" y="760200"/>
            <a:ext cx="2905501" cy="30150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