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1" r:id="rId4"/>
    <p:sldId id="262"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4" d="100"/>
          <a:sy n="64" d="100"/>
        </p:scale>
        <p:origin x="97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F7AFFB9B-9FB8-469E-96F9-4D32314110B6}" type="datetimeFigureOut">
              <a:rPr lang="en-US" smtClean="0"/>
              <a:t>8/15/2018</a:t>
            </a:fld>
            <a:endParaRPr lang="en-US" dirty="0"/>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4452363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41D2AC3-6A0B-4169-B1EA-E3AE8B351BDD}" type="datetimeFigureOut">
              <a:rPr lang="en-US" smtClean="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4083998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D4B9363-8B87-41B7-9F8E-64519CBB8F34}" type="datetimeFigureOut">
              <a:rPr lang="en-US" smtClean="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9237141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AEF5746-5284-4951-9F37-7AE924EDBCB7}" type="datetimeFigureOut">
              <a:rPr lang="en-US" smtClean="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1754459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2398B29-7265-4A65-A2A4-6703C057B7C1}" type="datetimeFigureOut">
              <a:rPr lang="en-US" smtClean="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3273203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28FBA082-94DF-4C4B-A041-6624924AB0A8}" type="datetimeFigureOut">
              <a:rPr lang="en-US" smtClean="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6845214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B27686C4-3AB5-4E0C-86CA-FB108C350AA9}" type="datetimeFigureOut">
              <a:rPr lang="en-US" smtClean="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7622416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1424760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5681493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0131254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F7F47CF-67C9-420C-80A5-E2069FF0C2DF}" type="datetimeFigureOut">
              <a:rPr lang="en-US" smtClean="0"/>
              <a:t>8/15/2018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473606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0613989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8/15/2018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1340194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8/15/2018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1460360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8/15/2018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6699817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0C3BFE2-83B7-4B0A-B9D3-AB28331082B3}" type="datetimeFigureOut">
              <a:rPr lang="en-US" smtClean="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0937114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2EF78E3-FDA3-4D28-AAA2-0B81F349A39D}" type="datetimeFigureOut">
              <a:rPr lang="en-US" smtClean="0"/>
              <a:t>8/15/2018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3019842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C35BB1C6-BF8F-4481-8AB2-603A1C8A906A}" type="datetimeFigureOut">
              <a:rPr lang="en-US" smtClean="0"/>
              <a:t>8/15/2018</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03019108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rot="21420000">
            <a:off x="954937" y="254160"/>
            <a:ext cx="9755187" cy="1625086"/>
          </a:xfrm>
        </p:spPr>
        <p:txBody>
          <a:bodyPr/>
          <a:lstStyle/>
          <a:p>
            <a:r>
              <a:rPr lang="es-GT" dirty="0" smtClean="0">
                <a:solidFill>
                  <a:srgbClr val="002060"/>
                </a:solidFill>
              </a:rPr>
              <a:t>Banco industrial</a:t>
            </a:r>
            <a:endParaRPr lang="es-GT" dirty="0">
              <a:solidFill>
                <a:srgbClr val="002060"/>
              </a:solidFill>
            </a:endParaRPr>
          </a:p>
        </p:txBody>
      </p:sp>
      <p:pic>
        <p:nvPicPr>
          <p:cNvPr id="6" name="Imagen 5"/>
          <p:cNvPicPr>
            <a:picLocks noChangeAspect="1"/>
          </p:cNvPicPr>
          <p:nvPr/>
        </p:nvPicPr>
        <p:blipFill>
          <a:blip r:embed="rId2"/>
          <a:stretch>
            <a:fillRect/>
          </a:stretch>
        </p:blipFill>
        <p:spPr>
          <a:xfrm>
            <a:off x="1648496" y="2004617"/>
            <a:ext cx="7186411" cy="2466169"/>
          </a:xfrm>
          <a:prstGeom prst="rect">
            <a:avLst/>
          </a:prstGeom>
        </p:spPr>
      </p:pic>
    </p:spTree>
    <p:extLst>
      <p:ext uri="{BB962C8B-B14F-4D97-AF65-F5344CB8AC3E}">
        <p14:creationId xmlns:p14="http://schemas.microsoft.com/office/powerpoint/2010/main" val="177636560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347809" y="167425"/>
            <a:ext cx="4534755" cy="2421226"/>
          </a:xfrm>
          <a:prstGeom prst="rect">
            <a:avLst/>
          </a:prstGeom>
        </p:spPr>
      </p:pic>
      <p:sp>
        <p:nvSpPr>
          <p:cNvPr id="5" name="CuadroTexto 4"/>
          <p:cNvSpPr txBox="1"/>
          <p:nvPr/>
        </p:nvSpPr>
        <p:spPr>
          <a:xfrm>
            <a:off x="605306" y="2408349"/>
            <a:ext cx="10019763" cy="3416320"/>
          </a:xfrm>
          <a:prstGeom prst="rect">
            <a:avLst/>
          </a:prstGeom>
          <a:noFill/>
        </p:spPr>
        <p:txBody>
          <a:bodyPr wrap="square" rtlCol="0">
            <a:spAutoFit/>
          </a:bodyPr>
          <a:lstStyle/>
          <a:p>
            <a:endParaRPr lang="es-GT" dirty="0"/>
          </a:p>
          <a:p>
            <a:r>
              <a:rPr lang="es-GT" dirty="0"/>
              <a:t>Nos esforzamos en satisfacer de manera eficiente y cumplida a nuestros clientes; creemos que nuestro personal debe ser estimulado, a fin de propiciar su desarrollo y promoción integral; que en nuestra comunidad deben ser exaltados los méritos de guatemaltecos prominentes y ejemplares, mediante la difusión de sus valores y riqueza humana; que nuestros accionistas deben lograr los mayores beneficios, garantizándoles siempre el mejor rendimiento por su inversión, pero fundamentalmente, creemos en la innovación, esa dinámica característica que nos ha convertido en la corporación líder del sector financiero regional. </a:t>
            </a:r>
            <a:br>
              <a:rPr lang="es-GT" dirty="0"/>
            </a:br>
            <a:endParaRPr lang="es-GT" dirty="0"/>
          </a:p>
          <a:p>
            <a:r>
              <a:rPr lang="es-GT" dirty="0"/>
              <a:t>Lo que empezó como un sueño de varios empresarios del sector industrial guatemalteco, con el tiempo se convirtió en el principal banco del sistema bancario nacional.</a:t>
            </a:r>
          </a:p>
          <a:p>
            <a:endParaRPr lang="es-GT" dirty="0"/>
          </a:p>
        </p:txBody>
      </p:sp>
    </p:spTree>
    <p:extLst>
      <p:ext uri="{BB962C8B-B14F-4D97-AF65-F5344CB8AC3E}">
        <p14:creationId xmlns:p14="http://schemas.microsoft.com/office/powerpoint/2010/main" val="67134686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solidFill>
                  <a:srgbClr val="002060"/>
                </a:solidFill>
              </a:rPr>
              <a:t>Mision</a:t>
            </a:r>
            <a:r>
              <a:rPr lang="es-GT" dirty="0" smtClean="0">
                <a:solidFill>
                  <a:srgbClr val="002060"/>
                </a:solidFill>
              </a:rPr>
              <a:t> y </a:t>
            </a:r>
            <a:r>
              <a:rPr lang="es-GT" dirty="0" err="1" smtClean="0">
                <a:solidFill>
                  <a:srgbClr val="002060"/>
                </a:solidFill>
              </a:rPr>
              <a:t>vision</a:t>
            </a:r>
            <a:endParaRPr lang="es-GT" dirty="0">
              <a:solidFill>
                <a:srgbClr val="002060"/>
              </a:solidFill>
            </a:endParaRPr>
          </a:p>
        </p:txBody>
      </p:sp>
      <p:sp>
        <p:nvSpPr>
          <p:cNvPr id="3" name="Marcador de contenido 2"/>
          <p:cNvSpPr>
            <a:spLocks noGrp="1"/>
          </p:cNvSpPr>
          <p:nvPr>
            <p:ph sz="quarter" idx="13"/>
          </p:nvPr>
        </p:nvSpPr>
        <p:spPr/>
        <p:txBody>
          <a:bodyPr>
            <a:normAutofit fontScale="77500" lnSpcReduction="20000"/>
          </a:bodyPr>
          <a:lstStyle/>
          <a:p>
            <a:pPr marL="0" indent="0" algn="ctr">
              <a:buNone/>
            </a:pPr>
            <a:r>
              <a:rPr lang="es-GT" b="1" dirty="0"/>
              <a:t>Misión</a:t>
            </a:r>
          </a:p>
          <a:p>
            <a:pPr marL="0" indent="0">
              <a:buNone/>
            </a:pPr>
            <a:r>
              <a:rPr lang="es-GT" dirty="0"/>
              <a:t>El desarrollo de nuestros Colaboradores, Clientes, Accionistas, Corporación y de nuestra comunidad.</a:t>
            </a:r>
          </a:p>
          <a:p>
            <a:pPr marL="0" indent="0" algn="ctr">
              <a:buNone/>
            </a:pPr>
            <a:r>
              <a:rPr lang="es-GT" b="1" dirty="0"/>
              <a:t>Visión</a:t>
            </a:r>
          </a:p>
          <a:p>
            <a:pPr marL="0" indent="0">
              <a:buNone/>
            </a:pPr>
            <a:r>
              <a:rPr lang="es-GT" dirty="0"/>
              <a:t>Ser la primera opción para los centroamericanos y la institución financiera más grande de Centroamérica</a:t>
            </a:r>
            <a:r>
              <a:rPr lang="es-GT" dirty="0" smtClean="0"/>
              <a:t>.</a:t>
            </a:r>
            <a:endParaRPr lang="es-GT" dirty="0"/>
          </a:p>
          <a:p>
            <a:r>
              <a:rPr lang="es-GT" b="1" dirty="0" smtClean="0"/>
              <a:t>valores</a:t>
            </a:r>
            <a:r>
              <a:rPr lang="es-GT" dirty="0" smtClean="0"/>
              <a:t>    Entrega</a:t>
            </a:r>
            <a:endParaRPr lang="es-GT" dirty="0"/>
          </a:p>
          <a:p>
            <a:r>
              <a:rPr lang="es-GT" dirty="0"/>
              <a:t>Trabajo en </a:t>
            </a:r>
            <a:r>
              <a:rPr lang="es-GT" dirty="0" smtClean="0"/>
              <a:t>Equipo</a:t>
            </a:r>
            <a:endParaRPr lang="es-GT" dirty="0"/>
          </a:p>
          <a:p>
            <a:r>
              <a:rPr lang="es-GT" dirty="0" smtClean="0"/>
              <a:t>Innovación</a:t>
            </a:r>
            <a:endParaRPr lang="es-GT" dirty="0"/>
          </a:p>
          <a:p>
            <a:r>
              <a:rPr lang="es-GT" dirty="0"/>
              <a:t>Amor a la </a:t>
            </a:r>
            <a:r>
              <a:rPr lang="es-GT" dirty="0" smtClean="0"/>
              <a:t>Patria</a:t>
            </a:r>
            <a:endParaRPr lang="es-GT" dirty="0"/>
          </a:p>
          <a:p>
            <a:r>
              <a:rPr lang="es-GT" dirty="0" smtClean="0"/>
              <a:t>Integridad</a:t>
            </a:r>
            <a:endParaRPr lang="es-GT" dirty="0"/>
          </a:p>
        </p:txBody>
      </p:sp>
    </p:spTree>
    <p:extLst>
      <p:ext uri="{BB962C8B-B14F-4D97-AF65-F5344CB8AC3E}">
        <p14:creationId xmlns:p14="http://schemas.microsoft.com/office/powerpoint/2010/main" val="110199680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solidFill>
                  <a:srgbClr val="002060"/>
                </a:solidFill>
              </a:rPr>
              <a:t>Nuestro credo</a:t>
            </a:r>
            <a:endParaRPr lang="es-GT" dirty="0">
              <a:solidFill>
                <a:srgbClr val="002060"/>
              </a:solidFill>
            </a:endParaRPr>
          </a:p>
        </p:txBody>
      </p:sp>
      <p:sp>
        <p:nvSpPr>
          <p:cNvPr id="4" name="Rectangle 1"/>
          <p:cNvSpPr>
            <a:spLocks noGrp="1" noChangeArrowheads="1"/>
          </p:cNvSpPr>
          <p:nvPr>
            <p:ph sz="quarter" idx="13"/>
          </p:nvPr>
        </p:nvSpPr>
        <p:spPr bwMode="auto">
          <a:xfrm>
            <a:off x="289982" y="1657883"/>
            <a:ext cx="11414235" cy="38054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74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GT" dirty="0"/>
              <a:t>Credo</a:t>
            </a:r>
          </a:p>
          <a:p>
            <a:pPr marL="0" marR="0" lvl="0" indent="0" algn="l" defTabSz="914400" rtl="0" eaLnBrk="0" fontAlgn="base" latinLnBrk="0" hangingPunct="0">
              <a:lnSpc>
                <a:spcPct val="100000"/>
              </a:lnSpc>
              <a:spcBef>
                <a:spcPct val="0"/>
              </a:spcBef>
              <a:spcAft>
                <a:spcPct val="0"/>
              </a:spcAft>
              <a:buClrTx/>
              <a:buSzTx/>
              <a:buFontTx/>
              <a:buNone/>
              <a:tabLst/>
            </a:pPr>
            <a:r>
              <a:rPr lang="es-GT" dirty="0"/>
              <a:t>Saber valorar nuestras responsabilidades, anteponiendo a nuestros intereses los de nuestros clientes, nuestros empleados, nuestra comunidad y nuestros accionistas.</a:t>
            </a:r>
          </a:p>
          <a:p>
            <a:pPr marL="0" marR="0" lvl="0" indent="0" algn="l" defTabSz="914400" rtl="0" eaLnBrk="0" fontAlgn="base" latinLnBrk="0" hangingPunct="0">
              <a:lnSpc>
                <a:spcPct val="100000"/>
              </a:lnSpc>
              <a:spcBef>
                <a:spcPct val="0"/>
              </a:spcBef>
              <a:spcAft>
                <a:spcPct val="0"/>
              </a:spcAft>
              <a:buClrTx/>
              <a:buSzTx/>
              <a:buFontTx/>
              <a:buNone/>
              <a:tabLst/>
            </a:pPr>
            <a:r>
              <a:rPr lang="es-GT" dirty="0"/>
              <a:t>Con nuestros Clientes</a:t>
            </a:r>
          </a:p>
          <a:p>
            <a:pPr marL="0" marR="0" lvl="0" indent="0" algn="l" defTabSz="914400" rtl="0" eaLnBrk="0" fontAlgn="base" latinLnBrk="0" hangingPunct="0">
              <a:lnSpc>
                <a:spcPct val="100000"/>
              </a:lnSpc>
              <a:spcBef>
                <a:spcPct val="0"/>
              </a:spcBef>
              <a:spcAft>
                <a:spcPct val="0"/>
              </a:spcAft>
              <a:buClrTx/>
              <a:buSzTx/>
              <a:buFontTx/>
              <a:buNone/>
              <a:tabLst/>
            </a:pPr>
            <a:r>
              <a:rPr lang="es-GT" dirty="0"/>
              <a:t>Satisfacer eficiente y cumplidamente sus necesidades es la única razón por la cual trabajamos todos.  Buscar en nuestro desempeño la más alta calidad de servicio es nuestra meta de cada día. Esforzarnos al máximo en la reducción de costos debe constituir una tarea constante, para que ellos, nuestros clientes, puedan recibir siempre nuestro amplio menú de excelentes productos financieros al mejor precio.</a:t>
            </a:r>
          </a:p>
          <a:p>
            <a:pPr marL="0" marR="0" lvl="0" indent="0" algn="l" defTabSz="914400" rtl="0" eaLnBrk="0" fontAlgn="base" latinLnBrk="0" hangingPunct="0">
              <a:lnSpc>
                <a:spcPct val="100000"/>
              </a:lnSpc>
              <a:spcBef>
                <a:spcPct val="0"/>
              </a:spcBef>
              <a:spcAft>
                <a:spcPct val="0"/>
              </a:spcAft>
              <a:buClrTx/>
              <a:buSzTx/>
              <a:buFontTx/>
              <a:buNone/>
              <a:tabLst/>
            </a:pPr>
            <a:r>
              <a:rPr lang="es-GT" dirty="0"/>
              <a:t>Con nuestro </a:t>
            </a:r>
            <a:r>
              <a:rPr lang="es-GT" dirty="0" smtClean="0"/>
              <a:t>Personal</a:t>
            </a:r>
            <a:endParaRPr lang="es-GT" dirty="0"/>
          </a:p>
        </p:txBody>
      </p:sp>
    </p:spTree>
    <p:extLst>
      <p:ext uri="{BB962C8B-B14F-4D97-AF65-F5344CB8AC3E}">
        <p14:creationId xmlns:p14="http://schemas.microsoft.com/office/powerpoint/2010/main" val="303982110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85800"/>
            <a:ext cx="4388475" cy="1151965"/>
          </a:xfrm>
        </p:spPr>
        <p:txBody>
          <a:bodyPr>
            <a:normAutofit fontScale="90000"/>
          </a:bodyPr>
          <a:lstStyle/>
          <a:p>
            <a:r>
              <a:rPr lang="es-GT" dirty="0" smtClean="0">
                <a:solidFill>
                  <a:srgbClr val="002060"/>
                </a:solidFill>
              </a:rPr>
              <a:t>¿Como llegar?</a:t>
            </a:r>
            <a:endParaRPr lang="es-GT" dirty="0">
              <a:solidFill>
                <a:srgbClr val="002060"/>
              </a:solidFill>
            </a:endParaRPr>
          </a:p>
        </p:txBody>
      </p:sp>
      <p:pic>
        <p:nvPicPr>
          <p:cNvPr id="4" name="Marcador de contenido 3"/>
          <p:cNvPicPr>
            <a:picLocks noGrp="1" noChangeAspect="1"/>
          </p:cNvPicPr>
          <p:nvPr>
            <p:ph sz="quarter" idx="13"/>
          </p:nvPr>
        </p:nvPicPr>
        <p:blipFill rotWithShape="1">
          <a:blip r:embed="rId2"/>
          <a:srcRect l="29924" t="8462" b="5589"/>
          <a:stretch/>
        </p:blipFill>
        <p:spPr>
          <a:xfrm>
            <a:off x="4739426" y="501759"/>
            <a:ext cx="6838683" cy="4724682"/>
          </a:xfrm>
          <a:prstGeom prst="rect">
            <a:avLst/>
          </a:prstGeom>
        </p:spPr>
      </p:pic>
      <p:sp>
        <p:nvSpPr>
          <p:cNvPr id="6" name="CuadroTexto 5"/>
          <p:cNvSpPr txBox="1"/>
          <p:nvPr/>
        </p:nvSpPr>
        <p:spPr>
          <a:xfrm>
            <a:off x="832297" y="2686045"/>
            <a:ext cx="3966693" cy="923330"/>
          </a:xfrm>
          <a:prstGeom prst="rect">
            <a:avLst/>
          </a:prstGeom>
          <a:noFill/>
        </p:spPr>
        <p:txBody>
          <a:bodyPr wrap="square" rtlCol="0">
            <a:spAutoFit/>
          </a:bodyPr>
          <a:lstStyle/>
          <a:p>
            <a:r>
              <a:rPr lang="es-GT" dirty="0"/>
              <a:t>Banco Industrial, 16 Calle, </a:t>
            </a:r>
            <a:r>
              <a:rPr lang="es-GT" dirty="0" err="1"/>
              <a:t>GuatemalaBanco</a:t>
            </a:r>
            <a:r>
              <a:rPr lang="es-GT" dirty="0"/>
              <a:t> Industrial, 16 Calle, </a:t>
            </a:r>
            <a:r>
              <a:rPr lang="es-GT" dirty="0" smtClean="0"/>
              <a:t>Guatemala</a:t>
            </a:r>
            <a:endParaRPr lang="es-GT" dirty="0"/>
          </a:p>
        </p:txBody>
      </p:sp>
    </p:spTree>
    <p:extLst>
      <p:ext uri="{BB962C8B-B14F-4D97-AF65-F5344CB8AC3E}">
        <p14:creationId xmlns:p14="http://schemas.microsoft.com/office/powerpoint/2010/main" val="310643218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smtClean="0">
                <a:solidFill>
                  <a:srgbClr val="002060"/>
                </a:solidFill>
              </a:rPr>
              <a:t>Informacion</a:t>
            </a:r>
            <a:r>
              <a:rPr lang="es-GT" dirty="0" smtClean="0">
                <a:solidFill>
                  <a:srgbClr val="002060"/>
                </a:solidFill>
              </a:rPr>
              <a:t> de la </a:t>
            </a:r>
            <a:r>
              <a:rPr lang="es-GT" dirty="0" err="1" smtClean="0">
                <a:solidFill>
                  <a:srgbClr val="002060"/>
                </a:solidFill>
              </a:rPr>
              <a:t>organizacion</a:t>
            </a:r>
            <a:endParaRPr lang="es-GT" dirty="0">
              <a:solidFill>
                <a:srgbClr val="002060"/>
              </a:solidFill>
            </a:endParaRPr>
          </a:p>
        </p:txBody>
      </p:sp>
      <p:sp>
        <p:nvSpPr>
          <p:cNvPr id="3" name="Marcador de contenido 2"/>
          <p:cNvSpPr>
            <a:spLocks noGrp="1"/>
          </p:cNvSpPr>
          <p:nvPr>
            <p:ph sz="quarter" idx="13"/>
          </p:nvPr>
        </p:nvSpPr>
        <p:spPr/>
        <p:txBody>
          <a:bodyPr/>
          <a:lstStyle/>
          <a:p>
            <a:pPr marL="0" lvl="0" indent="0" eaLnBrk="0" fontAlgn="base" hangingPunct="0">
              <a:lnSpc>
                <a:spcPct val="100000"/>
              </a:lnSpc>
              <a:spcBef>
                <a:spcPct val="0"/>
              </a:spcBef>
              <a:spcAft>
                <a:spcPct val="0"/>
              </a:spcAft>
              <a:buClrTx/>
              <a:buSzTx/>
              <a:buNone/>
            </a:pPr>
            <a:r>
              <a:rPr lang="es-GT" cap="none" dirty="0">
                <a:latin typeface="Arial" panose="020B0604020202020204" pitchFamily="34" charset="0"/>
              </a:rPr>
              <a:t/>
            </a:r>
            <a:br>
              <a:rPr lang="es-GT" cap="none" dirty="0">
                <a:latin typeface="Arial" panose="020B0604020202020204" pitchFamily="34" charset="0"/>
              </a:rPr>
            </a:br>
            <a:r>
              <a:rPr lang="es-GT" b="1" cap="none" dirty="0" smtClean="0">
                <a:latin typeface="Arial" panose="020B0604020202020204" pitchFamily="34" charset="0"/>
              </a:rPr>
              <a:t>Dirección oficial:</a:t>
            </a:r>
            <a:r>
              <a:rPr lang="es-GT" cap="none" dirty="0" smtClean="0">
                <a:latin typeface="Arial" panose="020B0604020202020204" pitchFamily="34" charset="0"/>
              </a:rPr>
              <a:t>16 </a:t>
            </a:r>
            <a:r>
              <a:rPr lang="es-GT" cap="none" dirty="0">
                <a:latin typeface="Arial" panose="020B0604020202020204" pitchFamily="34" charset="0"/>
              </a:rPr>
              <a:t>Calle, </a:t>
            </a:r>
            <a:r>
              <a:rPr lang="es-GT" cap="none" dirty="0" smtClean="0">
                <a:latin typeface="Arial" panose="020B0604020202020204" pitchFamily="34" charset="0"/>
              </a:rPr>
              <a:t>Guatemala</a:t>
            </a:r>
            <a:r>
              <a:rPr lang="es-GT" sz="3200" cap="none" dirty="0" smtClean="0">
                <a:latin typeface="Arial" panose="020B0604020202020204" pitchFamily="34" charset="0"/>
              </a:rPr>
              <a:t> </a:t>
            </a:r>
            <a:r>
              <a:rPr lang="es-GT" cap="none" dirty="0" smtClean="0">
                <a:latin typeface="Arial" panose="020B0604020202020204" pitchFamily="34" charset="0"/>
              </a:rPr>
              <a:t>de </a:t>
            </a:r>
            <a:r>
              <a:rPr lang="es-GT" cap="none" dirty="0">
                <a:latin typeface="Arial" panose="020B0604020202020204" pitchFamily="34" charset="0"/>
              </a:rPr>
              <a:t>Guatemala</a:t>
            </a:r>
            <a:endParaRPr lang="es-GT" sz="3200" cap="none"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es-GT" b="1" u="sng" cap="none" dirty="0" smtClean="0">
                <a:latin typeface="Arial" panose="020B0604020202020204" pitchFamily="34" charset="0"/>
              </a:rPr>
              <a:t>Sitio web: </a:t>
            </a:r>
            <a:r>
              <a:rPr lang="es-GT" u="sng" cap="none" dirty="0" smtClean="0">
                <a:latin typeface="Arial" panose="020B0604020202020204" pitchFamily="34" charset="0"/>
              </a:rPr>
              <a:t>bi.com.gt</a:t>
            </a:r>
            <a:endParaRPr lang="es-GT" sz="3200" cap="none"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es-GT" b="1" cap="none" dirty="0" smtClean="0">
                <a:latin typeface="Arial" panose="020B0604020202020204" pitchFamily="34" charset="0"/>
              </a:rPr>
              <a:t>Numero de teléfono: </a:t>
            </a:r>
            <a:r>
              <a:rPr lang="es-GT" cap="none" dirty="0" smtClean="0">
                <a:latin typeface="Arial" panose="020B0604020202020204" pitchFamily="34" charset="0"/>
              </a:rPr>
              <a:t>2420 </a:t>
            </a:r>
            <a:r>
              <a:rPr lang="es-GT" cap="none" dirty="0">
                <a:latin typeface="Arial" panose="020B0604020202020204" pitchFamily="34" charset="0"/>
              </a:rPr>
              <a:t>3000</a:t>
            </a:r>
            <a:endParaRPr lang="es-GT" sz="3200" cap="none"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es-GT" b="1" cap="none" dirty="0" smtClean="0">
                <a:solidFill>
                  <a:srgbClr val="000000"/>
                </a:solidFill>
                <a:latin typeface="Roboto"/>
              </a:rPr>
              <a:t>Horario de </a:t>
            </a:r>
            <a:r>
              <a:rPr lang="es-GT" b="1" cap="none" dirty="0" err="1" smtClean="0">
                <a:solidFill>
                  <a:srgbClr val="000000"/>
                </a:solidFill>
                <a:latin typeface="Roboto"/>
              </a:rPr>
              <a:t>atencion</a:t>
            </a:r>
            <a:r>
              <a:rPr lang="es-GT" b="1" cap="none" dirty="0" smtClean="0">
                <a:solidFill>
                  <a:srgbClr val="000000"/>
                </a:solidFill>
                <a:latin typeface="Roboto"/>
              </a:rPr>
              <a:t>:</a:t>
            </a:r>
            <a:r>
              <a:rPr lang="es-GT" b="1" cap="none" dirty="0">
                <a:solidFill>
                  <a:srgbClr val="000000"/>
                </a:solidFill>
                <a:latin typeface="Roboto"/>
              </a:rPr>
              <a:t>  </a:t>
            </a:r>
            <a:r>
              <a:rPr lang="es-GT" cap="none" dirty="0">
                <a:solidFill>
                  <a:srgbClr val="000000"/>
                </a:solidFill>
                <a:latin typeface="Roboto"/>
              </a:rPr>
              <a:t>9:00–20:00</a:t>
            </a:r>
            <a:r>
              <a:rPr lang="es-GT" cap="none" dirty="0"/>
              <a:t/>
            </a:r>
            <a:br>
              <a:rPr lang="es-GT" cap="none" dirty="0"/>
            </a:br>
            <a:endParaRPr lang="es-GT" sz="4800" cap="none" dirty="0">
              <a:latin typeface="Arial" panose="020B0604020202020204" pitchFamily="34" charset="0"/>
            </a:endParaRPr>
          </a:p>
          <a:p>
            <a:endParaRPr lang="es-GT" dirty="0"/>
          </a:p>
        </p:txBody>
      </p:sp>
    </p:spTree>
    <p:extLst>
      <p:ext uri="{BB962C8B-B14F-4D97-AF65-F5344CB8AC3E}">
        <p14:creationId xmlns:p14="http://schemas.microsoft.com/office/powerpoint/2010/main" val="418440318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TM04033927[[fn=Evento principal]]</Template>
  <TotalTime>33</TotalTime>
  <Words>214</Words>
  <Application>Microsoft Office PowerPoint</Application>
  <PresentationFormat>Panorámica</PresentationFormat>
  <Paragraphs>27</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Impact</vt:lpstr>
      <vt:lpstr>Roboto</vt:lpstr>
      <vt:lpstr>Evento principal</vt:lpstr>
      <vt:lpstr>Banco industrial</vt:lpstr>
      <vt:lpstr>Presentación de PowerPoint</vt:lpstr>
      <vt:lpstr>Mision y vision</vt:lpstr>
      <vt:lpstr>Nuestro credo</vt:lpstr>
      <vt:lpstr>¿Como llegar?</vt:lpstr>
      <vt:lpstr>Informacion de la organizacion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industrial</dc:title>
  <dc:creator>Estudiante</dc:creator>
  <cp:lastModifiedBy>Estudiante</cp:lastModifiedBy>
  <cp:revision>4</cp:revision>
  <dcterms:created xsi:type="dcterms:W3CDTF">2018-08-15T15:27:43Z</dcterms:created>
  <dcterms:modified xsi:type="dcterms:W3CDTF">2018-08-15T16:01:33Z</dcterms:modified>
</cp:coreProperties>
</file>