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7" r:id="rId1"/>
  </p:sldMasterIdLst>
  <p:sldIdLst>
    <p:sldId id="256" r:id="rId2"/>
    <p:sldId id="257" r:id="rId3"/>
    <p:sldId id="258" r:id="rId4"/>
    <p:sldId id="259" r:id="rId5"/>
    <p:sldId id="260" r:id="rId6"/>
    <p:sldId id="261" r:id="rId7"/>
    <p:sldId id="263" r:id="rId8"/>
    <p:sldId id="264" r:id="rId9"/>
    <p:sldId id="272" r:id="rId10"/>
    <p:sldId id="273" r:id="rId11"/>
    <p:sldId id="274" r:id="rId12"/>
    <p:sldId id="276"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A0D47-6795-6E3F-9084-E38A91DAE5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9D053C2-2173-B193-64AC-66219E8B06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B1498E4-A391-A4EF-E533-FF087EDD3A41}"/>
              </a:ext>
            </a:extLst>
          </p:cNvPr>
          <p:cNvSpPr>
            <a:spLocks noGrp="1"/>
          </p:cNvSpPr>
          <p:nvPr>
            <p:ph type="dt" sz="half" idx="10"/>
          </p:nvPr>
        </p:nvSpPr>
        <p:spPr/>
        <p:txBody>
          <a:bodyPr/>
          <a:lstStyle/>
          <a:p>
            <a:fld id="{1D8BD707-D9CF-40AE-B4C6-C98DA3205C09}" type="datetimeFigureOut">
              <a:rPr lang="en-US" smtClean="0"/>
              <a:t>2/17/2025</a:t>
            </a:fld>
            <a:endParaRPr lang="en-US"/>
          </a:p>
        </p:txBody>
      </p:sp>
      <p:sp>
        <p:nvSpPr>
          <p:cNvPr id="5" name="Footer Placeholder 4">
            <a:extLst>
              <a:ext uri="{FF2B5EF4-FFF2-40B4-BE49-F238E27FC236}">
                <a16:creationId xmlns:a16="http://schemas.microsoft.com/office/drawing/2014/main" id="{D49794E3-00A6-14F1-C09E-9C5359499B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816AA9-A3EB-8289-A4CE-52458E8E40E3}"/>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16936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9C4A1-D1F8-67BB-0000-BFE29BB7480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17C454-D551-1991-50A1-C43B433A9F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D8F177-F459-C435-A301-2231BAD63F40}"/>
              </a:ext>
            </a:extLst>
          </p:cNvPr>
          <p:cNvSpPr>
            <a:spLocks noGrp="1"/>
          </p:cNvSpPr>
          <p:nvPr>
            <p:ph type="dt" sz="half" idx="10"/>
          </p:nvPr>
        </p:nvSpPr>
        <p:spPr/>
        <p:txBody>
          <a:bodyPr/>
          <a:lstStyle/>
          <a:p>
            <a:fld id="{1D8BD707-D9CF-40AE-B4C6-C98DA3205C09}" type="datetimeFigureOut">
              <a:rPr lang="en-US" smtClean="0"/>
              <a:t>2/17/2025</a:t>
            </a:fld>
            <a:endParaRPr lang="en-US"/>
          </a:p>
        </p:txBody>
      </p:sp>
      <p:sp>
        <p:nvSpPr>
          <p:cNvPr id="5" name="Footer Placeholder 4">
            <a:extLst>
              <a:ext uri="{FF2B5EF4-FFF2-40B4-BE49-F238E27FC236}">
                <a16:creationId xmlns:a16="http://schemas.microsoft.com/office/drawing/2014/main" id="{C2A45945-FC56-2D5D-B786-3320D6118F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74BDEE-008E-7253-E8C5-DC66BF32DAB2}"/>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89297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9E579E-DF7C-FE4C-B734-0EF9BDAD9E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10C8F2-9823-7AFD-3191-C9995D1F32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D6EF5D-14D1-E20F-8EA5-1396EAF8529B}"/>
              </a:ext>
            </a:extLst>
          </p:cNvPr>
          <p:cNvSpPr>
            <a:spLocks noGrp="1"/>
          </p:cNvSpPr>
          <p:nvPr>
            <p:ph type="dt" sz="half" idx="10"/>
          </p:nvPr>
        </p:nvSpPr>
        <p:spPr/>
        <p:txBody>
          <a:bodyPr/>
          <a:lstStyle/>
          <a:p>
            <a:fld id="{1D8BD707-D9CF-40AE-B4C6-C98DA3205C09}" type="datetimeFigureOut">
              <a:rPr lang="en-US" smtClean="0"/>
              <a:t>2/17/2025</a:t>
            </a:fld>
            <a:endParaRPr lang="en-US"/>
          </a:p>
        </p:txBody>
      </p:sp>
      <p:sp>
        <p:nvSpPr>
          <p:cNvPr id="5" name="Footer Placeholder 4">
            <a:extLst>
              <a:ext uri="{FF2B5EF4-FFF2-40B4-BE49-F238E27FC236}">
                <a16:creationId xmlns:a16="http://schemas.microsoft.com/office/drawing/2014/main" id="{FE6AE628-BCEB-7F1A-C6F7-F7C9EB7572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7B68BC-8C12-1F94-C7EE-FD4BB45CA8CD}"/>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62735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0C0A0-2D60-C216-5C4C-6433B63AB8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0822BA-B480-8A6E-789C-5DA0EFD331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783257-BDC4-C7E6-23BF-6F109AC51A9E}"/>
              </a:ext>
            </a:extLst>
          </p:cNvPr>
          <p:cNvSpPr>
            <a:spLocks noGrp="1"/>
          </p:cNvSpPr>
          <p:nvPr>
            <p:ph type="dt" sz="half" idx="10"/>
          </p:nvPr>
        </p:nvSpPr>
        <p:spPr/>
        <p:txBody>
          <a:bodyPr/>
          <a:lstStyle/>
          <a:p>
            <a:fld id="{1D8BD707-D9CF-40AE-B4C6-C98DA3205C09}" type="datetimeFigureOut">
              <a:rPr lang="en-US" smtClean="0"/>
              <a:t>2/17/2025</a:t>
            </a:fld>
            <a:endParaRPr lang="en-US"/>
          </a:p>
        </p:txBody>
      </p:sp>
      <p:sp>
        <p:nvSpPr>
          <p:cNvPr id="5" name="Footer Placeholder 4">
            <a:extLst>
              <a:ext uri="{FF2B5EF4-FFF2-40B4-BE49-F238E27FC236}">
                <a16:creationId xmlns:a16="http://schemas.microsoft.com/office/drawing/2014/main" id="{F7EB0623-7136-9182-CC50-A353C58D47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810EF2-7810-6A58-D185-E8534468235F}"/>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46697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9812-76DD-7D80-78AE-45793D2A30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923BA6B-B61E-AB18-25B2-6C416A0241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A54291-F468-6FE0-8540-2F26790206F7}"/>
              </a:ext>
            </a:extLst>
          </p:cNvPr>
          <p:cNvSpPr>
            <a:spLocks noGrp="1"/>
          </p:cNvSpPr>
          <p:nvPr>
            <p:ph type="dt" sz="half" idx="10"/>
          </p:nvPr>
        </p:nvSpPr>
        <p:spPr/>
        <p:txBody>
          <a:bodyPr/>
          <a:lstStyle/>
          <a:p>
            <a:fld id="{1D8BD707-D9CF-40AE-B4C6-C98DA3205C09}" type="datetimeFigureOut">
              <a:rPr lang="en-US" smtClean="0"/>
              <a:t>2/17/2025</a:t>
            </a:fld>
            <a:endParaRPr lang="en-US"/>
          </a:p>
        </p:txBody>
      </p:sp>
      <p:sp>
        <p:nvSpPr>
          <p:cNvPr id="5" name="Footer Placeholder 4">
            <a:extLst>
              <a:ext uri="{FF2B5EF4-FFF2-40B4-BE49-F238E27FC236}">
                <a16:creationId xmlns:a16="http://schemas.microsoft.com/office/drawing/2014/main" id="{BBD3B58E-ADA7-54DF-EF9D-5FF773112F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4FBA86-D85D-3611-F3F0-9D692956EEEB}"/>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84884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FA67A-2E2D-CD29-2A94-8344A8F27C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118358-9390-B786-24DC-7A92829048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C5CB0B-6CB5-F5CC-9D0F-38DB178802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9655AB2-2829-B3C5-612E-EFFD170CFB8A}"/>
              </a:ext>
            </a:extLst>
          </p:cNvPr>
          <p:cNvSpPr>
            <a:spLocks noGrp="1"/>
          </p:cNvSpPr>
          <p:nvPr>
            <p:ph type="dt" sz="half" idx="10"/>
          </p:nvPr>
        </p:nvSpPr>
        <p:spPr/>
        <p:txBody>
          <a:bodyPr/>
          <a:lstStyle/>
          <a:p>
            <a:fld id="{1D8BD707-D9CF-40AE-B4C6-C98DA3205C09}" type="datetimeFigureOut">
              <a:rPr lang="en-US" smtClean="0"/>
              <a:t>2/17/2025</a:t>
            </a:fld>
            <a:endParaRPr lang="en-US"/>
          </a:p>
        </p:txBody>
      </p:sp>
      <p:sp>
        <p:nvSpPr>
          <p:cNvPr id="6" name="Footer Placeholder 5">
            <a:extLst>
              <a:ext uri="{FF2B5EF4-FFF2-40B4-BE49-F238E27FC236}">
                <a16:creationId xmlns:a16="http://schemas.microsoft.com/office/drawing/2014/main" id="{CC6EB1CE-B116-1A8B-2984-75CDB79CCC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793624-764B-5C50-07F4-AB72A3FC998C}"/>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6677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F4C9-80E8-6DFB-1221-CC6303CE187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808AB9-566E-D20D-7433-651F6278EB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E75192-8947-A32E-F17E-C11503A6E4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49B1C7B-055A-107F-1578-6B54E78EE2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F4F588-B81C-8B7A-7123-E7757896E9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75B04A7-2F82-B506-830D-63F42E453DB4}"/>
              </a:ext>
            </a:extLst>
          </p:cNvPr>
          <p:cNvSpPr>
            <a:spLocks noGrp="1"/>
          </p:cNvSpPr>
          <p:nvPr>
            <p:ph type="dt" sz="half" idx="10"/>
          </p:nvPr>
        </p:nvSpPr>
        <p:spPr/>
        <p:txBody>
          <a:bodyPr/>
          <a:lstStyle/>
          <a:p>
            <a:fld id="{1D8BD707-D9CF-40AE-B4C6-C98DA3205C09}" type="datetimeFigureOut">
              <a:rPr lang="en-US" smtClean="0"/>
              <a:t>2/17/2025</a:t>
            </a:fld>
            <a:endParaRPr lang="en-US"/>
          </a:p>
        </p:txBody>
      </p:sp>
      <p:sp>
        <p:nvSpPr>
          <p:cNvPr id="8" name="Footer Placeholder 7">
            <a:extLst>
              <a:ext uri="{FF2B5EF4-FFF2-40B4-BE49-F238E27FC236}">
                <a16:creationId xmlns:a16="http://schemas.microsoft.com/office/drawing/2014/main" id="{F285CA16-A6D3-3740-A0EA-22CDD4E5C16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D78734-588F-4B9D-F0DA-5A719583BCBD}"/>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98269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129D9-045B-1196-BEBC-FA24FE14AE7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57E9AA7-1399-F72F-ED91-BC4AFA9B744C}"/>
              </a:ext>
            </a:extLst>
          </p:cNvPr>
          <p:cNvSpPr>
            <a:spLocks noGrp="1"/>
          </p:cNvSpPr>
          <p:nvPr>
            <p:ph type="dt" sz="half" idx="10"/>
          </p:nvPr>
        </p:nvSpPr>
        <p:spPr/>
        <p:txBody>
          <a:bodyPr/>
          <a:lstStyle/>
          <a:p>
            <a:fld id="{1D8BD707-D9CF-40AE-B4C6-C98DA3205C09}" type="datetimeFigureOut">
              <a:rPr lang="en-US" smtClean="0"/>
              <a:t>2/17/2025</a:t>
            </a:fld>
            <a:endParaRPr lang="en-US"/>
          </a:p>
        </p:txBody>
      </p:sp>
      <p:sp>
        <p:nvSpPr>
          <p:cNvPr id="4" name="Footer Placeholder 3">
            <a:extLst>
              <a:ext uri="{FF2B5EF4-FFF2-40B4-BE49-F238E27FC236}">
                <a16:creationId xmlns:a16="http://schemas.microsoft.com/office/drawing/2014/main" id="{E17D0259-D944-943E-6BAD-AFC08E3D2FF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32C700C-5EDA-5BBD-B996-B9EEA2B2C0C1}"/>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5190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EA5A02-A3DA-EC32-6299-5178F32FFC43}"/>
              </a:ext>
            </a:extLst>
          </p:cNvPr>
          <p:cNvSpPr>
            <a:spLocks noGrp="1"/>
          </p:cNvSpPr>
          <p:nvPr>
            <p:ph type="dt" sz="half" idx="10"/>
          </p:nvPr>
        </p:nvSpPr>
        <p:spPr/>
        <p:txBody>
          <a:bodyPr/>
          <a:lstStyle/>
          <a:p>
            <a:fld id="{1D8BD707-D9CF-40AE-B4C6-C98DA3205C09}" type="datetimeFigureOut">
              <a:rPr lang="en-US" smtClean="0"/>
              <a:t>2/17/2025</a:t>
            </a:fld>
            <a:endParaRPr lang="en-US"/>
          </a:p>
        </p:txBody>
      </p:sp>
      <p:sp>
        <p:nvSpPr>
          <p:cNvPr id="3" name="Footer Placeholder 2">
            <a:extLst>
              <a:ext uri="{FF2B5EF4-FFF2-40B4-BE49-F238E27FC236}">
                <a16:creationId xmlns:a16="http://schemas.microsoft.com/office/drawing/2014/main" id="{CF495D3B-3DBD-E4FA-1089-F6C4C02213C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F6FA9D5-02B6-8FFC-7615-35E0C1F042FF}"/>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88742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3B264-51B6-CCBA-C3A4-A8648A2652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090BD0D-274D-4BE1-690F-D34322BCE7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9F9396-1487-E0A1-5BB0-1F1DB13159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C9E272-3A52-47C3-D557-21D03F606E67}"/>
              </a:ext>
            </a:extLst>
          </p:cNvPr>
          <p:cNvSpPr>
            <a:spLocks noGrp="1"/>
          </p:cNvSpPr>
          <p:nvPr>
            <p:ph type="dt" sz="half" idx="10"/>
          </p:nvPr>
        </p:nvSpPr>
        <p:spPr/>
        <p:txBody>
          <a:bodyPr/>
          <a:lstStyle/>
          <a:p>
            <a:fld id="{1D8BD707-D9CF-40AE-B4C6-C98DA3205C09}" type="datetimeFigureOut">
              <a:rPr lang="en-US" smtClean="0"/>
              <a:t>2/17/2025</a:t>
            </a:fld>
            <a:endParaRPr lang="en-US"/>
          </a:p>
        </p:txBody>
      </p:sp>
      <p:sp>
        <p:nvSpPr>
          <p:cNvPr id="6" name="Footer Placeholder 5">
            <a:extLst>
              <a:ext uri="{FF2B5EF4-FFF2-40B4-BE49-F238E27FC236}">
                <a16:creationId xmlns:a16="http://schemas.microsoft.com/office/drawing/2014/main" id="{B2DE519E-6C29-B970-421E-45F5C46339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CEBA8C-6037-4169-8C59-F1D646F21C94}"/>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0583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079A3-75A3-F8CF-58D0-5A626164E0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DB0E010-13DF-3702-C0C6-FEAC4FD514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D0F1DB3-4D26-B803-8070-B80C257EE2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1C6479-0449-58EB-CC55-BA2E2FAD90F5}"/>
              </a:ext>
            </a:extLst>
          </p:cNvPr>
          <p:cNvSpPr>
            <a:spLocks noGrp="1"/>
          </p:cNvSpPr>
          <p:nvPr>
            <p:ph type="dt" sz="half" idx="10"/>
          </p:nvPr>
        </p:nvSpPr>
        <p:spPr/>
        <p:txBody>
          <a:bodyPr/>
          <a:lstStyle/>
          <a:p>
            <a:fld id="{1D8BD707-D9CF-40AE-B4C6-C98DA3205C09}" type="datetimeFigureOut">
              <a:rPr lang="en-US" smtClean="0"/>
              <a:t>2/17/2025</a:t>
            </a:fld>
            <a:endParaRPr lang="en-US"/>
          </a:p>
        </p:txBody>
      </p:sp>
      <p:sp>
        <p:nvSpPr>
          <p:cNvPr id="6" name="Footer Placeholder 5">
            <a:extLst>
              <a:ext uri="{FF2B5EF4-FFF2-40B4-BE49-F238E27FC236}">
                <a16:creationId xmlns:a16="http://schemas.microsoft.com/office/drawing/2014/main" id="{A4631F75-4829-8A96-7685-F22DD6839C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06BD54-F8E3-ABDE-BCF8-16FE3C93BCB9}"/>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94280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E79E08-BA7B-F5E9-891C-CBB088C52C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1FFEE4-CFDE-0990-44F8-CBF8E78976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1667CA-6447-BB42-6814-03F126232B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2/17/2025</a:t>
            </a:fld>
            <a:endParaRPr lang="en-US"/>
          </a:p>
        </p:txBody>
      </p:sp>
      <p:sp>
        <p:nvSpPr>
          <p:cNvPr id="5" name="Footer Placeholder 4">
            <a:extLst>
              <a:ext uri="{FF2B5EF4-FFF2-40B4-BE49-F238E27FC236}">
                <a16:creationId xmlns:a16="http://schemas.microsoft.com/office/drawing/2014/main" id="{41B57B41-C8BA-14AC-2ED2-E869FF9640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DDEDF64-2D9A-FDB4-016F-C02DE80475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48859398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843280" cy="5666740"/>
          </a:xfrm>
          <a:custGeom>
            <a:avLst/>
            <a:gdLst/>
            <a:ahLst/>
            <a:cxnLst/>
            <a:rect l="l" t="t" r="r" b="b"/>
            <a:pathLst>
              <a:path w="843280" h="5666740">
                <a:moveTo>
                  <a:pt x="842772" y="0"/>
                </a:moveTo>
                <a:lnTo>
                  <a:pt x="0" y="0"/>
                </a:lnTo>
                <a:lnTo>
                  <a:pt x="0" y="5666232"/>
                </a:lnTo>
                <a:lnTo>
                  <a:pt x="842772" y="0"/>
                </a:lnTo>
                <a:close/>
              </a:path>
            </a:pathLst>
          </a:custGeom>
          <a:solidFill>
            <a:srgbClr val="90C225">
              <a:alpha val="85096"/>
            </a:srgbClr>
          </a:solidFill>
        </p:spPr>
        <p:txBody>
          <a:bodyPr wrap="square" lIns="0" tIns="0" rIns="0" bIns="0" rtlCol="0"/>
          <a:lstStyle/>
          <a:p>
            <a:endParaRPr/>
          </a:p>
        </p:txBody>
      </p:sp>
      <p:sp>
        <p:nvSpPr>
          <p:cNvPr id="7" name="object 7"/>
          <p:cNvSpPr txBox="1"/>
          <p:nvPr/>
        </p:nvSpPr>
        <p:spPr>
          <a:xfrm>
            <a:off x="1404619" y="4836159"/>
            <a:ext cx="4310381" cy="1490152"/>
          </a:xfrm>
          <a:prstGeom prst="rect">
            <a:avLst/>
          </a:prstGeom>
        </p:spPr>
        <p:txBody>
          <a:bodyPr vert="horz" wrap="square" lIns="0" tIns="12700" rIns="0" bIns="0" rtlCol="0">
            <a:spAutoFit/>
          </a:bodyPr>
          <a:lstStyle/>
          <a:p>
            <a:pPr marL="12700">
              <a:lnSpc>
                <a:spcPct val="100000"/>
              </a:lnSpc>
              <a:spcBef>
                <a:spcPts val="100"/>
              </a:spcBef>
            </a:pPr>
            <a:r>
              <a:rPr sz="2400" dirty="0">
                <a:latin typeface="Segoe UI" panose="020B0502040204020203" pitchFamily="34" charset="0"/>
                <a:cs typeface="Segoe UI" panose="020B0502040204020203" pitchFamily="34" charset="0"/>
              </a:rPr>
              <a:t>Group</a:t>
            </a:r>
            <a:r>
              <a:rPr sz="2400" spc="-80" dirty="0">
                <a:latin typeface="Segoe UI" panose="020B0502040204020203" pitchFamily="34" charset="0"/>
                <a:cs typeface="Segoe UI" panose="020B0502040204020203" pitchFamily="34" charset="0"/>
              </a:rPr>
              <a:t> </a:t>
            </a:r>
            <a:r>
              <a:rPr sz="2400" spc="-10" dirty="0">
                <a:latin typeface="Segoe UI" panose="020B0502040204020203" pitchFamily="34" charset="0"/>
                <a:cs typeface="Segoe UI" panose="020B0502040204020203" pitchFamily="34" charset="0"/>
              </a:rPr>
              <a:t>Members</a:t>
            </a:r>
            <a:endParaRPr sz="2400" dirty="0">
              <a:latin typeface="Segoe UI" panose="020B0502040204020203" pitchFamily="34" charset="0"/>
              <a:cs typeface="Segoe UI" panose="020B0502040204020203" pitchFamily="34" charset="0"/>
            </a:endParaRPr>
          </a:p>
          <a:p>
            <a:pPr marL="354965" indent="-342265">
              <a:lnSpc>
                <a:spcPct val="100000"/>
              </a:lnSpc>
              <a:buAutoNum type="arabicPeriod"/>
              <a:tabLst>
                <a:tab pos="354965" algn="l"/>
              </a:tabLst>
            </a:pPr>
            <a:r>
              <a:rPr lang="en-IN" sz="2400" spc="-20" dirty="0">
                <a:latin typeface="Segoe UI" panose="020B0502040204020203" pitchFamily="34" charset="0"/>
                <a:cs typeface="Segoe UI" panose="020B0502040204020203" pitchFamily="34" charset="0"/>
              </a:rPr>
              <a:t>Pradeep Shivaji </a:t>
            </a:r>
            <a:r>
              <a:rPr lang="en-IN" sz="2400" spc="-20" dirty="0" err="1">
                <a:latin typeface="Segoe UI" panose="020B0502040204020203" pitchFamily="34" charset="0"/>
                <a:cs typeface="Segoe UI" panose="020B0502040204020203" pitchFamily="34" charset="0"/>
              </a:rPr>
              <a:t>Dekhane</a:t>
            </a:r>
            <a:endParaRPr sz="2400" dirty="0">
              <a:latin typeface="Segoe UI" panose="020B0502040204020203" pitchFamily="34" charset="0"/>
              <a:cs typeface="Segoe UI" panose="020B0502040204020203" pitchFamily="34" charset="0"/>
            </a:endParaRPr>
          </a:p>
          <a:p>
            <a:pPr marL="354965" indent="-342265">
              <a:lnSpc>
                <a:spcPct val="100000"/>
              </a:lnSpc>
              <a:buAutoNum type="arabicPeriod"/>
              <a:tabLst>
                <a:tab pos="354965" algn="l"/>
              </a:tabLst>
            </a:pPr>
            <a:r>
              <a:rPr lang="en-IN" sz="2400" dirty="0">
                <a:latin typeface="Segoe UI" panose="020B0502040204020203" pitchFamily="34" charset="0"/>
                <a:cs typeface="Segoe UI" panose="020B0502040204020203" pitchFamily="34" charset="0"/>
              </a:rPr>
              <a:t>Pooja </a:t>
            </a:r>
            <a:r>
              <a:rPr lang="en-IN" sz="2400" dirty="0" err="1">
                <a:latin typeface="Segoe UI" panose="020B0502040204020203" pitchFamily="34" charset="0"/>
                <a:cs typeface="Segoe UI" panose="020B0502040204020203" pitchFamily="34" charset="0"/>
              </a:rPr>
              <a:t>Mendigeri</a:t>
            </a:r>
            <a:endParaRPr lang="en-IN" sz="2400" dirty="0">
              <a:latin typeface="Segoe UI" panose="020B0502040204020203" pitchFamily="34" charset="0"/>
              <a:cs typeface="Segoe UI" panose="020B0502040204020203" pitchFamily="34" charset="0"/>
            </a:endParaRPr>
          </a:p>
          <a:p>
            <a:pPr marL="354965" indent="-342265">
              <a:lnSpc>
                <a:spcPct val="100000"/>
              </a:lnSpc>
              <a:buAutoNum type="arabicPeriod"/>
              <a:tabLst>
                <a:tab pos="354965" algn="l"/>
              </a:tabLst>
            </a:pPr>
            <a:r>
              <a:rPr lang="en-IN" sz="2400" dirty="0">
                <a:latin typeface="Segoe UI" panose="020B0502040204020203" pitchFamily="34" charset="0"/>
                <a:cs typeface="Segoe UI" panose="020B0502040204020203" pitchFamily="34" charset="0"/>
              </a:rPr>
              <a:t>Pooja BV</a:t>
            </a:r>
          </a:p>
        </p:txBody>
      </p:sp>
      <p:sp>
        <p:nvSpPr>
          <p:cNvPr id="8" name="TextBox 7">
            <a:extLst>
              <a:ext uri="{FF2B5EF4-FFF2-40B4-BE49-F238E27FC236}">
                <a16:creationId xmlns:a16="http://schemas.microsoft.com/office/drawing/2014/main" id="{78A245C6-2E10-6CBB-8BF4-2BAB8F52F98E}"/>
              </a:ext>
            </a:extLst>
          </p:cNvPr>
          <p:cNvSpPr txBox="1"/>
          <p:nvPr/>
        </p:nvSpPr>
        <p:spPr>
          <a:xfrm>
            <a:off x="1404619" y="609600"/>
            <a:ext cx="4691381" cy="1938992"/>
          </a:xfrm>
          <a:prstGeom prst="rect">
            <a:avLst/>
          </a:prstGeom>
          <a:noFill/>
        </p:spPr>
        <p:txBody>
          <a:bodyPr wrap="square" rtlCol="0">
            <a:spAutoFit/>
          </a:bodyPr>
          <a:lstStyle/>
          <a:p>
            <a:r>
              <a:rPr lang="en-IN" sz="6000" dirty="0">
                <a:solidFill>
                  <a:srgbClr val="C00000"/>
                </a:solidFill>
                <a:latin typeface="Franklin Gothic Demi Cond" panose="020B0706030402020204" pitchFamily="34" charset="0"/>
              </a:rPr>
              <a:t>Lead Score Case Study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349605-293B-0AEA-1870-8079DA19D61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2B17F98-7ADE-2DF7-8716-30128258A316}"/>
              </a:ext>
            </a:extLst>
          </p:cNvPr>
          <p:cNvSpPr/>
          <p:nvPr/>
        </p:nvSpPr>
        <p:spPr>
          <a:xfrm>
            <a:off x="0" y="4013453"/>
            <a:ext cx="448945" cy="2844800"/>
          </a:xfrm>
          <a:custGeom>
            <a:avLst/>
            <a:gdLst/>
            <a:ahLst/>
            <a:cxnLst/>
            <a:rect l="l" t="t" r="r" b="b"/>
            <a:pathLst>
              <a:path w="448945" h="2844800">
                <a:moveTo>
                  <a:pt x="0" y="0"/>
                </a:moveTo>
                <a:lnTo>
                  <a:pt x="0" y="2844546"/>
                </a:lnTo>
                <a:lnTo>
                  <a:pt x="448818" y="2844546"/>
                </a:lnTo>
                <a:lnTo>
                  <a:pt x="0" y="0"/>
                </a:lnTo>
                <a:close/>
              </a:path>
            </a:pathLst>
          </a:custGeom>
          <a:solidFill>
            <a:srgbClr val="90C225">
              <a:alpha val="85096"/>
            </a:srgbClr>
          </a:solidFill>
        </p:spPr>
        <p:txBody>
          <a:bodyPr wrap="square" lIns="0" tIns="0" rIns="0" bIns="0" rtlCol="0"/>
          <a:lstStyle/>
          <a:p>
            <a:endParaRPr/>
          </a:p>
        </p:txBody>
      </p:sp>
      <p:sp>
        <p:nvSpPr>
          <p:cNvPr id="5" name="object 3"/>
          <p:cNvSpPr txBox="1">
            <a:spLocks/>
          </p:cNvSpPr>
          <p:nvPr/>
        </p:nvSpPr>
        <p:spPr>
          <a:xfrm>
            <a:off x="756158" y="626364"/>
            <a:ext cx="2513330" cy="695960"/>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IN" dirty="0">
                <a:solidFill>
                  <a:schemeClr val="accent2">
                    <a:lumMod val="75000"/>
                  </a:schemeClr>
                </a:solidFill>
                <a:latin typeface="Franklin Gothic Demi Cond" panose="020B0706030402020204" pitchFamily="34" charset="0"/>
                <a:ea typeface="+mn-ea"/>
                <a:cs typeface="+mn-cs"/>
              </a:rPr>
              <a:t>ROC Curve</a:t>
            </a:r>
          </a:p>
        </p:txBody>
      </p:sp>
      <p:sp>
        <p:nvSpPr>
          <p:cNvPr id="7" name="object 4"/>
          <p:cNvSpPr txBox="1"/>
          <p:nvPr/>
        </p:nvSpPr>
        <p:spPr>
          <a:xfrm>
            <a:off x="693673" y="4813045"/>
            <a:ext cx="9212327" cy="1195199"/>
          </a:xfrm>
          <a:prstGeom prst="rect">
            <a:avLst/>
          </a:prstGeom>
        </p:spPr>
        <p:txBody>
          <a:bodyPr vert="horz" wrap="square" lIns="0" tIns="132080" rIns="0" bIns="0" rtlCol="0">
            <a:spAutoFit/>
          </a:bodyPr>
          <a:lstStyle/>
          <a:p>
            <a:pPr marL="298450" indent="-285750">
              <a:lnSpc>
                <a:spcPct val="100000"/>
              </a:lnSpc>
              <a:spcBef>
                <a:spcPts val="1040"/>
              </a:spcBef>
              <a:buClr>
                <a:schemeClr val="accent6"/>
              </a:buClr>
              <a:buFont typeface="Wingdings" panose="05000000000000000000" pitchFamily="2" charset="2"/>
              <a:buChar char="Ø"/>
              <a:tabLst>
                <a:tab pos="355600" algn="l"/>
              </a:tabLst>
            </a:pPr>
            <a:r>
              <a:rPr sz="1800" b="1" dirty="0">
                <a:solidFill>
                  <a:srgbClr val="404040"/>
                </a:solidFill>
                <a:latin typeface="Calibri"/>
                <a:cs typeface="Calibri"/>
              </a:rPr>
              <a:t>Finding</a:t>
            </a:r>
            <a:r>
              <a:rPr sz="1800" b="1" spc="-35" dirty="0">
                <a:solidFill>
                  <a:srgbClr val="404040"/>
                </a:solidFill>
                <a:latin typeface="Calibri"/>
                <a:cs typeface="Calibri"/>
              </a:rPr>
              <a:t> </a:t>
            </a:r>
            <a:r>
              <a:rPr sz="1800" b="1" dirty="0">
                <a:solidFill>
                  <a:srgbClr val="404040"/>
                </a:solidFill>
                <a:latin typeface="Calibri"/>
                <a:cs typeface="Calibri"/>
              </a:rPr>
              <a:t>Optimal</a:t>
            </a:r>
            <a:r>
              <a:rPr sz="1800" b="1" spc="-25" dirty="0">
                <a:solidFill>
                  <a:srgbClr val="404040"/>
                </a:solidFill>
                <a:latin typeface="Calibri"/>
                <a:cs typeface="Calibri"/>
              </a:rPr>
              <a:t> </a:t>
            </a:r>
            <a:r>
              <a:rPr sz="1800" b="1" dirty="0">
                <a:solidFill>
                  <a:srgbClr val="404040"/>
                </a:solidFill>
                <a:latin typeface="Calibri"/>
                <a:cs typeface="Calibri"/>
              </a:rPr>
              <a:t>Cut</a:t>
            </a:r>
            <a:r>
              <a:rPr sz="1800" b="1" spc="-40" dirty="0">
                <a:solidFill>
                  <a:srgbClr val="404040"/>
                </a:solidFill>
                <a:latin typeface="Calibri"/>
                <a:cs typeface="Calibri"/>
              </a:rPr>
              <a:t> </a:t>
            </a:r>
            <a:r>
              <a:rPr sz="1800" b="1" dirty="0">
                <a:solidFill>
                  <a:srgbClr val="404040"/>
                </a:solidFill>
                <a:latin typeface="Calibri"/>
                <a:cs typeface="Calibri"/>
              </a:rPr>
              <a:t>off</a:t>
            </a:r>
            <a:r>
              <a:rPr sz="1800" b="1" spc="-10" dirty="0">
                <a:solidFill>
                  <a:srgbClr val="404040"/>
                </a:solidFill>
                <a:latin typeface="Calibri"/>
                <a:cs typeface="Calibri"/>
              </a:rPr>
              <a:t> </a:t>
            </a:r>
            <a:r>
              <a:rPr sz="1800" b="1" spc="-20" dirty="0">
                <a:solidFill>
                  <a:srgbClr val="404040"/>
                </a:solidFill>
                <a:latin typeface="Calibri"/>
                <a:cs typeface="Calibri"/>
              </a:rPr>
              <a:t>Point</a:t>
            </a:r>
            <a:endParaRPr sz="1800" dirty="0">
              <a:latin typeface="Calibri"/>
              <a:cs typeface="Calibri"/>
            </a:endParaRPr>
          </a:p>
          <a:p>
            <a:pPr marL="298450" indent="-285750">
              <a:lnSpc>
                <a:spcPct val="100000"/>
              </a:lnSpc>
              <a:spcBef>
                <a:spcPts val="945"/>
              </a:spcBef>
              <a:buClr>
                <a:schemeClr val="accent6"/>
              </a:buClr>
              <a:buFont typeface="Wingdings" panose="05000000000000000000" pitchFamily="2" charset="2"/>
              <a:buChar char="Ø"/>
              <a:tabLst>
                <a:tab pos="355600" algn="l"/>
              </a:tabLst>
            </a:pPr>
            <a:r>
              <a:rPr dirty="0"/>
              <a:t>Optimal cut off probability is that</a:t>
            </a:r>
            <a:r>
              <a:rPr lang="en-IN" dirty="0"/>
              <a:t> </a:t>
            </a:r>
            <a:r>
              <a:rPr dirty="0"/>
              <a:t>probability where we get balanced sensitivity and specificity.</a:t>
            </a:r>
            <a:endParaRPr lang="en-IN" sz="2400" dirty="0"/>
          </a:p>
          <a:p>
            <a:pPr marL="298450" indent="-285750">
              <a:lnSpc>
                <a:spcPct val="100000"/>
              </a:lnSpc>
              <a:spcBef>
                <a:spcPts val="935"/>
              </a:spcBef>
              <a:buClr>
                <a:schemeClr val="accent6"/>
              </a:buClr>
              <a:buFont typeface="Wingdings" panose="05000000000000000000" pitchFamily="2" charset="2"/>
              <a:buChar char="Ø"/>
              <a:tabLst>
                <a:tab pos="355600" algn="l"/>
              </a:tabLst>
            </a:pPr>
            <a:r>
              <a:rPr lang="en-US" dirty="0"/>
              <a:t>From the second graph it is visible that the optimal cut off is at 0.35.</a:t>
            </a:r>
          </a:p>
        </p:txBody>
      </p:sp>
      <p:pic>
        <p:nvPicPr>
          <p:cNvPr id="8" name="object 5"/>
          <p:cNvPicPr/>
          <p:nvPr/>
        </p:nvPicPr>
        <p:blipFill>
          <a:blip r:embed="rId2" cstate="print"/>
          <a:stretch>
            <a:fillRect/>
          </a:stretch>
        </p:blipFill>
        <p:spPr>
          <a:xfrm>
            <a:off x="6334506" y="1447800"/>
            <a:ext cx="4714494" cy="3038093"/>
          </a:xfrm>
          <a:prstGeom prst="rect">
            <a:avLst/>
          </a:prstGeom>
        </p:spPr>
      </p:pic>
      <p:pic>
        <p:nvPicPr>
          <p:cNvPr id="6" name="Picture 5">
            <a:extLst>
              <a:ext uri="{FF2B5EF4-FFF2-40B4-BE49-F238E27FC236}">
                <a16:creationId xmlns:a16="http://schemas.microsoft.com/office/drawing/2014/main" id="{2155E29A-F477-7B85-7EF8-7E9E0F75B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113" y="1322324"/>
            <a:ext cx="4901887" cy="3446721"/>
          </a:xfrm>
          <a:prstGeom prst="rect">
            <a:avLst/>
          </a:prstGeom>
        </p:spPr>
      </p:pic>
    </p:spTree>
    <p:extLst>
      <p:ext uri="{BB962C8B-B14F-4D97-AF65-F5344CB8AC3E}">
        <p14:creationId xmlns:p14="http://schemas.microsoft.com/office/powerpoint/2010/main" val="172998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B92EE7-0DCD-4720-3560-4E11890E9F5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FD1E0D6-3BCF-F1B2-7BB0-C156484F88FA}"/>
              </a:ext>
            </a:extLst>
          </p:cNvPr>
          <p:cNvSpPr/>
          <p:nvPr/>
        </p:nvSpPr>
        <p:spPr>
          <a:xfrm>
            <a:off x="0" y="4013453"/>
            <a:ext cx="448945" cy="2844800"/>
          </a:xfrm>
          <a:custGeom>
            <a:avLst/>
            <a:gdLst/>
            <a:ahLst/>
            <a:cxnLst/>
            <a:rect l="l" t="t" r="r" b="b"/>
            <a:pathLst>
              <a:path w="448945" h="2844800">
                <a:moveTo>
                  <a:pt x="0" y="0"/>
                </a:moveTo>
                <a:lnTo>
                  <a:pt x="0" y="2844546"/>
                </a:lnTo>
                <a:lnTo>
                  <a:pt x="448818" y="2844546"/>
                </a:lnTo>
                <a:lnTo>
                  <a:pt x="0" y="0"/>
                </a:lnTo>
                <a:close/>
              </a:path>
            </a:pathLst>
          </a:custGeom>
          <a:solidFill>
            <a:srgbClr val="90C225">
              <a:alpha val="85096"/>
            </a:srgbClr>
          </a:solidFill>
        </p:spPr>
        <p:txBody>
          <a:bodyPr wrap="square" lIns="0" tIns="0" rIns="0" bIns="0" rtlCol="0"/>
          <a:lstStyle/>
          <a:p>
            <a:endParaRPr/>
          </a:p>
        </p:txBody>
      </p:sp>
      <p:sp>
        <p:nvSpPr>
          <p:cNvPr id="3" name="object 3">
            <a:extLst>
              <a:ext uri="{FF2B5EF4-FFF2-40B4-BE49-F238E27FC236}">
                <a16:creationId xmlns:a16="http://schemas.microsoft.com/office/drawing/2014/main" id="{815B3654-8068-A7F7-C962-270545DD0CEE}"/>
              </a:ext>
            </a:extLst>
          </p:cNvPr>
          <p:cNvSpPr txBox="1">
            <a:spLocks/>
          </p:cNvSpPr>
          <p:nvPr/>
        </p:nvSpPr>
        <p:spPr>
          <a:xfrm>
            <a:off x="756158" y="629378"/>
            <a:ext cx="8235442" cy="689932"/>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IN" dirty="0">
                <a:solidFill>
                  <a:schemeClr val="accent2">
                    <a:lumMod val="75000"/>
                  </a:schemeClr>
                </a:solidFill>
                <a:latin typeface="Franklin Gothic Demi Cond" panose="020B0706030402020204" pitchFamily="34" charset="0"/>
                <a:ea typeface="+mn-ea"/>
                <a:cs typeface="+mn-cs"/>
              </a:rPr>
              <a:t>Model Evaluation Train and Test</a:t>
            </a:r>
          </a:p>
        </p:txBody>
      </p:sp>
      <p:sp>
        <p:nvSpPr>
          <p:cNvPr id="6" name="object 4">
            <a:extLst>
              <a:ext uri="{FF2B5EF4-FFF2-40B4-BE49-F238E27FC236}">
                <a16:creationId xmlns:a16="http://schemas.microsoft.com/office/drawing/2014/main" id="{72FBE013-5216-B010-77E8-638D454055E6}"/>
              </a:ext>
            </a:extLst>
          </p:cNvPr>
          <p:cNvSpPr txBox="1"/>
          <p:nvPr/>
        </p:nvSpPr>
        <p:spPr>
          <a:xfrm>
            <a:off x="693673" y="4648200"/>
            <a:ext cx="5097527" cy="1749197"/>
          </a:xfrm>
          <a:prstGeom prst="rect">
            <a:avLst/>
          </a:prstGeom>
        </p:spPr>
        <p:txBody>
          <a:bodyPr vert="horz" wrap="square" lIns="0" tIns="132080" rIns="0" bIns="0" rtlCol="0">
            <a:spAutoFit/>
          </a:bodyPr>
          <a:lstStyle/>
          <a:p>
            <a:pPr marL="298450" indent="-285750">
              <a:lnSpc>
                <a:spcPct val="100000"/>
              </a:lnSpc>
              <a:spcBef>
                <a:spcPts val="1040"/>
              </a:spcBef>
              <a:buClr>
                <a:schemeClr val="accent6"/>
              </a:buClr>
              <a:buFont typeface="Wingdings" panose="05000000000000000000" pitchFamily="2" charset="2"/>
              <a:buChar char="Ø"/>
              <a:tabLst>
                <a:tab pos="355600" algn="l"/>
              </a:tabLst>
            </a:pPr>
            <a:r>
              <a:rPr lang="en-IN" sz="1800" b="1" dirty="0">
                <a:solidFill>
                  <a:srgbClr val="404040"/>
                </a:solidFill>
                <a:latin typeface="Calibri"/>
                <a:cs typeface="Calibri"/>
              </a:rPr>
              <a:t>Accuracy Sensitivity and Specificity is 81%, </a:t>
            </a:r>
            <a:r>
              <a:rPr lang="en-IN" b="1" dirty="0">
                <a:solidFill>
                  <a:srgbClr val="404040"/>
                </a:solidFill>
                <a:latin typeface="Calibri"/>
                <a:cs typeface="Calibri"/>
              </a:rPr>
              <a:t>8</a:t>
            </a:r>
            <a:r>
              <a:rPr lang="en-IN" sz="1800" b="1" dirty="0">
                <a:solidFill>
                  <a:srgbClr val="404040"/>
                </a:solidFill>
                <a:latin typeface="Calibri"/>
                <a:cs typeface="Calibri"/>
              </a:rPr>
              <a:t>0% and 82% respectively.</a:t>
            </a:r>
            <a:endParaRPr sz="1800" dirty="0">
              <a:latin typeface="Calibri"/>
              <a:cs typeface="Calibri"/>
            </a:endParaRPr>
          </a:p>
          <a:p>
            <a:pPr marL="298450" indent="-285750">
              <a:lnSpc>
                <a:spcPct val="100000"/>
              </a:lnSpc>
              <a:spcBef>
                <a:spcPts val="945"/>
              </a:spcBef>
              <a:buClr>
                <a:schemeClr val="accent6"/>
              </a:buClr>
              <a:buFont typeface="Wingdings" panose="05000000000000000000" pitchFamily="2" charset="2"/>
              <a:buChar char="Ø"/>
              <a:tabLst>
                <a:tab pos="355600" algn="l"/>
              </a:tabLst>
            </a:pPr>
            <a:r>
              <a:rPr lang="en-IN" b="1" dirty="0">
                <a:solidFill>
                  <a:srgbClr val="404040"/>
                </a:solidFill>
                <a:latin typeface="Calibri"/>
                <a:cs typeface="Calibri"/>
              </a:rPr>
              <a:t>Precision and Recall is 79% and 70% respectively.</a:t>
            </a:r>
          </a:p>
          <a:p>
            <a:pPr marL="298450" indent="-285750">
              <a:spcBef>
                <a:spcPts val="945"/>
              </a:spcBef>
              <a:buClr>
                <a:schemeClr val="accent6"/>
              </a:buClr>
              <a:buFont typeface="Wingdings" panose="05000000000000000000" pitchFamily="2" charset="2"/>
              <a:buChar char="Ø"/>
              <a:tabLst>
                <a:tab pos="355600" algn="l"/>
              </a:tabLst>
            </a:pPr>
            <a:r>
              <a:rPr lang="en-US" b="1" dirty="0">
                <a:solidFill>
                  <a:srgbClr val="404040"/>
                </a:solidFill>
                <a:latin typeface="Calibri"/>
                <a:cs typeface="Calibri"/>
              </a:rPr>
              <a:t>From the above graph it is visible that the optimal cut off is at 0.35.</a:t>
            </a:r>
          </a:p>
        </p:txBody>
      </p:sp>
      <p:pic>
        <p:nvPicPr>
          <p:cNvPr id="9" name="object 5">
            <a:extLst>
              <a:ext uri="{FF2B5EF4-FFF2-40B4-BE49-F238E27FC236}">
                <a16:creationId xmlns:a16="http://schemas.microsoft.com/office/drawing/2014/main" id="{A02AFDF0-8AD1-AD8F-9059-92A1935EE1FB}"/>
              </a:ext>
            </a:extLst>
          </p:cNvPr>
          <p:cNvPicPr/>
          <p:nvPr/>
        </p:nvPicPr>
        <p:blipFill>
          <a:blip r:embed="rId2" cstate="print"/>
          <a:stretch>
            <a:fillRect/>
          </a:stretch>
        </p:blipFill>
        <p:spPr>
          <a:xfrm>
            <a:off x="990600" y="1475994"/>
            <a:ext cx="4714494" cy="3038093"/>
          </a:xfrm>
          <a:prstGeom prst="rect">
            <a:avLst/>
          </a:prstGeom>
        </p:spPr>
      </p:pic>
      <p:pic>
        <p:nvPicPr>
          <p:cNvPr id="10" name="Picture 9">
            <a:extLst>
              <a:ext uri="{FF2B5EF4-FFF2-40B4-BE49-F238E27FC236}">
                <a16:creationId xmlns:a16="http://schemas.microsoft.com/office/drawing/2014/main" id="{F80812F0-0873-CEEE-2DD8-72340F93E4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4890" y="1475993"/>
            <a:ext cx="4686941" cy="2891631"/>
          </a:xfrm>
          <a:prstGeom prst="rect">
            <a:avLst/>
          </a:prstGeom>
        </p:spPr>
      </p:pic>
      <p:sp>
        <p:nvSpPr>
          <p:cNvPr id="11" name="object 4">
            <a:extLst>
              <a:ext uri="{FF2B5EF4-FFF2-40B4-BE49-F238E27FC236}">
                <a16:creationId xmlns:a16="http://schemas.microsoft.com/office/drawing/2014/main" id="{F54F021B-6084-2853-01EF-10B038C92E21}"/>
              </a:ext>
            </a:extLst>
          </p:cNvPr>
          <p:cNvSpPr txBox="1"/>
          <p:nvPr/>
        </p:nvSpPr>
        <p:spPr>
          <a:xfrm>
            <a:off x="6544890" y="4561254"/>
            <a:ext cx="5209153" cy="1749197"/>
          </a:xfrm>
          <a:prstGeom prst="rect">
            <a:avLst/>
          </a:prstGeom>
        </p:spPr>
        <p:txBody>
          <a:bodyPr vert="horz" wrap="square" lIns="0" tIns="132080" rIns="0" bIns="0" rtlCol="0">
            <a:spAutoFit/>
          </a:bodyPr>
          <a:lstStyle/>
          <a:p>
            <a:pPr marL="298450" indent="-285750" algn="just">
              <a:lnSpc>
                <a:spcPct val="100000"/>
              </a:lnSpc>
              <a:spcBef>
                <a:spcPts val="1040"/>
              </a:spcBef>
              <a:buClr>
                <a:schemeClr val="accent6"/>
              </a:buClr>
              <a:buFont typeface="Wingdings" panose="05000000000000000000" pitchFamily="2" charset="2"/>
              <a:buChar char="Ø"/>
              <a:tabLst>
                <a:tab pos="355600" algn="l"/>
              </a:tabLst>
            </a:pPr>
            <a:r>
              <a:rPr lang="en-IN" sz="1800" b="1" dirty="0">
                <a:solidFill>
                  <a:srgbClr val="404040"/>
                </a:solidFill>
                <a:latin typeface="Calibri"/>
                <a:cs typeface="Calibri"/>
              </a:rPr>
              <a:t>Accuracy Sensitivity and Specificity is 80%, </a:t>
            </a:r>
            <a:r>
              <a:rPr lang="en-IN" b="1" dirty="0">
                <a:solidFill>
                  <a:srgbClr val="404040"/>
                </a:solidFill>
                <a:latin typeface="Calibri"/>
                <a:cs typeface="Calibri"/>
              </a:rPr>
              <a:t>79</a:t>
            </a:r>
            <a:r>
              <a:rPr lang="en-IN" sz="1800" b="1" dirty="0">
                <a:solidFill>
                  <a:srgbClr val="404040"/>
                </a:solidFill>
                <a:latin typeface="Calibri"/>
                <a:cs typeface="Calibri"/>
              </a:rPr>
              <a:t>% and 81% respectively.</a:t>
            </a:r>
            <a:endParaRPr sz="1800" dirty="0">
              <a:latin typeface="Calibri"/>
              <a:cs typeface="Calibri"/>
            </a:endParaRPr>
          </a:p>
          <a:p>
            <a:pPr marL="298450" indent="-285750">
              <a:lnSpc>
                <a:spcPct val="100000"/>
              </a:lnSpc>
              <a:spcBef>
                <a:spcPts val="945"/>
              </a:spcBef>
              <a:buClr>
                <a:schemeClr val="accent6"/>
              </a:buClr>
              <a:buFont typeface="Wingdings" panose="05000000000000000000" pitchFamily="2" charset="2"/>
              <a:buChar char="Ø"/>
              <a:tabLst>
                <a:tab pos="355600" algn="l"/>
              </a:tabLst>
            </a:pPr>
            <a:r>
              <a:rPr lang="en-IN" b="1" dirty="0">
                <a:solidFill>
                  <a:srgbClr val="404040"/>
                </a:solidFill>
                <a:latin typeface="Calibri"/>
                <a:cs typeface="Calibri"/>
              </a:rPr>
              <a:t>Precision and Recall is 75% and 76% respectively.</a:t>
            </a:r>
          </a:p>
          <a:p>
            <a:pPr marL="298450" indent="-285750">
              <a:lnSpc>
                <a:spcPct val="100000"/>
              </a:lnSpc>
              <a:spcBef>
                <a:spcPts val="935"/>
              </a:spcBef>
              <a:buClr>
                <a:schemeClr val="accent6"/>
              </a:buClr>
              <a:buFont typeface="Wingdings" panose="05000000000000000000" pitchFamily="2" charset="2"/>
              <a:buChar char="Ø"/>
              <a:tabLst>
                <a:tab pos="355600" algn="l"/>
              </a:tabLst>
            </a:pPr>
            <a:r>
              <a:rPr lang="en-US" b="1" dirty="0">
                <a:solidFill>
                  <a:srgbClr val="404040"/>
                </a:solidFill>
                <a:latin typeface="Calibri"/>
                <a:cs typeface="Calibri"/>
              </a:rPr>
              <a:t>From the above graph it is visible that the optimal cut off is at 0.41.</a:t>
            </a:r>
          </a:p>
        </p:txBody>
      </p:sp>
    </p:spTree>
    <p:extLst>
      <p:ext uri="{BB962C8B-B14F-4D97-AF65-F5344CB8AC3E}">
        <p14:creationId xmlns:p14="http://schemas.microsoft.com/office/powerpoint/2010/main" val="1193447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2E4E1D-05F8-448E-3B83-274A1851FF2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14A4E3E-F48C-4982-B804-3D472B553006}"/>
              </a:ext>
            </a:extLst>
          </p:cNvPr>
          <p:cNvSpPr/>
          <p:nvPr/>
        </p:nvSpPr>
        <p:spPr>
          <a:xfrm>
            <a:off x="0" y="4013453"/>
            <a:ext cx="448945" cy="2844800"/>
          </a:xfrm>
          <a:custGeom>
            <a:avLst/>
            <a:gdLst/>
            <a:ahLst/>
            <a:cxnLst/>
            <a:rect l="l" t="t" r="r" b="b"/>
            <a:pathLst>
              <a:path w="448945" h="2844800">
                <a:moveTo>
                  <a:pt x="0" y="0"/>
                </a:moveTo>
                <a:lnTo>
                  <a:pt x="0" y="2844546"/>
                </a:lnTo>
                <a:lnTo>
                  <a:pt x="448818" y="2844546"/>
                </a:lnTo>
                <a:lnTo>
                  <a:pt x="0" y="0"/>
                </a:lnTo>
                <a:close/>
              </a:path>
            </a:pathLst>
          </a:custGeom>
          <a:solidFill>
            <a:srgbClr val="90C225">
              <a:alpha val="85096"/>
            </a:srgbClr>
          </a:solidFill>
        </p:spPr>
        <p:txBody>
          <a:bodyPr wrap="square" lIns="0" tIns="0" rIns="0" bIns="0" rtlCol="0"/>
          <a:lstStyle/>
          <a:p>
            <a:endParaRPr/>
          </a:p>
        </p:txBody>
      </p:sp>
      <p:sp>
        <p:nvSpPr>
          <p:cNvPr id="3" name="object 2"/>
          <p:cNvSpPr txBox="1">
            <a:spLocks/>
          </p:cNvSpPr>
          <p:nvPr/>
        </p:nvSpPr>
        <p:spPr>
          <a:xfrm>
            <a:off x="368045" y="313689"/>
            <a:ext cx="2699385" cy="695960"/>
          </a:xfrm>
          <a:prstGeom prst="rect">
            <a:avLst/>
          </a:prstGeom>
        </p:spPr>
        <p:txBody>
          <a:bodyPr vert="horz" wrap="square" lIns="0" tIns="1206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IN" dirty="0">
                <a:solidFill>
                  <a:schemeClr val="accent2">
                    <a:lumMod val="75000"/>
                  </a:schemeClr>
                </a:solidFill>
                <a:latin typeface="Franklin Gothic Demi Cond" panose="020B0706030402020204" pitchFamily="34" charset="0"/>
                <a:ea typeface="+mn-ea"/>
                <a:cs typeface="+mn-cs"/>
              </a:rPr>
              <a:t>Conclusion</a:t>
            </a:r>
          </a:p>
        </p:txBody>
      </p:sp>
      <p:sp>
        <p:nvSpPr>
          <p:cNvPr id="6" name="object 3"/>
          <p:cNvSpPr txBox="1"/>
          <p:nvPr/>
        </p:nvSpPr>
        <p:spPr>
          <a:xfrm>
            <a:off x="428498" y="1182911"/>
            <a:ext cx="11153902" cy="5065489"/>
          </a:xfrm>
          <a:prstGeom prst="rect">
            <a:avLst/>
          </a:prstGeom>
        </p:spPr>
        <p:txBody>
          <a:bodyPr vert="horz" wrap="square" lIns="0" tIns="12700" rIns="0" bIns="0" rtlCol="0">
            <a:spAutoFit/>
          </a:bodyPr>
          <a:lstStyle/>
          <a:p>
            <a:pPr marL="12700" marR="5080">
              <a:lnSpc>
                <a:spcPct val="100000"/>
              </a:lnSpc>
              <a:spcBef>
                <a:spcPts val="100"/>
              </a:spcBef>
            </a:pPr>
            <a:r>
              <a:rPr dirty="0"/>
              <a:t>It was found that the variables that mattered the most in the potential buyers are (In descending order) :</a:t>
            </a:r>
          </a:p>
          <a:p>
            <a:pPr marL="298450" indent="-285750">
              <a:lnSpc>
                <a:spcPct val="100000"/>
              </a:lnSpc>
              <a:spcBef>
                <a:spcPts val="1000"/>
              </a:spcBef>
              <a:buClr>
                <a:schemeClr val="accent6"/>
              </a:buClr>
              <a:buFont typeface="Wingdings" panose="05000000000000000000" pitchFamily="2" charset="2"/>
              <a:buChar char="Ø"/>
              <a:tabLst>
                <a:tab pos="354965" algn="l"/>
              </a:tabLst>
            </a:pPr>
            <a:r>
              <a:rPr dirty="0"/>
              <a:t>	The total time spend on the Website.</a:t>
            </a:r>
          </a:p>
          <a:p>
            <a:pPr marL="298450" indent="-285750">
              <a:lnSpc>
                <a:spcPct val="100000"/>
              </a:lnSpc>
              <a:spcBef>
                <a:spcPts val="994"/>
              </a:spcBef>
              <a:buClr>
                <a:schemeClr val="accent6"/>
              </a:buClr>
              <a:buFont typeface="Wingdings" panose="05000000000000000000" pitchFamily="2" charset="2"/>
              <a:buChar char="Ø"/>
              <a:tabLst>
                <a:tab pos="354965" algn="l"/>
              </a:tabLst>
            </a:pPr>
            <a:r>
              <a:rPr dirty="0"/>
              <a:t>	Total number of visits.</a:t>
            </a:r>
          </a:p>
          <a:p>
            <a:pPr marL="298450" indent="-285750">
              <a:lnSpc>
                <a:spcPct val="100000"/>
              </a:lnSpc>
              <a:spcBef>
                <a:spcPts val="1005"/>
              </a:spcBef>
              <a:buClr>
                <a:schemeClr val="accent6"/>
              </a:buClr>
              <a:buFont typeface="Wingdings" panose="05000000000000000000" pitchFamily="2" charset="2"/>
              <a:buChar char="Ø"/>
              <a:tabLst>
                <a:tab pos="354965" algn="l"/>
              </a:tabLst>
            </a:pPr>
            <a:r>
              <a:rPr dirty="0"/>
              <a:t>	When the lead source was:</a:t>
            </a:r>
          </a:p>
          <a:p>
            <a:pPr marL="573405" indent="-217804">
              <a:lnSpc>
                <a:spcPct val="100000"/>
              </a:lnSpc>
              <a:buAutoNum type="alphaLcPeriod"/>
              <a:tabLst>
                <a:tab pos="573405" algn="l"/>
              </a:tabLst>
            </a:pPr>
            <a:r>
              <a:rPr dirty="0"/>
              <a:t>Google</a:t>
            </a:r>
          </a:p>
          <a:p>
            <a:pPr marL="584835" indent="-229235">
              <a:lnSpc>
                <a:spcPct val="100000"/>
              </a:lnSpc>
              <a:buAutoNum type="alphaLcPeriod"/>
              <a:tabLst>
                <a:tab pos="584835" algn="l"/>
              </a:tabLst>
            </a:pPr>
            <a:r>
              <a:rPr dirty="0"/>
              <a:t>Direct traffic</a:t>
            </a:r>
          </a:p>
          <a:p>
            <a:pPr marL="560705" indent="-205104">
              <a:lnSpc>
                <a:spcPct val="100000"/>
              </a:lnSpc>
              <a:buAutoNum type="alphaLcPeriod"/>
              <a:tabLst>
                <a:tab pos="560705" algn="l"/>
              </a:tabLst>
            </a:pPr>
            <a:r>
              <a:rPr dirty="0"/>
              <a:t>Organic search</a:t>
            </a:r>
          </a:p>
          <a:p>
            <a:pPr marL="585470" indent="-229870">
              <a:lnSpc>
                <a:spcPct val="100000"/>
              </a:lnSpc>
              <a:buAutoNum type="alphaLcPeriod"/>
              <a:tabLst>
                <a:tab pos="585470" algn="l"/>
              </a:tabLst>
            </a:pPr>
            <a:r>
              <a:rPr dirty="0"/>
              <a:t>Welingak website</a:t>
            </a:r>
          </a:p>
          <a:p>
            <a:pPr marL="298450" indent="-285750">
              <a:lnSpc>
                <a:spcPct val="100000"/>
              </a:lnSpc>
              <a:spcBef>
                <a:spcPts val="1005"/>
              </a:spcBef>
              <a:buClr>
                <a:schemeClr val="accent6"/>
              </a:buClr>
              <a:buFont typeface="Wingdings" panose="05000000000000000000" pitchFamily="2" charset="2"/>
              <a:buChar char="Ø"/>
              <a:tabLst>
                <a:tab pos="354965" algn="l"/>
              </a:tabLst>
            </a:pPr>
            <a:r>
              <a:rPr dirty="0"/>
              <a:t>	When the last activity was:</a:t>
            </a:r>
          </a:p>
          <a:p>
            <a:pPr marL="573405" indent="-217804">
              <a:lnSpc>
                <a:spcPct val="100000"/>
              </a:lnSpc>
              <a:buAutoNum type="alphaLcPeriod"/>
              <a:tabLst>
                <a:tab pos="573405" algn="l"/>
              </a:tabLst>
            </a:pPr>
            <a:r>
              <a:rPr dirty="0"/>
              <a:t>SMS</a:t>
            </a:r>
          </a:p>
          <a:p>
            <a:pPr marL="584835" indent="-229235">
              <a:lnSpc>
                <a:spcPct val="100000"/>
              </a:lnSpc>
              <a:buAutoNum type="alphaLcPeriod"/>
              <a:tabLst>
                <a:tab pos="584835" algn="l"/>
              </a:tabLst>
            </a:pPr>
            <a:r>
              <a:rPr dirty="0"/>
              <a:t>Olark chat conversation</a:t>
            </a:r>
          </a:p>
          <a:p>
            <a:pPr marL="298450" indent="-285750">
              <a:lnSpc>
                <a:spcPct val="100000"/>
              </a:lnSpc>
              <a:spcBef>
                <a:spcPts val="995"/>
              </a:spcBef>
              <a:buClr>
                <a:schemeClr val="accent6"/>
              </a:buClr>
              <a:buFont typeface="Wingdings" panose="05000000000000000000" pitchFamily="2" charset="2"/>
              <a:buChar char="Ø"/>
              <a:tabLst>
                <a:tab pos="354965" algn="l"/>
              </a:tabLst>
            </a:pPr>
            <a:r>
              <a:rPr dirty="0"/>
              <a:t>	When the lead origin is Lead add format.</a:t>
            </a:r>
          </a:p>
          <a:p>
            <a:pPr marL="298450" indent="-285750">
              <a:lnSpc>
                <a:spcPct val="100000"/>
              </a:lnSpc>
              <a:spcBef>
                <a:spcPts val="1000"/>
              </a:spcBef>
              <a:buClr>
                <a:schemeClr val="accent6"/>
              </a:buClr>
              <a:buFont typeface="Wingdings" panose="05000000000000000000" pitchFamily="2" charset="2"/>
              <a:buChar char="Ø"/>
              <a:tabLst>
                <a:tab pos="354965" algn="l"/>
              </a:tabLst>
            </a:pPr>
            <a:r>
              <a:rPr dirty="0"/>
              <a:t>	When their current occupation is as a working professional.</a:t>
            </a:r>
            <a:endParaRPr lang="en-IN" dirty="0"/>
          </a:p>
          <a:p>
            <a:pPr marL="298450" indent="-285750">
              <a:lnSpc>
                <a:spcPct val="100000"/>
              </a:lnSpc>
              <a:spcBef>
                <a:spcPts val="1000"/>
              </a:spcBef>
              <a:buClr>
                <a:schemeClr val="accent6"/>
              </a:buClr>
              <a:buFont typeface="Wingdings" panose="05000000000000000000" pitchFamily="2" charset="2"/>
              <a:buChar char="Ø"/>
              <a:tabLst>
                <a:tab pos="354965" algn="l"/>
              </a:tabLst>
            </a:pPr>
            <a:r>
              <a:rPr dirty="0"/>
              <a:t>Keeping these in mind the X Education can flourish as they have a very high chance to get almost all the potential buyers to change their mind and buy their courses.</a:t>
            </a:r>
          </a:p>
        </p:txBody>
      </p:sp>
    </p:spTree>
    <p:extLst>
      <p:ext uri="{BB962C8B-B14F-4D97-AF65-F5344CB8AC3E}">
        <p14:creationId xmlns:p14="http://schemas.microsoft.com/office/powerpoint/2010/main" val="2175880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3453"/>
            <a:ext cx="448945" cy="2844800"/>
          </a:xfrm>
          <a:custGeom>
            <a:avLst/>
            <a:gdLst/>
            <a:ahLst/>
            <a:cxnLst/>
            <a:rect l="l" t="t" r="r" b="b"/>
            <a:pathLst>
              <a:path w="448945" h="2844800">
                <a:moveTo>
                  <a:pt x="0" y="0"/>
                </a:moveTo>
                <a:lnTo>
                  <a:pt x="0" y="2844546"/>
                </a:lnTo>
                <a:lnTo>
                  <a:pt x="448818" y="2844546"/>
                </a:lnTo>
                <a:lnTo>
                  <a:pt x="0" y="0"/>
                </a:lnTo>
                <a:close/>
              </a:path>
            </a:pathLst>
          </a:custGeom>
          <a:solidFill>
            <a:srgbClr val="90C225">
              <a:alpha val="85096"/>
            </a:srgbClr>
          </a:solidFill>
        </p:spPr>
        <p:txBody>
          <a:bodyPr wrap="square" lIns="0" tIns="0" rIns="0" bIns="0" rtlCol="0"/>
          <a:lstStyle/>
          <a:p>
            <a:endParaRPr/>
          </a:p>
        </p:txBody>
      </p:sp>
      <p:sp>
        <p:nvSpPr>
          <p:cNvPr id="6" name="object 6"/>
          <p:cNvSpPr txBox="1"/>
          <p:nvPr/>
        </p:nvSpPr>
        <p:spPr>
          <a:xfrm>
            <a:off x="756158" y="1390650"/>
            <a:ext cx="8213725" cy="1974258"/>
          </a:xfrm>
          <a:prstGeom prst="rect">
            <a:avLst/>
          </a:prstGeom>
        </p:spPr>
        <p:txBody>
          <a:bodyPr vert="horz" wrap="square" lIns="0" tIns="106045" rIns="0" bIns="0" rtlCol="0">
            <a:spAutoFit/>
          </a:bodyPr>
          <a:lstStyle/>
          <a:p>
            <a:pPr marL="298450" indent="-285750">
              <a:lnSpc>
                <a:spcPct val="100000"/>
              </a:lnSpc>
              <a:spcBef>
                <a:spcPts val="835"/>
              </a:spcBef>
              <a:buClr>
                <a:schemeClr val="accent6"/>
              </a:buClr>
              <a:buFont typeface="Wingdings" panose="05000000000000000000" pitchFamily="2" charset="2"/>
              <a:buChar char="Ø"/>
              <a:tabLst>
                <a:tab pos="354965" algn="l"/>
              </a:tabLst>
            </a:pPr>
            <a:r>
              <a:rPr lang="en-US" dirty="0"/>
              <a:t>X Education, which offers online courses for working professionals, acquires a large volume of leads daily but converts only 30% on average.</a:t>
            </a:r>
          </a:p>
          <a:p>
            <a:pPr marL="298450" indent="-285750">
              <a:lnSpc>
                <a:spcPct val="100000"/>
              </a:lnSpc>
              <a:spcBef>
                <a:spcPts val="835"/>
              </a:spcBef>
              <a:buClr>
                <a:schemeClr val="accent6"/>
              </a:buClr>
              <a:buFont typeface="Wingdings" panose="05000000000000000000" pitchFamily="2" charset="2"/>
              <a:buChar char="Ø"/>
              <a:tabLst>
                <a:tab pos="354965" algn="l"/>
              </a:tabLst>
            </a:pPr>
            <a:r>
              <a:rPr lang="en-US" dirty="0"/>
              <a:t>To streamline their sales process and improve efficiency, the company seeks to identify "Hot Leads" – leads with a high probability of conversion.</a:t>
            </a:r>
          </a:p>
          <a:p>
            <a:pPr marL="298450" indent="-285750">
              <a:lnSpc>
                <a:spcPct val="100000"/>
              </a:lnSpc>
              <a:spcBef>
                <a:spcPts val="835"/>
              </a:spcBef>
              <a:buClr>
                <a:schemeClr val="accent6"/>
              </a:buClr>
              <a:buFont typeface="Wingdings" panose="05000000000000000000" pitchFamily="2" charset="2"/>
              <a:buChar char="Ø"/>
              <a:tabLst>
                <a:tab pos="354965" algn="l"/>
              </a:tabLst>
            </a:pPr>
            <a:r>
              <a:rPr lang="en-US" dirty="0"/>
              <a:t>By focusing sales efforts on these potential customers, X Education expects to significantly increase their overall lead conversion rate.</a:t>
            </a:r>
          </a:p>
        </p:txBody>
      </p:sp>
      <p:sp>
        <p:nvSpPr>
          <p:cNvPr id="7" name="object 7"/>
          <p:cNvSpPr txBox="1"/>
          <p:nvPr/>
        </p:nvSpPr>
        <p:spPr>
          <a:xfrm>
            <a:off x="756158" y="4517390"/>
            <a:ext cx="6513830" cy="1433726"/>
          </a:xfrm>
          <a:prstGeom prst="rect">
            <a:avLst/>
          </a:prstGeom>
        </p:spPr>
        <p:txBody>
          <a:bodyPr vert="horz" wrap="square" lIns="0" tIns="119380" rIns="0" bIns="0" rtlCol="0">
            <a:spAutoFit/>
          </a:bodyPr>
          <a:lstStyle/>
          <a:p>
            <a:pPr marL="12700">
              <a:lnSpc>
                <a:spcPct val="100000"/>
              </a:lnSpc>
              <a:spcBef>
                <a:spcPts val="940"/>
              </a:spcBef>
            </a:pPr>
            <a:r>
              <a:rPr sz="1800" b="1" dirty="0">
                <a:solidFill>
                  <a:srgbClr val="404040"/>
                </a:solidFill>
                <a:latin typeface="Calibri"/>
                <a:cs typeface="Calibri"/>
              </a:rPr>
              <a:t>Business</a:t>
            </a:r>
            <a:r>
              <a:rPr sz="1800" b="1" spc="-45" dirty="0">
                <a:solidFill>
                  <a:srgbClr val="404040"/>
                </a:solidFill>
                <a:latin typeface="Calibri"/>
                <a:cs typeface="Calibri"/>
              </a:rPr>
              <a:t> </a:t>
            </a:r>
            <a:r>
              <a:rPr sz="1800" b="1" spc="-10" dirty="0">
                <a:solidFill>
                  <a:srgbClr val="404040"/>
                </a:solidFill>
                <a:latin typeface="Calibri"/>
                <a:cs typeface="Calibri"/>
              </a:rPr>
              <a:t>Objective:</a:t>
            </a:r>
            <a:endParaRPr sz="1800" dirty="0">
              <a:latin typeface="Calibri"/>
              <a:cs typeface="Calibri"/>
            </a:endParaRPr>
          </a:p>
          <a:p>
            <a:pPr marL="298450" indent="-285750">
              <a:lnSpc>
                <a:spcPct val="100000"/>
              </a:lnSpc>
              <a:spcBef>
                <a:spcPts val="840"/>
              </a:spcBef>
              <a:buClr>
                <a:schemeClr val="accent6"/>
              </a:buClr>
              <a:buFont typeface="Wingdings" panose="05000000000000000000" pitchFamily="2" charset="2"/>
              <a:buChar char="Ø"/>
              <a:tabLst>
                <a:tab pos="354965" algn="l"/>
              </a:tabLst>
            </a:pPr>
            <a:r>
              <a:rPr lang="en-US" dirty="0"/>
              <a:t>X education's objective is to maximize sales conversions.</a:t>
            </a:r>
          </a:p>
          <a:p>
            <a:pPr marL="298450" indent="-285750">
              <a:lnSpc>
                <a:spcPct val="100000"/>
              </a:lnSpc>
              <a:spcBef>
                <a:spcPts val="840"/>
              </a:spcBef>
              <a:buClr>
                <a:schemeClr val="accent6"/>
              </a:buClr>
              <a:buFont typeface="Wingdings" panose="05000000000000000000" pitchFamily="2" charset="2"/>
              <a:buChar char="Ø"/>
              <a:tabLst>
                <a:tab pos="354965" algn="l"/>
              </a:tabLst>
            </a:pPr>
            <a:r>
              <a:rPr dirty="0"/>
              <a:t>For that they want to build a Model </a:t>
            </a:r>
            <a:r>
              <a:rPr lang="en-US" dirty="0"/>
              <a:t>by identifying and targeting "hot leads“ using a predictive model deployed for ongoing use.</a:t>
            </a:r>
            <a:endParaRPr sz="1800" dirty="0">
              <a:latin typeface="Calibri"/>
              <a:cs typeface="Calibri"/>
            </a:endParaRPr>
          </a:p>
        </p:txBody>
      </p:sp>
      <p:sp>
        <p:nvSpPr>
          <p:cNvPr id="8" name="TextBox 7">
            <a:extLst>
              <a:ext uri="{FF2B5EF4-FFF2-40B4-BE49-F238E27FC236}">
                <a16:creationId xmlns:a16="http://schemas.microsoft.com/office/drawing/2014/main" id="{EA2919E6-36E5-27AD-FACC-C581D8AD1608}"/>
              </a:ext>
            </a:extLst>
          </p:cNvPr>
          <p:cNvSpPr txBox="1"/>
          <p:nvPr/>
        </p:nvSpPr>
        <p:spPr>
          <a:xfrm>
            <a:off x="838200" y="533400"/>
            <a:ext cx="4648200" cy="769441"/>
          </a:xfrm>
          <a:prstGeom prst="rect">
            <a:avLst/>
          </a:prstGeom>
          <a:noFill/>
        </p:spPr>
        <p:txBody>
          <a:bodyPr wrap="square" rtlCol="0">
            <a:spAutoFit/>
          </a:bodyPr>
          <a:lstStyle/>
          <a:p>
            <a:r>
              <a:rPr lang="en-IN" sz="4400" dirty="0">
                <a:solidFill>
                  <a:schemeClr val="accent2">
                    <a:lumMod val="75000"/>
                  </a:schemeClr>
                </a:solidFill>
                <a:latin typeface="Franklin Gothic Demi Cond" panose="020B0706030402020204" pitchFamily="34" charset="0"/>
              </a:rPr>
              <a:t>Problem Statement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158" y="228600"/>
            <a:ext cx="4963795" cy="695960"/>
          </a:xfrm>
          <a:prstGeom prst="rect">
            <a:avLst/>
          </a:prstGeom>
        </p:spPr>
        <p:txBody>
          <a:bodyPr vert="horz" wrap="square" lIns="0" tIns="12700" rIns="0" bIns="0" rtlCol="0">
            <a:spAutoFit/>
          </a:bodyPr>
          <a:lstStyle/>
          <a:p>
            <a:pPr>
              <a:lnSpc>
                <a:spcPct val="100000"/>
              </a:lnSpc>
              <a:spcBef>
                <a:spcPts val="100"/>
              </a:spcBef>
            </a:pPr>
            <a:r>
              <a:rPr dirty="0">
                <a:solidFill>
                  <a:schemeClr val="accent2">
                    <a:lumMod val="75000"/>
                  </a:schemeClr>
                </a:solidFill>
                <a:latin typeface="Franklin Gothic Demi Cond" panose="020B0706030402020204" pitchFamily="34" charset="0"/>
                <a:ea typeface="+mn-ea"/>
                <a:cs typeface="+mn-cs"/>
              </a:rPr>
              <a:t>Solution Methodology</a:t>
            </a:r>
          </a:p>
        </p:txBody>
      </p:sp>
      <p:sp>
        <p:nvSpPr>
          <p:cNvPr id="3" name="object 3"/>
          <p:cNvSpPr txBox="1"/>
          <p:nvPr/>
        </p:nvSpPr>
        <p:spPr>
          <a:xfrm>
            <a:off x="756158" y="1066800"/>
            <a:ext cx="9093200" cy="5451491"/>
          </a:xfrm>
          <a:prstGeom prst="rect">
            <a:avLst/>
          </a:prstGeom>
        </p:spPr>
        <p:txBody>
          <a:bodyPr vert="horz" wrap="square" lIns="0" tIns="52069" rIns="0" bIns="0" rtlCol="0">
            <a:spAutoFit/>
          </a:bodyPr>
          <a:lstStyle/>
          <a:p>
            <a:pPr marL="298450" indent="-285750">
              <a:lnSpc>
                <a:spcPct val="100000"/>
              </a:lnSpc>
              <a:spcBef>
                <a:spcPts val="409"/>
              </a:spcBef>
              <a:buClr>
                <a:schemeClr val="accent6"/>
              </a:buClr>
              <a:buFont typeface="Wingdings" panose="05000000000000000000" pitchFamily="2" charset="2"/>
              <a:buChar char="Ø"/>
              <a:tabLst>
                <a:tab pos="354965" algn="l"/>
              </a:tabLst>
            </a:pPr>
            <a:r>
              <a:rPr dirty="0"/>
              <a:t>Data cleaning and data manipulation.</a:t>
            </a:r>
            <a:endParaRPr lang="en-IN" dirty="0"/>
          </a:p>
          <a:p>
            <a:pPr marL="812800" lvl="1" indent="-342900">
              <a:spcBef>
                <a:spcPts val="409"/>
              </a:spcBef>
              <a:buFont typeface="+mj-lt"/>
              <a:buAutoNum type="arabicPeriod"/>
              <a:tabLst>
                <a:tab pos="354965" algn="l"/>
              </a:tabLst>
            </a:pPr>
            <a:r>
              <a:rPr dirty="0"/>
              <a:t>Check and handle duplicate data.</a:t>
            </a:r>
            <a:endParaRPr lang="en-IN" dirty="0"/>
          </a:p>
          <a:p>
            <a:pPr marL="812800" lvl="1" indent="-342900">
              <a:spcBef>
                <a:spcPts val="409"/>
              </a:spcBef>
              <a:buFont typeface="+mj-lt"/>
              <a:buAutoNum type="arabicPeriod"/>
              <a:tabLst>
                <a:tab pos="354965" algn="l"/>
              </a:tabLst>
            </a:pPr>
            <a:r>
              <a:rPr dirty="0"/>
              <a:t>Check and handle NA values and missing values.</a:t>
            </a:r>
            <a:endParaRPr lang="en-IN" dirty="0"/>
          </a:p>
          <a:p>
            <a:pPr marL="812800" lvl="1" indent="-342900">
              <a:spcBef>
                <a:spcPts val="409"/>
              </a:spcBef>
              <a:buFont typeface="+mj-lt"/>
              <a:buAutoNum type="arabicPeriod"/>
              <a:tabLst>
                <a:tab pos="354965" algn="l"/>
              </a:tabLst>
            </a:pPr>
            <a:r>
              <a:rPr dirty="0"/>
              <a:t>Drop columns, if it contains large amount of missing values and not useful for the analysis.</a:t>
            </a:r>
            <a:endParaRPr lang="en-IN" dirty="0"/>
          </a:p>
          <a:p>
            <a:pPr marL="812800" lvl="1" indent="-342900">
              <a:spcBef>
                <a:spcPts val="409"/>
              </a:spcBef>
              <a:buFont typeface="+mj-lt"/>
              <a:buAutoNum type="arabicPeriod"/>
              <a:tabLst>
                <a:tab pos="354965" algn="l"/>
              </a:tabLst>
            </a:pPr>
            <a:r>
              <a:rPr dirty="0"/>
              <a:t>Imputation of the values, if necessary.</a:t>
            </a:r>
            <a:endParaRPr lang="en-IN" dirty="0"/>
          </a:p>
          <a:p>
            <a:pPr marL="812800" lvl="1" indent="-342900">
              <a:spcBef>
                <a:spcPts val="409"/>
              </a:spcBef>
              <a:buFont typeface="+mj-lt"/>
              <a:buAutoNum type="arabicPeriod"/>
              <a:tabLst>
                <a:tab pos="354965" algn="l"/>
              </a:tabLst>
            </a:pPr>
            <a:r>
              <a:rPr dirty="0"/>
              <a:t>Check and handle outliers in data.</a:t>
            </a:r>
          </a:p>
          <a:p>
            <a:pPr marL="298450" indent="-285750">
              <a:lnSpc>
                <a:spcPct val="100000"/>
              </a:lnSpc>
              <a:spcBef>
                <a:spcPts val="125"/>
              </a:spcBef>
              <a:buFont typeface="Wingdings" panose="05000000000000000000" pitchFamily="2" charset="2"/>
              <a:buChar char="Ø"/>
              <a:tabLst>
                <a:tab pos="354965" algn="l"/>
              </a:tabLst>
            </a:pPr>
            <a:r>
              <a:rPr sz="1450" dirty="0">
                <a:solidFill>
                  <a:srgbClr val="90C225"/>
                </a:solidFill>
                <a:cs typeface="Lucida Sans Unicode"/>
              </a:rPr>
              <a:t>	</a:t>
            </a:r>
            <a:r>
              <a:rPr lang="en-IN" dirty="0"/>
              <a:t>Exploratory Data Analysis</a:t>
            </a:r>
          </a:p>
          <a:p>
            <a:pPr marL="812800" lvl="1" indent="-342900">
              <a:spcBef>
                <a:spcPts val="125"/>
              </a:spcBef>
              <a:buFont typeface="+mj-lt"/>
              <a:buAutoNum type="arabicPeriod"/>
              <a:tabLst>
                <a:tab pos="354965" algn="l"/>
              </a:tabLst>
            </a:pPr>
            <a:r>
              <a:rPr dirty="0"/>
              <a:t>Univariate data analysis: value count, distribution of variable etc.</a:t>
            </a:r>
            <a:endParaRPr lang="en-IN" dirty="0"/>
          </a:p>
          <a:p>
            <a:pPr marL="812800" lvl="1" indent="-342900">
              <a:spcBef>
                <a:spcPts val="125"/>
              </a:spcBef>
              <a:buFont typeface="+mj-lt"/>
              <a:buAutoNum type="arabicPeriod"/>
              <a:tabLst>
                <a:tab pos="354965" algn="l"/>
              </a:tabLst>
            </a:pPr>
            <a:r>
              <a:rPr dirty="0"/>
              <a:t>Bivariate data analysis: correlation coefficients and pattern between the variables etc.</a:t>
            </a:r>
          </a:p>
          <a:p>
            <a:pPr marL="298450" indent="-285750">
              <a:lnSpc>
                <a:spcPct val="100000"/>
              </a:lnSpc>
              <a:spcBef>
                <a:spcPts val="695"/>
              </a:spcBef>
              <a:buFont typeface="Wingdings" panose="05000000000000000000" pitchFamily="2" charset="2"/>
              <a:buChar char="Ø"/>
              <a:tabLst>
                <a:tab pos="354965" algn="l"/>
              </a:tabLst>
            </a:pPr>
            <a:r>
              <a:rPr sz="1450" dirty="0">
                <a:solidFill>
                  <a:srgbClr val="90C225"/>
                </a:solidFill>
                <a:cs typeface="Lucida Sans Unicode"/>
              </a:rPr>
              <a:t>	</a:t>
            </a:r>
            <a:r>
              <a:rPr dirty="0"/>
              <a:t>Feature Scaling &amp; Dummy Variables and encoding of the data.</a:t>
            </a:r>
          </a:p>
          <a:p>
            <a:pPr marL="298450" indent="-285750">
              <a:lnSpc>
                <a:spcPct val="100000"/>
              </a:lnSpc>
              <a:spcBef>
                <a:spcPts val="1585"/>
              </a:spcBef>
              <a:buFont typeface="Wingdings" panose="05000000000000000000" pitchFamily="2" charset="2"/>
              <a:buChar char="Ø"/>
              <a:tabLst>
                <a:tab pos="354965" algn="l"/>
              </a:tabLst>
            </a:pPr>
            <a:r>
              <a:rPr sz="1450" dirty="0">
                <a:solidFill>
                  <a:srgbClr val="90C225"/>
                </a:solidFill>
                <a:cs typeface="Lucida Sans Unicode"/>
              </a:rPr>
              <a:t>	</a:t>
            </a:r>
            <a:r>
              <a:rPr dirty="0"/>
              <a:t>Classification technique: logistic regression used for the model making and prediction.</a:t>
            </a:r>
          </a:p>
          <a:p>
            <a:pPr marL="298450" indent="-285750">
              <a:lnSpc>
                <a:spcPct val="100000"/>
              </a:lnSpc>
              <a:spcBef>
                <a:spcPts val="1864"/>
              </a:spcBef>
              <a:buFont typeface="Wingdings" panose="05000000000000000000" pitchFamily="2" charset="2"/>
              <a:buChar char="Ø"/>
              <a:tabLst>
                <a:tab pos="354965" algn="l"/>
              </a:tabLst>
            </a:pPr>
            <a:r>
              <a:rPr sz="1450" dirty="0">
                <a:solidFill>
                  <a:srgbClr val="90C225"/>
                </a:solidFill>
                <a:cs typeface="Lucida Sans Unicode"/>
              </a:rPr>
              <a:t>	</a:t>
            </a:r>
            <a:r>
              <a:rPr dirty="0"/>
              <a:t>Validation of the model.</a:t>
            </a:r>
          </a:p>
          <a:p>
            <a:pPr marL="298450" indent="-285750">
              <a:spcBef>
                <a:spcPts val="1864"/>
              </a:spcBef>
              <a:buFont typeface="Wingdings" panose="05000000000000000000" pitchFamily="2" charset="2"/>
              <a:buChar char="Ø"/>
              <a:tabLst>
                <a:tab pos="354965" algn="l"/>
              </a:tabLst>
            </a:pPr>
            <a:r>
              <a:rPr sz="1450" dirty="0">
                <a:solidFill>
                  <a:srgbClr val="90C225"/>
                </a:solidFill>
                <a:cs typeface="Lucida Sans Unicode"/>
              </a:rPr>
              <a:t>	</a:t>
            </a:r>
            <a:r>
              <a:rPr dirty="0"/>
              <a:t>Model presentation.</a:t>
            </a:r>
          </a:p>
          <a:p>
            <a:pPr marL="298450" indent="-285750">
              <a:lnSpc>
                <a:spcPct val="100000"/>
              </a:lnSpc>
              <a:spcBef>
                <a:spcPts val="800"/>
              </a:spcBef>
              <a:buFont typeface="Wingdings" panose="05000000000000000000" pitchFamily="2" charset="2"/>
              <a:buChar char="Ø"/>
              <a:tabLst>
                <a:tab pos="354965" algn="l"/>
              </a:tabLst>
            </a:pPr>
            <a:r>
              <a:rPr sz="1450" dirty="0">
                <a:solidFill>
                  <a:srgbClr val="90C225"/>
                </a:solidFill>
                <a:cs typeface="Lucida Sans Unicode"/>
              </a:rPr>
              <a:t>	</a:t>
            </a:r>
            <a:r>
              <a:rPr dirty="0"/>
              <a:t>Conclusions and recommendations.</a:t>
            </a:r>
          </a:p>
        </p:txBody>
      </p:sp>
      <p:sp>
        <p:nvSpPr>
          <p:cNvPr id="4" name="object 2">
            <a:extLst>
              <a:ext uri="{FF2B5EF4-FFF2-40B4-BE49-F238E27FC236}">
                <a16:creationId xmlns:a16="http://schemas.microsoft.com/office/drawing/2014/main" id="{56657F72-B2ED-6B77-7E25-1E19649C322E}"/>
              </a:ext>
            </a:extLst>
          </p:cNvPr>
          <p:cNvSpPr/>
          <p:nvPr/>
        </p:nvSpPr>
        <p:spPr>
          <a:xfrm>
            <a:off x="0" y="4013453"/>
            <a:ext cx="448945" cy="2844800"/>
          </a:xfrm>
          <a:custGeom>
            <a:avLst/>
            <a:gdLst/>
            <a:ahLst/>
            <a:cxnLst/>
            <a:rect l="l" t="t" r="r" b="b"/>
            <a:pathLst>
              <a:path w="448945" h="2844800">
                <a:moveTo>
                  <a:pt x="0" y="0"/>
                </a:moveTo>
                <a:lnTo>
                  <a:pt x="0" y="2844546"/>
                </a:lnTo>
                <a:lnTo>
                  <a:pt x="448818" y="2844546"/>
                </a:lnTo>
                <a:lnTo>
                  <a:pt x="0" y="0"/>
                </a:lnTo>
                <a:close/>
              </a:path>
            </a:pathLst>
          </a:custGeom>
          <a:solidFill>
            <a:srgbClr val="90C225">
              <a:alpha val="85096"/>
            </a:srgbClr>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682940"/>
            <a:ext cx="10515600" cy="689932"/>
          </a:xfrm>
          <a:prstGeom prst="rect">
            <a:avLst/>
          </a:prstGeom>
        </p:spPr>
        <p:txBody>
          <a:bodyPr vert="horz" wrap="square" lIns="0" tIns="12700" rIns="0" bIns="0" rtlCol="0">
            <a:spAutoFit/>
          </a:bodyPr>
          <a:lstStyle/>
          <a:p>
            <a:pPr marL="12700">
              <a:lnSpc>
                <a:spcPct val="100000"/>
              </a:lnSpc>
              <a:spcBef>
                <a:spcPts val="100"/>
              </a:spcBef>
            </a:pPr>
            <a:r>
              <a:rPr dirty="0">
                <a:solidFill>
                  <a:schemeClr val="accent2">
                    <a:lumMod val="75000"/>
                  </a:schemeClr>
                </a:solidFill>
                <a:latin typeface="Franklin Gothic Demi Cond" panose="020B0706030402020204" pitchFamily="34" charset="0"/>
                <a:ea typeface="+mn-ea"/>
                <a:cs typeface="+mn-cs"/>
              </a:rPr>
              <a:t>Data Manipulation</a:t>
            </a:r>
          </a:p>
        </p:txBody>
      </p:sp>
      <p:sp>
        <p:nvSpPr>
          <p:cNvPr id="3" name="object 3"/>
          <p:cNvSpPr txBox="1"/>
          <p:nvPr/>
        </p:nvSpPr>
        <p:spPr>
          <a:xfrm>
            <a:off x="882650" y="1435049"/>
            <a:ext cx="9023350" cy="4420441"/>
          </a:xfrm>
          <a:prstGeom prst="rect">
            <a:avLst/>
          </a:prstGeom>
        </p:spPr>
        <p:txBody>
          <a:bodyPr vert="horz" wrap="square" lIns="0" tIns="154305" rIns="0" bIns="0" rtlCol="0">
            <a:spAutoFit/>
          </a:bodyPr>
          <a:lstStyle/>
          <a:p>
            <a:pPr marL="298450" indent="-285750">
              <a:lnSpc>
                <a:spcPct val="100000"/>
              </a:lnSpc>
              <a:spcBef>
                <a:spcPts val="1215"/>
              </a:spcBef>
              <a:buClr>
                <a:schemeClr val="accent6"/>
              </a:buClr>
              <a:buFont typeface="Wingdings" panose="05000000000000000000" pitchFamily="2" charset="2"/>
              <a:buChar char="Ø"/>
              <a:tabLst>
                <a:tab pos="297815" algn="l"/>
              </a:tabLst>
            </a:pPr>
            <a:r>
              <a:rPr dirty="0"/>
              <a:t>Total Number of Rows =37, Total Number of Columns =9240.</a:t>
            </a:r>
          </a:p>
          <a:p>
            <a:pPr marL="298450" marR="637540" indent="-285750">
              <a:lnSpc>
                <a:spcPct val="140000"/>
              </a:lnSpc>
              <a:spcBef>
                <a:spcPts val="300"/>
              </a:spcBef>
              <a:buClr>
                <a:schemeClr val="accent6"/>
              </a:buClr>
              <a:buFont typeface="Wingdings" panose="05000000000000000000" pitchFamily="2" charset="2"/>
              <a:buChar char="Ø"/>
              <a:tabLst>
                <a:tab pos="297815" algn="l"/>
              </a:tabLst>
            </a:pPr>
            <a:r>
              <a:rPr dirty="0"/>
              <a:t>Single value features like “Magazine”, “Receive More Updates About Our Courses”, “Update me on Supply</a:t>
            </a:r>
            <a:r>
              <a:rPr lang="en-IN" dirty="0"/>
              <a:t> </a:t>
            </a:r>
            <a:r>
              <a:rPr dirty="0"/>
              <a:t>Chain Content”, “Get updates on DM Content”, “I agree to pay the amount through cheque” etc. have been dropped.</a:t>
            </a:r>
          </a:p>
          <a:p>
            <a:pPr marL="298450" indent="-285750">
              <a:lnSpc>
                <a:spcPct val="100000"/>
              </a:lnSpc>
              <a:spcBef>
                <a:spcPts val="1115"/>
              </a:spcBef>
              <a:buClr>
                <a:schemeClr val="accent6"/>
              </a:buClr>
              <a:buFont typeface="Wingdings" panose="05000000000000000000" pitchFamily="2" charset="2"/>
              <a:buChar char="Ø"/>
              <a:tabLst>
                <a:tab pos="297815" algn="l"/>
              </a:tabLst>
            </a:pPr>
            <a:r>
              <a:rPr dirty="0"/>
              <a:t>Removing the “Prospect ID” and “Lead Number” which is not necessary for the analysis.</a:t>
            </a:r>
          </a:p>
          <a:p>
            <a:pPr marL="298450" marR="5080" indent="-285750">
              <a:lnSpc>
                <a:spcPct val="140000"/>
              </a:lnSpc>
              <a:spcBef>
                <a:spcPts val="300"/>
              </a:spcBef>
              <a:buClr>
                <a:schemeClr val="accent6"/>
              </a:buClr>
              <a:buFont typeface="Wingdings" panose="05000000000000000000" pitchFamily="2" charset="2"/>
              <a:buChar char="Ø"/>
              <a:tabLst>
                <a:tab pos="297815" algn="l"/>
              </a:tabLst>
            </a:pPr>
            <a:r>
              <a:rPr dirty="0"/>
              <a:t>After checking for the value counts for some of the object type variables, we find some of the features which has no enough variance, which we have dropped, the features are: “Do Not Call”, “What matters most to you in choosing course”, “Search”, “Newspaper Article”, “X Education Forums”, “Newspaper”, “Digital Advertisement” etc.</a:t>
            </a:r>
          </a:p>
          <a:p>
            <a:pPr marL="298450" marR="104139" indent="-285750">
              <a:lnSpc>
                <a:spcPct val="140000"/>
              </a:lnSpc>
              <a:spcBef>
                <a:spcPts val="300"/>
              </a:spcBef>
              <a:buClr>
                <a:schemeClr val="accent6"/>
              </a:buClr>
              <a:buFont typeface="Wingdings" panose="05000000000000000000" pitchFamily="2" charset="2"/>
              <a:buChar char="Ø"/>
              <a:tabLst>
                <a:tab pos="297815" algn="l"/>
              </a:tabLst>
            </a:pPr>
            <a:r>
              <a:rPr dirty="0"/>
              <a:t>Dropping the columns having more than 35% as missing value such as ‘How did you hear about X Education’ and ‘Lead Profile’.</a:t>
            </a:r>
          </a:p>
        </p:txBody>
      </p:sp>
      <p:sp>
        <p:nvSpPr>
          <p:cNvPr id="4" name="object 2">
            <a:extLst>
              <a:ext uri="{FF2B5EF4-FFF2-40B4-BE49-F238E27FC236}">
                <a16:creationId xmlns:a16="http://schemas.microsoft.com/office/drawing/2014/main" id="{D5909BBE-A7A7-E47B-9FEC-41C936FB056A}"/>
              </a:ext>
            </a:extLst>
          </p:cNvPr>
          <p:cNvSpPr/>
          <p:nvPr/>
        </p:nvSpPr>
        <p:spPr>
          <a:xfrm>
            <a:off x="0" y="4013453"/>
            <a:ext cx="448945" cy="2844800"/>
          </a:xfrm>
          <a:custGeom>
            <a:avLst/>
            <a:gdLst/>
            <a:ahLst/>
            <a:cxnLst/>
            <a:rect l="l" t="t" r="r" b="b"/>
            <a:pathLst>
              <a:path w="448945" h="2844800">
                <a:moveTo>
                  <a:pt x="0" y="0"/>
                </a:moveTo>
                <a:lnTo>
                  <a:pt x="0" y="2844546"/>
                </a:lnTo>
                <a:lnTo>
                  <a:pt x="448818" y="2844546"/>
                </a:lnTo>
                <a:lnTo>
                  <a:pt x="0" y="0"/>
                </a:lnTo>
                <a:close/>
              </a:path>
            </a:pathLst>
          </a:custGeom>
          <a:solidFill>
            <a:srgbClr val="90C225">
              <a:alpha val="85096"/>
            </a:srgbClr>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3453"/>
            <a:ext cx="448945" cy="2844800"/>
          </a:xfrm>
          <a:custGeom>
            <a:avLst/>
            <a:gdLst/>
            <a:ahLst/>
            <a:cxnLst/>
            <a:rect l="l" t="t" r="r" b="b"/>
            <a:pathLst>
              <a:path w="448945" h="2844800">
                <a:moveTo>
                  <a:pt x="0" y="0"/>
                </a:moveTo>
                <a:lnTo>
                  <a:pt x="0" y="2844546"/>
                </a:lnTo>
                <a:lnTo>
                  <a:pt x="448818" y="2844546"/>
                </a:lnTo>
                <a:lnTo>
                  <a:pt x="0" y="0"/>
                </a:lnTo>
                <a:close/>
              </a:path>
            </a:pathLst>
          </a:custGeom>
          <a:solidFill>
            <a:srgbClr val="90C225">
              <a:alpha val="85096"/>
            </a:srgbClr>
          </a:solidFill>
        </p:spPr>
        <p:txBody>
          <a:bodyPr wrap="square" lIns="0" tIns="0" rIns="0" bIns="0" rtlCol="0"/>
          <a:lstStyle/>
          <a:p>
            <a:endParaRPr/>
          </a:p>
        </p:txBody>
      </p:sp>
      <p:sp>
        <p:nvSpPr>
          <p:cNvPr id="4" name="object 4"/>
          <p:cNvSpPr txBox="1"/>
          <p:nvPr/>
        </p:nvSpPr>
        <p:spPr>
          <a:xfrm>
            <a:off x="756158" y="202442"/>
            <a:ext cx="10140442" cy="843821"/>
          </a:xfrm>
          <a:prstGeom prst="rect">
            <a:avLst/>
          </a:prstGeom>
        </p:spPr>
        <p:txBody>
          <a:bodyPr vert="horz" wrap="square" lIns="0" tIns="12700" rIns="0" bIns="0" rtlCol="0">
            <a:spAutoFit/>
          </a:bodyPr>
          <a:lstStyle/>
          <a:p>
            <a:pPr marL="12700">
              <a:lnSpc>
                <a:spcPct val="100000"/>
              </a:lnSpc>
              <a:spcBef>
                <a:spcPts val="100"/>
              </a:spcBef>
            </a:pPr>
            <a:r>
              <a:rPr lang="en-IN" sz="5400" dirty="0">
                <a:solidFill>
                  <a:schemeClr val="accent2">
                    <a:lumMod val="75000"/>
                  </a:schemeClr>
                </a:solidFill>
                <a:latin typeface="Franklin Gothic Demi Cond" panose="020B0706030402020204" pitchFamily="34" charset="0"/>
              </a:rPr>
              <a:t>Exploratory Data Analysis</a:t>
            </a:r>
            <a:endParaRPr sz="5400" dirty="0">
              <a:solidFill>
                <a:schemeClr val="accent2">
                  <a:lumMod val="75000"/>
                </a:schemeClr>
              </a:solidFill>
              <a:latin typeface="Franklin Gothic Demi Cond" panose="020B0706030402020204" pitchFamily="34" charset="0"/>
            </a:endParaRPr>
          </a:p>
        </p:txBody>
      </p:sp>
      <p:pic>
        <p:nvPicPr>
          <p:cNvPr id="6" name="Picture 5">
            <a:extLst>
              <a:ext uri="{FF2B5EF4-FFF2-40B4-BE49-F238E27FC236}">
                <a16:creationId xmlns:a16="http://schemas.microsoft.com/office/drawing/2014/main" id="{F9A798B9-BBB9-7FDB-EBCF-ED69892E1C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158" y="1322324"/>
            <a:ext cx="4577841" cy="4988268"/>
          </a:xfrm>
          <a:prstGeom prst="rect">
            <a:avLst/>
          </a:prstGeom>
        </p:spPr>
      </p:pic>
      <p:sp>
        <p:nvSpPr>
          <p:cNvPr id="7" name="TextBox 6">
            <a:extLst>
              <a:ext uri="{FF2B5EF4-FFF2-40B4-BE49-F238E27FC236}">
                <a16:creationId xmlns:a16="http://schemas.microsoft.com/office/drawing/2014/main" id="{4BD90961-B46E-27D0-E542-9AEB711A3C07}"/>
              </a:ext>
            </a:extLst>
          </p:cNvPr>
          <p:cNvSpPr txBox="1"/>
          <p:nvPr/>
        </p:nvSpPr>
        <p:spPr>
          <a:xfrm>
            <a:off x="6324600" y="1524000"/>
            <a:ext cx="4800600" cy="3416320"/>
          </a:xfrm>
          <a:prstGeom prst="rect">
            <a:avLst/>
          </a:prstGeom>
          <a:noFill/>
        </p:spPr>
        <p:txBody>
          <a:bodyPr wrap="square" rtlCol="0">
            <a:spAutoFit/>
          </a:bodyPr>
          <a:lstStyle/>
          <a:p>
            <a:pPr marL="285750" indent="-285750">
              <a:buClr>
                <a:schemeClr val="accent6"/>
              </a:buClr>
              <a:buFont typeface="Wingdings" panose="05000000000000000000" pitchFamily="2" charset="2"/>
              <a:buChar char="Ø"/>
            </a:pPr>
            <a:r>
              <a:rPr lang="en-US" dirty="0"/>
              <a:t>The most frequent "Last Notable Activity" is "Modified," with a significantly higher count than any other activity.</a:t>
            </a:r>
          </a:p>
          <a:p>
            <a:pPr marL="285750" indent="-285750">
              <a:buClr>
                <a:schemeClr val="accent6"/>
              </a:buClr>
              <a:buFont typeface="Wingdings" panose="05000000000000000000" pitchFamily="2" charset="2"/>
              <a:buChar char="Ø"/>
            </a:pPr>
            <a:r>
              <a:rPr lang="en-US" dirty="0"/>
              <a:t>"Email Opened" has a noticeable difference, with more opens for converted users. "Email Bounced" and "Email Marked Spam" have very low counts overall.</a:t>
            </a:r>
          </a:p>
          <a:p>
            <a:pPr marL="285750" indent="-285750">
              <a:buClr>
                <a:schemeClr val="accent6"/>
              </a:buClr>
              <a:buFont typeface="Wingdings" panose="05000000000000000000" pitchFamily="2" charset="2"/>
              <a:buChar char="Ø"/>
            </a:pPr>
            <a:r>
              <a:rPr lang="en-US" dirty="0"/>
              <a:t>The Converted users is slightly taller than the non-converted for "SMS Sent." This </a:t>
            </a:r>
            <a:r>
              <a:rPr lang="en-US" i="1" dirty="0"/>
              <a:t>suggests</a:t>
            </a:r>
            <a:r>
              <a:rPr lang="en-US" dirty="0"/>
              <a:t> that users whose last notable activity was an SMS might have a slightly higher chance of converting.</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3453"/>
            <a:ext cx="448945" cy="2844800"/>
          </a:xfrm>
          <a:custGeom>
            <a:avLst/>
            <a:gdLst/>
            <a:ahLst/>
            <a:cxnLst/>
            <a:rect l="l" t="t" r="r" b="b"/>
            <a:pathLst>
              <a:path w="448945" h="2844800">
                <a:moveTo>
                  <a:pt x="0" y="0"/>
                </a:moveTo>
                <a:lnTo>
                  <a:pt x="0" y="2844546"/>
                </a:lnTo>
                <a:lnTo>
                  <a:pt x="448818" y="2844546"/>
                </a:lnTo>
                <a:lnTo>
                  <a:pt x="0" y="0"/>
                </a:lnTo>
                <a:close/>
              </a:path>
            </a:pathLst>
          </a:custGeom>
          <a:solidFill>
            <a:srgbClr val="90C225">
              <a:alpha val="85096"/>
            </a:srgbClr>
          </a:solidFill>
        </p:spPr>
        <p:txBody>
          <a:bodyPr wrap="square" lIns="0" tIns="0" rIns="0" bIns="0" rtlCol="0"/>
          <a:lstStyle/>
          <a:p>
            <a:endParaRPr/>
          </a:p>
        </p:txBody>
      </p:sp>
      <p:grpSp>
        <p:nvGrpSpPr>
          <p:cNvPr id="10" name="Group 9">
            <a:extLst>
              <a:ext uri="{FF2B5EF4-FFF2-40B4-BE49-F238E27FC236}">
                <a16:creationId xmlns:a16="http://schemas.microsoft.com/office/drawing/2014/main" id="{003B584C-6AD8-2BDF-6487-B839D0B9DA21}"/>
              </a:ext>
            </a:extLst>
          </p:cNvPr>
          <p:cNvGrpSpPr/>
          <p:nvPr/>
        </p:nvGrpSpPr>
        <p:grpSpPr>
          <a:xfrm>
            <a:off x="910272" y="577024"/>
            <a:ext cx="10618049" cy="5671376"/>
            <a:chOff x="910272" y="226142"/>
            <a:chExt cx="10618049" cy="5671376"/>
          </a:xfrm>
        </p:grpSpPr>
        <p:pic>
          <p:nvPicPr>
            <p:cNvPr id="7" name="Picture 6">
              <a:extLst>
                <a:ext uri="{FF2B5EF4-FFF2-40B4-BE49-F238E27FC236}">
                  <a16:creationId xmlns:a16="http://schemas.microsoft.com/office/drawing/2014/main" id="{5CE6BFF9-ACE1-6184-3243-EB95145381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272" y="226142"/>
              <a:ext cx="10371455" cy="4574457"/>
            </a:xfrm>
            <a:prstGeom prst="rect">
              <a:avLst/>
            </a:prstGeom>
          </p:spPr>
        </p:pic>
        <p:sp>
          <p:nvSpPr>
            <p:cNvPr id="8" name="TextBox 7">
              <a:extLst>
                <a:ext uri="{FF2B5EF4-FFF2-40B4-BE49-F238E27FC236}">
                  <a16:creationId xmlns:a16="http://schemas.microsoft.com/office/drawing/2014/main" id="{0C1A29E8-89D5-9BA3-933C-CE8F005F1792}"/>
                </a:ext>
              </a:extLst>
            </p:cNvPr>
            <p:cNvSpPr txBox="1"/>
            <p:nvPr/>
          </p:nvSpPr>
          <p:spPr>
            <a:xfrm>
              <a:off x="6880121" y="4974188"/>
              <a:ext cx="4648200" cy="923330"/>
            </a:xfrm>
            <a:prstGeom prst="rect">
              <a:avLst/>
            </a:prstGeom>
            <a:noFill/>
          </p:spPr>
          <p:txBody>
            <a:bodyPr wrap="square" rtlCol="0">
              <a:spAutoFit/>
            </a:bodyPr>
            <a:lstStyle/>
            <a:p>
              <a:r>
                <a:rPr lang="en-IN" dirty="0"/>
                <a:t>Google searches in “Lead Source” has high conversions compared to other modes, while references has high conversion rate.</a:t>
              </a:r>
            </a:p>
          </p:txBody>
        </p:sp>
        <p:sp>
          <p:nvSpPr>
            <p:cNvPr id="9" name="TextBox 8">
              <a:extLst>
                <a:ext uri="{FF2B5EF4-FFF2-40B4-BE49-F238E27FC236}">
                  <a16:creationId xmlns:a16="http://schemas.microsoft.com/office/drawing/2014/main" id="{61436E6E-0D6C-2B36-E02E-3534B03893FD}"/>
                </a:ext>
              </a:extLst>
            </p:cNvPr>
            <p:cNvSpPr txBox="1"/>
            <p:nvPr/>
          </p:nvSpPr>
          <p:spPr>
            <a:xfrm>
              <a:off x="1492833" y="5097939"/>
              <a:ext cx="4343400" cy="646331"/>
            </a:xfrm>
            <a:prstGeom prst="rect">
              <a:avLst/>
            </a:prstGeom>
            <a:noFill/>
          </p:spPr>
          <p:txBody>
            <a:bodyPr wrap="square" rtlCol="0">
              <a:spAutoFit/>
            </a:bodyPr>
            <a:lstStyle/>
            <a:p>
              <a:r>
                <a:rPr lang="en-IN" dirty="0"/>
                <a:t>Landing page submission in “Lead Origin” has high lead conversions</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4013454"/>
            <a:ext cx="448945" cy="2844800"/>
          </a:xfrm>
          <a:custGeom>
            <a:avLst/>
            <a:gdLst/>
            <a:ahLst/>
            <a:cxnLst/>
            <a:rect l="l" t="t" r="r" b="b"/>
            <a:pathLst>
              <a:path w="448945" h="2844800">
                <a:moveTo>
                  <a:pt x="0" y="0"/>
                </a:moveTo>
                <a:lnTo>
                  <a:pt x="0" y="2844546"/>
                </a:lnTo>
                <a:lnTo>
                  <a:pt x="448818" y="2844546"/>
                </a:lnTo>
                <a:lnTo>
                  <a:pt x="0" y="0"/>
                </a:lnTo>
                <a:close/>
              </a:path>
            </a:pathLst>
          </a:custGeom>
          <a:solidFill>
            <a:srgbClr val="90C225">
              <a:alpha val="85096"/>
            </a:srgbClr>
          </a:solidFill>
        </p:spPr>
        <p:txBody>
          <a:bodyPr wrap="square" lIns="0" tIns="0" rIns="0" bIns="0" rtlCol="0"/>
          <a:lstStyle/>
          <a:p>
            <a:endParaRPr/>
          </a:p>
        </p:txBody>
      </p:sp>
      <p:pic>
        <p:nvPicPr>
          <p:cNvPr id="6" name="Picture 5">
            <a:extLst>
              <a:ext uri="{FF2B5EF4-FFF2-40B4-BE49-F238E27FC236}">
                <a16:creationId xmlns:a16="http://schemas.microsoft.com/office/drawing/2014/main" id="{D185A60A-A91E-3F84-FD04-1DB6F7D323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19449"/>
            <a:ext cx="11125200" cy="641910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3453"/>
            <a:ext cx="448945" cy="2844800"/>
          </a:xfrm>
          <a:custGeom>
            <a:avLst/>
            <a:gdLst/>
            <a:ahLst/>
            <a:cxnLst/>
            <a:rect l="l" t="t" r="r" b="b"/>
            <a:pathLst>
              <a:path w="448945" h="2844800">
                <a:moveTo>
                  <a:pt x="0" y="0"/>
                </a:moveTo>
                <a:lnTo>
                  <a:pt x="0" y="2844546"/>
                </a:lnTo>
                <a:lnTo>
                  <a:pt x="448818" y="2844546"/>
                </a:lnTo>
                <a:lnTo>
                  <a:pt x="0" y="0"/>
                </a:lnTo>
                <a:close/>
              </a:path>
            </a:pathLst>
          </a:custGeom>
          <a:solidFill>
            <a:srgbClr val="90C225">
              <a:alpha val="85096"/>
            </a:srgbClr>
          </a:solidFill>
        </p:spPr>
        <p:txBody>
          <a:bodyPr wrap="square" lIns="0" tIns="0" rIns="0" bIns="0" rtlCol="0"/>
          <a:lstStyle/>
          <a:p>
            <a:endParaRPr/>
          </a:p>
        </p:txBody>
      </p:sp>
      <p:grpSp>
        <p:nvGrpSpPr>
          <p:cNvPr id="7" name="Group 6">
            <a:extLst>
              <a:ext uri="{FF2B5EF4-FFF2-40B4-BE49-F238E27FC236}">
                <a16:creationId xmlns:a16="http://schemas.microsoft.com/office/drawing/2014/main" id="{95FE1742-BF43-61A9-ABC0-D77DF7012539}"/>
              </a:ext>
            </a:extLst>
          </p:cNvPr>
          <p:cNvGrpSpPr/>
          <p:nvPr/>
        </p:nvGrpSpPr>
        <p:grpSpPr>
          <a:xfrm>
            <a:off x="762000" y="304799"/>
            <a:ext cx="10668000" cy="6300799"/>
            <a:chOff x="762000" y="304799"/>
            <a:chExt cx="10668000" cy="6300799"/>
          </a:xfrm>
        </p:grpSpPr>
        <p:pic>
          <p:nvPicPr>
            <p:cNvPr id="5" name="Picture 4">
              <a:extLst>
                <a:ext uri="{FF2B5EF4-FFF2-40B4-BE49-F238E27FC236}">
                  <a16:creationId xmlns:a16="http://schemas.microsoft.com/office/drawing/2014/main" id="{E5DC28FF-799B-29AE-8393-DFB4DE0070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04799"/>
              <a:ext cx="10668000" cy="6300799"/>
            </a:xfrm>
            <a:prstGeom prst="rect">
              <a:avLst/>
            </a:prstGeom>
          </p:spPr>
        </p:pic>
        <p:sp>
          <p:nvSpPr>
            <p:cNvPr id="6" name="TextBox 5">
              <a:extLst>
                <a:ext uri="{FF2B5EF4-FFF2-40B4-BE49-F238E27FC236}">
                  <a16:creationId xmlns:a16="http://schemas.microsoft.com/office/drawing/2014/main" id="{BC4397C8-5C80-6C9D-8EC9-B6B4941DADA7}"/>
                </a:ext>
              </a:extLst>
            </p:cNvPr>
            <p:cNvSpPr txBox="1"/>
            <p:nvPr/>
          </p:nvSpPr>
          <p:spPr>
            <a:xfrm>
              <a:off x="6629400" y="5029200"/>
              <a:ext cx="4648200" cy="1569660"/>
            </a:xfrm>
            <a:prstGeom prst="rect">
              <a:avLst/>
            </a:prstGeom>
            <a:noFill/>
          </p:spPr>
          <p:txBody>
            <a:bodyPr wrap="square" rtlCol="0">
              <a:spAutoFit/>
            </a:bodyPr>
            <a:lstStyle/>
            <a:p>
              <a:pPr marL="285750" indent="-285750">
                <a:buClr>
                  <a:schemeClr val="accent6"/>
                </a:buClr>
                <a:buFont typeface="Wingdings" panose="05000000000000000000" pitchFamily="2" charset="2"/>
                <a:buChar char="Ø"/>
              </a:pPr>
              <a:r>
                <a:rPr lang="en-IN" sz="1600" dirty="0"/>
                <a:t>The above graph shows searches are not good leads.</a:t>
              </a:r>
            </a:p>
            <a:p>
              <a:pPr marL="285750" indent="-285750">
                <a:buClr>
                  <a:schemeClr val="accent6"/>
                </a:buClr>
                <a:buFont typeface="Wingdings" panose="05000000000000000000" pitchFamily="2" charset="2"/>
                <a:buChar char="Ø"/>
              </a:pPr>
              <a:r>
                <a:rPr lang="en-IN" sz="1600" dirty="0"/>
                <a:t>Better career prospects, </a:t>
              </a:r>
              <a:r>
                <a:rPr lang="en-US" sz="1600" dirty="0"/>
                <a:t>the conversion rate is slightly </a:t>
              </a:r>
              <a:r>
                <a:rPr lang="en-US" sz="1600" i="1" dirty="0"/>
                <a:t>lower</a:t>
              </a:r>
              <a:r>
                <a:rPr lang="en-US" sz="1600" dirty="0"/>
                <a:t> proportionally compared to non-converted individuals. This suggests that while important, it's not the </a:t>
              </a:r>
              <a:r>
                <a:rPr lang="en-US" sz="1600" i="1" dirty="0"/>
                <a:t>sole</a:t>
              </a:r>
              <a:r>
                <a:rPr lang="en-US" sz="1600" dirty="0"/>
                <a:t> driver of conversion.</a:t>
              </a:r>
              <a:endParaRPr lang="en-IN" sz="1600" dirty="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193A0-4177-9B17-D695-E41A2F903A6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FB1BA1B-0AE2-BB53-98F3-40BF07E38C82}"/>
              </a:ext>
            </a:extLst>
          </p:cNvPr>
          <p:cNvSpPr/>
          <p:nvPr/>
        </p:nvSpPr>
        <p:spPr>
          <a:xfrm>
            <a:off x="0" y="4013453"/>
            <a:ext cx="448945" cy="2844800"/>
          </a:xfrm>
          <a:custGeom>
            <a:avLst/>
            <a:gdLst/>
            <a:ahLst/>
            <a:cxnLst/>
            <a:rect l="l" t="t" r="r" b="b"/>
            <a:pathLst>
              <a:path w="448945" h="2844800">
                <a:moveTo>
                  <a:pt x="0" y="0"/>
                </a:moveTo>
                <a:lnTo>
                  <a:pt x="0" y="2844546"/>
                </a:lnTo>
                <a:lnTo>
                  <a:pt x="448818" y="2844546"/>
                </a:lnTo>
                <a:lnTo>
                  <a:pt x="0" y="0"/>
                </a:lnTo>
                <a:close/>
              </a:path>
            </a:pathLst>
          </a:custGeom>
          <a:solidFill>
            <a:srgbClr val="90C225">
              <a:alpha val="85096"/>
            </a:srgbClr>
          </a:solidFill>
        </p:spPr>
        <p:txBody>
          <a:bodyPr wrap="square" lIns="0" tIns="0" rIns="0" bIns="0" rtlCol="0"/>
          <a:lstStyle/>
          <a:p>
            <a:endParaRPr/>
          </a:p>
        </p:txBody>
      </p:sp>
      <p:sp>
        <p:nvSpPr>
          <p:cNvPr id="3" name="object 2"/>
          <p:cNvSpPr txBox="1">
            <a:spLocks/>
          </p:cNvSpPr>
          <p:nvPr/>
        </p:nvSpPr>
        <p:spPr>
          <a:xfrm>
            <a:off x="838200" y="365125"/>
            <a:ext cx="3733800" cy="701675"/>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IN" dirty="0">
                <a:solidFill>
                  <a:schemeClr val="accent2">
                    <a:lumMod val="75000"/>
                  </a:schemeClr>
                </a:solidFill>
                <a:latin typeface="Franklin Gothic Demi Cond" panose="020B0706030402020204" pitchFamily="34" charset="0"/>
                <a:ea typeface="+mn-ea"/>
                <a:cs typeface="+mn-cs"/>
              </a:rPr>
              <a:t>Model Building</a:t>
            </a:r>
          </a:p>
        </p:txBody>
      </p:sp>
      <p:sp>
        <p:nvSpPr>
          <p:cNvPr id="6" name="object 3"/>
          <p:cNvSpPr txBox="1">
            <a:spLocks/>
          </p:cNvSpPr>
          <p:nvPr/>
        </p:nvSpPr>
        <p:spPr>
          <a:xfrm>
            <a:off x="448945" y="1442035"/>
            <a:ext cx="11590655" cy="4272965"/>
          </a:xfrm>
          <a:prstGeom prst="rect">
            <a:avLst/>
          </a:prstGeom>
        </p:spPr>
        <p:txBody>
          <a:bodyPr vert="horz" wrap="square" lIns="0" tIns="1270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00"/>
              </a:spcBef>
              <a:buSzPct val="109000"/>
              <a:buFont typeface="Wingdings" panose="05000000000000000000" pitchFamily="2" charset="2"/>
              <a:buChar char="Ø"/>
              <a:tabLst>
                <a:tab pos="354965" algn="l"/>
              </a:tabLst>
            </a:pPr>
            <a:r>
              <a:rPr lang="en-US" sz="1400" dirty="0">
                <a:solidFill>
                  <a:srgbClr val="90C225"/>
                </a:solidFill>
                <a:latin typeface="Lucida Sans Unicode"/>
                <a:cs typeface="Lucida Sans Unicode"/>
              </a:rPr>
              <a:t> </a:t>
            </a:r>
            <a:r>
              <a:rPr lang="en-US" sz="2400" dirty="0"/>
              <a:t>Splitting</a:t>
            </a:r>
            <a:r>
              <a:rPr lang="en-US" sz="2400" spc="-55" dirty="0"/>
              <a:t> </a:t>
            </a:r>
            <a:r>
              <a:rPr lang="en-US" sz="2400" dirty="0"/>
              <a:t>the</a:t>
            </a:r>
            <a:r>
              <a:rPr lang="en-US" sz="2400" spc="-50" dirty="0"/>
              <a:t> </a:t>
            </a:r>
            <a:r>
              <a:rPr lang="en-US" sz="2400" dirty="0"/>
              <a:t>Data</a:t>
            </a:r>
            <a:r>
              <a:rPr lang="en-US" sz="2400" spc="-50" dirty="0"/>
              <a:t> </a:t>
            </a:r>
            <a:r>
              <a:rPr lang="en-US" sz="2400" dirty="0"/>
              <a:t>into</a:t>
            </a:r>
            <a:r>
              <a:rPr lang="en-US" sz="2400" spc="-55" dirty="0"/>
              <a:t> </a:t>
            </a:r>
            <a:r>
              <a:rPr lang="en-US" sz="2400" spc="-20" dirty="0"/>
              <a:t>Training</a:t>
            </a:r>
            <a:r>
              <a:rPr lang="en-US" sz="2400" spc="-50" dirty="0"/>
              <a:t> </a:t>
            </a:r>
            <a:r>
              <a:rPr lang="en-US" sz="2400" dirty="0"/>
              <a:t>and</a:t>
            </a:r>
            <a:r>
              <a:rPr lang="en-US" sz="2400" spc="-45" dirty="0"/>
              <a:t> </a:t>
            </a:r>
            <a:r>
              <a:rPr lang="en-US" sz="2400" spc="-25" dirty="0"/>
              <a:t>Testing</a:t>
            </a:r>
            <a:r>
              <a:rPr lang="en-US" sz="2400" spc="-50" dirty="0"/>
              <a:t> </a:t>
            </a:r>
            <a:r>
              <a:rPr lang="en-US" sz="2400" spc="-20" dirty="0"/>
              <a:t>Sets</a:t>
            </a:r>
            <a:endParaRPr lang="en-US" sz="1400" dirty="0">
              <a:latin typeface="Lucida Sans Unicode"/>
              <a:cs typeface="Lucida Sans Unicode"/>
            </a:endParaRPr>
          </a:p>
          <a:p>
            <a:pPr marL="297815" marR="5080" indent="-285750">
              <a:lnSpc>
                <a:spcPct val="100000"/>
              </a:lnSpc>
              <a:spcBef>
                <a:spcPts val="1300"/>
              </a:spcBef>
              <a:buSzPct val="109000"/>
              <a:buFont typeface="Wingdings" panose="05000000000000000000" pitchFamily="2" charset="2"/>
              <a:buChar char="Ø"/>
              <a:tabLst>
                <a:tab pos="354965" algn="l"/>
              </a:tabLst>
            </a:pPr>
            <a:r>
              <a:rPr lang="en-US" sz="1400" dirty="0">
                <a:solidFill>
                  <a:srgbClr val="90C225"/>
                </a:solidFill>
                <a:latin typeface="Lucida Sans Unicode"/>
                <a:cs typeface="Lucida Sans Unicode"/>
              </a:rPr>
              <a:t> </a:t>
            </a:r>
            <a:r>
              <a:rPr lang="en-US" sz="2400" dirty="0"/>
              <a:t>The</a:t>
            </a:r>
            <a:r>
              <a:rPr lang="en-US" sz="2400" spc="-35" dirty="0"/>
              <a:t> </a:t>
            </a:r>
            <a:r>
              <a:rPr lang="en-US" sz="2400" dirty="0"/>
              <a:t>first</a:t>
            </a:r>
            <a:r>
              <a:rPr lang="en-US" sz="2400" spc="-50" dirty="0"/>
              <a:t> </a:t>
            </a:r>
            <a:r>
              <a:rPr lang="en-US" sz="2400" dirty="0"/>
              <a:t>basic</a:t>
            </a:r>
            <a:r>
              <a:rPr lang="en-US" sz="2400" spc="-40" dirty="0"/>
              <a:t> </a:t>
            </a:r>
            <a:r>
              <a:rPr lang="en-US" sz="2400" dirty="0"/>
              <a:t>step</a:t>
            </a:r>
            <a:r>
              <a:rPr lang="en-US" sz="2400" spc="-40" dirty="0"/>
              <a:t> </a:t>
            </a:r>
            <a:r>
              <a:rPr lang="en-US" sz="2400" dirty="0"/>
              <a:t>for</a:t>
            </a:r>
            <a:r>
              <a:rPr lang="en-US" sz="2400" spc="-40" dirty="0"/>
              <a:t> </a:t>
            </a:r>
            <a:r>
              <a:rPr lang="en-US" sz="2400" spc="-10" dirty="0"/>
              <a:t>regression</a:t>
            </a:r>
            <a:r>
              <a:rPr lang="en-US" sz="2400" spc="-35" dirty="0"/>
              <a:t> </a:t>
            </a:r>
            <a:r>
              <a:rPr lang="en-US" sz="2400" dirty="0"/>
              <a:t>is</a:t>
            </a:r>
            <a:r>
              <a:rPr lang="en-US" sz="2400" spc="-45" dirty="0"/>
              <a:t> </a:t>
            </a:r>
            <a:r>
              <a:rPr lang="en-US" sz="2400" spc="-10" dirty="0"/>
              <a:t>performing</a:t>
            </a:r>
            <a:r>
              <a:rPr lang="en-US" sz="2400" spc="-40" dirty="0"/>
              <a:t> </a:t>
            </a:r>
            <a:r>
              <a:rPr lang="en-US" sz="2400" dirty="0"/>
              <a:t>a</a:t>
            </a:r>
            <a:r>
              <a:rPr lang="en-US" sz="2400" spc="-45" dirty="0"/>
              <a:t> </a:t>
            </a:r>
            <a:r>
              <a:rPr lang="en-US" sz="2400" spc="-10" dirty="0"/>
              <a:t>train-</a:t>
            </a:r>
            <a:r>
              <a:rPr lang="en-US" sz="2400" dirty="0"/>
              <a:t>test</a:t>
            </a:r>
            <a:r>
              <a:rPr lang="en-US" sz="2400" spc="-45" dirty="0"/>
              <a:t> </a:t>
            </a:r>
            <a:r>
              <a:rPr lang="en-US" sz="2400" dirty="0"/>
              <a:t>split,</a:t>
            </a:r>
            <a:r>
              <a:rPr lang="en-US" sz="2400" spc="-40" dirty="0"/>
              <a:t> </a:t>
            </a:r>
            <a:r>
              <a:rPr lang="en-US" sz="2400" dirty="0"/>
              <a:t>we</a:t>
            </a:r>
            <a:r>
              <a:rPr lang="en-US" sz="2400" spc="-25" dirty="0"/>
              <a:t> </a:t>
            </a:r>
            <a:r>
              <a:rPr lang="en-US" sz="2400" dirty="0"/>
              <a:t>have</a:t>
            </a:r>
            <a:r>
              <a:rPr lang="en-US" sz="2400" spc="-35" dirty="0"/>
              <a:t> </a:t>
            </a:r>
            <a:r>
              <a:rPr lang="en-US" sz="2400" dirty="0"/>
              <a:t>chosen</a:t>
            </a:r>
            <a:r>
              <a:rPr lang="en-US" sz="2400" spc="-30" dirty="0"/>
              <a:t> </a:t>
            </a:r>
            <a:r>
              <a:rPr lang="en-US" sz="2400" spc="-10" dirty="0"/>
              <a:t>70:30 ratio.</a:t>
            </a:r>
            <a:endParaRPr lang="en-US" sz="1400" dirty="0">
              <a:latin typeface="Lucida Sans Unicode"/>
              <a:cs typeface="Lucida Sans Unicode"/>
            </a:endParaRPr>
          </a:p>
          <a:p>
            <a:pPr>
              <a:lnSpc>
                <a:spcPct val="100000"/>
              </a:lnSpc>
              <a:spcBef>
                <a:spcPts val="1200"/>
              </a:spcBef>
              <a:buSzPct val="109000"/>
              <a:buFont typeface="Wingdings" panose="05000000000000000000" pitchFamily="2" charset="2"/>
              <a:buChar char="Ø"/>
              <a:tabLst>
                <a:tab pos="354965" algn="l"/>
              </a:tabLst>
            </a:pPr>
            <a:r>
              <a:rPr lang="en-US" sz="1400" dirty="0">
                <a:solidFill>
                  <a:srgbClr val="90C225"/>
                </a:solidFill>
                <a:latin typeface="Lucida Sans Unicode"/>
                <a:cs typeface="Lucida Sans Unicode"/>
              </a:rPr>
              <a:t> </a:t>
            </a:r>
            <a:r>
              <a:rPr lang="en-US" sz="2400" dirty="0"/>
              <a:t>Use</a:t>
            </a:r>
            <a:r>
              <a:rPr lang="en-US" sz="2400" spc="-45" dirty="0"/>
              <a:t> </a:t>
            </a:r>
            <a:r>
              <a:rPr lang="en-US" sz="2400" dirty="0"/>
              <a:t>RFE</a:t>
            </a:r>
            <a:r>
              <a:rPr lang="en-US" sz="2400" spc="-45" dirty="0"/>
              <a:t> </a:t>
            </a:r>
            <a:r>
              <a:rPr lang="en-US" sz="2400" dirty="0"/>
              <a:t>for</a:t>
            </a:r>
            <a:r>
              <a:rPr lang="en-US" sz="2400" spc="-40" dirty="0"/>
              <a:t> </a:t>
            </a:r>
            <a:r>
              <a:rPr lang="en-US" sz="2400" dirty="0"/>
              <a:t>Feature</a:t>
            </a:r>
            <a:r>
              <a:rPr lang="en-US" sz="2400" spc="-40" dirty="0"/>
              <a:t> </a:t>
            </a:r>
            <a:r>
              <a:rPr lang="en-US" sz="2400" spc="-10" dirty="0"/>
              <a:t>Selection</a:t>
            </a:r>
            <a:endParaRPr lang="en-US" sz="1400" dirty="0">
              <a:latin typeface="Lucida Sans Unicode"/>
              <a:cs typeface="Lucida Sans Unicode"/>
            </a:endParaRPr>
          </a:p>
          <a:p>
            <a:pPr>
              <a:lnSpc>
                <a:spcPct val="100000"/>
              </a:lnSpc>
              <a:spcBef>
                <a:spcPts val="1200"/>
              </a:spcBef>
              <a:buSzPct val="109000"/>
              <a:buFont typeface="Wingdings" panose="05000000000000000000" pitchFamily="2" charset="2"/>
              <a:buChar char="Ø"/>
              <a:tabLst>
                <a:tab pos="354965" algn="l"/>
              </a:tabLst>
            </a:pPr>
            <a:r>
              <a:rPr lang="en-US" sz="1400" dirty="0">
                <a:solidFill>
                  <a:srgbClr val="90C225"/>
                </a:solidFill>
                <a:latin typeface="Lucida Sans Unicode"/>
                <a:cs typeface="Lucida Sans Unicode"/>
              </a:rPr>
              <a:t> </a:t>
            </a:r>
            <a:r>
              <a:rPr lang="en-US" sz="2400" dirty="0"/>
              <a:t>Running</a:t>
            </a:r>
            <a:r>
              <a:rPr lang="en-US" sz="2400" spc="-35" dirty="0"/>
              <a:t> </a:t>
            </a:r>
            <a:r>
              <a:rPr lang="en-US" sz="2400" dirty="0"/>
              <a:t>RFE</a:t>
            </a:r>
            <a:r>
              <a:rPr lang="en-US" sz="2400" spc="-45" dirty="0"/>
              <a:t> </a:t>
            </a:r>
            <a:r>
              <a:rPr lang="en-US" sz="2400" dirty="0"/>
              <a:t>with</a:t>
            </a:r>
            <a:r>
              <a:rPr lang="en-US" sz="2400" spc="-25" dirty="0"/>
              <a:t> </a:t>
            </a:r>
            <a:r>
              <a:rPr lang="en-US" sz="2400" dirty="0"/>
              <a:t>15</a:t>
            </a:r>
            <a:r>
              <a:rPr lang="en-US" sz="2400" spc="-40" dirty="0"/>
              <a:t> </a:t>
            </a:r>
            <a:r>
              <a:rPr lang="en-US" sz="2400" dirty="0"/>
              <a:t>variables</a:t>
            </a:r>
            <a:r>
              <a:rPr lang="en-US" sz="2400" spc="-45" dirty="0"/>
              <a:t> </a:t>
            </a:r>
            <a:r>
              <a:rPr lang="en-US" sz="2400" dirty="0"/>
              <a:t>as</a:t>
            </a:r>
            <a:r>
              <a:rPr lang="en-US" sz="2400" spc="-45" dirty="0"/>
              <a:t> </a:t>
            </a:r>
            <a:r>
              <a:rPr lang="en-US" sz="2400" spc="-10" dirty="0"/>
              <a:t>output</a:t>
            </a:r>
            <a:endParaRPr lang="en-US" sz="1400" dirty="0">
              <a:latin typeface="Lucida Sans Unicode"/>
              <a:cs typeface="Lucida Sans Unicode"/>
            </a:endParaRPr>
          </a:p>
          <a:p>
            <a:pPr>
              <a:lnSpc>
                <a:spcPct val="100000"/>
              </a:lnSpc>
              <a:spcBef>
                <a:spcPts val="1200"/>
              </a:spcBef>
              <a:buSzPct val="109000"/>
              <a:buFont typeface="Wingdings" panose="05000000000000000000" pitchFamily="2" charset="2"/>
              <a:buChar char="Ø"/>
              <a:tabLst>
                <a:tab pos="354965" algn="l"/>
              </a:tabLst>
            </a:pPr>
            <a:r>
              <a:rPr lang="en-US" sz="1400" dirty="0">
                <a:solidFill>
                  <a:srgbClr val="90C225"/>
                </a:solidFill>
                <a:latin typeface="Lucida Sans Unicode"/>
                <a:cs typeface="Lucida Sans Unicode"/>
              </a:rPr>
              <a:t> </a:t>
            </a:r>
            <a:r>
              <a:rPr lang="en-US" sz="2400" dirty="0"/>
              <a:t>Building</a:t>
            </a:r>
            <a:r>
              <a:rPr lang="en-US" sz="2400" spc="-35" dirty="0"/>
              <a:t> </a:t>
            </a:r>
            <a:r>
              <a:rPr lang="en-US" sz="2400" dirty="0"/>
              <a:t>Model</a:t>
            </a:r>
            <a:r>
              <a:rPr lang="en-US" sz="2400" spc="-20" dirty="0"/>
              <a:t> </a:t>
            </a:r>
            <a:r>
              <a:rPr lang="en-US" sz="2400" dirty="0"/>
              <a:t>by</a:t>
            </a:r>
            <a:r>
              <a:rPr lang="en-US" sz="2400" spc="-30" dirty="0"/>
              <a:t> </a:t>
            </a:r>
            <a:r>
              <a:rPr lang="en-US" sz="2400" spc="-10" dirty="0"/>
              <a:t>removing</a:t>
            </a:r>
            <a:r>
              <a:rPr lang="en-US" sz="2400" spc="-30" dirty="0"/>
              <a:t> </a:t>
            </a:r>
            <a:r>
              <a:rPr lang="en-US" sz="2400" dirty="0"/>
              <a:t>the</a:t>
            </a:r>
            <a:r>
              <a:rPr lang="en-US" sz="2400" spc="-25" dirty="0"/>
              <a:t> </a:t>
            </a:r>
            <a:r>
              <a:rPr lang="en-US" sz="2400" dirty="0"/>
              <a:t>variable</a:t>
            </a:r>
            <a:r>
              <a:rPr lang="en-US" sz="2400" spc="-30" dirty="0"/>
              <a:t> </a:t>
            </a:r>
            <a:r>
              <a:rPr lang="en-US" sz="2400" dirty="0"/>
              <a:t>whose</a:t>
            </a:r>
            <a:r>
              <a:rPr lang="en-US" sz="2400" spc="-30" dirty="0"/>
              <a:t> </a:t>
            </a:r>
            <a:r>
              <a:rPr lang="en-US" sz="2400" dirty="0"/>
              <a:t>p-</a:t>
            </a:r>
            <a:r>
              <a:rPr lang="en-US" sz="2400" spc="-25" dirty="0"/>
              <a:t> </a:t>
            </a:r>
            <a:r>
              <a:rPr lang="en-US" sz="2400" dirty="0"/>
              <a:t>value</a:t>
            </a:r>
            <a:r>
              <a:rPr lang="en-US" sz="2400" spc="-30" dirty="0"/>
              <a:t> </a:t>
            </a:r>
            <a:r>
              <a:rPr lang="en-US" sz="2400" dirty="0"/>
              <a:t>is</a:t>
            </a:r>
            <a:r>
              <a:rPr lang="en-US" sz="2400" spc="-35" dirty="0"/>
              <a:t> </a:t>
            </a:r>
            <a:r>
              <a:rPr lang="en-US" sz="2400" spc="-10" dirty="0"/>
              <a:t>greater</a:t>
            </a:r>
            <a:r>
              <a:rPr lang="en-US" sz="2400" spc="-30" dirty="0"/>
              <a:t> </a:t>
            </a:r>
            <a:r>
              <a:rPr lang="en-US" sz="2400" dirty="0"/>
              <a:t>than</a:t>
            </a:r>
            <a:r>
              <a:rPr lang="en-US" sz="2400" spc="-20" dirty="0"/>
              <a:t> </a:t>
            </a:r>
            <a:r>
              <a:rPr lang="en-US" sz="2400" dirty="0"/>
              <a:t>0.05</a:t>
            </a:r>
            <a:r>
              <a:rPr lang="en-US" sz="2400" spc="-35" dirty="0"/>
              <a:t> </a:t>
            </a:r>
            <a:r>
              <a:rPr lang="en-US" sz="2400" dirty="0"/>
              <a:t>and</a:t>
            </a:r>
            <a:r>
              <a:rPr lang="en-US" sz="2400" spc="-20" dirty="0"/>
              <a:t> </a:t>
            </a:r>
            <a:r>
              <a:rPr lang="en-US" sz="2400" spc="-25" dirty="0" err="1"/>
              <a:t>vif</a:t>
            </a:r>
            <a:r>
              <a:rPr lang="en-US" sz="1400" spc="-25" dirty="0">
                <a:latin typeface="Lucida Sans Unicode"/>
                <a:cs typeface="Lucida Sans Unicode"/>
              </a:rPr>
              <a:t> </a:t>
            </a:r>
            <a:r>
              <a:rPr lang="en-US" sz="2400" dirty="0"/>
              <a:t>value</a:t>
            </a:r>
            <a:r>
              <a:rPr lang="en-US" sz="2400" spc="-35" dirty="0"/>
              <a:t> </a:t>
            </a:r>
            <a:r>
              <a:rPr lang="en-US" sz="2400" dirty="0"/>
              <a:t>is</a:t>
            </a:r>
            <a:r>
              <a:rPr lang="en-US" sz="2400" spc="-45" dirty="0"/>
              <a:t> </a:t>
            </a:r>
            <a:r>
              <a:rPr lang="en-US" sz="2400" spc="-10" dirty="0"/>
              <a:t>greater</a:t>
            </a:r>
            <a:r>
              <a:rPr lang="en-US" sz="2400" spc="-35" dirty="0"/>
              <a:t> </a:t>
            </a:r>
            <a:r>
              <a:rPr lang="en-US" sz="2400" dirty="0"/>
              <a:t>than</a:t>
            </a:r>
            <a:r>
              <a:rPr lang="en-US" sz="2400" spc="-25" dirty="0"/>
              <a:t> </a:t>
            </a:r>
            <a:r>
              <a:rPr lang="en-US" sz="2400" spc="-50" dirty="0"/>
              <a:t>5</a:t>
            </a:r>
          </a:p>
          <a:p>
            <a:pPr>
              <a:lnSpc>
                <a:spcPct val="100000"/>
              </a:lnSpc>
              <a:spcBef>
                <a:spcPts val="1200"/>
              </a:spcBef>
              <a:buSzPct val="109000"/>
              <a:buFont typeface="Wingdings" panose="05000000000000000000" pitchFamily="2" charset="2"/>
              <a:buChar char="Ø"/>
              <a:tabLst>
                <a:tab pos="354965" algn="l"/>
              </a:tabLst>
            </a:pPr>
            <a:r>
              <a:rPr lang="en-US" sz="1400" spc="-10" dirty="0">
                <a:solidFill>
                  <a:srgbClr val="90C225"/>
                </a:solidFill>
                <a:latin typeface="Lucida Sans Unicode"/>
                <a:cs typeface="Lucida Sans Unicode"/>
              </a:rPr>
              <a:t> </a:t>
            </a:r>
            <a:r>
              <a:rPr lang="en-US" sz="2400" spc="-10" dirty="0"/>
              <a:t>Predictions</a:t>
            </a:r>
            <a:r>
              <a:rPr lang="en-US" sz="2400" spc="-55" dirty="0"/>
              <a:t> </a:t>
            </a:r>
            <a:r>
              <a:rPr lang="en-US" sz="2400" dirty="0"/>
              <a:t>on</a:t>
            </a:r>
            <a:r>
              <a:rPr lang="en-US" sz="2400" spc="-40" dirty="0"/>
              <a:t> </a:t>
            </a:r>
            <a:r>
              <a:rPr lang="en-US" sz="2400" dirty="0"/>
              <a:t>test</a:t>
            </a:r>
            <a:r>
              <a:rPr lang="en-US" sz="2400" spc="-50" dirty="0"/>
              <a:t> </a:t>
            </a:r>
            <a:r>
              <a:rPr lang="en-US" sz="2400" dirty="0"/>
              <a:t>data</a:t>
            </a:r>
            <a:r>
              <a:rPr lang="en-US" sz="2400" spc="-45" dirty="0"/>
              <a:t> </a:t>
            </a:r>
            <a:r>
              <a:rPr lang="en-US" sz="2400" spc="-25" dirty="0"/>
              <a:t>set</a:t>
            </a:r>
            <a:endParaRPr lang="en-US" sz="1400" dirty="0">
              <a:latin typeface="Lucida Sans Unicode"/>
              <a:cs typeface="Lucida Sans Unicode"/>
            </a:endParaRPr>
          </a:p>
          <a:p>
            <a:pPr>
              <a:lnSpc>
                <a:spcPct val="100000"/>
              </a:lnSpc>
              <a:spcBef>
                <a:spcPts val="1200"/>
              </a:spcBef>
              <a:buSzPct val="109000"/>
              <a:buFont typeface="Wingdings" panose="05000000000000000000" pitchFamily="2" charset="2"/>
              <a:buChar char="Ø"/>
              <a:tabLst>
                <a:tab pos="354965" algn="l"/>
              </a:tabLst>
            </a:pPr>
            <a:r>
              <a:rPr lang="en-US" sz="1400" dirty="0">
                <a:solidFill>
                  <a:srgbClr val="90C225"/>
                </a:solidFill>
                <a:latin typeface="Lucida Sans Unicode"/>
                <a:cs typeface="Lucida Sans Unicode"/>
              </a:rPr>
              <a:t> </a:t>
            </a:r>
            <a:r>
              <a:rPr lang="en-US" sz="2400" dirty="0"/>
              <a:t>Overall</a:t>
            </a:r>
            <a:r>
              <a:rPr lang="en-US" sz="2400" spc="-90" dirty="0"/>
              <a:t> </a:t>
            </a:r>
            <a:r>
              <a:rPr lang="en-US" sz="2400" dirty="0"/>
              <a:t>accuracy</a:t>
            </a:r>
            <a:r>
              <a:rPr lang="en-US" sz="2400" spc="-75" dirty="0"/>
              <a:t> </a:t>
            </a:r>
            <a:r>
              <a:rPr lang="en-US" sz="2400" spc="-25" dirty="0"/>
              <a:t>81%</a:t>
            </a:r>
            <a:endParaRPr lang="en-US" sz="1400" dirty="0">
              <a:latin typeface="Lucida Sans Unicode"/>
              <a:cs typeface="Lucida Sans Unicode"/>
            </a:endParaRPr>
          </a:p>
        </p:txBody>
      </p:sp>
    </p:spTree>
    <p:extLst>
      <p:ext uri="{BB962C8B-B14F-4D97-AF65-F5344CB8AC3E}">
        <p14:creationId xmlns:p14="http://schemas.microsoft.com/office/powerpoint/2010/main" val="4195046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519</TotalTime>
  <Words>912</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Demi Cond</vt:lpstr>
      <vt:lpstr>Lucida Sans Unicode</vt:lpstr>
      <vt:lpstr>Segoe UI</vt:lpstr>
      <vt:lpstr>Wingdings</vt:lpstr>
      <vt:lpstr>Office Theme</vt:lpstr>
      <vt:lpstr>PowerPoint Presentation</vt:lpstr>
      <vt:lpstr>PowerPoint Presentation</vt:lpstr>
      <vt:lpstr>Solution Methodology</vt:lpstr>
      <vt:lpstr>Data Manipulation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dc:title>
  <dc:creator>aayushiaggarwal97@gmail.com</dc:creator>
  <cp:lastModifiedBy>Pooja B V</cp:lastModifiedBy>
  <cp:revision>8</cp:revision>
  <dcterms:created xsi:type="dcterms:W3CDTF">2025-02-17T05:29:25Z</dcterms:created>
  <dcterms:modified xsi:type="dcterms:W3CDTF">2025-02-17T15:11:51Z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2019-06-10T00:00:00Z</vt:filetime>
  </property>
  <property fmtid="{D5CDD505-2E9C-101B-9397-08002B2CF9AE}" pid="3" name="Creator">
    <vt:lpwstr>Microsoft® PowerPoint® 2013</vt:lpwstr>
  </property>
  <property fmtid="{D5CDD505-2E9C-101B-9397-08002B2CF9AE}" pid="4" name="LastSaved">
    <vt:filetime>2025-02-17T00:00:00Z</vt:filetime>
  </property>
  <property fmtid="{D5CDD505-2E9C-101B-9397-08002B2CF9AE}" pid="5" name="Producer">
    <vt:lpwstr>Microsoft® PowerPoint® 2013</vt:lpwstr>
  </property>
</Properties>
</file>