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1" r:id="rId5"/>
  </p:sldMasterIdLst>
  <p:notesMasterIdLst>
    <p:notesMasterId r:id="rId7"/>
  </p:notesMasterIdLst>
  <p:handoutMasterIdLst>
    <p:handoutMasterId r:id="rId8"/>
  </p:handoutMasterIdLst>
  <p:sldIdLst>
    <p:sldId id="65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01C"/>
    <a:srgbClr val="D2692B"/>
    <a:srgbClr val="A5785E"/>
    <a:srgbClr val="494C55"/>
    <a:srgbClr val="ED1A3B"/>
    <a:srgbClr val="138DD8"/>
    <a:srgbClr val="1D5EBA"/>
    <a:srgbClr val="E61C23"/>
    <a:srgbClr val="04A3E4"/>
    <a:srgbClr val="048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4A1B9-DE3F-E8BE-E72E-E2B823931ACC}" v="2" dt="2023-05-24T09:21:4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0909" autoAdjust="0"/>
  </p:normalViewPr>
  <p:slideViewPr>
    <p:cSldViewPr snapToGrid="0">
      <p:cViewPr varScale="1">
        <p:scale>
          <a:sx n="88" d="100"/>
          <a:sy n="88" d="100"/>
        </p:scale>
        <p:origin x="5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A5FFA-B038-E701-D3C9-847C819C6B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002E9-82B0-3F70-FBFD-C3542EFFFA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A027-05D4-4267-A97C-E71FFD253ED5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E98A-1410-0920-AE9B-E03DF2F739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8CBE-62B4-2D4C-E01C-2DF6CEF28F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8EA14-EDC7-437B-8C74-F1D447B53A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4244A-078A-CD43-B4FC-C125320EE91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6342-67EF-D24F-A555-00130331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9C70A-E71D-4C46-88CB-B273CD091A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04DD-2A65-9C02-246D-B8F2D9B2A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0C06-F4CF-C980-FD6C-649F8226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4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39C607-D9D6-6C44-BAAD-C21D47F8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03E16-C610-D142-A27D-69F61F1B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A598-B8C3-294B-921E-950AF9DA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7475" lvl="0" indent="-117475">
              <a:lnSpc>
                <a:spcPct val="100000"/>
              </a:lnSpc>
              <a:tabLst/>
            </a:pPr>
            <a:r>
              <a:rPr lang="en-US"/>
              <a:t>Click to edit Master text styles</a:t>
            </a:r>
          </a:p>
          <a:p>
            <a:pPr marL="344488" lvl="1" indent="-127000">
              <a:lnSpc>
                <a:spcPct val="100000"/>
              </a:lnSpc>
              <a:tabLst/>
            </a:pPr>
            <a:r>
              <a:rPr lang="en-US"/>
              <a:t>Second level</a:t>
            </a:r>
          </a:p>
          <a:p>
            <a:pPr marL="635000" lvl="2" indent="-127000">
              <a:lnSpc>
                <a:spcPct val="100000"/>
              </a:lnSpc>
              <a:tabLst/>
            </a:pPr>
            <a:r>
              <a:rPr lang="en-US"/>
              <a:t>Third level</a:t>
            </a:r>
          </a:p>
          <a:p>
            <a:pPr marL="915988" lvl="3" indent="-182563">
              <a:lnSpc>
                <a:spcPct val="100000"/>
              </a:lnSpc>
              <a:tabLst/>
            </a:pPr>
            <a:r>
              <a:rPr lang="en-US"/>
              <a:t>Fourth level</a:t>
            </a:r>
          </a:p>
          <a:p>
            <a:pPr marL="1206500" lvl="4" indent="-190500">
              <a:lnSpc>
                <a:spcPct val="100000"/>
              </a:lnSpc>
              <a:tabLst/>
            </a:pPr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32AA-EDC0-5348-914F-D8255FAFE6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19" y="6364224"/>
            <a:ext cx="1106424" cy="3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5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2"/>
          </a:solidFill>
          <a:latin typeface="Patron" pitchFamily="2" charset="77"/>
          <a:ea typeface="+mj-ea"/>
          <a:cs typeface="Heebo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2"/>
          </a:solidFill>
          <a:latin typeface="Patron Thin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1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ople in a factory">
            <a:extLst>
              <a:ext uri="{FF2B5EF4-FFF2-40B4-BE49-F238E27FC236}">
                <a16:creationId xmlns:a16="http://schemas.microsoft.com/office/drawing/2014/main" id="{C5F4DA71-50ED-97DE-EDB6-FB6F8355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78945"/>
            <a:ext cx="12192000" cy="650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012FB18-86FA-4AFC-ACAE-40D2843D5A1B}"/>
              </a:ext>
            </a:extLst>
          </p:cNvPr>
          <p:cNvSpPr/>
          <p:nvPr/>
        </p:nvSpPr>
        <p:spPr>
          <a:xfrm>
            <a:off x="14714" y="749509"/>
            <a:ext cx="12192000" cy="6065521"/>
          </a:xfrm>
          <a:prstGeom prst="rect">
            <a:avLst/>
          </a:prstGeom>
          <a:solidFill>
            <a:schemeClr val="bg1">
              <a:lumMod val="50000"/>
              <a:lumOff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3EA164-35DD-6482-5CB8-F389A59A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2240" y="13272"/>
            <a:ext cx="1526519" cy="32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BCB12E0-5F21-450F-9BD3-787BEE2EBAD2}"/>
              </a:ext>
            </a:extLst>
          </p:cNvPr>
          <p:cNvSpPr/>
          <p:nvPr/>
        </p:nvSpPr>
        <p:spPr>
          <a:xfrm>
            <a:off x="0" y="416219"/>
            <a:ext cx="12192000" cy="380264"/>
          </a:xfrm>
          <a:prstGeom prst="rect">
            <a:avLst/>
          </a:prstGeom>
          <a:solidFill>
            <a:srgbClr val="49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5C39F9-CA75-E244-B6DA-CF2562C0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487277"/>
            <a:ext cx="7579360" cy="262232"/>
          </a:xfrm>
          <a:noFill/>
        </p:spPr>
        <p:txBody>
          <a:bodyPr>
            <a:noAutofit/>
          </a:bodyPr>
          <a:lstStyle/>
          <a:p>
            <a:r>
              <a:rPr lang="en-US" sz="1600" b="1" dirty="0"/>
              <a:t>App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FC964-89A5-450F-9724-3CD7811D75C4}"/>
              </a:ext>
            </a:extLst>
          </p:cNvPr>
          <p:cNvSpPr/>
          <p:nvPr/>
        </p:nvSpPr>
        <p:spPr>
          <a:xfrm>
            <a:off x="0" y="375920"/>
            <a:ext cx="12192000" cy="45719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6A301F-9A41-4FB3-B307-A33342B6DC1F}"/>
              </a:ext>
            </a:extLst>
          </p:cNvPr>
          <p:cNvSpPr/>
          <p:nvPr/>
        </p:nvSpPr>
        <p:spPr>
          <a:xfrm>
            <a:off x="0" y="793733"/>
            <a:ext cx="12192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3124BA3-B228-9BCA-AA41-08CECD668837}"/>
              </a:ext>
            </a:extLst>
          </p:cNvPr>
          <p:cNvSpPr/>
          <p:nvPr/>
        </p:nvSpPr>
        <p:spPr>
          <a:xfrm>
            <a:off x="6812516" y="1604666"/>
            <a:ext cx="3947537" cy="30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Efficiency ….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64AA8D-0E87-7A37-BA76-D24CFE9BF991}"/>
              </a:ext>
            </a:extLst>
          </p:cNvPr>
          <p:cNvSpPr/>
          <p:nvPr/>
        </p:nvSpPr>
        <p:spPr>
          <a:xfrm>
            <a:off x="10759914" y="1605099"/>
            <a:ext cx="907874" cy="300383"/>
          </a:xfrm>
          <a:prstGeom prst="rect">
            <a:avLst/>
          </a:prstGeom>
          <a:solidFill>
            <a:srgbClr val="9B301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83C17-6E84-E3FB-3AA1-7490536DAA9A}"/>
              </a:ext>
            </a:extLst>
          </p:cNvPr>
          <p:cNvSpPr txBox="1"/>
          <p:nvPr/>
        </p:nvSpPr>
        <p:spPr>
          <a:xfrm>
            <a:off x="10703555" y="1634233"/>
            <a:ext cx="100390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€ XXX.XXX</a:t>
            </a:r>
            <a:endParaRPr lang="en-GB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ADFB461-87ED-2FC3-A1EC-8EBEE6D52B90}"/>
              </a:ext>
            </a:extLst>
          </p:cNvPr>
          <p:cNvSpPr/>
          <p:nvPr/>
        </p:nvSpPr>
        <p:spPr>
          <a:xfrm>
            <a:off x="6805612" y="1931554"/>
            <a:ext cx="3954302" cy="296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Error avoidance ….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A46C26D-4F35-1800-BD1C-4641B9770FFC}"/>
              </a:ext>
            </a:extLst>
          </p:cNvPr>
          <p:cNvSpPr/>
          <p:nvPr/>
        </p:nvSpPr>
        <p:spPr>
          <a:xfrm>
            <a:off x="10759914" y="1932048"/>
            <a:ext cx="907874" cy="296269"/>
          </a:xfrm>
          <a:prstGeom prst="rect">
            <a:avLst/>
          </a:prstGeom>
          <a:solidFill>
            <a:srgbClr val="9B301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024B7D2-49DD-57A6-EECA-E4C3A79B1954}"/>
              </a:ext>
            </a:extLst>
          </p:cNvPr>
          <p:cNvSpPr/>
          <p:nvPr/>
        </p:nvSpPr>
        <p:spPr>
          <a:xfrm>
            <a:off x="6531491" y="1207554"/>
            <a:ext cx="5144810" cy="325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907907C-3A58-CA71-7A8C-FAC19BBB6A12}"/>
              </a:ext>
            </a:extLst>
          </p:cNvPr>
          <p:cNvSpPr txBox="1"/>
          <p:nvPr/>
        </p:nvSpPr>
        <p:spPr>
          <a:xfrm>
            <a:off x="6526140" y="121423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Business Benefits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1028" name="Picture 4" descr="business, businessman, goal, plan, planning, solution, strategy ">
            <a:extLst>
              <a:ext uri="{FF2B5EF4-FFF2-40B4-BE49-F238E27FC236}">
                <a16:creationId xmlns:a16="http://schemas.microsoft.com/office/drawing/2014/main" id="{57C00E8C-643D-8CAA-2A76-02C8A2D5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692" y="1628937"/>
            <a:ext cx="243861" cy="243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239" name="Picture 9" descr="chip, circuit, board, capacity, complexity ">
            <a:extLst>
              <a:ext uri="{FF2B5EF4-FFF2-40B4-BE49-F238E27FC236}">
                <a16:creationId xmlns:a16="http://schemas.microsoft.com/office/drawing/2014/main" id="{D8391840-32B5-9406-0A57-052AB627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6782" y="1956156"/>
            <a:ext cx="250568" cy="25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AF16CC9-C149-185B-4F19-4C472DCBE463}"/>
              </a:ext>
            </a:extLst>
          </p:cNvPr>
          <p:cNvSpPr/>
          <p:nvPr/>
        </p:nvSpPr>
        <p:spPr>
          <a:xfrm>
            <a:off x="484543" y="3035891"/>
            <a:ext cx="3594167" cy="649481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777E251-A722-C1F0-EF30-E9755E98647E}"/>
              </a:ext>
            </a:extLst>
          </p:cNvPr>
          <p:cNvSpPr txBox="1"/>
          <p:nvPr/>
        </p:nvSpPr>
        <p:spPr>
          <a:xfrm>
            <a:off x="531151" y="3175216"/>
            <a:ext cx="3425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Efficiency Improvements per Year</a:t>
            </a:r>
            <a:endParaRPr lang="en-GB" sz="16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03C706C0-11CF-CF95-6B93-584711E08FDD}"/>
              </a:ext>
            </a:extLst>
          </p:cNvPr>
          <p:cNvSpPr/>
          <p:nvPr/>
        </p:nvSpPr>
        <p:spPr>
          <a:xfrm>
            <a:off x="484543" y="1194280"/>
            <a:ext cx="5626171" cy="168605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100" dirty="0">
                <a:solidFill>
                  <a:schemeClr val="tx1"/>
                </a:solidFill>
                <a:latin typeface="Noto Sans"/>
              </a:rPr>
              <a:t>&lt;Story &gt;</a:t>
            </a:r>
            <a:endParaRPr lang="en-US" sz="1100" dirty="0">
              <a:solidFill>
                <a:schemeClr val="tx1"/>
              </a:solidFill>
              <a:latin typeface="Noto Sans"/>
            </a:endParaRPr>
          </a:p>
        </p:txBody>
      </p:sp>
      <p:pic>
        <p:nvPicPr>
          <p:cNvPr id="7" name="Picture 2" descr="subscription, purchases, pound, payment, recurring ">
            <a:extLst>
              <a:ext uri="{FF2B5EF4-FFF2-40B4-BE49-F238E27FC236}">
                <a16:creationId xmlns:a16="http://schemas.microsoft.com/office/drawing/2014/main" id="{E92693F2-61FE-DB26-B334-C8CE54CC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1153" y="1697969"/>
            <a:ext cx="115117" cy="1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0C0F0C-72F7-A28E-ED46-4BFE96CB1A69}"/>
              </a:ext>
            </a:extLst>
          </p:cNvPr>
          <p:cNvSpPr txBox="1"/>
          <p:nvPr/>
        </p:nvSpPr>
        <p:spPr>
          <a:xfrm>
            <a:off x="10718078" y="1941316"/>
            <a:ext cx="989379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€ XXX.XXX</a:t>
            </a:r>
            <a:endParaRPr lang="en-GB" dirty="0"/>
          </a:p>
        </p:txBody>
      </p:sp>
      <p:pic>
        <p:nvPicPr>
          <p:cNvPr id="97" name="Picture 2" descr="subscription, purchases, pound, payment, recurring ">
            <a:extLst>
              <a:ext uri="{FF2B5EF4-FFF2-40B4-BE49-F238E27FC236}">
                <a16:creationId xmlns:a16="http://schemas.microsoft.com/office/drawing/2014/main" id="{596E8F81-0069-6AA1-9C01-D57BB450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4953" y="2015757"/>
            <a:ext cx="115117" cy="1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3ED5AAB9-81AE-4479-2DB1-C1950D352123}"/>
              </a:ext>
            </a:extLst>
          </p:cNvPr>
          <p:cNvSpPr txBox="1"/>
          <p:nvPr/>
        </p:nvSpPr>
        <p:spPr>
          <a:xfrm>
            <a:off x="6539895" y="3008116"/>
            <a:ext cx="50896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IT Value: Software Development and Maintenance</a:t>
            </a:r>
            <a:endParaRPr lang="en-GB" sz="1400" dirty="0" err="1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9D9859-2855-E4B6-3841-C87F8DE49414}"/>
              </a:ext>
            </a:extLst>
          </p:cNvPr>
          <p:cNvSpPr/>
          <p:nvPr/>
        </p:nvSpPr>
        <p:spPr>
          <a:xfrm>
            <a:off x="6827433" y="3400966"/>
            <a:ext cx="3954302" cy="296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Cheaper Maintenance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CB2DD1-1EB5-F970-E021-03B09F45EA3F}"/>
              </a:ext>
            </a:extLst>
          </p:cNvPr>
          <p:cNvSpPr/>
          <p:nvPr/>
        </p:nvSpPr>
        <p:spPr>
          <a:xfrm>
            <a:off x="6543366" y="3401514"/>
            <a:ext cx="286376" cy="296763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63F99F-8A78-FDE4-C23F-A1145C1DB9F3}"/>
              </a:ext>
            </a:extLst>
          </p:cNvPr>
          <p:cNvSpPr/>
          <p:nvPr/>
        </p:nvSpPr>
        <p:spPr>
          <a:xfrm>
            <a:off x="10781735" y="3401460"/>
            <a:ext cx="877541" cy="296269"/>
          </a:xfrm>
          <a:prstGeom prst="rect">
            <a:avLst/>
          </a:prstGeom>
          <a:solidFill>
            <a:srgbClr val="9B301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2268EE-F1E0-5227-3AD4-1519A71AA66D}"/>
              </a:ext>
            </a:extLst>
          </p:cNvPr>
          <p:cNvSpPr txBox="1"/>
          <p:nvPr/>
        </p:nvSpPr>
        <p:spPr>
          <a:xfrm>
            <a:off x="10730734" y="3408457"/>
            <a:ext cx="92854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€ XX.XXX</a:t>
            </a:r>
            <a:endParaRPr lang="en-GB" dirty="0"/>
          </a:p>
        </p:txBody>
      </p:sp>
      <p:pic>
        <p:nvPicPr>
          <p:cNvPr id="115" name="Picture 2" descr="subscription, purchases, pound, payment, recurring ">
            <a:extLst>
              <a:ext uri="{FF2B5EF4-FFF2-40B4-BE49-F238E27FC236}">
                <a16:creationId xmlns:a16="http://schemas.microsoft.com/office/drawing/2014/main" id="{453E1EF3-E86D-C430-F6FC-DECA2782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4416" y="3498984"/>
            <a:ext cx="115117" cy="1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E2281348-89CE-A2FE-C58D-E9998324245C}"/>
              </a:ext>
            </a:extLst>
          </p:cNvPr>
          <p:cNvSpPr/>
          <p:nvPr/>
        </p:nvSpPr>
        <p:spPr>
          <a:xfrm>
            <a:off x="6849582" y="3719084"/>
            <a:ext cx="3946237" cy="296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dirty="0">
                <a:solidFill>
                  <a:schemeClr val="bg2"/>
                </a:solidFill>
                <a:latin typeface="Noto Sans"/>
              </a:rPr>
              <a:t>One-time software realization advantage with Mendix low-code</a:t>
            </a:r>
            <a:endParaRPr lang="en-GB" sz="900" dirty="0">
              <a:solidFill>
                <a:schemeClr val="bg2"/>
              </a:solidFill>
              <a:latin typeface="Noto San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3AF9E9E-AD0B-290D-7CCC-055797D06F33}"/>
              </a:ext>
            </a:extLst>
          </p:cNvPr>
          <p:cNvSpPr/>
          <p:nvPr/>
        </p:nvSpPr>
        <p:spPr>
          <a:xfrm>
            <a:off x="10785205" y="3719579"/>
            <a:ext cx="874071" cy="296269"/>
          </a:xfrm>
          <a:prstGeom prst="rect">
            <a:avLst/>
          </a:prstGeom>
          <a:solidFill>
            <a:srgbClr val="9B301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661AD1-DAA2-4236-E375-C5DC1441A64A}"/>
              </a:ext>
            </a:extLst>
          </p:cNvPr>
          <p:cNvSpPr txBox="1"/>
          <p:nvPr/>
        </p:nvSpPr>
        <p:spPr>
          <a:xfrm>
            <a:off x="10737786" y="3750362"/>
            <a:ext cx="93851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/>
              <a:t>€ XX</a:t>
            </a:r>
            <a:endParaRPr lang="en-GB" dirty="0"/>
          </a:p>
        </p:txBody>
      </p:sp>
      <p:pic>
        <p:nvPicPr>
          <p:cNvPr id="238" name="Picture 13" descr="maintenance, support, technical ">
            <a:extLst>
              <a:ext uri="{FF2B5EF4-FFF2-40B4-BE49-F238E27FC236}">
                <a16:creationId xmlns:a16="http://schemas.microsoft.com/office/drawing/2014/main" id="{1462E699-7BF7-3031-7A5D-729D3327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9896" y="3408457"/>
            <a:ext cx="289537" cy="2895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8054031-82B0-E5B2-14C9-73467407B9E7}"/>
              </a:ext>
            </a:extLst>
          </p:cNvPr>
          <p:cNvSpPr/>
          <p:nvPr/>
        </p:nvSpPr>
        <p:spPr>
          <a:xfrm>
            <a:off x="6554847" y="4131329"/>
            <a:ext cx="5104429" cy="325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5E2FA7E-31E9-172C-E2E2-BAB8896F2DB8}"/>
              </a:ext>
            </a:extLst>
          </p:cNvPr>
          <p:cNvSpPr txBox="1"/>
          <p:nvPr/>
        </p:nvSpPr>
        <p:spPr>
          <a:xfrm>
            <a:off x="6593086" y="4151935"/>
            <a:ext cx="20136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Non tangible Benefits</a:t>
            </a:r>
            <a:endParaRPr lang="en-GB" sz="1400" dirty="0">
              <a:solidFill>
                <a:schemeClr val="bg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364D3A-93EB-9A7F-A410-F0FB10C5407A}"/>
              </a:ext>
            </a:extLst>
          </p:cNvPr>
          <p:cNvSpPr/>
          <p:nvPr/>
        </p:nvSpPr>
        <p:spPr>
          <a:xfrm>
            <a:off x="6849582" y="4529269"/>
            <a:ext cx="4801589" cy="296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Noto Sans"/>
              </a:rPr>
              <a:t>Quality Improvements…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886DE6B-9356-74F5-2D7B-3735BD49451D}"/>
              </a:ext>
            </a:extLst>
          </p:cNvPr>
          <p:cNvSpPr/>
          <p:nvPr/>
        </p:nvSpPr>
        <p:spPr>
          <a:xfrm>
            <a:off x="6563467" y="4525470"/>
            <a:ext cx="286376" cy="296763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8B76847-9D6D-A792-363D-492E948AB3D1}"/>
              </a:ext>
            </a:extLst>
          </p:cNvPr>
          <p:cNvSpPr/>
          <p:nvPr/>
        </p:nvSpPr>
        <p:spPr>
          <a:xfrm>
            <a:off x="6852000" y="4851082"/>
            <a:ext cx="4801589" cy="296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Noto Sans"/>
              </a:rPr>
              <a:t>Benefit 2 …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8D190EA-AACF-AF27-C5A7-550031A9022B}"/>
              </a:ext>
            </a:extLst>
          </p:cNvPr>
          <p:cNvSpPr/>
          <p:nvPr/>
        </p:nvSpPr>
        <p:spPr>
          <a:xfrm>
            <a:off x="6853283" y="5170770"/>
            <a:ext cx="4801589" cy="296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Customer Loyalty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EB444E-9353-2D60-ABEF-542853C8CD27}"/>
              </a:ext>
            </a:extLst>
          </p:cNvPr>
          <p:cNvSpPr/>
          <p:nvPr/>
        </p:nvSpPr>
        <p:spPr>
          <a:xfrm>
            <a:off x="6569217" y="5172067"/>
            <a:ext cx="286376" cy="296763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</p:txBody>
      </p:sp>
      <p:pic>
        <p:nvPicPr>
          <p:cNvPr id="8" name="Picture 4" descr="ic, fluent, multiplier, 1x, regular ">
            <a:extLst>
              <a:ext uri="{FF2B5EF4-FFF2-40B4-BE49-F238E27FC236}">
                <a16:creationId xmlns:a16="http://schemas.microsoft.com/office/drawing/2014/main" id="{6CAFDE62-8BFE-6305-AB66-C430450F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43907" y="3734478"/>
            <a:ext cx="256134" cy="2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vatar, coder, developer, geek, job, profession, programmer ">
            <a:extLst>
              <a:ext uri="{FF2B5EF4-FFF2-40B4-BE49-F238E27FC236}">
                <a16:creationId xmlns:a16="http://schemas.microsoft.com/office/drawing/2014/main" id="{5FBB861B-2960-F696-BA07-4DF1E281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3449" y="5186124"/>
            <a:ext cx="257495" cy="2574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1038" name="Picture 14" descr="collaboration, cooperation, problem solution, team strategy, teamwork ">
            <a:extLst>
              <a:ext uri="{FF2B5EF4-FFF2-40B4-BE49-F238E27FC236}">
                <a16:creationId xmlns:a16="http://schemas.microsoft.com/office/drawing/2014/main" id="{19A41940-CB07-A0A9-8EAD-141178696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641" y="4548406"/>
            <a:ext cx="250889" cy="2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946DE3F-2F6A-84C3-8E9F-B0AFEA9F053B}"/>
              </a:ext>
            </a:extLst>
          </p:cNvPr>
          <p:cNvSpPr/>
          <p:nvPr/>
        </p:nvSpPr>
        <p:spPr>
          <a:xfrm>
            <a:off x="4079019" y="3030006"/>
            <a:ext cx="2031695" cy="649481"/>
          </a:xfrm>
          <a:prstGeom prst="rect">
            <a:avLst/>
          </a:pr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219B950-6A7F-A9F9-54B6-0B1F6AC1EA4E}"/>
              </a:ext>
            </a:extLst>
          </p:cNvPr>
          <p:cNvSpPr txBox="1"/>
          <p:nvPr/>
        </p:nvSpPr>
        <p:spPr>
          <a:xfrm>
            <a:off x="4151058" y="3054570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€ XX.XXX</a:t>
            </a:r>
            <a:endParaRPr lang="en-GB" sz="3600" dirty="0"/>
          </a:p>
        </p:txBody>
      </p:sp>
      <p:pic>
        <p:nvPicPr>
          <p:cNvPr id="11" name="Picture 10" descr="A picture containing electronics, display, picture frame&#10;&#10;Description automatically generated">
            <a:extLst>
              <a:ext uri="{FF2B5EF4-FFF2-40B4-BE49-F238E27FC236}">
                <a16:creationId xmlns:a16="http://schemas.microsoft.com/office/drawing/2014/main" id="{A56EB691-572F-F6EF-643E-5937A718896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949" y="3836740"/>
            <a:ext cx="5081096" cy="28478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0CE571-E96D-B55B-1185-62544BD3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4623" y="4133365"/>
            <a:ext cx="3915714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maintenance, support, technical ">
            <a:extLst>
              <a:ext uri="{FF2B5EF4-FFF2-40B4-BE49-F238E27FC236}">
                <a16:creationId xmlns:a16="http://schemas.microsoft.com/office/drawing/2014/main" id="{7AE4D808-2F3F-3260-CE7A-184424DB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9421" y="3732307"/>
            <a:ext cx="289537" cy="2895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15" name="Picture 14" descr="collaboration, cooperation, problem solution, team strategy, teamwork ">
            <a:extLst>
              <a:ext uri="{FF2B5EF4-FFF2-40B4-BE49-F238E27FC236}">
                <a16:creationId xmlns:a16="http://schemas.microsoft.com/office/drawing/2014/main" id="{6FF31B64-5BBA-7500-8EF8-660F50A0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641" y="4853206"/>
            <a:ext cx="250889" cy="2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Black Slides">
  <a:themeElements>
    <a:clrScheme name="Mendix Color Palette">
      <a:dk1>
        <a:srgbClr val="F6F3ED"/>
      </a:dk1>
      <a:lt1>
        <a:srgbClr val="000000"/>
      </a:lt1>
      <a:dk2>
        <a:srgbClr val="FFFFFF"/>
      </a:dk2>
      <a:lt2>
        <a:srgbClr val="000000"/>
      </a:lt2>
      <a:accent1>
        <a:srgbClr val="0CABF9"/>
      </a:accent1>
      <a:accent2>
        <a:srgbClr val="0627E8"/>
      </a:accent2>
      <a:accent3>
        <a:srgbClr val="45CE61"/>
      </a:accent3>
      <a:accent4>
        <a:srgbClr val="6750FF"/>
      </a:accent4>
      <a:accent5>
        <a:srgbClr val="FF6161"/>
      </a:accent5>
      <a:accent6>
        <a:srgbClr val="FACA49"/>
      </a:accent6>
      <a:hlink>
        <a:srgbClr val="0CABF9"/>
      </a:hlink>
      <a:folHlink>
        <a:srgbClr val="0CABF9"/>
      </a:folHlink>
    </a:clrScheme>
    <a:fontScheme name="Patron">
      <a:majorFont>
        <a:latin typeface="Patron"/>
        <a:ea typeface=""/>
        <a:cs typeface=""/>
      </a:majorFont>
      <a:minorFont>
        <a:latin typeface="Patr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" id="{2F81932D-0C76-413C-B471-024DC6AB9A05}" vid="{B287C6FC-98CC-4343-B36A-7A86A7450F0A}"/>
    </a:ext>
  </a:extLst>
</a:theme>
</file>

<file path=ppt/theme/theme2.xml><?xml version="1.0" encoding="utf-8"?>
<a:theme xmlns:a="http://schemas.openxmlformats.org/drawingml/2006/main" name="Mendix Mak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19BEF"/>
      </a:accent1>
      <a:accent2>
        <a:srgbClr val="0D2ED0"/>
      </a:accent2>
      <a:accent3>
        <a:srgbClr val="FF423E"/>
      </a:accent3>
      <a:accent4>
        <a:srgbClr val="FFB140"/>
      </a:accent4>
      <a:accent5>
        <a:srgbClr val="3DCE56"/>
      </a:accent5>
      <a:accent6>
        <a:srgbClr val="684FFF"/>
      </a:accent6>
      <a:hlink>
        <a:srgbClr val="119BEF"/>
      </a:hlink>
      <a:folHlink>
        <a:srgbClr val="B92BDE"/>
      </a:folHlink>
    </a:clrScheme>
    <a:fontScheme name="Patron">
      <a:majorFont>
        <a:latin typeface="Patron"/>
        <a:ea typeface=""/>
        <a:cs typeface=""/>
      </a:majorFont>
      <a:minorFont>
        <a:latin typeface="Noto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 Maker" id="{9F1BE8C7-724C-4B09-A7AF-6DC510D30742}" vid="{A8303588-B07F-4C47-A4C0-1B5D5484C8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A66274-69C3-44B1-816A-2835D9AE6FE3}">
  <we:reference id="d919d06f-37f2-41f1-9161-141fbf7ae907" version="2.0.0.4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2F873AB2368C428F5578493BBFF4B8" ma:contentTypeVersion="19" ma:contentTypeDescription="Create a new document." ma:contentTypeScope="" ma:versionID="26caecbd4db0e4d87b1b4d005476ee49">
  <xsd:schema xmlns:xsd="http://www.w3.org/2001/XMLSchema" xmlns:xs="http://www.w3.org/2001/XMLSchema" xmlns:p="http://schemas.microsoft.com/office/2006/metadata/properties" xmlns:ns2="872604bb-57b9-4bb9-aef6-85a0d9716475" xmlns:ns3="ae9bacda-501e-4026-8c05-2d3300304be3" targetNamespace="http://schemas.microsoft.com/office/2006/metadata/properties" ma:root="true" ma:fieldsID="f94a6779d1a8533a581ee70edba56424" ns2:_="" ns3:_="">
    <xsd:import namespace="872604bb-57b9-4bb9-aef6-85a0d9716475"/>
    <xsd:import namespace="ae9bacda-501e-4026-8c05-2d3300304b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604bb-57b9-4bb9-aef6-85a0d971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a7f7bc4-1566-4bfe-9346-75a1288a31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bacda-501e-4026-8c05-2d3300304b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d01ccb8-9a3c-4d2c-8936-a3df1a397fb8}" ma:internalName="TaxCatchAll" ma:showField="CatchAllData" ma:web="ae9bacda-501e-4026-8c05-2d3300304b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2604bb-57b9-4bb9-aef6-85a0d9716475">
      <Terms xmlns="http://schemas.microsoft.com/office/infopath/2007/PartnerControls"/>
    </lcf76f155ced4ddcb4097134ff3c332f>
    <TaxCatchAll xmlns="ae9bacda-501e-4026-8c05-2d3300304be3" xsi:nil="true"/>
    <SharedWithUsers xmlns="ae9bacda-501e-4026-8c05-2d3300304be3">
      <UserInfo>
        <DisplayName>Simone Mink</DisplayName>
        <AccountId>359</AccountId>
        <AccountType/>
      </UserInfo>
      <UserInfo>
        <DisplayName>Arjo van Oosten</DisplayName>
        <AccountId>315</AccountId>
        <AccountType/>
      </UserInfo>
      <UserInfo>
        <DisplayName>Tim Herden</DisplayName>
        <AccountId>378</AccountId>
        <AccountType/>
      </UserInfo>
      <UserInfo>
        <DisplayName>Mischa van Werkhoven</DisplayName>
        <AccountId>54</AccountId>
        <AccountType/>
      </UserInfo>
      <UserInfo>
        <DisplayName>Irwin Hunter</DisplayName>
        <AccountId>12</AccountId>
        <AccountType/>
      </UserInfo>
      <UserInfo>
        <DisplayName>Mike Tarentino</DisplayName>
        <AccountId>80</AccountId>
        <AccountType/>
      </UserInfo>
      <UserInfo>
        <DisplayName>Marc van Broekhoven</DisplayName>
        <AccountId>353</AccountId>
        <AccountType/>
      </UserInfo>
      <UserInfo>
        <DisplayName>Bram Voogel</DisplayName>
        <AccountId>17</AccountId>
        <AccountType/>
      </UserInfo>
      <UserInfo>
        <DisplayName>Jessy Hollander</DisplayName>
        <AccountId>486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42AE22E-D9A8-4325-B615-AA6C1C9BC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604bb-57b9-4bb9-aef6-85a0d9716475"/>
    <ds:schemaRef ds:uri="ae9bacda-501e-4026-8c05-2d3300304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D0F561-2675-4127-85E5-02BAF80B5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39CF0-F65C-4962-80A1-7EE36E154E0A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872604bb-57b9-4bb9-aef6-85a0d9716475"/>
    <ds:schemaRef ds:uri="http://schemas.microsoft.com/office/infopath/2007/PartnerControls"/>
    <ds:schemaRef ds:uri="ae9bacda-501e-4026-8c05-2d3300304b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1_Black Slides</vt:lpstr>
      <vt:lpstr>Mendix Maker</vt:lpstr>
      <vt:lpstr>App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Customer Success</dc:creator>
  <cp:lastModifiedBy>Bram Voogel</cp:lastModifiedBy>
  <cp:revision>31</cp:revision>
  <cp:lastPrinted>2020-09-10T19:26:55Z</cp:lastPrinted>
  <dcterms:created xsi:type="dcterms:W3CDTF">2020-08-13T20:55:29Z</dcterms:created>
  <dcterms:modified xsi:type="dcterms:W3CDTF">2023-10-24T14:00:32Z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0x010100092F873AB2368C428F5578493BBFF4B8</vt:lpwstr>
  </property>
  <property fmtid="{D5CDD505-2E9C-101B-9397-08002B2CF9AE}" pid="3" name="MediaServiceImageTags">
    <vt:lpwstr/>
  </property>
</Properties>
</file>