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9"/>
  </p:notesMasterIdLst>
  <p:sldIdLst>
    <p:sldId id="349" r:id="rId5"/>
    <p:sldId id="325" r:id="rId6"/>
    <p:sldId id="346" r:id="rId7"/>
    <p:sldId id="347" r:id="rId8"/>
    <p:sldId id="327" r:id="rId9"/>
    <p:sldId id="326" r:id="rId10"/>
    <p:sldId id="284" r:id="rId11"/>
    <p:sldId id="328" r:id="rId12"/>
    <p:sldId id="329" r:id="rId13"/>
    <p:sldId id="297" r:id="rId14"/>
    <p:sldId id="287" r:id="rId15"/>
    <p:sldId id="290" r:id="rId16"/>
    <p:sldId id="343" r:id="rId17"/>
    <p:sldId id="330" r:id="rId18"/>
    <p:sldId id="344" r:id="rId19"/>
    <p:sldId id="341" r:id="rId20"/>
    <p:sldId id="342" r:id="rId21"/>
    <p:sldId id="331" r:id="rId22"/>
    <p:sldId id="345" r:id="rId23"/>
    <p:sldId id="336" r:id="rId24"/>
    <p:sldId id="337" r:id="rId25"/>
    <p:sldId id="338" r:id="rId26"/>
    <p:sldId id="27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35" autoAdjust="0"/>
  </p:normalViewPr>
  <p:slideViewPr>
    <p:cSldViewPr>
      <p:cViewPr varScale="1">
        <p:scale>
          <a:sx n="79" d="100"/>
          <a:sy n="79" d="100"/>
        </p:scale>
        <p:origin x="114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33B46-296F-46DE-B480-31359D18EB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D2193FD-F6DF-4ECB-A806-3120A79E00CE}">
      <dgm:prSet phldrT="[Text]"/>
      <dgm:spPr/>
      <dgm:t>
        <a:bodyPr/>
        <a:lstStyle/>
        <a:p>
          <a:r>
            <a:rPr lang="en-US" b="1" dirty="0" smtClean="0">
              <a:solidFill>
                <a:schemeClr val="accent6"/>
              </a:solidFill>
            </a:rPr>
            <a:t>HyperText Markup Language (HTML)</a:t>
          </a:r>
          <a:r>
            <a:rPr lang="en-US" dirty="0" smtClean="0">
              <a:solidFill>
                <a:srgbClr val="0070C0"/>
              </a:solidFill>
            </a:rPr>
            <a:t> </a:t>
          </a:r>
          <a:r>
            <a:rPr lang="en-US" dirty="0" smtClean="0"/>
            <a:t>is the main markup language for web pages.</a:t>
          </a:r>
          <a:endParaRPr lang="en-US" dirty="0"/>
        </a:p>
      </dgm:t>
    </dgm:pt>
    <dgm:pt modelId="{4A06D3FC-2581-4802-AE0C-BD9B356D7171}" type="parTrans" cxnId="{38947F2A-9539-4620-B3D1-034838FA4AC9}">
      <dgm:prSet/>
      <dgm:spPr/>
      <dgm:t>
        <a:bodyPr/>
        <a:lstStyle/>
        <a:p>
          <a:endParaRPr lang="en-US"/>
        </a:p>
      </dgm:t>
    </dgm:pt>
    <dgm:pt modelId="{670220F1-8146-49AE-B5F1-6B2242FF0BE6}" type="sibTrans" cxnId="{38947F2A-9539-4620-B3D1-034838FA4AC9}">
      <dgm:prSet/>
      <dgm:spPr/>
      <dgm:t>
        <a:bodyPr/>
        <a:lstStyle/>
        <a:p>
          <a:endParaRPr lang="en-US" dirty="0"/>
        </a:p>
      </dgm:t>
    </dgm:pt>
    <dgm:pt modelId="{BF4A05F0-52D2-4015-88DD-2208CB6EEC9D}">
      <dgm:prSet/>
      <dgm:spPr/>
      <dgm:t>
        <a:bodyPr/>
        <a:lstStyle/>
        <a:p>
          <a:r>
            <a:rPr lang="en-US" dirty="0" smtClean="0"/>
            <a:t>HTML is written in the form of </a:t>
          </a:r>
          <a:r>
            <a:rPr lang="en-US" b="1" dirty="0" smtClean="0">
              <a:solidFill>
                <a:schemeClr val="accent6"/>
              </a:solidFill>
            </a:rPr>
            <a:t>HTML elements </a:t>
          </a:r>
          <a:r>
            <a:rPr lang="en-US" dirty="0" smtClean="0"/>
            <a:t>consisting of tags enclosed in angle brackets (like &lt;html&gt;), within the web page content.</a:t>
          </a:r>
        </a:p>
      </dgm:t>
    </dgm:pt>
    <dgm:pt modelId="{BA005F3F-BCD7-4027-9E74-8BE2B13D4D66}" type="parTrans" cxnId="{9651067E-5D9B-4BEA-9952-A97DBC387D35}">
      <dgm:prSet/>
      <dgm:spPr/>
      <dgm:t>
        <a:bodyPr/>
        <a:lstStyle/>
        <a:p>
          <a:endParaRPr lang="en-US"/>
        </a:p>
      </dgm:t>
    </dgm:pt>
    <dgm:pt modelId="{2B94D839-853A-4C97-A591-6F4E23B5757E}" type="sibTrans" cxnId="{9651067E-5D9B-4BEA-9952-A97DBC387D35}">
      <dgm:prSet/>
      <dgm:spPr/>
      <dgm:t>
        <a:bodyPr/>
        <a:lstStyle/>
        <a:p>
          <a:endParaRPr lang="en-US" dirty="0"/>
        </a:p>
      </dgm:t>
    </dgm:pt>
    <dgm:pt modelId="{D55D9F6B-E215-456D-AE65-7D27F3C6B6BA}">
      <dgm:prSet/>
      <dgm:spPr/>
      <dgm:t>
        <a:bodyPr/>
        <a:lstStyle/>
        <a:p>
          <a:r>
            <a:rPr lang="en-US" b="1" dirty="0" smtClean="0">
              <a:solidFill>
                <a:schemeClr val="accent6"/>
              </a:solidFill>
            </a:rPr>
            <a:t>HTML tags</a:t>
          </a:r>
          <a:r>
            <a:rPr lang="en-US" dirty="0" smtClean="0"/>
            <a:t> most commonly come in pairs like &lt;h1&gt; and &lt;/h1&gt;, although some tags, known as empty elements, are unpaired, for example &lt;img&gt;.</a:t>
          </a:r>
        </a:p>
      </dgm:t>
    </dgm:pt>
    <dgm:pt modelId="{19BF38E7-5B3C-41AC-B18E-92CF2F4C75FA}" type="parTrans" cxnId="{28A8358B-679F-4255-BEDD-DF908928A862}">
      <dgm:prSet/>
      <dgm:spPr/>
      <dgm:t>
        <a:bodyPr/>
        <a:lstStyle/>
        <a:p>
          <a:endParaRPr lang="en-US"/>
        </a:p>
      </dgm:t>
    </dgm:pt>
    <dgm:pt modelId="{FEE23350-0120-4168-B352-4E983C5E02D9}" type="sibTrans" cxnId="{28A8358B-679F-4255-BEDD-DF908928A862}">
      <dgm:prSet/>
      <dgm:spPr/>
      <dgm:t>
        <a:bodyPr/>
        <a:lstStyle/>
        <a:p>
          <a:endParaRPr lang="en-US"/>
        </a:p>
      </dgm:t>
    </dgm:pt>
    <dgm:pt modelId="{C522845E-09E0-482C-A97B-446FEDCF4427}">
      <dgm:prSet phldrT="[Text]"/>
      <dgm:spPr/>
      <dgm:t>
        <a:bodyPr/>
        <a:lstStyle/>
        <a:p>
          <a:r>
            <a:rPr lang="en-US" dirty="0" smtClean="0"/>
            <a:t>HTML elements are the basic building-blocks of WebPages.</a:t>
          </a:r>
          <a:endParaRPr lang="en-US" dirty="0"/>
        </a:p>
      </dgm:t>
    </dgm:pt>
    <dgm:pt modelId="{278B34AD-562A-4B69-B069-FBCAB73E0B40}" type="parTrans" cxnId="{EB0D0C15-D6D4-4698-B1BE-B38D5DF5AFC7}">
      <dgm:prSet/>
      <dgm:spPr/>
      <dgm:t>
        <a:bodyPr/>
        <a:lstStyle/>
        <a:p>
          <a:endParaRPr lang="en-US"/>
        </a:p>
      </dgm:t>
    </dgm:pt>
    <dgm:pt modelId="{66EE2088-03B5-40DC-93A9-11356BAB073C}" type="sibTrans" cxnId="{EB0D0C15-D6D4-4698-B1BE-B38D5DF5AFC7}">
      <dgm:prSet/>
      <dgm:spPr/>
      <dgm:t>
        <a:bodyPr/>
        <a:lstStyle/>
        <a:p>
          <a:endParaRPr lang="en-US" dirty="0"/>
        </a:p>
      </dgm:t>
    </dgm:pt>
    <dgm:pt modelId="{737D982F-D0A5-4D4C-B73A-EE266202FA6B}" type="pres">
      <dgm:prSet presAssocID="{3AC33B46-296F-46DE-B480-31359D18EBF8}" presName="outerComposite" presStyleCnt="0">
        <dgm:presLayoutVars>
          <dgm:chMax val="5"/>
          <dgm:dir/>
          <dgm:resizeHandles val="exact"/>
        </dgm:presLayoutVars>
      </dgm:prSet>
      <dgm:spPr/>
      <dgm:t>
        <a:bodyPr/>
        <a:lstStyle/>
        <a:p>
          <a:endParaRPr lang="en-US"/>
        </a:p>
      </dgm:t>
    </dgm:pt>
    <dgm:pt modelId="{CED29142-DBC0-45D9-83D0-8D9B6BFCBE0F}" type="pres">
      <dgm:prSet presAssocID="{3AC33B46-296F-46DE-B480-31359D18EBF8}" presName="dummyMaxCanvas" presStyleCnt="0">
        <dgm:presLayoutVars/>
      </dgm:prSet>
      <dgm:spPr/>
    </dgm:pt>
    <dgm:pt modelId="{C280CE4A-414B-42B3-82D4-E46B5D90B4C6}" type="pres">
      <dgm:prSet presAssocID="{3AC33B46-296F-46DE-B480-31359D18EBF8}" presName="FourNodes_1" presStyleLbl="node1" presStyleIdx="0" presStyleCnt="4">
        <dgm:presLayoutVars>
          <dgm:bulletEnabled val="1"/>
        </dgm:presLayoutVars>
      </dgm:prSet>
      <dgm:spPr/>
      <dgm:t>
        <a:bodyPr/>
        <a:lstStyle/>
        <a:p>
          <a:endParaRPr lang="en-US"/>
        </a:p>
      </dgm:t>
    </dgm:pt>
    <dgm:pt modelId="{665CA1D4-5F09-4FFB-BABF-32B9F3927AAB}" type="pres">
      <dgm:prSet presAssocID="{3AC33B46-296F-46DE-B480-31359D18EBF8}" presName="FourNodes_2" presStyleLbl="node1" presStyleIdx="1" presStyleCnt="4">
        <dgm:presLayoutVars>
          <dgm:bulletEnabled val="1"/>
        </dgm:presLayoutVars>
      </dgm:prSet>
      <dgm:spPr/>
      <dgm:t>
        <a:bodyPr/>
        <a:lstStyle/>
        <a:p>
          <a:endParaRPr lang="en-US"/>
        </a:p>
      </dgm:t>
    </dgm:pt>
    <dgm:pt modelId="{4331CAC2-BF53-465D-B9A8-86FAF0BA3134}" type="pres">
      <dgm:prSet presAssocID="{3AC33B46-296F-46DE-B480-31359D18EBF8}" presName="FourNodes_3" presStyleLbl="node1" presStyleIdx="2" presStyleCnt="4">
        <dgm:presLayoutVars>
          <dgm:bulletEnabled val="1"/>
        </dgm:presLayoutVars>
      </dgm:prSet>
      <dgm:spPr/>
      <dgm:t>
        <a:bodyPr/>
        <a:lstStyle/>
        <a:p>
          <a:endParaRPr lang="en-US"/>
        </a:p>
      </dgm:t>
    </dgm:pt>
    <dgm:pt modelId="{1BCB8F3A-AA0E-473F-93D7-AB908A71835D}" type="pres">
      <dgm:prSet presAssocID="{3AC33B46-296F-46DE-B480-31359D18EBF8}" presName="FourNodes_4" presStyleLbl="node1" presStyleIdx="3" presStyleCnt="4">
        <dgm:presLayoutVars>
          <dgm:bulletEnabled val="1"/>
        </dgm:presLayoutVars>
      </dgm:prSet>
      <dgm:spPr/>
      <dgm:t>
        <a:bodyPr/>
        <a:lstStyle/>
        <a:p>
          <a:endParaRPr lang="en-US"/>
        </a:p>
      </dgm:t>
    </dgm:pt>
    <dgm:pt modelId="{EBE02D84-F2BE-4511-8FE0-F1435C7F9FE9}" type="pres">
      <dgm:prSet presAssocID="{3AC33B46-296F-46DE-B480-31359D18EBF8}" presName="FourConn_1-2" presStyleLbl="fgAccFollowNode1" presStyleIdx="0" presStyleCnt="3">
        <dgm:presLayoutVars>
          <dgm:bulletEnabled val="1"/>
        </dgm:presLayoutVars>
      </dgm:prSet>
      <dgm:spPr/>
      <dgm:t>
        <a:bodyPr/>
        <a:lstStyle/>
        <a:p>
          <a:endParaRPr lang="en-US"/>
        </a:p>
      </dgm:t>
    </dgm:pt>
    <dgm:pt modelId="{68199CD7-4936-4DD1-BD06-B3F2F0A0B5C4}" type="pres">
      <dgm:prSet presAssocID="{3AC33B46-296F-46DE-B480-31359D18EBF8}" presName="FourConn_2-3" presStyleLbl="fgAccFollowNode1" presStyleIdx="1" presStyleCnt="3">
        <dgm:presLayoutVars>
          <dgm:bulletEnabled val="1"/>
        </dgm:presLayoutVars>
      </dgm:prSet>
      <dgm:spPr/>
      <dgm:t>
        <a:bodyPr/>
        <a:lstStyle/>
        <a:p>
          <a:endParaRPr lang="en-US"/>
        </a:p>
      </dgm:t>
    </dgm:pt>
    <dgm:pt modelId="{9C44A799-A416-48B5-ABC0-6F827F768CA1}" type="pres">
      <dgm:prSet presAssocID="{3AC33B46-296F-46DE-B480-31359D18EBF8}" presName="FourConn_3-4" presStyleLbl="fgAccFollowNode1" presStyleIdx="2" presStyleCnt="3">
        <dgm:presLayoutVars>
          <dgm:bulletEnabled val="1"/>
        </dgm:presLayoutVars>
      </dgm:prSet>
      <dgm:spPr/>
      <dgm:t>
        <a:bodyPr/>
        <a:lstStyle/>
        <a:p>
          <a:endParaRPr lang="en-US"/>
        </a:p>
      </dgm:t>
    </dgm:pt>
    <dgm:pt modelId="{942C380F-5625-49C7-9E52-A9AAE54AAE37}" type="pres">
      <dgm:prSet presAssocID="{3AC33B46-296F-46DE-B480-31359D18EBF8}" presName="FourNodes_1_text" presStyleLbl="node1" presStyleIdx="3" presStyleCnt="4">
        <dgm:presLayoutVars>
          <dgm:bulletEnabled val="1"/>
        </dgm:presLayoutVars>
      </dgm:prSet>
      <dgm:spPr/>
      <dgm:t>
        <a:bodyPr/>
        <a:lstStyle/>
        <a:p>
          <a:endParaRPr lang="en-US"/>
        </a:p>
      </dgm:t>
    </dgm:pt>
    <dgm:pt modelId="{20995F71-73F1-4A5F-8E2D-D11384D0622B}" type="pres">
      <dgm:prSet presAssocID="{3AC33B46-296F-46DE-B480-31359D18EBF8}" presName="FourNodes_2_text" presStyleLbl="node1" presStyleIdx="3" presStyleCnt="4">
        <dgm:presLayoutVars>
          <dgm:bulletEnabled val="1"/>
        </dgm:presLayoutVars>
      </dgm:prSet>
      <dgm:spPr/>
      <dgm:t>
        <a:bodyPr/>
        <a:lstStyle/>
        <a:p>
          <a:endParaRPr lang="en-US"/>
        </a:p>
      </dgm:t>
    </dgm:pt>
    <dgm:pt modelId="{C94A91AD-4F6A-49CD-A8F1-625D75FE76A3}" type="pres">
      <dgm:prSet presAssocID="{3AC33B46-296F-46DE-B480-31359D18EBF8}" presName="FourNodes_3_text" presStyleLbl="node1" presStyleIdx="3" presStyleCnt="4">
        <dgm:presLayoutVars>
          <dgm:bulletEnabled val="1"/>
        </dgm:presLayoutVars>
      </dgm:prSet>
      <dgm:spPr/>
      <dgm:t>
        <a:bodyPr/>
        <a:lstStyle/>
        <a:p>
          <a:endParaRPr lang="en-US"/>
        </a:p>
      </dgm:t>
    </dgm:pt>
    <dgm:pt modelId="{59C53285-DA26-45B4-9F5D-F432C66CE408}" type="pres">
      <dgm:prSet presAssocID="{3AC33B46-296F-46DE-B480-31359D18EBF8}" presName="FourNodes_4_text" presStyleLbl="node1" presStyleIdx="3" presStyleCnt="4">
        <dgm:presLayoutVars>
          <dgm:bulletEnabled val="1"/>
        </dgm:presLayoutVars>
      </dgm:prSet>
      <dgm:spPr/>
      <dgm:t>
        <a:bodyPr/>
        <a:lstStyle/>
        <a:p>
          <a:endParaRPr lang="en-US"/>
        </a:p>
      </dgm:t>
    </dgm:pt>
  </dgm:ptLst>
  <dgm:cxnLst>
    <dgm:cxn modelId="{7A4FF8FE-D974-42B4-AB27-441E43A35C3D}" type="presOf" srcId="{C522845E-09E0-482C-A97B-446FEDCF4427}" destId="{665CA1D4-5F09-4FFB-BABF-32B9F3927AAB}" srcOrd="0" destOrd="0" presId="urn:microsoft.com/office/officeart/2005/8/layout/vProcess5"/>
    <dgm:cxn modelId="{FD2888A8-FCB9-4F2C-A871-DB60F6FD6CFE}" type="presOf" srcId="{D55D9F6B-E215-456D-AE65-7D27F3C6B6BA}" destId="{59C53285-DA26-45B4-9F5D-F432C66CE408}" srcOrd="1" destOrd="0" presId="urn:microsoft.com/office/officeart/2005/8/layout/vProcess5"/>
    <dgm:cxn modelId="{9651067E-5D9B-4BEA-9952-A97DBC387D35}" srcId="{3AC33B46-296F-46DE-B480-31359D18EBF8}" destId="{BF4A05F0-52D2-4015-88DD-2208CB6EEC9D}" srcOrd="2" destOrd="0" parTransId="{BA005F3F-BCD7-4027-9E74-8BE2B13D4D66}" sibTransId="{2B94D839-853A-4C97-A591-6F4E23B5757E}"/>
    <dgm:cxn modelId="{02756266-43E8-4FD7-AB40-E5C1936E63F3}" type="presOf" srcId="{3AC33B46-296F-46DE-B480-31359D18EBF8}" destId="{737D982F-D0A5-4D4C-B73A-EE266202FA6B}" srcOrd="0" destOrd="0" presId="urn:microsoft.com/office/officeart/2005/8/layout/vProcess5"/>
    <dgm:cxn modelId="{649B80ED-A58A-4D57-AE5C-178B91D28992}" type="presOf" srcId="{BF4A05F0-52D2-4015-88DD-2208CB6EEC9D}" destId="{C94A91AD-4F6A-49CD-A8F1-625D75FE76A3}" srcOrd="1" destOrd="0" presId="urn:microsoft.com/office/officeart/2005/8/layout/vProcess5"/>
    <dgm:cxn modelId="{38947F2A-9539-4620-B3D1-034838FA4AC9}" srcId="{3AC33B46-296F-46DE-B480-31359D18EBF8}" destId="{FD2193FD-F6DF-4ECB-A806-3120A79E00CE}" srcOrd="0" destOrd="0" parTransId="{4A06D3FC-2581-4802-AE0C-BD9B356D7171}" sibTransId="{670220F1-8146-49AE-B5F1-6B2242FF0BE6}"/>
    <dgm:cxn modelId="{EB0D0C15-D6D4-4698-B1BE-B38D5DF5AFC7}" srcId="{3AC33B46-296F-46DE-B480-31359D18EBF8}" destId="{C522845E-09E0-482C-A97B-446FEDCF4427}" srcOrd="1" destOrd="0" parTransId="{278B34AD-562A-4B69-B069-FBCAB73E0B40}" sibTransId="{66EE2088-03B5-40DC-93A9-11356BAB073C}"/>
    <dgm:cxn modelId="{C3DFC78E-8FD9-45D1-8A1D-FF958588D9DA}" type="presOf" srcId="{D55D9F6B-E215-456D-AE65-7D27F3C6B6BA}" destId="{1BCB8F3A-AA0E-473F-93D7-AB908A71835D}" srcOrd="0" destOrd="0" presId="urn:microsoft.com/office/officeart/2005/8/layout/vProcess5"/>
    <dgm:cxn modelId="{5FA3F99B-917E-449B-806B-0C5E9E8EFC1A}" type="presOf" srcId="{2B94D839-853A-4C97-A591-6F4E23B5757E}" destId="{9C44A799-A416-48B5-ABC0-6F827F768CA1}" srcOrd="0" destOrd="0" presId="urn:microsoft.com/office/officeart/2005/8/layout/vProcess5"/>
    <dgm:cxn modelId="{878189AE-07C4-4209-B82D-37D85E74059F}" type="presOf" srcId="{FD2193FD-F6DF-4ECB-A806-3120A79E00CE}" destId="{C280CE4A-414B-42B3-82D4-E46B5D90B4C6}" srcOrd="0" destOrd="0" presId="urn:microsoft.com/office/officeart/2005/8/layout/vProcess5"/>
    <dgm:cxn modelId="{07E11250-F93A-4247-8708-C909B00C90FB}" type="presOf" srcId="{66EE2088-03B5-40DC-93A9-11356BAB073C}" destId="{68199CD7-4936-4DD1-BD06-B3F2F0A0B5C4}" srcOrd="0" destOrd="0" presId="urn:microsoft.com/office/officeart/2005/8/layout/vProcess5"/>
    <dgm:cxn modelId="{989447C2-D48F-474B-9386-28ADCFEE1E20}" type="presOf" srcId="{FD2193FD-F6DF-4ECB-A806-3120A79E00CE}" destId="{942C380F-5625-49C7-9E52-A9AAE54AAE37}" srcOrd="1" destOrd="0" presId="urn:microsoft.com/office/officeart/2005/8/layout/vProcess5"/>
    <dgm:cxn modelId="{F31461C7-EFFE-4B6D-A5A4-270BDA5CE0EA}" type="presOf" srcId="{BF4A05F0-52D2-4015-88DD-2208CB6EEC9D}" destId="{4331CAC2-BF53-465D-B9A8-86FAF0BA3134}" srcOrd="0" destOrd="0" presId="urn:microsoft.com/office/officeart/2005/8/layout/vProcess5"/>
    <dgm:cxn modelId="{24F3B997-2102-43F0-BB12-C6357B39B433}" type="presOf" srcId="{C522845E-09E0-482C-A97B-446FEDCF4427}" destId="{20995F71-73F1-4A5F-8E2D-D11384D0622B}" srcOrd="1" destOrd="0" presId="urn:microsoft.com/office/officeart/2005/8/layout/vProcess5"/>
    <dgm:cxn modelId="{28A8358B-679F-4255-BEDD-DF908928A862}" srcId="{3AC33B46-296F-46DE-B480-31359D18EBF8}" destId="{D55D9F6B-E215-456D-AE65-7D27F3C6B6BA}" srcOrd="3" destOrd="0" parTransId="{19BF38E7-5B3C-41AC-B18E-92CF2F4C75FA}" sibTransId="{FEE23350-0120-4168-B352-4E983C5E02D9}"/>
    <dgm:cxn modelId="{DC1467FB-DDC0-4997-98AF-DD6C941689B8}" type="presOf" srcId="{670220F1-8146-49AE-B5F1-6B2242FF0BE6}" destId="{EBE02D84-F2BE-4511-8FE0-F1435C7F9FE9}" srcOrd="0" destOrd="0" presId="urn:microsoft.com/office/officeart/2005/8/layout/vProcess5"/>
    <dgm:cxn modelId="{25950770-01E7-44C1-9313-26BBABE46625}" type="presParOf" srcId="{737D982F-D0A5-4D4C-B73A-EE266202FA6B}" destId="{CED29142-DBC0-45D9-83D0-8D9B6BFCBE0F}" srcOrd="0" destOrd="0" presId="urn:microsoft.com/office/officeart/2005/8/layout/vProcess5"/>
    <dgm:cxn modelId="{48B0650D-8DC0-4C27-9239-102EA9AE7EC9}" type="presParOf" srcId="{737D982F-D0A5-4D4C-B73A-EE266202FA6B}" destId="{C280CE4A-414B-42B3-82D4-E46B5D90B4C6}" srcOrd="1" destOrd="0" presId="urn:microsoft.com/office/officeart/2005/8/layout/vProcess5"/>
    <dgm:cxn modelId="{F130A384-C2FA-4794-9FDE-3B9A39BC8B55}" type="presParOf" srcId="{737D982F-D0A5-4D4C-B73A-EE266202FA6B}" destId="{665CA1D4-5F09-4FFB-BABF-32B9F3927AAB}" srcOrd="2" destOrd="0" presId="urn:microsoft.com/office/officeart/2005/8/layout/vProcess5"/>
    <dgm:cxn modelId="{99CCA320-E4C4-4E99-B14B-74CD5823AD73}" type="presParOf" srcId="{737D982F-D0A5-4D4C-B73A-EE266202FA6B}" destId="{4331CAC2-BF53-465D-B9A8-86FAF0BA3134}" srcOrd="3" destOrd="0" presId="urn:microsoft.com/office/officeart/2005/8/layout/vProcess5"/>
    <dgm:cxn modelId="{59842F61-18A2-4DB3-AC88-D8B042B86890}" type="presParOf" srcId="{737D982F-D0A5-4D4C-B73A-EE266202FA6B}" destId="{1BCB8F3A-AA0E-473F-93D7-AB908A71835D}" srcOrd="4" destOrd="0" presId="urn:microsoft.com/office/officeart/2005/8/layout/vProcess5"/>
    <dgm:cxn modelId="{1C3FA53D-266D-466A-803A-21297EC6018C}" type="presParOf" srcId="{737D982F-D0A5-4D4C-B73A-EE266202FA6B}" destId="{EBE02D84-F2BE-4511-8FE0-F1435C7F9FE9}" srcOrd="5" destOrd="0" presId="urn:microsoft.com/office/officeart/2005/8/layout/vProcess5"/>
    <dgm:cxn modelId="{CA8B43D8-9D53-4A8D-8B23-B0851E3392F6}" type="presParOf" srcId="{737D982F-D0A5-4D4C-B73A-EE266202FA6B}" destId="{68199CD7-4936-4DD1-BD06-B3F2F0A0B5C4}" srcOrd="6" destOrd="0" presId="urn:microsoft.com/office/officeart/2005/8/layout/vProcess5"/>
    <dgm:cxn modelId="{F556067C-8AEC-46B9-902E-9C7D8B63BFA1}" type="presParOf" srcId="{737D982F-D0A5-4D4C-B73A-EE266202FA6B}" destId="{9C44A799-A416-48B5-ABC0-6F827F768CA1}" srcOrd="7" destOrd="0" presId="urn:microsoft.com/office/officeart/2005/8/layout/vProcess5"/>
    <dgm:cxn modelId="{EC01EC9A-A0B0-4FF9-AB93-18EFD9442330}" type="presParOf" srcId="{737D982F-D0A5-4D4C-B73A-EE266202FA6B}" destId="{942C380F-5625-49C7-9E52-A9AAE54AAE37}" srcOrd="8" destOrd="0" presId="urn:microsoft.com/office/officeart/2005/8/layout/vProcess5"/>
    <dgm:cxn modelId="{98DB7E61-31C0-4FCA-974F-883EE618CB75}" type="presParOf" srcId="{737D982F-D0A5-4D4C-B73A-EE266202FA6B}" destId="{20995F71-73F1-4A5F-8E2D-D11384D0622B}" srcOrd="9" destOrd="0" presId="urn:microsoft.com/office/officeart/2005/8/layout/vProcess5"/>
    <dgm:cxn modelId="{BB0610F5-4B27-49DA-A0C5-96333FCA45D4}" type="presParOf" srcId="{737D982F-D0A5-4D4C-B73A-EE266202FA6B}" destId="{C94A91AD-4F6A-49CD-A8F1-625D75FE76A3}" srcOrd="10" destOrd="0" presId="urn:microsoft.com/office/officeart/2005/8/layout/vProcess5"/>
    <dgm:cxn modelId="{728D1013-9403-40C2-A06D-9A8426CFB4C1}" type="presParOf" srcId="{737D982F-D0A5-4D4C-B73A-EE266202FA6B}" destId="{59C53285-DA26-45B4-9F5D-F432C66CE40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C33B46-296F-46DE-B480-31359D18EB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B8C3181-2A5D-432D-880F-57EE65D1E983}">
      <dgm:prSet/>
      <dgm:spPr/>
      <dgm:t>
        <a:bodyPr/>
        <a:lstStyle/>
        <a:p>
          <a:r>
            <a:rPr lang="en-US" b="1" dirty="0" smtClean="0">
              <a:solidFill>
                <a:schemeClr val="accent6"/>
              </a:solidFill>
            </a:rPr>
            <a:t>HTML allows images and objects</a:t>
          </a:r>
          <a:r>
            <a:rPr lang="en-US" dirty="0" smtClean="0"/>
            <a:t> to be embedded and can be used to create interactive forms</a:t>
          </a:r>
        </a:p>
      </dgm:t>
    </dgm:pt>
    <dgm:pt modelId="{EA07F502-4ABF-4B17-AAEB-DF0B09DE4003}" type="parTrans" cxnId="{5535851E-F074-4435-8DD9-390A93D9F2C2}">
      <dgm:prSet/>
      <dgm:spPr/>
      <dgm:t>
        <a:bodyPr/>
        <a:lstStyle/>
        <a:p>
          <a:endParaRPr lang="en-US"/>
        </a:p>
      </dgm:t>
    </dgm:pt>
    <dgm:pt modelId="{A8669C5C-8396-4F9E-96D8-B3B517057BB8}" type="sibTrans" cxnId="{5535851E-F074-4435-8DD9-390A93D9F2C2}">
      <dgm:prSet/>
      <dgm:spPr/>
      <dgm:t>
        <a:bodyPr/>
        <a:lstStyle/>
        <a:p>
          <a:endParaRPr lang="en-US" dirty="0"/>
        </a:p>
      </dgm:t>
    </dgm:pt>
    <dgm:pt modelId="{C0D81134-0424-440A-A0BA-637AA370CE46}">
      <dgm:prSet/>
      <dgm:spPr/>
      <dgm:t>
        <a:bodyPr/>
        <a:lstStyle/>
        <a:p>
          <a:r>
            <a:rPr lang="en-US" b="1" dirty="0" smtClean="0">
              <a:solidFill>
                <a:schemeClr val="accent6"/>
              </a:solidFill>
            </a:rPr>
            <a:t>Web browsers can also refer to Cascading Style Sheets (CSS)</a:t>
          </a:r>
          <a:r>
            <a:rPr lang="en-US" dirty="0" smtClean="0"/>
            <a:t> to define the appearance and layout of text and other material.</a:t>
          </a:r>
        </a:p>
      </dgm:t>
    </dgm:pt>
    <dgm:pt modelId="{7660B462-16AB-44A0-BECC-A2EB4EB7F9B9}" type="parTrans" cxnId="{EDC0C88D-7191-4EA4-B7C4-B35BB08D716E}">
      <dgm:prSet/>
      <dgm:spPr/>
      <dgm:t>
        <a:bodyPr/>
        <a:lstStyle/>
        <a:p>
          <a:endParaRPr lang="en-US"/>
        </a:p>
      </dgm:t>
    </dgm:pt>
    <dgm:pt modelId="{7C6816C8-BE22-4B72-80E8-6F9478A2A55F}" type="sibTrans" cxnId="{EDC0C88D-7191-4EA4-B7C4-B35BB08D716E}">
      <dgm:prSet/>
      <dgm:spPr/>
      <dgm:t>
        <a:bodyPr/>
        <a:lstStyle/>
        <a:p>
          <a:endParaRPr lang="en-US" dirty="0"/>
        </a:p>
      </dgm:t>
    </dgm:pt>
    <dgm:pt modelId="{C3A98FC9-D85C-4A36-91B6-7A601A448756}">
      <dgm:prSet/>
      <dgm:spPr/>
      <dgm:t>
        <a:bodyPr/>
        <a:lstStyle/>
        <a:p>
          <a:r>
            <a:rPr lang="en-US" b="1" dirty="0" smtClean="0">
              <a:solidFill>
                <a:schemeClr val="accent6"/>
              </a:solidFill>
            </a:rPr>
            <a:t>The W3C, maintains both the HTML and the CSS standards</a:t>
          </a:r>
        </a:p>
      </dgm:t>
    </dgm:pt>
    <dgm:pt modelId="{75EFC032-6A97-4235-BAE9-B5CE071EA60A}" type="parTrans" cxnId="{FE6F86C7-BB45-4B26-9B2C-746427A3B989}">
      <dgm:prSet/>
      <dgm:spPr/>
      <dgm:t>
        <a:bodyPr/>
        <a:lstStyle/>
        <a:p>
          <a:endParaRPr lang="en-US"/>
        </a:p>
      </dgm:t>
    </dgm:pt>
    <dgm:pt modelId="{870D1FF2-09C6-4BEC-A992-9AFDED3BCC04}" type="sibTrans" cxnId="{FE6F86C7-BB45-4B26-9B2C-746427A3B989}">
      <dgm:prSet/>
      <dgm:spPr/>
      <dgm:t>
        <a:bodyPr/>
        <a:lstStyle/>
        <a:p>
          <a:endParaRPr lang="en-US"/>
        </a:p>
      </dgm:t>
    </dgm:pt>
    <dgm:pt modelId="{58ADB688-2652-4AFB-A145-CFFFAE3BE73B}">
      <dgm:prSet/>
      <dgm:spPr/>
      <dgm:t>
        <a:bodyPr/>
        <a:lstStyle/>
        <a:p>
          <a:r>
            <a:rPr lang="en-US" b="1" dirty="0" smtClean="0">
              <a:solidFill>
                <a:schemeClr val="accent6"/>
              </a:solidFill>
            </a:rPr>
            <a:t>The purpose of a web browser</a:t>
          </a:r>
          <a:r>
            <a:rPr lang="en-US" dirty="0" smtClean="0"/>
            <a:t> is to read HTML documents and interpret the content of the page into visible or audible web pages.</a:t>
          </a:r>
        </a:p>
      </dgm:t>
    </dgm:pt>
    <dgm:pt modelId="{1A73D53F-29F2-446D-AF38-ABAB55D627A6}" type="parTrans" cxnId="{EF2A417F-3956-46C2-9849-D27AC83565F2}">
      <dgm:prSet/>
      <dgm:spPr/>
    </dgm:pt>
    <dgm:pt modelId="{B1826676-2F17-4168-9C6D-20A2D7B61919}" type="sibTrans" cxnId="{EF2A417F-3956-46C2-9849-D27AC83565F2}">
      <dgm:prSet/>
      <dgm:spPr/>
      <dgm:t>
        <a:bodyPr/>
        <a:lstStyle/>
        <a:p>
          <a:endParaRPr lang="en-US" dirty="0"/>
        </a:p>
      </dgm:t>
    </dgm:pt>
    <dgm:pt modelId="{737D982F-D0A5-4D4C-B73A-EE266202FA6B}" type="pres">
      <dgm:prSet presAssocID="{3AC33B46-296F-46DE-B480-31359D18EBF8}" presName="outerComposite" presStyleCnt="0">
        <dgm:presLayoutVars>
          <dgm:chMax val="5"/>
          <dgm:dir/>
          <dgm:resizeHandles val="exact"/>
        </dgm:presLayoutVars>
      </dgm:prSet>
      <dgm:spPr/>
      <dgm:t>
        <a:bodyPr/>
        <a:lstStyle/>
        <a:p>
          <a:endParaRPr lang="en-US"/>
        </a:p>
      </dgm:t>
    </dgm:pt>
    <dgm:pt modelId="{CED29142-DBC0-45D9-83D0-8D9B6BFCBE0F}" type="pres">
      <dgm:prSet presAssocID="{3AC33B46-296F-46DE-B480-31359D18EBF8}" presName="dummyMaxCanvas" presStyleCnt="0">
        <dgm:presLayoutVars/>
      </dgm:prSet>
      <dgm:spPr/>
    </dgm:pt>
    <dgm:pt modelId="{55384425-0D20-4795-BDB3-2E08655CC13D}" type="pres">
      <dgm:prSet presAssocID="{3AC33B46-296F-46DE-B480-31359D18EBF8}" presName="FourNodes_1" presStyleLbl="node1" presStyleIdx="0" presStyleCnt="4">
        <dgm:presLayoutVars>
          <dgm:bulletEnabled val="1"/>
        </dgm:presLayoutVars>
      </dgm:prSet>
      <dgm:spPr/>
      <dgm:t>
        <a:bodyPr/>
        <a:lstStyle/>
        <a:p>
          <a:endParaRPr lang="en-US"/>
        </a:p>
      </dgm:t>
    </dgm:pt>
    <dgm:pt modelId="{3F4B86CE-A792-47EE-AF51-81BDB11CE8DB}" type="pres">
      <dgm:prSet presAssocID="{3AC33B46-296F-46DE-B480-31359D18EBF8}" presName="FourNodes_2" presStyleLbl="node1" presStyleIdx="1" presStyleCnt="4">
        <dgm:presLayoutVars>
          <dgm:bulletEnabled val="1"/>
        </dgm:presLayoutVars>
      </dgm:prSet>
      <dgm:spPr/>
      <dgm:t>
        <a:bodyPr/>
        <a:lstStyle/>
        <a:p>
          <a:endParaRPr lang="en-US"/>
        </a:p>
      </dgm:t>
    </dgm:pt>
    <dgm:pt modelId="{8D22348A-2F62-452C-9525-0AC5B39E3F72}" type="pres">
      <dgm:prSet presAssocID="{3AC33B46-296F-46DE-B480-31359D18EBF8}" presName="FourNodes_3" presStyleLbl="node1" presStyleIdx="2" presStyleCnt="4">
        <dgm:presLayoutVars>
          <dgm:bulletEnabled val="1"/>
        </dgm:presLayoutVars>
      </dgm:prSet>
      <dgm:spPr/>
      <dgm:t>
        <a:bodyPr/>
        <a:lstStyle/>
        <a:p>
          <a:endParaRPr lang="en-US"/>
        </a:p>
      </dgm:t>
    </dgm:pt>
    <dgm:pt modelId="{19D9E893-A0E4-46CE-AC97-0628295D27C7}" type="pres">
      <dgm:prSet presAssocID="{3AC33B46-296F-46DE-B480-31359D18EBF8}" presName="FourNodes_4" presStyleLbl="node1" presStyleIdx="3" presStyleCnt="4">
        <dgm:presLayoutVars>
          <dgm:bulletEnabled val="1"/>
        </dgm:presLayoutVars>
      </dgm:prSet>
      <dgm:spPr/>
      <dgm:t>
        <a:bodyPr/>
        <a:lstStyle/>
        <a:p>
          <a:endParaRPr lang="en-US"/>
        </a:p>
      </dgm:t>
    </dgm:pt>
    <dgm:pt modelId="{391CB0D8-855B-475B-9891-02CBC7E0CB81}" type="pres">
      <dgm:prSet presAssocID="{3AC33B46-296F-46DE-B480-31359D18EBF8}" presName="FourConn_1-2" presStyleLbl="fgAccFollowNode1" presStyleIdx="0" presStyleCnt="3">
        <dgm:presLayoutVars>
          <dgm:bulletEnabled val="1"/>
        </dgm:presLayoutVars>
      </dgm:prSet>
      <dgm:spPr/>
      <dgm:t>
        <a:bodyPr/>
        <a:lstStyle/>
        <a:p>
          <a:endParaRPr lang="en-US"/>
        </a:p>
      </dgm:t>
    </dgm:pt>
    <dgm:pt modelId="{C048AE7B-690F-42A2-9944-2DB4D5D8FD04}" type="pres">
      <dgm:prSet presAssocID="{3AC33B46-296F-46DE-B480-31359D18EBF8}" presName="FourConn_2-3" presStyleLbl="fgAccFollowNode1" presStyleIdx="1" presStyleCnt="3">
        <dgm:presLayoutVars>
          <dgm:bulletEnabled val="1"/>
        </dgm:presLayoutVars>
      </dgm:prSet>
      <dgm:spPr/>
      <dgm:t>
        <a:bodyPr/>
        <a:lstStyle/>
        <a:p>
          <a:endParaRPr lang="en-US"/>
        </a:p>
      </dgm:t>
    </dgm:pt>
    <dgm:pt modelId="{5A2F9A55-157C-43DB-9809-66268876E217}" type="pres">
      <dgm:prSet presAssocID="{3AC33B46-296F-46DE-B480-31359D18EBF8}" presName="FourConn_3-4" presStyleLbl="fgAccFollowNode1" presStyleIdx="2" presStyleCnt="3">
        <dgm:presLayoutVars>
          <dgm:bulletEnabled val="1"/>
        </dgm:presLayoutVars>
      </dgm:prSet>
      <dgm:spPr/>
      <dgm:t>
        <a:bodyPr/>
        <a:lstStyle/>
        <a:p>
          <a:endParaRPr lang="en-US"/>
        </a:p>
      </dgm:t>
    </dgm:pt>
    <dgm:pt modelId="{B495AE1E-AB21-42D3-9504-769938B19663}" type="pres">
      <dgm:prSet presAssocID="{3AC33B46-296F-46DE-B480-31359D18EBF8}" presName="FourNodes_1_text" presStyleLbl="node1" presStyleIdx="3" presStyleCnt="4">
        <dgm:presLayoutVars>
          <dgm:bulletEnabled val="1"/>
        </dgm:presLayoutVars>
      </dgm:prSet>
      <dgm:spPr/>
      <dgm:t>
        <a:bodyPr/>
        <a:lstStyle/>
        <a:p>
          <a:endParaRPr lang="en-US"/>
        </a:p>
      </dgm:t>
    </dgm:pt>
    <dgm:pt modelId="{75753D8D-4EEE-4504-BB21-BBACB6FFF8BC}" type="pres">
      <dgm:prSet presAssocID="{3AC33B46-296F-46DE-B480-31359D18EBF8}" presName="FourNodes_2_text" presStyleLbl="node1" presStyleIdx="3" presStyleCnt="4">
        <dgm:presLayoutVars>
          <dgm:bulletEnabled val="1"/>
        </dgm:presLayoutVars>
      </dgm:prSet>
      <dgm:spPr/>
      <dgm:t>
        <a:bodyPr/>
        <a:lstStyle/>
        <a:p>
          <a:endParaRPr lang="en-US"/>
        </a:p>
      </dgm:t>
    </dgm:pt>
    <dgm:pt modelId="{64C74125-33D8-4F1B-B435-863476DD8E2E}" type="pres">
      <dgm:prSet presAssocID="{3AC33B46-296F-46DE-B480-31359D18EBF8}" presName="FourNodes_3_text" presStyleLbl="node1" presStyleIdx="3" presStyleCnt="4">
        <dgm:presLayoutVars>
          <dgm:bulletEnabled val="1"/>
        </dgm:presLayoutVars>
      </dgm:prSet>
      <dgm:spPr/>
      <dgm:t>
        <a:bodyPr/>
        <a:lstStyle/>
        <a:p>
          <a:endParaRPr lang="en-US"/>
        </a:p>
      </dgm:t>
    </dgm:pt>
    <dgm:pt modelId="{D2D49E17-D7CC-4495-B75E-04BD9D1B446A}" type="pres">
      <dgm:prSet presAssocID="{3AC33B46-296F-46DE-B480-31359D18EBF8}" presName="FourNodes_4_text" presStyleLbl="node1" presStyleIdx="3" presStyleCnt="4">
        <dgm:presLayoutVars>
          <dgm:bulletEnabled val="1"/>
        </dgm:presLayoutVars>
      </dgm:prSet>
      <dgm:spPr/>
      <dgm:t>
        <a:bodyPr/>
        <a:lstStyle/>
        <a:p>
          <a:endParaRPr lang="en-US"/>
        </a:p>
      </dgm:t>
    </dgm:pt>
  </dgm:ptLst>
  <dgm:cxnLst>
    <dgm:cxn modelId="{B60BBC1C-C2C5-45D5-AF65-991B1A830B06}" type="presOf" srcId="{6B8C3181-2A5D-432D-880F-57EE65D1E983}" destId="{3F4B86CE-A792-47EE-AF51-81BDB11CE8DB}" srcOrd="0" destOrd="0" presId="urn:microsoft.com/office/officeart/2005/8/layout/vProcess5"/>
    <dgm:cxn modelId="{94DC3DD6-5147-4A56-B1F9-D6E7949EA269}" type="presOf" srcId="{3AC33B46-296F-46DE-B480-31359D18EBF8}" destId="{737D982F-D0A5-4D4C-B73A-EE266202FA6B}" srcOrd="0" destOrd="0" presId="urn:microsoft.com/office/officeart/2005/8/layout/vProcess5"/>
    <dgm:cxn modelId="{5AE9CFD0-04BF-436D-826A-ABAE0FE1763C}" type="presOf" srcId="{58ADB688-2652-4AFB-A145-CFFFAE3BE73B}" destId="{B495AE1E-AB21-42D3-9504-769938B19663}" srcOrd="1" destOrd="0" presId="urn:microsoft.com/office/officeart/2005/8/layout/vProcess5"/>
    <dgm:cxn modelId="{88E74CC5-AC5A-41C0-8D6F-4ADC21C8CCDE}" type="presOf" srcId="{B1826676-2F17-4168-9C6D-20A2D7B61919}" destId="{391CB0D8-855B-475B-9891-02CBC7E0CB81}" srcOrd="0" destOrd="0" presId="urn:microsoft.com/office/officeart/2005/8/layout/vProcess5"/>
    <dgm:cxn modelId="{EF2A417F-3956-46C2-9849-D27AC83565F2}" srcId="{3AC33B46-296F-46DE-B480-31359D18EBF8}" destId="{58ADB688-2652-4AFB-A145-CFFFAE3BE73B}" srcOrd="0" destOrd="0" parTransId="{1A73D53F-29F2-446D-AF38-ABAB55D627A6}" sibTransId="{B1826676-2F17-4168-9C6D-20A2D7B61919}"/>
    <dgm:cxn modelId="{F01E6C37-1C49-4899-84EB-5DA7CE18C5B5}" type="presOf" srcId="{58ADB688-2652-4AFB-A145-CFFFAE3BE73B}" destId="{55384425-0D20-4795-BDB3-2E08655CC13D}" srcOrd="0" destOrd="0" presId="urn:microsoft.com/office/officeart/2005/8/layout/vProcess5"/>
    <dgm:cxn modelId="{FE6F86C7-BB45-4B26-9B2C-746427A3B989}" srcId="{3AC33B46-296F-46DE-B480-31359D18EBF8}" destId="{C3A98FC9-D85C-4A36-91B6-7A601A448756}" srcOrd="3" destOrd="0" parTransId="{75EFC032-6A97-4235-BAE9-B5CE071EA60A}" sibTransId="{870D1FF2-09C6-4BEC-A992-9AFDED3BCC04}"/>
    <dgm:cxn modelId="{B06F6444-5649-4776-ACEA-D8733CFF4519}" type="presOf" srcId="{C0D81134-0424-440A-A0BA-637AA370CE46}" destId="{8D22348A-2F62-452C-9525-0AC5B39E3F72}" srcOrd="0" destOrd="0" presId="urn:microsoft.com/office/officeart/2005/8/layout/vProcess5"/>
    <dgm:cxn modelId="{37F04068-278F-4FA0-9373-9A3C084F921B}" type="presOf" srcId="{6B8C3181-2A5D-432D-880F-57EE65D1E983}" destId="{75753D8D-4EEE-4504-BB21-BBACB6FFF8BC}" srcOrd="1" destOrd="0" presId="urn:microsoft.com/office/officeart/2005/8/layout/vProcess5"/>
    <dgm:cxn modelId="{5535851E-F074-4435-8DD9-390A93D9F2C2}" srcId="{3AC33B46-296F-46DE-B480-31359D18EBF8}" destId="{6B8C3181-2A5D-432D-880F-57EE65D1E983}" srcOrd="1" destOrd="0" parTransId="{EA07F502-4ABF-4B17-AAEB-DF0B09DE4003}" sibTransId="{A8669C5C-8396-4F9E-96D8-B3B517057BB8}"/>
    <dgm:cxn modelId="{6263F687-CD8F-454C-A16B-93F98B34A6BA}" type="presOf" srcId="{C3A98FC9-D85C-4A36-91B6-7A601A448756}" destId="{D2D49E17-D7CC-4495-B75E-04BD9D1B446A}" srcOrd="1" destOrd="0" presId="urn:microsoft.com/office/officeart/2005/8/layout/vProcess5"/>
    <dgm:cxn modelId="{B68689EB-08AC-48B0-BF60-D4E431675EC3}" type="presOf" srcId="{A8669C5C-8396-4F9E-96D8-B3B517057BB8}" destId="{C048AE7B-690F-42A2-9944-2DB4D5D8FD04}" srcOrd="0" destOrd="0" presId="urn:microsoft.com/office/officeart/2005/8/layout/vProcess5"/>
    <dgm:cxn modelId="{CC8B8451-8FE6-49C9-9BFB-C2D340738609}" type="presOf" srcId="{7C6816C8-BE22-4B72-80E8-6F9478A2A55F}" destId="{5A2F9A55-157C-43DB-9809-66268876E217}" srcOrd="0" destOrd="0" presId="urn:microsoft.com/office/officeart/2005/8/layout/vProcess5"/>
    <dgm:cxn modelId="{EDC0C88D-7191-4EA4-B7C4-B35BB08D716E}" srcId="{3AC33B46-296F-46DE-B480-31359D18EBF8}" destId="{C0D81134-0424-440A-A0BA-637AA370CE46}" srcOrd="2" destOrd="0" parTransId="{7660B462-16AB-44A0-BECC-A2EB4EB7F9B9}" sibTransId="{7C6816C8-BE22-4B72-80E8-6F9478A2A55F}"/>
    <dgm:cxn modelId="{BD692D3E-DEA4-4B94-874A-2552F901B885}" type="presOf" srcId="{C3A98FC9-D85C-4A36-91B6-7A601A448756}" destId="{19D9E893-A0E4-46CE-AC97-0628295D27C7}" srcOrd="0" destOrd="0" presId="urn:microsoft.com/office/officeart/2005/8/layout/vProcess5"/>
    <dgm:cxn modelId="{AA6326B3-8393-4C4B-B3D2-2E15A7862E19}" type="presOf" srcId="{C0D81134-0424-440A-A0BA-637AA370CE46}" destId="{64C74125-33D8-4F1B-B435-863476DD8E2E}" srcOrd="1" destOrd="0" presId="urn:microsoft.com/office/officeart/2005/8/layout/vProcess5"/>
    <dgm:cxn modelId="{A80D2CE7-39B6-4294-BAB9-ACB835406540}" type="presParOf" srcId="{737D982F-D0A5-4D4C-B73A-EE266202FA6B}" destId="{CED29142-DBC0-45D9-83D0-8D9B6BFCBE0F}" srcOrd="0" destOrd="0" presId="urn:microsoft.com/office/officeart/2005/8/layout/vProcess5"/>
    <dgm:cxn modelId="{108E8077-C170-405C-98F4-3E80EF4ABC73}" type="presParOf" srcId="{737D982F-D0A5-4D4C-B73A-EE266202FA6B}" destId="{55384425-0D20-4795-BDB3-2E08655CC13D}" srcOrd="1" destOrd="0" presId="urn:microsoft.com/office/officeart/2005/8/layout/vProcess5"/>
    <dgm:cxn modelId="{B243214B-A783-42AD-876F-E1B585C9E009}" type="presParOf" srcId="{737D982F-D0A5-4D4C-B73A-EE266202FA6B}" destId="{3F4B86CE-A792-47EE-AF51-81BDB11CE8DB}" srcOrd="2" destOrd="0" presId="urn:microsoft.com/office/officeart/2005/8/layout/vProcess5"/>
    <dgm:cxn modelId="{239601DB-FFA0-42F9-BC67-3E0553671E06}" type="presParOf" srcId="{737D982F-D0A5-4D4C-B73A-EE266202FA6B}" destId="{8D22348A-2F62-452C-9525-0AC5B39E3F72}" srcOrd="3" destOrd="0" presId="urn:microsoft.com/office/officeart/2005/8/layout/vProcess5"/>
    <dgm:cxn modelId="{C4B099C8-97CF-432A-B123-73FE2CF11035}" type="presParOf" srcId="{737D982F-D0A5-4D4C-B73A-EE266202FA6B}" destId="{19D9E893-A0E4-46CE-AC97-0628295D27C7}" srcOrd="4" destOrd="0" presId="urn:microsoft.com/office/officeart/2005/8/layout/vProcess5"/>
    <dgm:cxn modelId="{7B600BAE-420F-433D-894A-6D808E1B6A18}" type="presParOf" srcId="{737D982F-D0A5-4D4C-B73A-EE266202FA6B}" destId="{391CB0D8-855B-475B-9891-02CBC7E0CB81}" srcOrd="5" destOrd="0" presId="urn:microsoft.com/office/officeart/2005/8/layout/vProcess5"/>
    <dgm:cxn modelId="{DEF1704C-4D99-444A-AEAD-06C7ABA513D0}" type="presParOf" srcId="{737D982F-D0A5-4D4C-B73A-EE266202FA6B}" destId="{C048AE7B-690F-42A2-9944-2DB4D5D8FD04}" srcOrd="6" destOrd="0" presId="urn:microsoft.com/office/officeart/2005/8/layout/vProcess5"/>
    <dgm:cxn modelId="{314562BB-6525-437B-8E4F-BCCED54FB8BE}" type="presParOf" srcId="{737D982F-D0A5-4D4C-B73A-EE266202FA6B}" destId="{5A2F9A55-157C-43DB-9809-66268876E217}" srcOrd="7" destOrd="0" presId="urn:microsoft.com/office/officeart/2005/8/layout/vProcess5"/>
    <dgm:cxn modelId="{8DCA887D-DB96-45C5-A672-B1DC13384328}" type="presParOf" srcId="{737D982F-D0A5-4D4C-B73A-EE266202FA6B}" destId="{B495AE1E-AB21-42D3-9504-769938B19663}" srcOrd="8" destOrd="0" presId="urn:microsoft.com/office/officeart/2005/8/layout/vProcess5"/>
    <dgm:cxn modelId="{B0EE6668-E7D3-43EA-B55B-7FA678845DF6}" type="presParOf" srcId="{737D982F-D0A5-4D4C-B73A-EE266202FA6B}" destId="{75753D8D-4EEE-4504-BB21-BBACB6FFF8BC}" srcOrd="9" destOrd="0" presId="urn:microsoft.com/office/officeart/2005/8/layout/vProcess5"/>
    <dgm:cxn modelId="{3D8F796C-6EB1-41D4-B885-F37472287E74}" type="presParOf" srcId="{737D982F-D0A5-4D4C-B73A-EE266202FA6B}" destId="{64C74125-33D8-4F1B-B435-863476DD8E2E}" srcOrd="10" destOrd="0" presId="urn:microsoft.com/office/officeart/2005/8/layout/vProcess5"/>
    <dgm:cxn modelId="{09275B97-3711-4CA9-8E43-03790379B582}" type="presParOf" srcId="{737D982F-D0A5-4D4C-B73A-EE266202FA6B}" destId="{D2D49E17-D7CC-4495-B75E-04BD9D1B446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CE4A-414B-42B3-82D4-E46B5D90B4C6}">
      <dsp:nvSpPr>
        <dsp:cNvPr id="0" name=""/>
        <dsp:cNvSpPr/>
      </dsp:nvSpPr>
      <dsp:spPr>
        <a:xfrm>
          <a:off x="0" y="0"/>
          <a:ext cx="6583680" cy="9957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accent6"/>
              </a:solidFill>
            </a:rPr>
            <a:t>HyperText Markup Language (HTML)</a:t>
          </a:r>
          <a:r>
            <a:rPr lang="en-US" sz="1800" kern="1200" dirty="0" smtClean="0">
              <a:solidFill>
                <a:srgbClr val="0070C0"/>
              </a:solidFill>
            </a:rPr>
            <a:t> </a:t>
          </a:r>
          <a:r>
            <a:rPr lang="en-US" sz="1800" kern="1200" dirty="0" smtClean="0"/>
            <a:t>is the main markup language for web pages.</a:t>
          </a:r>
          <a:endParaRPr lang="en-US" sz="1800" kern="1200" dirty="0"/>
        </a:p>
      </dsp:txBody>
      <dsp:txXfrm>
        <a:off x="29163" y="29163"/>
        <a:ext cx="5425092" cy="937385"/>
      </dsp:txXfrm>
    </dsp:sp>
    <dsp:sp modelId="{665CA1D4-5F09-4FFB-BABF-32B9F3927AAB}">
      <dsp:nvSpPr>
        <dsp:cNvPr id="0" name=""/>
        <dsp:cNvSpPr/>
      </dsp:nvSpPr>
      <dsp:spPr>
        <a:xfrm>
          <a:off x="551383" y="1176750"/>
          <a:ext cx="6583680" cy="9957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HTML elements are the basic building-blocks of WebPages.</a:t>
          </a:r>
          <a:endParaRPr lang="en-US" sz="1800" kern="1200" dirty="0"/>
        </a:p>
      </dsp:txBody>
      <dsp:txXfrm>
        <a:off x="580546" y="1205913"/>
        <a:ext cx="5326758" cy="937385"/>
      </dsp:txXfrm>
    </dsp:sp>
    <dsp:sp modelId="{4331CAC2-BF53-465D-B9A8-86FAF0BA3134}">
      <dsp:nvSpPr>
        <dsp:cNvPr id="0" name=""/>
        <dsp:cNvSpPr/>
      </dsp:nvSpPr>
      <dsp:spPr>
        <a:xfrm>
          <a:off x="1094536" y="2353500"/>
          <a:ext cx="6583680" cy="9957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HTML is written in the form of </a:t>
          </a:r>
          <a:r>
            <a:rPr lang="en-US" sz="1800" b="1" kern="1200" dirty="0" smtClean="0">
              <a:solidFill>
                <a:schemeClr val="accent6"/>
              </a:solidFill>
            </a:rPr>
            <a:t>HTML elements </a:t>
          </a:r>
          <a:r>
            <a:rPr lang="en-US" sz="1800" kern="1200" dirty="0" smtClean="0"/>
            <a:t>consisting of tags enclosed in angle brackets (like &lt;html&gt;), within the web page content.</a:t>
          </a:r>
        </a:p>
      </dsp:txBody>
      <dsp:txXfrm>
        <a:off x="1123699" y="2382663"/>
        <a:ext cx="5334987" cy="937385"/>
      </dsp:txXfrm>
    </dsp:sp>
    <dsp:sp modelId="{1BCB8F3A-AA0E-473F-93D7-AB908A71835D}">
      <dsp:nvSpPr>
        <dsp:cNvPr id="0" name=""/>
        <dsp:cNvSpPr/>
      </dsp:nvSpPr>
      <dsp:spPr>
        <a:xfrm>
          <a:off x="1645920" y="3530251"/>
          <a:ext cx="6583680" cy="9957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accent6"/>
              </a:solidFill>
            </a:rPr>
            <a:t>HTML tags</a:t>
          </a:r>
          <a:r>
            <a:rPr lang="en-US" sz="1800" kern="1200" dirty="0" smtClean="0"/>
            <a:t> most commonly come in pairs like &lt;h1&gt; and &lt;/h1&gt;, although some tags, known as empty elements, are unpaired, for example &lt;img&gt;.</a:t>
          </a:r>
        </a:p>
      </dsp:txBody>
      <dsp:txXfrm>
        <a:off x="1675083" y="3559414"/>
        <a:ext cx="5326758" cy="937385"/>
      </dsp:txXfrm>
    </dsp:sp>
    <dsp:sp modelId="{EBE02D84-F2BE-4511-8FE0-F1435C7F9FE9}">
      <dsp:nvSpPr>
        <dsp:cNvPr id="0" name=""/>
        <dsp:cNvSpPr/>
      </dsp:nvSpPr>
      <dsp:spPr>
        <a:xfrm>
          <a:off x="5936467" y="762624"/>
          <a:ext cx="647212" cy="64721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082090" y="762624"/>
        <a:ext cx="355966" cy="487027"/>
      </dsp:txXfrm>
    </dsp:sp>
    <dsp:sp modelId="{68199CD7-4936-4DD1-BD06-B3F2F0A0B5C4}">
      <dsp:nvSpPr>
        <dsp:cNvPr id="0" name=""/>
        <dsp:cNvSpPr/>
      </dsp:nvSpPr>
      <dsp:spPr>
        <a:xfrm>
          <a:off x="6487850" y="1939375"/>
          <a:ext cx="647212" cy="64721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633473" y="1939375"/>
        <a:ext cx="355966" cy="487027"/>
      </dsp:txXfrm>
    </dsp:sp>
    <dsp:sp modelId="{9C44A799-A416-48B5-ABC0-6F827F768CA1}">
      <dsp:nvSpPr>
        <dsp:cNvPr id="0" name=""/>
        <dsp:cNvSpPr/>
      </dsp:nvSpPr>
      <dsp:spPr>
        <a:xfrm>
          <a:off x="7031004" y="3116125"/>
          <a:ext cx="647212" cy="64721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7176627" y="3116125"/>
        <a:ext cx="355966" cy="487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F6216B-ED04-4D57-9AB9-4B832E100B66}" type="slidenum">
              <a:rPr lang="en-US"/>
              <a:pPr>
                <a:defRPr/>
              </a:pPr>
              <a:t>1</a:t>
            </a:fld>
            <a:endParaRPr lang="en-US" dirty="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IN" dirty="0" smtClean="0"/>
          </a:p>
        </p:txBody>
      </p:sp>
    </p:spTree>
    <p:extLst>
      <p:ext uri="{BB962C8B-B14F-4D97-AF65-F5344CB8AC3E}">
        <p14:creationId xmlns:p14="http://schemas.microsoft.com/office/powerpoint/2010/main" val="38847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71657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2298716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32109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323735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53152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45822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719A5-EEC5-4590-8621-153D5A0785D3}" type="slidenum">
              <a:rPr lang="en-US" smtClean="0">
                <a:solidFill>
                  <a:prstClr val="black">
                    <a:tint val="75000"/>
                  </a:prstClr>
                </a:solidFill>
              </a:rPr>
              <a:pPr/>
              <a:t>‹#›</a:t>
            </a:fld>
            <a:endParaRPr lang="en-US">
              <a:solidFill>
                <a:prstClr val="black">
                  <a:tint val="75000"/>
                </a:prstClr>
              </a:solidFill>
            </a:endParaRPr>
          </a:p>
        </p:txBody>
      </p:sp>
      <p:pic>
        <p:nvPicPr>
          <p:cNvPr id="7" name="Picture 12" descr="niit-col"/>
          <p:cNvPicPr>
            <a:picLocks noChangeAspect="1" noChangeArrowheads="1"/>
          </p:cNvPicPr>
          <p:nvPr userDrawn="1"/>
        </p:nvPicPr>
        <p:blipFill>
          <a:blip r:embed="rId2" cstate="print"/>
          <a:srcRect/>
          <a:stretch>
            <a:fillRect/>
          </a:stretch>
        </p:blipFill>
        <p:spPr bwMode="auto">
          <a:xfrm>
            <a:off x="7162800" y="6438900"/>
            <a:ext cx="1133475" cy="419100"/>
          </a:xfrm>
          <a:prstGeom prst="rect">
            <a:avLst/>
          </a:prstGeom>
          <a:noFill/>
          <a:ln w="9525">
            <a:noFill/>
            <a:miter lim="800000"/>
            <a:headEnd/>
            <a:tailEnd/>
          </a:ln>
        </p:spPr>
      </p:pic>
      <p:sp>
        <p:nvSpPr>
          <p:cNvPr id="8" name="Rectangle 7"/>
          <p:cNvSpPr/>
          <p:nvPr userDrawn="1"/>
        </p:nvSpPr>
        <p:spPr>
          <a:xfrm>
            <a:off x="228600" y="25400"/>
            <a:ext cx="2057871" cy="369332"/>
          </a:xfrm>
          <a:prstGeom prst="rect">
            <a:avLst/>
          </a:prstGeom>
        </p:spPr>
        <p:txBody>
          <a:bodyPr wrap="none">
            <a:spAutoFit/>
          </a:bodyPr>
          <a:lstStyle/>
          <a:p>
            <a:r>
              <a:rPr lang="en-IN" dirty="0" smtClean="0">
                <a:solidFill>
                  <a:prstClr val="black">
                    <a:lumMod val="65000"/>
                    <a:lumOff val="35000"/>
                  </a:prstClr>
                </a:solidFill>
              </a:rPr>
              <a:t>Cognizant</a:t>
            </a:r>
            <a:r>
              <a:rPr lang="en-IN" baseline="0" dirty="0" smtClean="0">
                <a:solidFill>
                  <a:prstClr val="black">
                    <a:lumMod val="65000"/>
                    <a:lumOff val="35000"/>
                  </a:prstClr>
                </a:solidFill>
              </a:rPr>
              <a:t> GTP 2017</a:t>
            </a:r>
            <a:endParaRPr lang="en-US" dirty="0">
              <a:solidFill>
                <a:prstClr val="black">
                  <a:lumMod val="65000"/>
                  <a:lumOff val="35000"/>
                </a:prstClr>
              </a:solidFill>
            </a:endParaRPr>
          </a:p>
        </p:txBody>
      </p:sp>
    </p:spTree>
    <p:extLst>
      <p:ext uri="{BB962C8B-B14F-4D97-AF65-F5344CB8AC3E}">
        <p14:creationId xmlns:p14="http://schemas.microsoft.com/office/powerpoint/2010/main" val="37264688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9D9B8D-C737-47A5-BE1A-10F912FBD39B}"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769AB-5654-4F36-9E35-8979EC2027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9B8D-C737-47A5-BE1A-10F912FBD39B}"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69AB-5654-4F36-9E35-8979EC202732}" type="slidenum">
              <a:rPr lang="en-US" smtClean="0"/>
              <a:pPr/>
              <a:t>‹#›</a:t>
            </a:fld>
            <a:endParaRPr lang="en-US"/>
          </a:p>
        </p:txBody>
      </p:sp>
      <p:pic>
        <p:nvPicPr>
          <p:cNvPr id="7" name="Picture 12" descr="niit-col"/>
          <p:cNvPicPr>
            <a:picLocks noChangeAspect="1" noChangeArrowheads="1"/>
          </p:cNvPicPr>
          <p:nvPr userDrawn="1"/>
        </p:nvPicPr>
        <p:blipFill>
          <a:blip r:embed="rId15" cstate="print"/>
          <a:srcRect/>
          <a:stretch>
            <a:fillRect/>
          </a:stretch>
        </p:blipFill>
        <p:spPr bwMode="auto">
          <a:xfrm>
            <a:off x="7086600" y="6248400"/>
            <a:ext cx="1133475" cy="419100"/>
          </a:xfrm>
          <a:prstGeom prst="rect">
            <a:avLst/>
          </a:prstGeom>
          <a:noFill/>
          <a:ln w="9525">
            <a:noFill/>
            <a:miter lim="800000"/>
            <a:headEnd/>
            <a:tailEnd/>
          </a:ln>
        </p:spPr>
      </p:pic>
      <p:sp>
        <p:nvSpPr>
          <p:cNvPr id="8" name="Rectangle 7"/>
          <p:cNvSpPr/>
          <p:nvPr userDrawn="1"/>
        </p:nvSpPr>
        <p:spPr>
          <a:xfrm>
            <a:off x="38100" y="76200"/>
            <a:ext cx="3056862" cy="369332"/>
          </a:xfrm>
          <a:prstGeom prst="rect">
            <a:avLst/>
          </a:prstGeom>
        </p:spPr>
        <p:txBody>
          <a:bodyPr wrap="none">
            <a:spAutoFit/>
          </a:bodyPr>
          <a:lstStyle/>
          <a:p>
            <a:r>
              <a:rPr lang="en-IN" sz="1800" baseline="0" dirty="0" smtClean="0">
                <a:solidFill>
                  <a:prstClr val="black">
                    <a:lumMod val="65000"/>
                    <a:lumOff val="35000"/>
                  </a:prstClr>
                </a:solidFill>
              </a:rPr>
              <a:t>Deloitte Pre Hire Training </a:t>
            </a:r>
            <a:r>
              <a:rPr lang="en-IN" baseline="0" dirty="0" smtClean="0">
                <a:solidFill>
                  <a:prstClr val="black">
                    <a:lumMod val="65000"/>
                    <a:lumOff val="35000"/>
                  </a:prstClr>
                </a:solidFill>
              </a:rPr>
              <a:t>2017</a:t>
            </a:r>
            <a:endParaRPr lang="en-US" dirty="0">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ppt_TITLE"/>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86376" name="Text Box 8"/>
          <p:cNvSpPr txBox="1">
            <a:spLocks noChangeArrowheads="1"/>
          </p:cNvSpPr>
          <p:nvPr/>
        </p:nvSpPr>
        <p:spPr bwMode="auto">
          <a:xfrm>
            <a:off x="152400" y="5410200"/>
            <a:ext cx="6261100" cy="1354217"/>
          </a:xfrm>
          <a:prstGeom prst="rect">
            <a:avLst/>
          </a:prstGeom>
          <a:noFill/>
          <a:ln w="9525">
            <a:noFill/>
            <a:miter lim="800000"/>
            <a:headEnd/>
            <a:tailEnd/>
          </a:ln>
          <a:effectLst>
            <a:outerShdw dist="17961" dir="2700000" algn="ctr" rotWithShape="0">
              <a:schemeClr val="bg1"/>
            </a:outerShdw>
          </a:effectLst>
        </p:spPr>
        <p:txBody>
          <a:bodyPr>
            <a:spAutoFit/>
          </a:bodyPr>
          <a:lstStyle/>
          <a:p>
            <a:pPr>
              <a:defRPr/>
            </a:pPr>
            <a:r>
              <a:rPr lang="en-US" dirty="0" smtClean="0">
                <a:latin typeface="Trebuchet MS" pitchFamily="34" charset="0"/>
              </a:rPr>
              <a:t>FOUNDATION TRAINING</a:t>
            </a:r>
            <a:endParaRPr lang="en-IN" dirty="0">
              <a:latin typeface="Trebuchet MS" pitchFamily="34" charset="0"/>
            </a:endParaRPr>
          </a:p>
          <a:p>
            <a:pPr>
              <a:defRPr/>
            </a:pPr>
            <a:r>
              <a:rPr lang="en-IN" sz="3200" dirty="0" smtClean="0">
                <a:solidFill>
                  <a:srgbClr val="FF3300"/>
                </a:solidFill>
                <a:latin typeface="ninifont" pitchFamily="66" charset="0"/>
              </a:rPr>
              <a:t>HTML5 &amp; CSS3</a:t>
            </a:r>
          </a:p>
          <a:p>
            <a:pPr>
              <a:defRPr/>
            </a:pPr>
            <a:endParaRPr lang="en-IN" sz="3200" dirty="0">
              <a:solidFill>
                <a:srgbClr val="FF3300"/>
              </a:solidFill>
              <a:latin typeface="ninifont" pitchFamily="66" charset="0"/>
            </a:endParaRPr>
          </a:p>
        </p:txBody>
      </p:sp>
      <p:sp>
        <p:nvSpPr>
          <p:cNvPr id="2" name="Text Box 8"/>
          <p:cNvSpPr txBox="1">
            <a:spLocks noChangeArrowheads="1"/>
          </p:cNvSpPr>
          <p:nvPr/>
        </p:nvSpPr>
        <p:spPr bwMode="auto">
          <a:xfrm>
            <a:off x="6896100" y="203200"/>
            <a:ext cx="2098675" cy="1354217"/>
          </a:xfrm>
          <a:prstGeom prst="rect">
            <a:avLst/>
          </a:prstGeom>
          <a:solidFill>
            <a:srgbClr val="0066CC"/>
          </a:solidFill>
          <a:ln w="9525">
            <a:noFill/>
            <a:miter lim="800000"/>
            <a:headEnd/>
            <a:tailEnd/>
          </a:ln>
          <a:effectLst>
            <a:outerShdw dist="17961" dir="2700000" algn="ctr" rotWithShape="0">
              <a:schemeClr val="bg1"/>
            </a:outerShdw>
          </a:effectLst>
        </p:spPr>
        <p:txBody>
          <a:bodyPr>
            <a:spAutoFit/>
          </a:bodyPr>
          <a:lstStyle/>
          <a:p>
            <a:pPr algn="ctr">
              <a:defRPr/>
            </a:pPr>
            <a:r>
              <a:rPr lang="en-IN" sz="2800" dirty="0">
                <a:solidFill>
                  <a:prstClr val="black">
                    <a:lumMod val="65000"/>
                    <a:lumOff val="35000"/>
                  </a:prstClr>
                </a:solidFill>
              </a:rPr>
              <a:t>Deloitte Pre Hire Training </a:t>
            </a:r>
            <a:r>
              <a:rPr lang="en-IN" sz="2600" dirty="0" smtClean="0">
                <a:solidFill>
                  <a:schemeClr val="bg1"/>
                </a:solidFill>
                <a:latin typeface="Trebuchet MS" pitchFamily="34" charset="0"/>
              </a:rPr>
              <a:t>2017</a:t>
            </a:r>
            <a:endParaRPr lang="en-US" sz="2600" dirty="0" smtClean="0">
              <a:solidFill>
                <a:schemeClr val="bg1"/>
              </a:solidFill>
              <a:latin typeface="Trebuchet MS" pitchFamily="34" charset="0"/>
            </a:endParaRPr>
          </a:p>
        </p:txBody>
      </p:sp>
      <p:sp>
        <p:nvSpPr>
          <p:cNvPr id="5" name="Slide Number Placeholder 4"/>
          <p:cNvSpPr>
            <a:spLocks noGrp="1"/>
          </p:cNvSpPr>
          <p:nvPr>
            <p:ph type="sldNum" sz="quarter" idx="12"/>
          </p:nvPr>
        </p:nvSpPr>
        <p:spPr/>
        <p:txBody>
          <a:bodyPr/>
          <a:lstStyle/>
          <a:p>
            <a:fld id="{B6E719A5-EEC5-4590-8621-153D5A0785D3}"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a:bodyPr>
          <a:lstStyle/>
          <a:p>
            <a:pPr indent="-285750"/>
            <a:r>
              <a:rPr lang="en-US" sz="2000" dirty="0" smtClean="0">
                <a:solidFill>
                  <a:srgbClr val="0070C0"/>
                </a:solidFill>
              </a:rPr>
              <a:t>HTML5 is not yet an official standard</a:t>
            </a:r>
            <a:r>
              <a:rPr lang="en-US" sz="2000" dirty="0" smtClean="0"/>
              <a:t>, and no browsers have full HTML5 support.</a:t>
            </a:r>
          </a:p>
          <a:p>
            <a:pPr indent="-285750"/>
            <a:r>
              <a:rPr lang="en-US" sz="2000" dirty="0" smtClean="0">
                <a:solidFill>
                  <a:srgbClr val="0070C0"/>
                </a:solidFill>
              </a:rPr>
              <a:t>The latest versions</a:t>
            </a:r>
            <a:r>
              <a:rPr lang="en-US" sz="2000" dirty="0" smtClean="0"/>
              <a:t> of Apple Safari, Google Chrome, Mozilla Firefox, Opera and Internet Explorer 9.0 all support many HTML5 features and functionality.</a:t>
            </a:r>
          </a:p>
          <a:p>
            <a:pPr indent="-285750"/>
            <a:r>
              <a:rPr lang="en-US" sz="2000" dirty="0" smtClean="0"/>
              <a:t>Legacy browsers and all latest browsers do not implement the same features and sometimes partially, hence want to test features and provide alternatives.</a:t>
            </a:r>
          </a:p>
          <a:p>
            <a:pPr indent="-285750"/>
            <a:r>
              <a:rPr lang="en-US" sz="2000" dirty="0" smtClean="0">
                <a:solidFill>
                  <a:srgbClr val="0070C0"/>
                </a:solidFill>
              </a:rPr>
              <a:t>HTML5 has a lot of potential for creating mobile web applications</a:t>
            </a:r>
          </a:p>
          <a:p>
            <a:pPr indent="-285750"/>
            <a:r>
              <a:rPr lang="en-US" sz="2000" dirty="0" smtClean="0"/>
              <a:t>The mobile web browsers that come pre-installed on iPhones, iPads, and Android phones all have excellent support for HTML5.</a:t>
            </a:r>
          </a:p>
          <a:p>
            <a:pPr marL="342900" lvl="1">
              <a:buFont typeface="Arial" pitchFamily="34" charset="0"/>
              <a:buChar char="•"/>
            </a:pPr>
            <a:r>
              <a:rPr lang="en-US" sz="2000" dirty="0" smtClean="0"/>
              <a:t>Highly Recommended to detect support for individual HTML5 features in browsers using a few lines of JavaScript before attempting to use them in applications.</a:t>
            </a:r>
          </a:p>
          <a:p>
            <a:pPr indent="-285750"/>
            <a:endParaRPr lang="en-US" sz="8800" dirty="0" smtClean="0"/>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Understanding Browser Support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91075"/>
          </a:xfrm>
        </p:spPr>
        <p:txBody>
          <a:bodyPr>
            <a:normAutofit/>
          </a:bodyPr>
          <a:lstStyle/>
          <a:p>
            <a:pPr indent="-285750"/>
            <a:r>
              <a:rPr lang="en-US" sz="2000" dirty="0" smtClean="0"/>
              <a:t>An HTML page first starts with the DOCTYPE declaration – Document </a:t>
            </a:r>
          </a:p>
          <a:p>
            <a:pPr indent="-285750"/>
            <a:r>
              <a:rPr lang="en-US" sz="2000" dirty="0" smtClean="0"/>
              <a:t>DOCTYPE tells the browser, what type of document it is looking at.</a:t>
            </a:r>
          </a:p>
          <a:p>
            <a:pPr marL="0" indent="0">
              <a:buNone/>
            </a:pPr>
            <a:endParaRPr lang="en-US" b="1"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solidFill>
                  <a:schemeClr val="tx1"/>
                </a:solidFill>
              </a:rPr>
              <a:t>The DOCTYPE</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7" name="Rounded Rectangle 6"/>
          <p:cNvSpPr/>
          <p:nvPr/>
        </p:nvSpPr>
        <p:spPr>
          <a:xfrm>
            <a:off x="381000" y="39624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Courier New" pitchFamily="49" charset="0"/>
                <a:cs typeface="Courier New" pitchFamily="49" charset="0"/>
              </a:rPr>
              <a:t>&lt;!DOCTYPE html PUBLIC "-//W3C//DTD XHTML 1.0 Strict//EN"</a:t>
            </a:r>
          </a:p>
          <a:p>
            <a:pPr algn="ctr"/>
            <a:r>
              <a:rPr lang="en-US" sz="1600" b="1" dirty="0">
                <a:solidFill>
                  <a:srgbClr val="00B050"/>
                </a:solidFill>
                <a:latin typeface="Courier New" pitchFamily="49" charset="0"/>
                <a:cs typeface="Courier New" pitchFamily="49" charset="0"/>
              </a:rPr>
              <a:t>"http://www.w3.org/TR/xhtml1/DTD/xhtml1-strict.dtd"&gt;</a:t>
            </a:r>
          </a:p>
        </p:txBody>
      </p:sp>
      <p:sp>
        <p:nvSpPr>
          <p:cNvPr id="8" name="Rounded Rectangle 7"/>
          <p:cNvSpPr/>
          <p:nvPr/>
        </p:nvSpPr>
        <p:spPr>
          <a:xfrm>
            <a:off x="381000" y="3048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Courier New" pitchFamily="49" charset="0"/>
                <a:cs typeface="Courier New" pitchFamily="49" charset="0"/>
              </a:rPr>
              <a:t>&lt;!DOCTYPE HTML PUBLIC "-//W3C//DTD HTML 4.01 Transitional//EN"</a:t>
            </a:r>
          </a:p>
          <a:p>
            <a:pPr algn="ctr"/>
            <a:r>
              <a:rPr lang="en-US" sz="1600" b="1" dirty="0">
                <a:solidFill>
                  <a:srgbClr val="00B050"/>
                </a:solidFill>
                <a:latin typeface="Courier New" pitchFamily="49" charset="0"/>
                <a:cs typeface="Courier New" pitchFamily="49" charset="0"/>
              </a:rPr>
              <a:t>"http://www.w3.org/TR/html4/loose.dtd"&gt;</a:t>
            </a:r>
          </a:p>
        </p:txBody>
      </p:sp>
      <p:sp>
        <p:nvSpPr>
          <p:cNvPr id="9" name="Rectangle 8"/>
          <p:cNvSpPr/>
          <p:nvPr/>
        </p:nvSpPr>
        <p:spPr>
          <a:xfrm>
            <a:off x="533400" y="2590800"/>
            <a:ext cx="2130263" cy="369332"/>
          </a:xfrm>
          <a:prstGeom prst="rect">
            <a:avLst/>
          </a:prstGeom>
        </p:spPr>
        <p:txBody>
          <a:bodyPr wrap="none">
            <a:spAutoFit/>
          </a:bodyPr>
          <a:lstStyle/>
          <a:p>
            <a:r>
              <a:rPr lang="en-US" b="1" dirty="0" smtClean="0">
                <a:solidFill>
                  <a:srgbClr val="FF0000"/>
                </a:solidFill>
              </a:rPr>
              <a:t>HTML 4.0 DOCTYPEs</a:t>
            </a:r>
          </a:p>
        </p:txBody>
      </p:sp>
      <p:sp>
        <p:nvSpPr>
          <p:cNvPr id="10" name="Rectangle 9"/>
          <p:cNvSpPr/>
          <p:nvPr/>
        </p:nvSpPr>
        <p:spPr>
          <a:xfrm>
            <a:off x="457200" y="4888468"/>
            <a:ext cx="2038891" cy="369332"/>
          </a:xfrm>
          <a:prstGeom prst="rect">
            <a:avLst/>
          </a:prstGeom>
        </p:spPr>
        <p:txBody>
          <a:bodyPr wrap="none">
            <a:spAutoFit/>
          </a:bodyPr>
          <a:lstStyle/>
          <a:p>
            <a:r>
              <a:rPr lang="en-US" b="1" dirty="0" smtClean="0">
                <a:solidFill>
                  <a:srgbClr val="FF0000"/>
                </a:solidFill>
              </a:rPr>
              <a:t>HTML 5.0 DOCTYPE</a:t>
            </a:r>
          </a:p>
        </p:txBody>
      </p:sp>
      <p:sp>
        <p:nvSpPr>
          <p:cNvPr id="11" name="Rounded Rectangle 10"/>
          <p:cNvSpPr/>
          <p:nvPr/>
        </p:nvSpPr>
        <p:spPr>
          <a:xfrm>
            <a:off x="457200" y="5334000"/>
            <a:ext cx="8382000" cy="6858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B050"/>
                </a:solidFill>
                <a:latin typeface="Courier New" pitchFamily="49" charset="0"/>
                <a:cs typeface="Courier New" pitchFamily="49" charset="0"/>
              </a:rPr>
              <a:t>&lt;!DOCTYPE HTML&gt;</a:t>
            </a:r>
            <a:endParaRPr lang="en-US" sz="1600" b="1"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366969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
          <p:cNvSpPr>
            <a:spLocks noGrp="1"/>
          </p:cNvSpPr>
          <p:nvPr>
            <p:ph idx="1"/>
          </p:nvPr>
        </p:nvSpPr>
        <p:spPr>
          <a:xfrm>
            <a:off x="228600" y="1609725"/>
            <a:ext cx="8686800" cy="4410075"/>
          </a:xfrm>
        </p:spPr>
        <p:txBody>
          <a:bodyPr>
            <a:noAutofit/>
          </a:bodyPr>
          <a:lstStyle/>
          <a:p>
            <a:r>
              <a:rPr lang="en-US" sz="1800" dirty="0" smtClean="0"/>
              <a:t>HTML5 includes new elements for better structure, better form handling, drawing, and for media content.</a:t>
            </a:r>
          </a:p>
          <a:p>
            <a:r>
              <a:rPr lang="en-US" sz="1800" dirty="0" smtClean="0"/>
              <a:t>HTML5 introduces 28 new elements.</a:t>
            </a:r>
          </a:p>
        </p:txBody>
      </p:sp>
      <p:sp>
        <p:nvSpPr>
          <p:cNvPr id="3" name="Title 2"/>
          <p:cNvSpPr>
            <a:spLocks noGrp="1"/>
          </p:cNvSpPr>
          <p:nvPr>
            <p:ph type="title"/>
          </p:nvPr>
        </p:nvSpPr>
        <p:spPr/>
        <p:txBody>
          <a:bodyPr/>
          <a:lstStyle/>
          <a:p>
            <a:r>
              <a:rPr lang="en-US" dirty="0" smtClean="0">
                <a:solidFill>
                  <a:schemeClr val="tx1"/>
                </a:solidFill>
              </a:rPr>
              <a:t>New Tags in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graphicFrame>
        <p:nvGraphicFramePr>
          <p:cNvPr id="14" name="Table 13"/>
          <p:cNvGraphicFramePr>
            <a:graphicFrameLocks noGrp="1"/>
          </p:cNvGraphicFramePr>
          <p:nvPr/>
        </p:nvGraphicFramePr>
        <p:xfrm>
          <a:off x="152400" y="2687062"/>
          <a:ext cx="8839200" cy="3632329"/>
        </p:xfrm>
        <a:graphic>
          <a:graphicData uri="http://schemas.openxmlformats.org/drawingml/2006/table">
            <a:tbl>
              <a:tblPr firstRow="1" bandRow="1">
                <a:tableStyleId>{5C22544A-7EE6-4342-B048-85BDC9FD1C3A}</a:tableStyleId>
              </a:tblPr>
              <a:tblGrid>
                <a:gridCol w="1295400"/>
                <a:gridCol w="7543800"/>
              </a:tblGrid>
              <a:tr h="381000">
                <a:tc>
                  <a:txBody>
                    <a:bodyPr/>
                    <a:lstStyle/>
                    <a:p>
                      <a:pPr marL="0" marR="0">
                        <a:spcBef>
                          <a:spcPts val="0"/>
                        </a:spcBef>
                        <a:spcAft>
                          <a:spcPts val="0"/>
                        </a:spcAft>
                      </a:pPr>
                      <a:r>
                        <a:rPr lang="en-US" sz="1400" dirty="0"/>
                        <a:t>Tags (Elements)</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Description</a:t>
                      </a:r>
                      <a:endParaRPr lang="en-US" sz="1400" dirty="0">
                        <a:latin typeface="Calibri"/>
                        <a:ea typeface="Calibri"/>
                        <a:cs typeface="Times New Roman"/>
                      </a:endParaRPr>
                    </a:p>
                  </a:txBody>
                  <a:tcPr marL="48162" marR="48162"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25249">
                <a:tc>
                  <a:txBody>
                    <a:bodyPr/>
                    <a:lstStyle/>
                    <a:p>
                      <a:pPr marL="0" marR="0">
                        <a:spcBef>
                          <a:spcPts val="0"/>
                        </a:spcBef>
                        <a:spcAft>
                          <a:spcPts val="0"/>
                        </a:spcAft>
                      </a:pPr>
                      <a:r>
                        <a:rPr lang="en-US" sz="1400" dirty="0"/>
                        <a:t>&lt;article&gt;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an independent piece of content of a document, such as a blog entry or newspaper article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&lt;aside &gt;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piece of content that is only slightly related to the rest of the page.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&lt;audio&gt;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audio file.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&lt;canvas&gt;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This is used for rendering dynamic bitmap graphics on the fly, such as graphs or games.</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&lt;command&gt;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command the user can invoke.</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&lt;datalist&gt;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Together with the a new list attribute for input can be used to make </a:t>
                      </a:r>
                      <a:r>
                        <a:rPr lang="en-US" sz="1400" dirty="0" smtClean="0"/>
                        <a:t>combo boxes</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&lt;details&gt;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additional information or controls which the user can obtain on demand</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&lt;embed&gt;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external interactive content or </a:t>
                      </a:r>
                      <a:r>
                        <a:rPr lang="en-US" sz="1400" dirty="0" smtClean="0"/>
                        <a:t>plug-in.</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t>&lt;figure&gt;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Represents a piece of self-contained flow </a:t>
                      </a:r>
                      <a:r>
                        <a:rPr lang="en-US" sz="1400" dirty="0" smtClean="0"/>
                        <a:t>content.</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tcPr>
                </a:tc>
              </a:tr>
              <a:tr h="324088">
                <a:tc>
                  <a:txBody>
                    <a:bodyPr/>
                    <a:lstStyle/>
                    <a:p>
                      <a:pPr marL="0" marR="0">
                        <a:spcBef>
                          <a:spcPts val="0"/>
                        </a:spcBef>
                        <a:spcAft>
                          <a:spcPts val="0"/>
                        </a:spcAft>
                      </a:pPr>
                      <a:r>
                        <a:rPr lang="en-US" sz="1400" dirty="0"/>
                        <a:t>&lt;footer&gt;</a:t>
                      </a:r>
                      <a:endParaRPr lang="en-US" sz="1400" dirty="0">
                        <a:latin typeface="Calibri"/>
                        <a:ea typeface="Calibri"/>
                        <a:cs typeface="Times New Roman"/>
                      </a:endParaRPr>
                    </a:p>
                  </a:txBody>
                  <a:tcPr marL="48162" marR="48162"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Represents a footer for a section and can contain information about the author, copyright </a:t>
                      </a:r>
                      <a:r>
                        <a:rPr lang="en-US" sz="1400" dirty="0" smtClean="0"/>
                        <a:t>information.</a:t>
                      </a:r>
                      <a:endParaRPr lang="en-US" sz="1400" dirty="0">
                        <a:latin typeface="Calibri"/>
                        <a:ea typeface="Calibri"/>
                        <a:cs typeface="Times New Roman"/>
                      </a:endParaRPr>
                    </a:p>
                  </a:txBody>
                  <a:tcPr marL="48162" marR="48162"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solidFill>
                  <a:schemeClr val="tx1"/>
                </a:solidFill>
              </a:rPr>
              <a:t>New Tags in HTML5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graphicFrame>
        <p:nvGraphicFramePr>
          <p:cNvPr id="14" name="Table 13"/>
          <p:cNvGraphicFramePr>
            <a:graphicFrameLocks noGrp="1"/>
          </p:cNvGraphicFramePr>
          <p:nvPr/>
        </p:nvGraphicFramePr>
        <p:xfrm>
          <a:off x="304800" y="1295400"/>
          <a:ext cx="8839200" cy="4775329"/>
        </p:xfrm>
        <a:graphic>
          <a:graphicData uri="http://schemas.openxmlformats.org/drawingml/2006/table">
            <a:tbl>
              <a:tblPr firstRow="1" bandRow="1">
                <a:tableStyleId>{5C22544A-7EE6-4342-B048-85BDC9FD1C3A}</a:tableStyleId>
              </a:tblPr>
              <a:tblGrid>
                <a:gridCol w="1295400"/>
                <a:gridCol w="7543800"/>
              </a:tblGrid>
              <a:tr h="381000">
                <a:tc>
                  <a:txBody>
                    <a:bodyPr/>
                    <a:lstStyle/>
                    <a:p>
                      <a:pPr marL="0" marR="0">
                        <a:spcBef>
                          <a:spcPts val="0"/>
                        </a:spcBef>
                        <a:spcAft>
                          <a:spcPts val="0"/>
                        </a:spcAft>
                      </a:pPr>
                      <a:r>
                        <a:rPr lang="en-US" sz="1400" b="1" dirty="0">
                          <a:solidFill>
                            <a:schemeClr val="bg1"/>
                          </a:solidFill>
                          <a:latin typeface="Calibri"/>
                          <a:ea typeface="Times New Roman"/>
                          <a:cs typeface="Calibri"/>
                        </a:rPr>
                        <a:t>Tags (Elements)</a:t>
                      </a:r>
                      <a:endParaRPr lang="en-US" sz="1400" dirty="0">
                        <a:solidFill>
                          <a:schemeClr val="bg1"/>
                        </a:solidFill>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b="1" dirty="0">
                          <a:solidFill>
                            <a:schemeClr val="bg1"/>
                          </a:solidFill>
                          <a:latin typeface="Calibri"/>
                          <a:ea typeface="Times New Roman"/>
                          <a:cs typeface="Calibri"/>
                        </a:rPr>
                        <a:t>Description</a:t>
                      </a:r>
                      <a:endParaRPr lang="en-US" sz="1400" dirty="0">
                        <a:solidFill>
                          <a:schemeClr val="bg1"/>
                        </a:solidFill>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&lt;header&gt;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group of introductory or navigational aids.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&lt;hgroup&gt;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the header of a section.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81000">
                <a:tc>
                  <a:txBody>
                    <a:bodyPr/>
                    <a:lstStyle/>
                    <a:p>
                      <a:pPr marL="0" marR="0">
                        <a:spcBef>
                          <a:spcPts val="0"/>
                        </a:spcBef>
                        <a:spcAft>
                          <a:spcPts val="0"/>
                        </a:spcAft>
                      </a:pPr>
                      <a:r>
                        <a:rPr lang="en-US" sz="1400" dirty="0">
                          <a:solidFill>
                            <a:srgbClr val="000000"/>
                          </a:solidFill>
                          <a:latin typeface="Calibri"/>
                          <a:ea typeface="Times New Roman"/>
                          <a:cs typeface="Calibri"/>
                        </a:rPr>
                        <a:t>&lt;keygen&gt;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control for key pair generation.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&lt;mark&gt;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run of text in one </a:t>
                      </a:r>
                      <a:r>
                        <a:rPr lang="en-US" sz="1400" dirty="0" smtClean="0">
                          <a:solidFill>
                            <a:srgbClr val="000000"/>
                          </a:solidFill>
                          <a:latin typeface="Calibri"/>
                          <a:ea typeface="Times New Roman"/>
                          <a:cs typeface="Calibri"/>
                        </a:rPr>
                        <a:t>document </a:t>
                      </a:r>
                      <a:r>
                        <a:rPr lang="en-US" sz="1400" dirty="0">
                          <a:solidFill>
                            <a:srgbClr val="000000"/>
                          </a:solidFill>
                          <a:latin typeface="Calibri"/>
                          <a:ea typeface="Times New Roman"/>
                          <a:cs typeface="Calibri"/>
                        </a:rPr>
                        <a:t>highlighted for </a:t>
                      </a:r>
                      <a:r>
                        <a:rPr lang="en-US" sz="1400" dirty="0" smtClean="0">
                          <a:solidFill>
                            <a:srgbClr val="000000"/>
                          </a:solidFill>
                          <a:latin typeface="Calibri"/>
                          <a:ea typeface="Times New Roman"/>
                          <a:cs typeface="Calibri"/>
                        </a:rPr>
                        <a:t>reference, relevance </a:t>
                      </a:r>
                      <a:r>
                        <a:rPr lang="en-US" sz="1400" dirty="0">
                          <a:solidFill>
                            <a:srgbClr val="000000"/>
                          </a:solidFill>
                          <a:latin typeface="Calibri"/>
                          <a:ea typeface="Times New Roman"/>
                          <a:cs typeface="Calibri"/>
                        </a:rPr>
                        <a:t>in another context.</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&lt;meter&gt;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measurement, such as disk usage.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&lt;nav&gt;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section of the document intended for navigation.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&lt;output&gt;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some type of output, such as from a calculation done through scripting.</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&lt;progress&gt;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completion of a task, such as downloading or when performing a series of </a:t>
                      </a:r>
                      <a:r>
                        <a:rPr lang="en-US" sz="1400" dirty="0" smtClean="0">
                          <a:solidFill>
                            <a:srgbClr val="000000"/>
                          </a:solidFill>
                          <a:latin typeface="Calibri"/>
                          <a:ea typeface="Times New Roman"/>
                          <a:cs typeface="Calibri"/>
                        </a:rPr>
                        <a:t>operations</a:t>
                      </a:r>
                      <a:r>
                        <a:rPr lang="en-US" sz="1400" dirty="0">
                          <a:solidFill>
                            <a:srgbClr val="000000"/>
                          </a:solidFill>
                          <a:latin typeface="Calibri"/>
                          <a:ea typeface="Times New Roman"/>
                          <a:cs typeface="Calibri"/>
                        </a:rPr>
                        <a:t>.</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&lt;ruby&gt;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Together with &lt;rt&gt; and &lt;rp&gt; allow for marking up ruby annotations.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&lt;section&gt;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generic document or application section</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&lt;time&gt;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date and/or time.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5249">
                <a:tc>
                  <a:txBody>
                    <a:bodyPr/>
                    <a:lstStyle/>
                    <a:p>
                      <a:pPr marL="0" marR="0">
                        <a:spcBef>
                          <a:spcPts val="0"/>
                        </a:spcBef>
                        <a:spcAft>
                          <a:spcPts val="0"/>
                        </a:spcAft>
                      </a:pPr>
                      <a:r>
                        <a:rPr lang="en-US" sz="1400" dirty="0">
                          <a:solidFill>
                            <a:srgbClr val="000000"/>
                          </a:solidFill>
                          <a:latin typeface="Calibri"/>
                          <a:ea typeface="Times New Roman"/>
                          <a:cs typeface="Calibri"/>
                        </a:rPr>
                        <a:t>&lt;video&gt;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solidFill>
                            <a:srgbClr val="000000"/>
                          </a:solidFill>
                          <a:latin typeface="Calibri"/>
                          <a:ea typeface="Times New Roman"/>
                          <a:cs typeface="Calibri"/>
                        </a:rPr>
                        <a:t>Defines a video file.</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tcPr>
                </a:tc>
              </a:tr>
              <a:tr h="324088">
                <a:tc>
                  <a:txBody>
                    <a:bodyPr/>
                    <a:lstStyle/>
                    <a:p>
                      <a:pPr marL="0" marR="0">
                        <a:spcBef>
                          <a:spcPts val="0"/>
                        </a:spcBef>
                        <a:spcAft>
                          <a:spcPts val="0"/>
                        </a:spcAft>
                      </a:pPr>
                      <a:r>
                        <a:rPr lang="en-US" sz="1400" dirty="0">
                          <a:solidFill>
                            <a:srgbClr val="000000"/>
                          </a:solidFill>
                          <a:latin typeface="Calibri"/>
                          <a:ea typeface="Times New Roman"/>
                          <a:cs typeface="Calibri"/>
                        </a:rPr>
                        <a:t>&lt;wbr&gt;</a:t>
                      </a:r>
                      <a:endParaRPr lang="en-US" sz="1400" dirty="0">
                        <a:latin typeface="Calibri"/>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solidFill>
                            <a:srgbClr val="000000"/>
                          </a:solidFill>
                          <a:latin typeface="Calibri"/>
                          <a:ea typeface="Times New Roman"/>
                          <a:cs typeface="Calibri"/>
                        </a:rPr>
                        <a:t>Represents a line break opportunity.</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Deprecated Tags in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graphicFrame>
        <p:nvGraphicFramePr>
          <p:cNvPr id="11" name="Content Placeholder 6"/>
          <p:cNvGraphicFramePr>
            <a:graphicFrameLocks/>
          </p:cNvGraphicFramePr>
          <p:nvPr/>
        </p:nvGraphicFramePr>
        <p:xfrm>
          <a:off x="381000" y="2631051"/>
          <a:ext cx="8381999" cy="3769749"/>
        </p:xfrm>
        <a:graphic>
          <a:graphicData uri="http://schemas.openxmlformats.org/drawingml/2006/table">
            <a:tbl>
              <a:tblPr firstRow="1" bandRow="1">
                <a:tableStyleId>{5C22544A-7EE6-4342-B048-85BDC9FD1C3A}</a:tableStyleId>
              </a:tblPr>
              <a:tblGrid>
                <a:gridCol w="1627205"/>
                <a:gridCol w="3113854"/>
                <a:gridCol w="3640940"/>
              </a:tblGrid>
              <a:tr h="259381">
                <a:tc>
                  <a:txBody>
                    <a:bodyPr/>
                    <a:lstStyle/>
                    <a:p>
                      <a:pPr marL="0" marR="0" algn="ctr">
                        <a:spcBef>
                          <a:spcPts val="0"/>
                        </a:spcBef>
                        <a:spcAft>
                          <a:spcPts val="0"/>
                        </a:spcAft>
                      </a:pPr>
                      <a:r>
                        <a:rPr lang="en-US" sz="1400" dirty="0"/>
                        <a:t>Tags (Elements)</a:t>
                      </a:r>
                      <a:endParaRPr lang="en-US" sz="140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a:t>Description</a:t>
                      </a:r>
                      <a:endParaRPr lang="en-US" sz="1400" dirty="0">
                        <a:latin typeface="Calibri"/>
                        <a:ea typeface="Calibri"/>
                        <a:cs typeface="Times New Roman"/>
                      </a:endParaRPr>
                    </a:p>
                  </a:txBody>
                  <a:tcPr marL="68580" marR="68580" marT="0" marB="0" anchor="b">
                    <a:lnT w="9525"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1400" dirty="0"/>
                        <a:t>HTML5 Alternatives</a:t>
                      </a:r>
                      <a:endParaRPr lang="en-US" sz="140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&lt;acronym&gt;</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Defines an acronym</a:t>
                      </a:r>
                    </a:p>
                  </a:txBody>
                  <a:tcPr marL="68580" marR="68580" marT="0" marB="0" anchor="b"/>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&lt;abbr&gt;</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&lt;applet&gt;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applet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&lt;basefont&gt;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an base font for the page.</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&lt;big&gt;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big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font-size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&lt;center&gt;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centered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text-align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&lt;dir&gt;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directory list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&lt;ul&gt;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&lt;font&gt;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text font, size, and color</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&lt;frame&gt;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frame</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&lt;frameset&gt;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set of frames</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&lt;object&gt;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&lt;isindex&gt;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single-line input field</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smtClean="0"/>
                        <a:t>Indexing </a:t>
                      </a:r>
                      <a:r>
                        <a:rPr lang="en-US" sz="1400" dirty="0"/>
                        <a:t>with severside script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&lt;noframes&gt;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a noframe section</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No Alternative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&lt;s&gt; , &lt;strike&gt;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strikethrough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text-decoration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a:t>&lt;tt&gt;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Defines teletype text</a:t>
                      </a:r>
                      <a:endParaRPr lang="en-US" sz="1400" b="0" dirty="0">
                        <a:latin typeface="Calibri"/>
                        <a:ea typeface="Calibri"/>
                        <a:cs typeface="Times New Roman"/>
                      </a:endParaRPr>
                    </a:p>
                  </a:txBody>
                  <a:tcPr marL="68580" marR="68580" marT="0" marB="0" anchor="b"/>
                </a:tc>
                <a:tc>
                  <a:txBody>
                    <a:bodyPr/>
                    <a:lstStyle/>
                    <a:p>
                      <a:pPr marL="0" marR="0">
                        <a:spcBef>
                          <a:spcPts val="0"/>
                        </a:spcBef>
                        <a:spcAft>
                          <a:spcPts val="0"/>
                        </a:spcAft>
                      </a:pPr>
                      <a:r>
                        <a:rPr lang="en-US" sz="1400" dirty="0"/>
                        <a:t>CSS property -&gt; font-family:'monospace'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a:t>&lt;u&gt;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Defines underlined text</a:t>
                      </a:r>
                      <a:endParaRPr lang="en-US" sz="1400" b="0" dirty="0">
                        <a:latin typeface="Calibri"/>
                        <a:ea typeface="Calibri"/>
                        <a:cs typeface="Times New Roman"/>
                      </a:endParaRPr>
                    </a:p>
                  </a:txBody>
                  <a:tcPr marL="68580" marR="68580" marT="0" marB="0" anchor="b">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CSS property -&gt; text-decoration</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r>
              <a:rPr lang="en-US" dirty="0" smtClean="0"/>
              <a:t>Some of the HTML elements are deprecated in HTML5 and their function is better handled by the alternatives available in HTML5.</a:t>
            </a:r>
          </a:p>
          <a:p>
            <a:pPr marL="342900" lvl="0" indent="-342900" fontAlgn="base">
              <a:spcBef>
                <a:spcPct val="20000"/>
              </a:spcBef>
              <a:spcAft>
                <a:spcPct val="0"/>
              </a:spcAft>
              <a:buFont typeface="Arial" pitchFamily="34" charset="0"/>
              <a:buChar char="•"/>
            </a:pPr>
            <a:r>
              <a:rPr lang="en-US" dirty="0" smtClean="0"/>
              <a:t>Deprecated Tags are listed Below:</a:t>
            </a:r>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
          <p:cNvSpPr>
            <a:spLocks noGrp="1"/>
          </p:cNvSpPr>
          <p:nvPr>
            <p:ph idx="1"/>
          </p:nvPr>
        </p:nvSpPr>
        <p:spPr>
          <a:xfrm>
            <a:off x="228600" y="1609725"/>
            <a:ext cx="8686800" cy="4410075"/>
          </a:xfrm>
        </p:spPr>
        <p:txBody>
          <a:bodyPr>
            <a:noAutofit/>
          </a:bodyPr>
          <a:lstStyle/>
          <a:p>
            <a:r>
              <a:rPr lang="en-US" sz="1800" dirty="0" smtClean="0"/>
              <a:t>Elements may contain attributes that are used to set various properties of an element. </a:t>
            </a:r>
          </a:p>
          <a:p>
            <a:r>
              <a:rPr lang="en-US" sz="1800" dirty="0" smtClean="0"/>
              <a:t>Some attributes are defined globally and can be used on any element, while others are defined for specific elements only. </a:t>
            </a:r>
          </a:p>
          <a:p>
            <a:pPr>
              <a:buNone/>
            </a:pPr>
            <a:r>
              <a:rPr lang="en-US" sz="1800" dirty="0" smtClean="0"/>
              <a:t>The  following global attributes are supported by almost all the HTML 5 tags.</a:t>
            </a:r>
          </a:p>
        </p:txBody>
      </p:sp>
      <p:sp>
        <p:nvSpPr>
          <p:cNvPr id="3" name="Title 2"/>
          <p:cNvSpPr>
            <a:spLocks noGrp="1"/>
          </p:cNvSpPr>
          <p:nvPr>
            <p:ph type="title"/>
          </p:nvPr>
        </p:nvSpPr>
        <p:spPr/>
        <p:txBody>
          <a:bodyPr>
            <a:normAutofit fontScale="90000"/>
          </a:bodyPr>
          <a:lstStyle/>
          <a:p>
            <a:r>
              <a:rPr lang="en-US" dirty="0" smtClean="0">
                <a:solidFill>
                  <a:schemeClr val="tx1"/>
                </a:solidFill>
              </a:rPr>
              <a:t>New Global Attributes in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graphicFrame>
        <p:nvGraphicFramePr>
          <p:cNvPr id="6" name="Table 5"/>
          <p:cNvGraphicFramePr>
            <a:graphicFrameLocks noGrp="1"/>
          </p:cNvGraphicFramePr>
          <p:nvPr/>
        </p:nvGraphicFramePr>
        <p:xfrm>
          <a:off x="228600" y="2971803"/>
          <a:ext cx="8686800" cy="3428997"/>
        </p:xfrm>
        <a:graphic>
          <a:graphicData uri="http://schemas.openxmlformats.org/drawingml/2006/table">
            <a:tbl>
              <a:tblPr firstRow="1" bandRow="1">
                <a:tableStyleId>{5C22544A-7EE6-4342-B048-85BDC9FD1C3A}</a:tableStyleId>
              </a:tblPr>
              <a:tblGrid>
                <a:gridCol w="1296631"/>
                <a:gridCol w="1290998"/>
                <a:gridCol w="6099171"/>
              </a:tblGrid>
              <a:tr h="311727">
                <a:tc>
                  <a:txBody>
                    <a:bodyPr/>
                    <a:lstStyle/>
                    <a:p>
                      <a:pPr marL="0" marR="0">
                        <a:spcBef>
                          <a:spcPts val="0"/>
                        </a:spcBef>
                        <a:spcAft>
                          <a:spcPts val="0"/>
                        </a:spcAft>
                      </a:pPr>
                      <a:r>
                        <a:rPr lang="en-US" sz="1400" dirty="0"/>
                        <a:t>Attribute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Options</a:t>
                      </a:r>
                      <a:endParaRPr lang="en-US" sz="1400" dirty="0">
                        <a:latin typeface="Calibri"/>
                        <a:ea typeface="Calibri"/>
                        <a:cs typeface="Times New Roman"/>
                      </a:endParaRPr>
                    </a:p>
                  </a:txBody>
                  <a:tcPr marL="49128" marR="49128" marT="0" marB="0" anchor="ctr">
                    <a:lnT w="9525" cap="flat" cmpd="sng" algn="ctr">
                      <a:solidFill>
                        <a:schemeClr val="tx1"/>
                      </a:solidFill>
                      <a:prstDash val="solid"/>
                      <a:round/>
                      <a:headEnd type="none" w="med" len="med"/>
                      <a:tailEnd type="none" w="med" len="med"/>
                    </a:lnT>
                  </a:tcPr>
                </a:tc>
                <a:tc>
                  <a:txBody>
                    <a:bodyPr/>
                    <a:lstStyle/>
                    <a:p>
                      <a:pPr marL="0" marR="0">
                        <a:spcBef>
                          <a:spcPts val="0"/>
                        </a:spcBef>
                        <a:spcAft>
                          <a:spcPts val="0"/>
                        </a:spcAft>
                      </a:pPr>
                      <a:r>
                        <a:rPr lang="en-US" sz="1400" dirty="0"/>
                        <a:t>Function</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311727">
                <a:tc>
                  <a:txBody>
                    <a:bodyPr/>
                    <a:lstStyle/>
                    <a:p>
                      <a:pPr marL="0" marR="0">
                        <a:spcBef>
                          <a:spcPts val="0"/>
                        </a:spcBef>
                        <a:spcAft>
                          <a:spcPts val="0"/>
                        </a:spcAft>
                      </a:pPr>
                      <a:r>
                        <a:rPr lang="en-US" sz="1400" dirty="0"/>
                        <a:t>accesskey</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User Defined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a keyboard shortcut to access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contenteditable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 false</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if the user can edit the element's content or not.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contextmenu</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Menu id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the context menu for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data-XXXX</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User Defined</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Custom attributes. Authors </a:t>
                      </a:r>
                      <a:r>
                        <a:rPr lang="en-US" sz="1400" dirty="0" smtClean="0"/>
                        <a:t>define </a:t>
                      </a:r>
                      <a:r>
                        <a:rPr lang="en-US" sz="1400" dirty="0"/>
                        <a:t>their own attributes. Must start with "data-".</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draggable</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true,false, auto</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whether or not a user is allowed to drag an element.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hidden</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hidden</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whether element should be visible or not.</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item</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List of elements</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Used to group elements.</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itemprop</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List of items</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Used to group items.</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spellcheck</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a:t>true, false</a:t>
                      </a:r>
                      <a:endParaRPr lang="en-US" sz="1400" dirty="0">
                        <a:latin typeface="Calibri"/>
                        <a:ea typeface="Calibri"/>
                        <a:cs typeface="Times New Roman"/>
                      </a:endParaRPr>
                    </a:p>
                  </a:txBody>
                  <a:tcPr marL="49128" marR="49128" marT="0" marB="0" anchor="ctr"/>
                </a:tc>
                <a:tc>
                  <a:txBody>
                    <a:bodyPr/>
                    <a:lstStyle/>
                    <a:p>
                      <a:pPr marL="0" marR="0">
                        <a:spcBef>
                          <a:spcPts val="0"/>
                        </a:spcBef>
                        <a:spcAft>
                          <a:spcPts val="0"/>
                        </a:spcAft>
                      </a:pPr>
                      <a:r>
                        <a:rPr lang="en-US" sz="1400" dirty="0"/>
                        <a:t>Specifies if the element must have it's spelling or grammar checked.</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tcPr>
                </a:tc>
              </a:tr>
              <a:tr h="311727">
                <a:tc>
                  <a:txBody>
                    <a:bodyPr/>
                    <a:lstStyle/>
                    <a:p>
                      <a:pPr marL="0" marR="0">
                        <a:spcBef>
                          <a:spcPts val="0"/>
                        </a:spcBef>
                        <a:spcAft>
                          <a:spcPts val="0"/>
                        </a:spcAft>
                      </a:pPr>
                      <a:r>
                        <a:rPr lang="en-US" sz="1400" dirty="0"/>
                        <a:t>subject</a:t>
                      </a:r>
                      <a:endParaRPr lang="en-US" sz="1400" dirty="0">
                        <a:latin typeface="Calibri"/>
                        <a:ea typeface="Calibri"/>
                        <a:cs typeface="Times New Roman"/>
                      </a:endParaRPr>
                    </a:p>
                  </a:txBody>
                  <a:tcPr marL="49128" marR="49128" marT="0" marB="0"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User define id</a:t>
                      </a:r>
                      <a:endParaRPr lang="en-US" sz="1400" dirty="0">
                        <a:latin typeface="Calibri"/>
                        <a:ea typeface="Calibri"/>
                        <a:cs typeface="Times New Roman"/>
                      </a:endParaRPr>
                    </a:p>
                  </a:txBody>
                  <a:tcPr marL="49128" marR="49128" marT="0" marB="0" anchor="ctr">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t>Specifies the element's corresponding item.</a:t>
                      </a:r>
                      <a:endParaRPr lang="en-US" sz="1400" dirty="0">
                        <a:latin typeface="Calibri"/>
                        <a:ea typeface="Calibri"/>
                        <a:cs typeface="Times New Roman"/>
                      </a:endParaRPr>
                    </a:p>
                  </a:txBody>
                  <a:tcPr marL="49128" marR="49128" marT="0" marB="0"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Deprecated Attributes in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graphicFrame>
        <p:nvGraphicFramePr>
          <p:cNvPr id="11" name="Content Placeholder 6"/>
          <p:cNvGraphicFramePr>
            <a:graphicFrameLocks/>
          </p:cNvGraphicFramePr>
          <p:nvPr/>
        </p:nvGraphicFramePr>
        <p:xfrm>
          <a:off x="609600" y="2590800"/>
          <a:ext cx="3429000" cy="3851117"/>
        </p:xfrm>
        <a:graphic>
          <a:graphicData uri="http://schemas.openxmlformats.org/drawingml/2006/table">
            <a:tbl>
              <a:tblPr firstRow="1" bandRow="1">
                <a:tableStyleId>{5C22544A-7EE6-4342-B048-85BDC9FD1C3A}</a:tableStyleId>
              </a:tblPr>
              <a:tblGrid>
                <a:gridCol w="1651445"/>
                <a:gridCol w="1777555"/>
              </a:tblGrid>
              <a:tr h="340749">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rev</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link, a</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charset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link, a</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shape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coords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longdesc</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 and 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target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nohref</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area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profile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head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version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html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name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scheme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meta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archive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classid</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smtClean="0"/>
                        <a:t>codebase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295400"/>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r>
              <a:rPr lang="en-US" dirty="0" smtClean="0"/>
              <a:t>Some of the HTML elements  attributes are deprecated in HTML5 and their function is better handled by the CSS properties available in HTML5.</a:t>
            </a:r>
          </a:p>
          <a:p>
            <a:pPr marL="342900" lvl="0" indent="-342900" fontAlgn="base">
              <a:spcBef>
                <a:spcPct val="20000"/>
              </a:spcBef>
              <a:spcAft>
                <a:spcPct val="0"/>
              </a:spcAft>
              <a:buFont typeface="Arial" pitchFamily="34" charset="0"/>
              <a:buChar char="•"/>
            </a:pPr>
            <a:r>
              <a:rPr lang="en-US" dirty="0" smtClean="0"/>
              <a:t>Deprecated Attributes are listed Below:</a:t>
            </a:r>
          </a:p>
        </p:txBody>
      </p:sp>
      <p:graphicFrame>
        <p:nvGraphicFramePr>
          <p:cNvPr id="7" name="Content Placeholder 6"/>
          <p:cNvGraphicFramePr>
            <a:graphicFrameLocks/>
          </p:cNvGraphicFramePr>
          <p:nvPr/>
        </p:nvGraphicFramePr>
        <p:xfrm>
          <a:off x="4724400" y="2590800"/>
          <a:ext cx="3429000" cy="3851117"/>
        </p:xfrm>
        <a:graphic>
          <a:graphicData uri="http://schemas.openxmlformats.org/drawingml/2006/table">
            <a:tbl>
              <a:tblPr firstRow="1" bandRow="1">
                <a:tableStyleId>{5C22544A-7EE6-4342-B048-85BDC9FD1C3A}</a:tableStyleId>
              </a:tblPr>
              <a:tblGrid>
                <a:gridCol w="1651445"/>
                <a:gridCol w="1777555"/>
              </a:tblGrid>
              <a:tr h="340749">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53616">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codetype</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kern="1200" dirty="0" smtClean="0">
                          <a:solidFill>
                            <a:schemeClr val="dk1"/>
                          </a:solidFill>
                          <a:latin typeface="+mn-lt"/>
                          <a:ea typeface="+mn-ea"/>
                          <a:cs typeface="+mn-cs"/>
                        </a:rPr>
                        <a:t>object</a:t>
                      </a: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declare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object</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standby</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valuetype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param</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param</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axis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 and tr</a:t>
                      </a:r>
                      <a:endParaRPr lang="en-US" sz="1400" b="0" dirty="0">
                        <a:latin typeface="+mn-lt"/>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abbr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 and tr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scope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td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alink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vlink</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text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253616">
                <a:tc>
                  <a:txBody>
                    <a:bodyPr/>
                    <a:lstStyle/>
                    <a:p>
                      <a:pPr marL="0" marR="0">
                        <a:spcBef>
                          <a:spcPts val="0"/>
                        </a:spcBef>
                        <a:spcAft>
                          <a:spcPts val="0"/>
                        </a:spcAft>
                      </a:pPr>
                      <a:r>
                        <a:rPr lang="en-US" sz="1400" dirty="0" smtClean="0"/>
                        <a:t>background</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dirty="0" smtClean="0"/>
                        <a:t>bgcolor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smtClean="0"/>
                        <a:t>table, tr, td, th &amp;</a:t>
                      </a:r>
                      <a:r>
                        <a:rPr lang="en-US" sz="1400" baseline="0" dirty="0" smtClean="0"/>
                        <a:t> </a:t>
                      </a:r>
                      <a:r>
                        <a:rPr lang="en-US" sz="1400" dirty="0" smtClean="0"/>
                        <a:t>body</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normAutofit fontScale="90000"/>
          </a:bodyPr>
          <a:lstStyle/>
          <a:p>
            <a:r>
              <a:rPr lang="en-US" dirty="0" smtClean="0">
                <a:solidFill>
                  <a:schemeClr val="tx1"/>
                </a:solidFill>
              </a:rPr>
              <a:t>Deprecated Attributes (Contn…)</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graphicFrame>
        <p:nvGraphicFramePr>
          <p:cNvPr id="11" name="Content Placeholder 6"/>
          <p:cNvGraphicFramePr>
            <a:graphicFrameLocks/>
          </p:cNvGraphicFramePr>
          <p:nvPr/>
        </p:nvGraphicFramePr>
        <p:xfrm>
          <a:off x="1676400" y="1600200"/>
          <a:ext cx="5410200" cy="5012358"/>
        </p:xfrm>
        <a:graphic>
          <a:graphicData uri="http://schemas.openxmlformats.org/drawingml/2006/table">
            <a:tbl>
              <a:tblPr firstRow="1" bandRow="1">
                <a:tableStyleId>{5C22544A-7EE6-4342-B048-85BDC9FD1C3A}</a:tableStyleId>
              </a:tblPr>
              <a:tblGrid>
                <a:gridCol w="1744366"/>
                <a:gridCol w="3665834"/>
              </a:tblGrid>
              <a:tr h="304800">
                <a:tc>
                  <a:txBody>
                    <a:bodyPr/>
                    <a:lstStyle/>
                    <a:p>
                      <a:pPr marL="0" marR="0" algn="ctr">
                        <a:spcBef>
                          <a:spcPts val="0"/>
                        </a:spcBef>
                        <a:spcAft>
                          <a:spcPts val="0"/>
                        </a:spcAft>
                      </a:pPr>
                      <a:r>
                        <a:rPr lang="en-US" sz="1400" dirty="0" smtClean="0"/>
                        <a:t>Removed Attributes</a:t>
                      </a:r>
                    </a:p>
                  </a:txBody>
                  <a:tcPr marL="68580" marR="68580" marT="0" marB="0"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From the Elements</a:t>
                      </a:r>
                      <a:endParaRPr lang="en-US" sz="1400" dirty="0">
                        <a:latin typeface="Calibri"/>
                        <a:ea typeface="Calibri"/>
                        <a:cs typeface="Times New Roman"/>
                      </a:endParaRPr>
                    </a:p>
                  </a:txBody>
                  <a:tcPr marL="68580" marR="68580" marT="0" marB="0"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r>
              <a:tr h="226998">
                <a:tc>
                  <a:txBody>
                    <a:bodyPr/>
                    <a:lstStyle/>
                    <a:p>
                      <a:pPr marL="0" marR="0" lvl="0" algn="l" defTabSz="914400" rtl="0" eaLnBrk="1" fontAlgn="b" latinLnBrk="0" hangingPunct="1">
                        <a:spcBef>
                          <a:spcPts val="0"/>
                        </a:spcBef>
                        <a:spcAft>
                          <a:spcPts val="0"/>
                        </a:spcAft>
                      </a:pPr>
                      <a:r>
                        <a:rPr lang="en-US" sz="1400" u="none" strike="noStrike" kern="1200" dirty="0" smtClean="0">
                          <a:solidFill>
                            <a:schemeClr val="dk1"/>
                          </a:solidFill>
                          <a:latin typeface="+mn-lt"/>
                          <a:ea typeface="+mn-ea"/>
                          <a:cs typeface="+mn-cs"/>
                        </a:rPr>
                        <a:t>border</a:t>
                      </a: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solidFill>
                            <a:schemeClr val="dk1"/>
                          </a:solidFill>
                          <a:latin typeface="+mn-lt"/>
                          <a:ea typeface="+mn-ea"/>
                          <a:cs typeface="+mn-cs"/>
                        </a:rPr>
                        <a:t>link, a</a:t>
                      </a: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cellpadding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lvl="0" algn="l" defTabSz="914400" rtl="0" eaLnBrk="1" fontAlgn="b" latinLnBrk="0" hangingPunct="1">
                        <a:spcBef>
                          <a:spcPts val="0"/>
                        </a:spcBef>
                        <a:spcAft>
                          <a:spcPts val="0"/>
                        </a:spcAft>
                      </a:pPr>
                      <a:r>
                        <a:rPr lang="en-US" sz="1400" u="none" strike="noStrike" kern="1200" dirty="0" smtClean="0"/>
                        <a:t>link, a</a:t>
                      </a:r>
                      <a:endParaRPr lang="en-US" sz="1400" b="0" i="0" u="none" strike="noStrike" kern="1200" dirty="0" smtClean="0">
                        <a:solidFill>
                          <a:srgbClr val="000000"/>
                        </a:solidFill>
                        <a:latin typeface="+mn-lt"/>
                        <a:ea typeface="+mn-ea"/>
                        <a:cs typeface="+mn-cs"/>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cellspacing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u="none" strike="noStrike" kern="12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char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charoff</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 and 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clear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link</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compact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area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frame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head</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frameborder</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html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hspace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img</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vspace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meta</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marginheight</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marginwidth</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dirty="0" smtClean="0"/>
                        <a:t>noshade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dirty="0" smtClean="0"/>
                        <a:t>object</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nowrap</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td and th</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rules</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table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scrolling</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iframe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size </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hr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type</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li, ol and ul</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2045">
                <a:tc>
                  <a:txBody>
                    <a:bodyPr/>
                    <a:lstStyle/>
                    <a:p>
                      <a:pPr marL="0" marR="0">
                        <a:spcBef>
                          <a:spcPts val="0"/>
                        </a:spcBef>
                        <a:spcAft>
                          <a:spcPts val="0"/>
                        </a:spcAft>
                      </a:pPr>
                      <a:r>
                        <a:rPr lang="en-US" sz="1400" b="0" dirty="0" smtClean="0">
                          <a:latin typeface="Calibri"/>
                          <a:ea typeface="Calibri"/>
                          <a:cs typeface="Times New Roman"/>
                        </a:rPr>
                        <a:t>Align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All available HTML elements</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198623">
                <a:tc>
                  <a:txBody>
                    <a:bodyPr/>
                    <a:lstStyle/>
                    <a:p>
                      <a:pPr marL="0" marR="0">
                        <a:spcBef>
                          <a:spcPts val="0"/>
                        </a:spcBef>
                        <a:spcAft>
                          <a:spcPts val="0"/>
                        </a:spcAft>
                      </a:pPr>
                      <a:r>
                        <a:rPr lang="en-US" sz="1400" b="0" dirty="0" smtClean="0">
                          <a:latin typeface="+mn-lt"/>
                          <a:ea typeface="Calibri"/>
                          <a:cs typeface="Times New Roman"/>
                        </a:rPr>
                        <a:t>Valign</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tcPr>
                </a:tc>
                <a:tc>
                  <a:txBody>
                    <a:bodyPr/>
                    <a:lstStyle/>
                    <a:p>
                      <a:pPr marL="0" marR="0">
                        <a:spcBef>
                          <a:spcPts val="0"/>
                        </a:spcBef>
                        <a:spcAft>
                          <a:spcPts val="0"/>
                        </a:spcAft>
                      </a:pPr>
                      <a:r>
                        <a:rPr lang="en-US" sz="1400" b="0" dirty="0" smtClean="0">
                          <a:latin typeface="+mn-lt"/>
                          <a:ea typeface="Calibri"/>
                          <a:cs typeface="Times New Roman"/>
                        </a:rPr>
                        <a:t>col, colgroup, tbody, td, tfoot, th, thead and tr</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tcPr>
                </a:tc>
              </a:tr>
              <a:tr h="0">
                <a:tc>
                  <a:txBody>
                    <a:bodyPr/>
                    <a:lstStyle/>
                    <a:p>
                      <a:pPr marL="0" marR="0">
                        <a:spcBef>
                          <a:spcPts val="0"/>
                        </a:spcBef>
                        <a:spcAft>
                          <a:spcPts val="0"/>
                        </a:spcAft>
                      </a:pPr>
                      <a:r>
                        <a:rPr lang="en-US" sz="1400" b="0" dirty="0" smtClean="0">
                          <a:latin typeface="+mn-lt"/>
                          <a:ea typeface="Calibri"/>
                          <a:cs typeface="Times New Roman"/>
                        </a:rPr>
                        <a:t>Width</a:t>
                      </a:r>
                      <a:endParaRPr lang="en-US" sz="1400" b="0" dirty="0">
                        <a:latin typeface="Calibri"/>
                        <a:ea typeface="Calibri"/>
                        <a:cs typeface="Times New Roman"/>
                      </a:endParaRPr>
                    </a:p>
                  </a:txBody>
                  <a:tcPr marL="68580" marR="68580" marT="0" marB="0" anchor="b">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0" dirty="0" smtClean="0">
                          <a:latin typeface="+mn-lt"/>
                          <a:ea typeface="Calibri"/>
                          <a:cs typeface="Times New Roman"/>
                        </a:rPr>
                        <a:t>hr, table, td, th, col, colgroup and pre</a:t>
                      </a:r>
                      <a:endParaRPr lang="en-US" sz="1400" b="0" dirty="0">
                        <a:latin typeface="Calibri"/>
                        <a:ea typeface="Calibri"/>
                        <a:cs typeface="Times New Roman"/>
                      </a:endParaRPr>
                    </a:p>
                  </a:txBody>
                  <a:tcPr marL="68580" marR="68580" marT="0" marB="0" anchor="b">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r>
            </a:tbl>
          </a:graphicData>
        </a:graphic>
      </p:graphicFrame>
      <p:sp>
        <p:nvSpPr>
          <p:cNvPr id="12" name="Content Placeholder 4"/>
          <p:cNvSpPr txBox="1">
            <a:spLocks/>
          </p:cNvSpPr>
          <p:nvPr/>
        </p:nvSpPr>
        <p:spPr bwMode="auto">
          <a:xfrm>
            <a:off x="228600" y="1609725"/>
            <a:ext cx="87630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lvl="0" indent="-342900" fontAlgn="base">
              <a:spcBef>
                <a:spcPct val="20000"/>
              </a:spcBef>
              <a:spcAft>
                <a:spcPct val="0"/>
              </a:spcAft>
              <a:buFont typeface="Arial" pitchFamily="34" charset="0"/>
              <a:buChar char="•"/>
            </a:pPr>
            <a:endParaRPr lang="en-US" dirty="0" smtClean="0"/>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Autofit/>
          </a:bodyPr>
          <a:lstStyle/>
          <a:p>
            <a:r>
              <a:rPr lang="en-US" sz="2000" dirty="0" smtClean="0"/>
              <a:t>HTML 5 includes rich set of semantic elements.</a:t>
            </a:r>
          </a:p>
          <a:p>
            <a:r>
              <a:rPr lang="en-US" sz="2000" dirty="0" smtClean="0"/>
              <a:t>New elements are introduced to allow us to control our code more meaningfully.</a:t>
            </a:r>
          </a:p>
          <a:p>
            <a:r>
              <a:rPr lang="en-US" sz="2000" dirty="0" smtClean="0"/>
              <a:t>Semantic markups describe the meaning or purpose clearly to the browser.</a:t>
            </a:r>
          </a:p>
          <a:p>
            <a:pPr indent="-285750"/>
            <a:r>
              <a:rPr lang="en-US" sz="2000" dirty="0" smtClean="0"/>
              <a:t>This term refers the way an element describes the meaning of its content.</a:t>
            </a:r>
          </a:p>
          <a:p>
            <a:pPr indent="-285750"/>
            <a:r>
              <a:rPr lang="en-US" sz="2000" dirty="0" smtClean="0"/>
              <a:t>Organizing &amp; enriching the page with more content structure and its meaning than the page itself.</a:t>
            </a:r>
          </a:p>
          <a:p>
            <a:pPr indent="-285750"/>
            <a:r>
              <a:rPr lang="en-US" sz="2000" dirty="0" smtClean="0"/>
              <a:t>Mentioned below some of the new semantic elements available in HTML5.</a:t>
            </a:r>
          </a:p>
          <a:p>
            <a:pPr indent="-285750"/>
            <a:endParaRPr lang="en-US" sz="1800" dirty="0" smtClean="0"/>
          </a:p>
          <a:p>
            <a:pPr marL="0" indent="0">
              <a:buNone/>
            </a:pPr>
            <a:r>
              <a:rPr lang="en-US" sz="1800" b="1" dirty="0" smtClean="0"/>
              <a:t> </a:t>
            </a:r>
            <a:r>
              <a:rPr lang="en-US" sz="1800" b="1" dirty="0" smtClean="0">
                <a:solidFill>
                  <a:schemeClr val="tx1">
                    <a:lumMod val="65000"/>
                    <a:lumOff val="35000"/>
                  </a:schemeClr>
                </a:solidFill>
              </a:rPr>
              <a:t>article    aside    figcaption    figure    footer    header    hgroup    mark    nav    section  </a:t>
            </a:r>
            <a:r>
              <a:rPr lang="en-US" sz="1800" b="1" dirty="0">
                <a:solidFill>
                  <a:schemeClr val="tx1">
                    <a:lumMod val="65000"/>
                    <a:lumOff val="35000"/>
                  </a:schemeClr>
                </a:solidFill>
              </a:rPr>
              <a:t>time</a:t>
            </a:r>
          </a:p>
          <a:p>
            <a:pPr marL="0" indent="0">
              <a:buNone/>
            </a:pPr>
            <a:endParaRPr lang="en-US" sz="1800" dirty="0"/>
          </a:p>
          <a:p>
            <a:pPr marL="0" indent="0">
              <a:buNone/>
            </a:pPr>
            <a:endParaRPr lang="en-US" sz="1800" dirty="0"/>
          </a:p>
          <a:p>
            <a:pPr marL="0" indent="0">
              <a:buNone/>
            </a:pPr>
            <a:endParaRPr lang="en-US" sz="1800" dirty="0" smtClean="0"/>
          </a:p>
        </p:txBody>
      </p:sp>
      <p:sp>
        <p:nvSpPr>
          <p:cNvPr id="3" name="Title 2"/>
          <p:cNvSpPr>
            <a:spLocks noGrp="1"/>
          </p:cNvSpPr>
          <p:nvPr>
            <p:ph type="title"/>
          </p:nvPr>
        </p:nvSpPr>
        <p:spPr/>
        <p:txBody>
          <a:bodyPr/>
          <a:lstStyle/>
          <a:p>
            <a:r>
              <a:rPr lang="en-US" dirty="0">
                <a:solidFill>
                  <a:schemeClr val="tx1"/>
                </a:solidFill>
              </a:rPr>
              <a:t>Semantic </a:t>
            </a:r>
            <a:r>
              <a:rPr lang="en-US" dirty="0" smtClean="0">
                <a:solidFill>
                  <a:schemeClr val="tx1"/>
                </a:solidFill>
              </a:rPr>
              <a:t>Markup</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3199979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5019675"/>
          </a:xfrm>
        </p:spPr>
        <p:txBody>
          <a:bodyPr>
            <a:normAutofit fontScale="25000" lnSpcReduction="20000"/>
          </a:bodyPr>
          <a:lstStyle/>
          <a:p>
            <a:pPr indent="-285750"/>
            <a:r>
              <a:rPr lang="en-US" sz="8000" dirty="0" smtClean="0"/>
              <a:t>Most part of the specification is implemented in latest browsers.</a:t>
            </a:r>
          </a:p>
          <a:p>
            <a:pPr indent="-285750"/>
            <a:r>
              <a:rPr lang="en-US" sz="8000" dirty="0" smtClean="0"/>
              <a:t>Legacy browsers do not implement the HTML5features and sometimes partially, hence want to test features and provide alternatives.</a:t>
            </a:r>
          </a:p>
          <a:p>
            <a:pPr indent="-285750"/>
            <a:r>
              <a:rPr lang="en-US" sz="8000" dirty="0" smtClean="0"/>
              <a:t>Some features just gracefully degrade, some other might need extra work.</a:t>
            </a:r>
          </a:p>
          <a:p>
            <a:pPr indent="-285750"/>
            <a:r>
              <a:rPr lang="en-US" sz="8000" dirty="0" smtClean="0"/>
              <a:t>If element is not present, browser treat it as unknown elements.</a:t>
            </a:r>
          </a:p>
          <a:p>
            <a:pPr indent="-285750"/>
            <a:r>
              <a:rPr lang="en-US" sz="8000" dirty="0" smtClean="0"/>
              <a:t>This boils down to two question:</a:t>
            </a:r>
          </a:p>
          <a:p>
            <a:pPr marL="342900" lvl="1">
              <a:buFont typeface="Arial" pitchFamily="34" charset="0"/>
              <a:buChar char="•"/>
            </a:pPr>
            <a:r>
              <a:rPr lang="en-US" sz="8000" dirty="0" smtClean="0"/>
              <a:t>Styling – predefined styling?</a:t>
            </a:r>
          </a:p>
          <a:p>
            <a:pPr marL="342900" lvl="1">
              <a:buFont typeface="Arial" pitchFamily="34" charset="0"/>
              <a:buChar char="•"/>
            </a:pPr>
            <a:r>
              <a:rPr lang="en-US" sz="8000" dirty="0" smtClean="0"/>
              <a:t>Appearance – block or inline?</a:t>
            </a:r>
          </a:p>
          <a:p>
            <a:pPr indent="-285750"/>
            <a:r>
              <a:rPr lang="en-US" sz="8000" dirty="0" smtClean="0"/>
              <a:t>Unknown elements treated as inline.</a:t>
            </a:r>
          </a:p>
          <a:p>
            <a:pPr indent="-285750"/>
            <a:r>
              <a:rPr lang="en-US" sz="8000" dirty="0" smtClean="0"/>
              <a:t>Style all block level elements as display:block</a:t>
            </a:r>
          </a:p>
          <a:p>
            <a:pPr marL="342900" lvl="1">
              <a:buFont typeface="Arial" pitchFamily="34" charset="0"/>
              <a:buChar char="•"/>
            </a:pPr>
            <a:endParaRPr lang="en-US" sz="8000" dirty="0" smtClean="0"/>
          </a:p>
          <a:p>
            <a:pPr indent="-285750">
              <a:buNone/>
            </a:pPr>
            <a:r>
              <a:rPr lang="en-US" sz="8000" b="1" dirty="0" smtClean="0"/>
              <a:t>How to extend support:</a:t>
            </a:r>
          </a:p>
          <a:p>
            <a:pPr indent="-285750"/>
            <a:r>
              <a:rPr lang="en-US" sz="8000" dirty="0" smtClean="0"/>
              <a:t>A simple hack: document.createElement(“header") once.</a:t>
            </a:r>
          </a:p>
          <a:p>
            <a:pPr indent="-285750"/>
            <a:r>
              <a:rPr lang="en-US" sz="8000" dirty="0" smtClean="0"/>
              <a:t>Browser will realize that element and applies styling.</a:t>
            </a:r>
          </a:p>
          <a:p>
            <a:pPr marL="514350" indent="-457200"/>
            <a:endParaRPr lang="en-US" sz="8200" dirty="0" smtClean="0"/>
          </a:p>
          <a:p>
            <a:pPr marL="57150" indent="0">
              <a:buNone/>
            </a:pPr>
            <a:endParaRPr lang="en-US" sz="8000" dirty="0" smtClean="0"/>
          </a:p>
          <a:p>
            <a:pPr indent="-285750"/>
            <a:endParaRPr lang="en-US" sz="8000" dirty="0" smtClean="0"/>
          </a:p>
          <a:p>
            <a:pPr indent="-285750"/>
            <a:endParaRPr lang="en-US" sz="1800" dirty="0" smtClean="0"/>
          </a:p>
          <a:p>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Legacy Browser Support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143648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lang="en-US" sz="1600" dirty="0" smtClean="0"/>
              <a:t>What is HTML and Drawbacks in HTML4.0</a:t>
            </a:r>
          </a:p>
          <a:p>
            <a:pPr lvl="1"/>
            <a:r>
              <a:rPr lang="en-US" sz="1600" dirty="0" smtClean="0"/>
              <a:t>What is HTML5  and Why HTML5?</a:t>
            </a:r>
          </a:p>
          <a:p>
            <a:pPr lvl="1"/>
            <a:r>
              <a:rPr lang="en-US" sz="1600" dirty="0" smtClean="0"/>
              <a:t>History of HTML5</a:t>
            </a:r>
          </a:p>
          <a:p>
            <a:pPr lvl="1"/>
            <a:r>
              <a:rPr lang="en-US" sz="1600" dirty="0" smtClean="0"/>
              <a:t>Importance/Significance of HTML5</a:t>
            </a:r>
          </a:p>
          <a:p>
            <a:pPr lvl="1"/>
            <a:r>
              <a:rPr lang="en-US" sz="1600" dirty="0" smtClean="0"/>
              <a:t>Understanding Browser Support</a:t>
            </a:r>
          </a:p>
          <a:p>
            <a:pPr lvl="1"/>
            <a:r>
              <a:rPr lang="en-US" sz="1600" dirty="0" smtClean="0"/>
              <a:t>The Doctype</a:t>
            </a:r>
          </a:p>
          <a:p>
            <a:pPr lvl="1"/>
            <a:r>
              <a:rPr lang="en-US" sz="1600" dirty="0" smtClean="0"/>
              <a:t>New Tags &amp; Deprecated Tags in HTML5</a:t>
            </a:r>
          </a:p>
          <a:p>
            <a:pPr lvl="1"/>
            <a:r>
              <a:rPr lang="en-US" sz="1600" dirty="0" smtClean="0"/>
              <a:t>Additional Attributes &amp; Deprecated Attributes in HTML5</a:t>
            </a:r>
          </a:p>
          <a:p>
            <a:pPr lvl="1"/>
            <a:r>
              <a:rPr lang="en-US" sz="1600" dirty="0" smtClean="0"/>
              <a:t>Semantic Markup</a:t>
            </a:r>
          </a:p>
          <a:p>
            <a:pPr lvl="1"/>
            <a:r>
              <a:rPr lang="en-US" sz="1600" dirty="0" smtClean="0"/>
              <a:t>Legacy Browser Support</a:t>
            </a:r>
          </a:p>
          <a:p>
            <a:pPr lvl="1"/>
            <a:r>
              <a:rPr lang="en-US" sz="1600" dirty="0" smtClean="0"/>
              <a:t>Advantages &amp; Disadvantages</a:t>
            </a:r>
          </a:p>
          <a:p>
            <a:pPr lvl="1"/>
            <a:r>
              <a:rPr lang="en-US" sz="1600" dirty="0" smtClean="0"/>
              <a:t>Future of HTML5</a:t>
            </a:r>
            <a:endParaRPr lang="en-US" sz="2000" dirty="0"/>
          </a:p>
        </p:txBody>
      </p:sp>
      <p:sp>
        <p:nvSpPr>
          <p:cNvPr id="3" name="Title 2"/>
          <p:cNvSpPr>
            <a:spLocks noGrp="1"/>
          </p:cNvSpPr>
          <p:nvPr>
            <p:ph type="title"/>
          </p:nvPr>
        </p:nvSpPr>
        <p:spPr>
          <a:xfrm>
            <a:off x="1524000" y="0"/>
            <a:ext cx="7772400" cy="1066800"/>
          </a:xfrm>
        </p:spPr>
        <p:txBody>
          <a:bodyPr>
            <a:normAutofit fontScale="90000"/>
          </a:bodyPr>
          <a:lstStyle/>
          <a:p>
            <a:r>
              <a:rPr lang="en-US" dirty="0" smtClean="0">
                <a:solidFill>
                  <a:schemeClr val="tx1"/>
                </a:solidFill>
              </a:rPr>
              <a:t>HTML5 Introduction - Objectives</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876800"/>
          </a:xfrm>
        </p:spPr>
        <p:txBody>
          <a:bodyPr/>
          <a:lstStyle/>
          <a:p>
            <a:r>
              <a:rPr lang="en-US" sz="2000" dirty="0" smtClean="0"/>
              <a:t>More descriptive semantics</a:t>
            </a:r>
          </a:p>
          <a:p>
            <a:r>
              <a:rPr lang="en-US" sz="2000" dirty="0" smtClean="0"/>
              <a:t>Cleaner markup / Improved Code</a:t>
            </a:r>
          </a:p>
          <a:p>
            <a:r>
              <a:rPr lang="en-US" sz="2000" dirty="0" smtClean="0"/>
              <a:t>Richer Media Elements</a:t>
            </a:r>
          </a:p>
          <a:p>
            <a:r>
              <a:rPr lang="en-US" sz="2000" dirty="0" smtClean="0"/>
              <a:t>Audio and Video Playback without any Plug-in</a:t>
            </a:r>
          </a:p>
          <a:p>
            <a:r>
              <a:rPr lang="en-US" sz="2000" dirty="0" smtClean="0"/>
              <a:t>Local Data Storage</a:t>
            </a:r>
          </a:p>
          <a:p>
            <a:r>
              <a:rPr lang="en-US" sz="2000" dirty="0" smtClean="0"/>
              <a:t>Offline Application cache</a:t>
            </a:r>
          </a:p>
          <a:p>
            <a:r>
              <a:rPr lang="en-US" sz="2000" dirty="0" smtClean="0"/>
              <a:t>Client-side database</a:t>
            </a:r>
          </a:p>
          <a:p>
            <a:r>
              <a:rPr lang="en-US" sz="2000" dirty="0" smtClean="0"/>
              <a:t>Geolocation support</a:t>
            </a:r>
          </a:p>
          <a:p>
            <a:r>
              <a:rPr lang="en-US" sz="2000" dirty="0" smtClean="0"/>
              <a:t>Reduces Development Costs</a:t>
            </a:r>
          </a:p>
          <a:p>
            <a:r>
              <a:rPr lang="en-US" sz="2000" dirty="0" smtClean="0"/>
              <a:t>Great for Mobile Devices</a:t>
            </a:r>
          </a:p>
          <a:p>
            <a:r>
              <a:rPr lang="en-US" sz="2000" dirty="0" smtClean="0"/>
              <a:t>Improved Accessibility</a:t>
            </a:r>
          </a:p>
          <a:p>
            <a:r>
              <a:rPr lang="en-US" sz="2000" dirty="0" smtClean="0"/>
              <a:t>Enhanced New Forms Features  with in build validation</a:t>
            </a:r>
          </a:p>
        </p:txBody>
      </p:sp>
      <p:sp>
        <p:nvSpPr>
          <p:cNvPr id="3" name="Title 2"/>
          <p:cNvSpPr>
            <a:spLocks noGrp="1"/>
          </p:cNvSpPr>
          <p:nvPr>
            <p:ph type="title"/>
          </p:nvPr>
        </p:nvSpPr>
        <p:spPr/>
        <p:txBody>
          <a:bodyPr/>
          <a:lstStyle/>
          <a:p>
            <a:r>
              <a:rPr lang="en-US" dirty="0" smtClean="0">
                <a:solidFill>
                  <a:schemeClr val="tx1"/>
                </a:solidFill>
              </a:rPr>
              <a:t>Advantages of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US" sz="2000" dirty="0" smtClean="0"/>
              <a:t>HTML5 is not yet an official standard.</a:t>
            </a:r>
          </a:p>
          <a:p>
            <a:r>
              <a:rPr lang="en-US" sz="2000" dirty="0" smtClean="0"/>
              <a:t>HTML5 is still a work in progress, so technically, any of the elements could change at any time.</a:t>
            </a:r>
          </a:p>
          <a:p>
            <a:r>
              <a:rPr lang="en-US" sz="2000" dirty="0" smtClean="0"/>
              <a:t>HTML5 is not expected to be completed for several years, which complicates things further. </a:t>
            </a:r>
          </a:p>
          <a:p>
            <a:r>
              <a:rPr lang="en-US" sz="2000" dirty="0" smtClean="0"/>
              <a:t>No browsers have full HTML5 support.</a:t>
            </a:r>
          </a:p>
          <a:p>
            <a:r>
              <a:rPr lang="en-US" sz="2000" dirty="0" smtClean="0"/>
              <a:t>HTML5 rich media has to be compressed in multiple formats in order to be compatible with most browsers.</a:t>
            </a:r>
          </a:p>
        </p:txBody>
      </p:sp>
      <p:sp>
        <p:nvSpPr>
          <p:cNvPr id="3" name="Title 2"/>
          <p:cNvSpPr>
            <a:spLocks noGrp="1"/>
          </p:cNvSpPr>
          <p:nvPr>
            <p:ph type="title"/>
          </p:nvPr>
        </p:nvSpPr>
        <p:spPr/>
        <p:txBody>
          <a:bodyPr/>
          <a:lstStyle/>
          <a:p>
            <a:r>
              <a:rPr lang="en-US" dirty="0" smtClean="0">
                <a:solidFill>
                  <a:schemeClr val="tx1"/>
                </a:solidFill>
              </a:rPr>
              <a:t>Disadvantages of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US" sz="2000" dirty="0" smtClean="0"/>
              <a:t>Web Developer survey reveals ,  organizations planning for many HTML5 features projects in the upcoming years.</a:t>
            </a:r>
          </a:p>
          <a:p>
            <a:r>
              <a:rPr lang="en-US" sz="2000" dirty="0" smtClean="0"/>
              <a:t>HTML5 is  not that one, but a group of technologies. Hence developers have a tremendous amount of choice regarding what they use and what they don’t use”.</a:t>
            </a:r>
          </a:p>
          <a:p>
            <a:r>
              <a:rPr lang="en-US" sz="2000" dirty="0" smtClean="0"/>
              <a:t>Implementation of HTML5 Local Storage, Multimedia capabilities, advanced graphics capabilities and 3D effects were the most popular choices, and still looking forward for more growth in these areas.</a:t>
            </a:r>
          </a:p>
          <a:p>
            <a:r>
              <a:rPr lang="en-US" sz="2000" dirty="0" smtClean="0"/>
              <a:t>HTML5 Multimedia is currently the only way to deliver web-based video content on iOS devices.</a:t>
            </a:r>
          </a:p>
          <a:p>
            <a:r>
              <a:rPr lang="en-US" sz="2000" dirty="0" smtClean="0"/>
              <a:t>The power of HTML5 being ready for prime-time can be seen in Microsoft’s choice to utilize it in Windows 8. Windows 8 will feature native applications built with HTML5 technologies.</a:t>
            </a:r>
          </a:p>
        </p:txBody>
      </p:sp>
      <p:sp>
        <p:nvSpPr>
          <p:cNvPr id="3" name="Title 2"/>
          <p:cNvSpPr>
            <a:spLocks noGrp="1"/>
          </p:cNvSpPr>
          <p:nvPr>
            <p:ph type="title"/>
          </p:nvPr>
        </p:nvSpPr>
        <p:spPr/>
        <p:txBody>
          <a:bodyPr/>
          <a:lstStyle/>
          <a:p>
            <a:r>
              <a:rPr lang="en-US" dirty="0" smtClean="0">
                <a:solidFill>
                  <a:schemeClr val="tx1"/>
                </a:solidFill>
              </a:rPr>
              <a:t>Future of HTML5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Why we need HTML5?</a:t>
            </a:r>
          </a:p>
          <a:p>
            <a:r>
              <a:rPr lang="en-US" sz="2000" dirty="0" smtClean="0"/>
              <a:t>Significance of HTML5?</a:t>
            </a:r>
          </a:p>
          <a:p>
            <a:r>
              <a:rPr lang="en-US" sz="2000" dirty="0" smtClean="0"/>
              <a:t>Current Browser support?</a:t>
            </a:r>
          </a:p>
          <a:p>
            <a:r>
              <a:rPr lang="en-US" sz="2000" dirty="0" smtClean="0"/>
              <a:t>Doctype in HTML5?</a:t>
            </a:r>
          </a:p>
          <a:p>
            <a:r>
              <a:rPr lang="en-US" sz="2000" dirty="0" smtClean="0"/>
              <a:t>New Tags &amp; Deprecated Tags in HTML5?</a:t>
            </a:r>
          </a:p>
          <a:p>
            <a:r>
              <a:rPr lang="en-US" sz="2000" dirty="0" smtClean="0"/>
              <a:t>New Global Attributes &amp; Deprecated Attributes in HTML5?</a:t>
            </a:r>
          </a:p>
          <a:p>
            <a:r>
              <a:rPr lang="en-US" sz="2000" dirty="0" smtClean="0"/>
              <a:t>How the HTML5 support is extended to legacy browsers?</a:t>
            </a:r>
          </a:p>
          <a:p>
            <a:r>
              <a:rPr lang="en-US" sz="2000" dirty="0" smtClean="0"/>
              <a:t>Advantages and Disadvantages in HTML5?</a:t>
            </a:r>
          </a:p>
          <a:p>
            <a:r>
              <a:rPr lang="en-US" sz="2000" dirty="0" smtClean="0"/>
              <a:t>Futures of HTML5?</a:t>
            </a:r>
          </a:p>
          <a:p>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Test Your Understanding</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smtClean="0"/>
              <a:t>HTML5 will be the new standard for HTML, XHTML, and the HTML DOM. </a:t>
            </a:r>
          </a:p>
          <a:p>
            <a:r>
              <a:rPr lang="en-US" sz="2000" dirty="0" smtClean="0"/>
              <a:t>HTML5 is still a work in progress. </a:t>
            </a:r>
          </a:p>
          <a:p>
            <a:r>
              <a:rPr lang="en-US" sz="2000" dirty="0" smtClean="0"/>
              <a:t>Some of the most interesting new features in HTML5:</a:t>
            </a:r>
          </a:p>
          <a:p>
            <a:pPr lvl="1"/>
            <a:r>
              <a:rPr lang="en-US" sz="1600" dirty="0" smtClean="0"/>
              <a:t>The canvas element for drawing</a:t>
            </a:r>
          </a:p>
          <a:p>
            <a:pPr lvl="1"/>
            <a:r>
              <a:rPr lang="en-US" sz="1600" dirty="0" smtClean="0"/>
              <a:t>The video and audio elements for media playback</a:t>
            </a:r>
          </a:p>
          <a:p>
            <a:pPr lvl="1"/>
            <a:r>
              <a:rPr lang="en-US" sz="1600" dirty="0" smtClean="0"/>
              <a:t>Better support for local offline storage</a:t>
            </a:r>
          </a:p>
          <a:p>
            <a:pPr lvl="1"/>
            <a:r>
              <a:rPr lang="en-US" sz="1600" dirty="0" smtClean="0"/>
              <a:t>New content specific elements, like article, footer, header, nav, section</a:t>
            </a:r>
          </a:p>
          <a:p>
            <a:pPr lvl="1"/>
            <a:r>
              <a:rPr lang="en-US" sz="1600" dirty="0" smtClean="0"/>
              <a:t>New form controls, like calendar, date, time, email, url, search</a:t>
            </a:r>
          </a:p>
          <a:p>
            <a:pPr lvl="1"/>
            <a:r>
              <a:rPr lang="en-US" sz="1600" dirty="0" smtClean="0"/>
              <a:t>Geolocation </a:t>
            </a:r>
          </a:p>
          <a:p>
            <a:pPr lvl="1"/>
            <a:r>
              <a:rPr lang="en-US" sz="1600" dirty="0" smtClean="0"/>
              <a:t>Drag &amp; Drop </a:t>
            </a:r>
          </a:p>
          <a:p>
            <a:pPr lvl="1"/>
            <a:r>
              <a:rPr lang="en-US" sz="1600" dirty="0" smtClean="0"/>
              <a:t>Web Workers </a:t>
            </a:r>
          </a:p>
          <a:p>
            <a:pPr lvl="1"/>
            <a:r>
              <a:rPr lang="en-US" sz="1600" dirty="0" smtClean="0"/>
              <a:t>New communications API (Server Sent Events, Web Sockets, …) </a:t>
            </a:r>
          </a:p>
          <a:p>
            <a:r>
              <a:rPr lang="en-US" sz="2000" dirty="0" smtClean="0"/>
              <a:t>HTML5 is not yet an official standard, and no browsers have full HTML5 support. All major browsers (Safari, Chrome, Firefox, Opera, Internet Explorer) continue to add new HTML5 features to their latest versions.</a:t>
            </a:r>
          </a:p>
        </p:txBody>
      </p:sp>
      <p:sp>
        <p:nvSpPr>
          <p:cNvPr id="3" name="Title 2"/>
          <p:cNvSpPr>
            <a:spLocks noGrp="1"/>
          </p:cNvSpPr>
          <p:nvPr>
            <p:ph type="title"/>
          </p:nvPr>
        </p:nvSpPr>
        <p:spPr/>
        <p:txBody>
          <a:bodyPr/>
          <a:lstStyle/>
          <a:p>
            <a:r>
              <a:rPr lang="en-US" dirty="0" smtClean="0">
                <a:solidFill>
                  <a:schemeClr val="tx1"/>
                </a:solidFill>
              </a:rPr>
              <a:t>Summary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solidFill>
                  <a:schemeClr val="tx1"/>
                </a:solidFill>
              </a:rPr>
              <a:t>What is HTML?</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solidFill>
                  <a:schemeClr val="tx1"/>
                </a:solidFill>
              </a:rPr>
              <a:t>What is HTML? (Contd.)</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sz="2000" dirty="0" smtClean="0">
                <a:solidFill>
                  <a:srgbClr val="0070C0"/>
                </a:solidFill>
              </a:rPr>
              <a:t>HTML4.0 depends on third party plug-ins</a:t>
            </a:r>
            <a:r>
              <a:rPr lang="en-US" sz="2000" dirty="0" smtClean="0"/>
              <a:t> for implementing most of the basic needs of a standard web application.</a:t>
            </a:r>
          </a:p>
          <a:p>
            <a:r>
              <a:rPr sz="2000" dirty="0" smtClean="0">
                <a:solidFill>
                  <a:srgbClr val="0070C0"/>
                </a:solidFill>
              </a:rPr>
              <a:t>Doctype usage </a:t>
            </a:r>
            <a:r>
              <a:rPr lang="en-US" sz="2000" dirty="0" smtClean="0"/>
              <a:t>is specific to the type of document, hence through knowledge on the Doctype is required for handling the same.</a:t>
            </a:r>
          </a:p>
          <a:p>
            <a:r>
              <a:rPr sz="2000" dirty="0" smtClean="0">
                <a:solidFill>
                  <a:srgbClr val="0070C0"/>
                </a:solidFill>
              </a:rPr>
              <a:t>No direct support </a:t>
            </a:r>
            <a:r>
              <a:rPr lang="en-US" sz="2000" dirty="0" smtClean="0"/>
              <a:t>for the following basic functionality or features required for a typical web application.</a:t>
            </a:r>
          </a:p>
          <a:p>
            <a:pPr lvl="1"/>
            <a:r>
              <a:rPr lang="en-US" sz="1800" dirty="0" smtClean="0"/>
              <a:t>Audio &amp; video playback.</a:t>
            </a:r>
          </a:p>
          <a:p>
            <a:pPr lvl="1"/>
            <a:r>
              <a:rPr lang="en-US" sz="1800" dirty="0" smtClean="0"/>
              <a:t>Graphical drawings.</a:t>
            </a:r>
          </a:p>
          <a:p>
            <a:pPr lvl="1"/>
            <a:r>
              <a:rPr lang="en-US" sz="1800" dirty="0" smtClean="0"/>
              <a:t>local or session storage features.</a:t>
            </a:r>
          </a:p>
          <a:p>
            <a:pPr lvl="1"/>
            <a:r>
              <a:rPr lang="en-US" sz="1800" dirty="0" smtClean="0"/>
              <a:t>offline usage applications</a:t>
            </a:r>
          </a:p>
          <a:p>
            <a:pPr lvl="1"/>
            <a:r>
              <a:rPr lang="en-US" sz="1800" dirty="0" smtClean="0"/>
              <a:t>Geolocation features.</a:t>
            </a:r>
          </a:p>
          <a:p>
            <a:pPr lvl="1"/>
            <a:r>
              <a:rPr lang="en-US" sz="1800" dirty="0" smtClean="0"/>
              <a:t>Client side form validations</a:t>
            </a:r>
          </a:p>
          <a:p>
            <a:r>
              <a:rPr sz="2000" dirty="0" smtClean="0">
                <a:solidFill>
                  <a:srgbClr val="0070C0"/>
                </a:solidFill>
              </a:rPr>
              <a:t>Event handling is very limited</a:t>
            </a:r>
            <a:r>
              <a:rPr lang="en-US" sz="2000" dirty="0" smtClean="0"/>
              <a:t>, normally required high coding for handling most of the events like offline, drag &amp; drop, print, etc…</a:t>
            </a:r>
          </a:p>
        </p:txBody>
      </p:sp>
      <p:sp>
        <p:nvSpPr>
          <p:cNvPr id="3" name="Title 2"/>
          <p:cNvSpPr>
            <a:spLocks noGrp="1"/>
          </p:cNvSpPr>
          <p:nvPr>
            <p:ph type="title"/>
          </p:nvPr>
        </p:nvSpPr>
        <p:spPr/>
        <p:txBody>
          <a:bodyPr/>
          <a:lstStyle/>
          <a:p>
            <a:r>
              <a:rPr lang="en-US" dirty="0" smtClean="0">
                <a:solidFill>
                  <a:schemeClr val="tx1"/>
                </a:solidFill>
              </a:rPr>
              <a:t>Drawbacks in HTML4.0</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sz="2000" dirty="0" smtClean="0">
                <a:solidFill>
                  <a:srgbClr val="0070C0"/>
                </a:solidFill>
              </a:rPr>
              <a:t>Successor of HTML 4.01 and XHTML 1.1</a:t>
            </a:r>
          </a:p>
          <a:p>
            <a:r>
              <a:rPr lang="en-US" sz="2000" dirty="0" smtClean="0"/>
              <a:t> It comes with new tags, features and APIs.</a:t>
            </a:r>
          </a:p>
          <a:p>
            <a:r>
              <a:rPr lang="en-US" sz="2000" dirty="0" smtClean="0">
                <a:solidFill>
                  <a:srgbClr val="0070C0"/>
                </a:solidFill>
              </a:rPr>
              <a:t> New features includes: </a:t>
            </a:r>
          </a:p>
          <a:p>
            <a:pPr lvl="1"/>
            <a:r>
              <a:rPr lang="en-US" sz="1800" dirty="0" smtClean="0"/>
              <a:t>New structural elements (&lt;header&gt;, &lt;footer&gt;, &lt;nav&gt; and more) </a:t>
            </a:r>
          </a:p>
          <a:p>
            <a:pPr lvl="1"/>
            <a:r>
              <a:rPr lang="en-US" sz="1800" dirty="0" smtClean="0"/>
              <a:t>Markups are redefined and more expressive.(ex: header, footer, aside.)</a:t>
            </a:r>
          </a:p>
          <a:p>
            <a:pPr lvl="1"/>
            <a:r>
              <a:rPr lang="en-US" sz="1800" dirty="0" smtClean="0"/>
              <a:t>Forms 2.0 and client-side validation </a:t>
            </a:r>
          </a:p>
          <a:p>
            <a:pPr lvl="1"/>
            <a:r>
              <a:rPr lang="en-US" sz="1800" dirty="0" smtClean="0"/>
              <a:t>Native browser support for audio and video (&lt;video&gt;, &lt;audio&gt;) </a:t>
            </a:r>
          </a:p>
          <a:p>
            <a:pPr lvl="1"/>
            <a:r>
              <a:rPr lang="en-US" sz="1800" dirty="0" smtClean="0"/>
              <a:t>Canvas API and SVG </a:t>
            </a:r>
          </a:p>
          <a:p>
            <a:pPr lvl="1"/>
            <a:r>
              <a:rPr lang="en-US" sz="1800" dirty="0" smtClean="0"/>
              <a:t>Web storage </a:t>
            </a:r>
          </a:p>
          <a:p>
            <a:pPr lvl="1"/>
            <a:r>
              <a:rPr lang="en-US" sz="1800" dirty="0" smtClean="0"/>
              <a:t>Offline applications </a:t>
            </a:r>
          </a:p>
          <a:p>
            <a:pPr lvl="1"/>
            <a:r>
              <a:rPr lang="en-US" sz="1800" dirty="0" smtClean="0"/>
              <a:t>Geolocation </a:t>
            </a:r>
          </a:p>
          <a:p>
            <a:pPr lvl="1"/>
            <a:r>
              <a:rPr lang="en-US" sz="1800" dirty="0" smtClean="0"/>
              <a:t>Drag &amp; Drop </a:t>
            </a:r>
          </a:p>
          <a:p>
            <a:pPr lvl="1"/>
            <a:r>
              <a:rPr lang="en-US" sz="1800" dirty="0" smtClean="0"/>
              <a:t>Web Workers </a:t>
            </a:r>
          </a:p>
          <a:p>
            <a:pPr lvl="1"/>
            <a:r>
              <a:rPr lang="en-US" sz="1800" dirty="0" smtClean="0"/>
              <a:t>New communications API (Server Sent Events, Web Sockets, …) </a:t>
            </a:r>
          </a:p>
        </p:txBody>
      </p:sp>
      <p:sp>
        <p:nvSpPr>
          <p:cNvPr id="3" name="Title 2"/>
          <p:cNvSpPr>
            <a:spLocks noGrp="1"/>
          </p:cNvSpPr>
          <p:nvPr>
            <p:ph type="title"/>
          </p:nvPr>
        </p:nvSpPr>
        <p:spPr/>
        <p:txBody>
          <a:bodyPr/>
          <a:lstStyle/>
          <a:p>
            <a:r>
              <a:rPr lang="en-US" dirty="0" smtClean="0">
                <a:solidFill>
                  <a:schemeClr val="tx1"/>
                </a:solidFill>
              </a:rPr>
              <a:t>What is HTML</a:t>
            </a:r>
            <a:r>
              <a:rPr lang="en-US" sz="4400" b="1" dirty="0" smtClean="0">
                <a:solidFill>
                  <a:schemeClr val="tx1"/>
                </a:solidFill>
                <a:effectLst>
                  <a:outerShdw blurRad="38100" dist="38100" dir="2700000" algn="tl">
                    <a:srgbClr val="000000">
                      <a:alpha val="43137"/>
                    </a:srgbClr>
                  </a:outerShdw>
                </a:effectLst>
              </a:rPr>
              <a:t>5</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10672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r>
              <a:rPr lang="en-US" sz="2000" dirty="0" smtClean="0"/>
              <a:t>The debate over ‘Flash’ Usage in Website.</a:t>
            </a:r>
          </a:p>
          <a:p>
            <a:r>
              <a:rPr lang="en-US" sz="2000" dirty="0" smtClean="0"/>
              <a:t>Growth in the usage of mobile devices.</a:t>
            </a:r>
          </a:p>
          <a:p>
            <a:r>
              <a:rPr lang="en-US" sz="2000" dirty="0" smtClean="0"/>
              <a:t>Dependency on the third party plug-ins for implementing basic features required for a typical web application will come down.</a:t>
            </a:r>
          </a:p>
          <a:p>
            <a:r>
              <a:rPr lang="en-US" sz="2000" dirty="0" smtClean="0"/>
              <a:t>HTML5 provides most of the common requirement required for an typical web application.</a:t>
            </a:r>
          </a:p>
          <a:p>
            <a:r>
              <a:rPr lang="en-US" sz="2000" dirty="0" smtClean="0"/>
              <a:t>Major group of vendors Google, Apple, Mozilla, Opera &amp; even Microsoft were behind this.</a:t>
            </a:r>
          </a:p>
          <a:p>
            <a:r>
              <a:rPr lang="en-US" sz="2000" dirty="0" smtClean="0"/>
              <a:t>Core of HTML5 are semantic elements and related technologies. These changes have made the language more easier to code, use and access.</a:t>
            </a:r>
          </a:p>
          <a:p>
            <a:r>
              <a:rPr lang="en-US" sz="2000" dirty="0" smtClean="0"/>
              <a:t>HTML5 APIs will help to improve on a number of techniques and give power to web developers.</a:t>
            </a:r>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Why HTML</a:t>
            </a:r>
            <a:r>
              <a:rPr lang="en-US" sz="4400" b="1" dirty="0" smtClean="0">
                <a:solidFill>
                  <a:schemeClr val="tx1"/>
                </a:solidFill>
                <a:effectLst>
                  <a:outerShdw blurRad="38100" dist="38100" dir="2700000" algn="tl">
                    <a:srgbClr val="000000">
                      <a:alpha val="43137"/>
                    </a:srgbClr>
                  </a:outerShdw>
                </a:effectLst>
              </a:rPr>
              <a:t>5</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714875"/>
          </a:xfrm>
        </p:spPr>
        <p:txBody>
          <a:bodyPr>
            <a:noAutofit/>
          </a:bodyPr>
          <a:lstStyle/>
          <a:p>
            <a:r>
              <a:rPr lang="en-US" sz="1800" dirty="0" smtClean="0">
                <a:solidFill>
                  <a:srgbClr val="0070C0"/>
                </a:solidFill>
              </a:rPr>
              <a:t>HTML 4.01 had not been updated since 2000.</a:t>
            </a:r>
          </a:p>
          <a:p>
            <a:r>
              <a:rPr lang="en-US" sz="1800" dirty="0" smtClean="0">
                <a:solidFill>
                  <a:srgbClr val="0070C0"/>
                </a:solidFill>
              </a:rPr>
              <a:t>The Web Hypertext Application Technology Working Group (WHATWG) </a:t>
            </a:r>
            <a:r>
              <a:rPr lang="en-US" sz="1800" dirty="0" smtClean="0"/>
              <a:t>began work on the new standard in 2004, when the World Wide Web Consortium (W3C) was focusing future developments on XHTML 2.0.</a:t>
            </a:r>
          </a:p>
          <a:p>
            <a:r>
              <a:rPr lang="en-US" sz="1800" dirty="0" smtClean="0"/>
              <a:t>In 2009, the W3C allowed the XHTML 2.0 Working Group's charter to expire and decided not to renew it.</a:t>
            </a:r>
          </a:p>
          <a:p>
            <a:r>
              <a:rPr lang="en-US" sz="1800" dirty="0" smtClean="0">
                <a:solidFill>
                  <a:srgbClr val="0070C0"/>
                </a:solidFill>
              </a:rPr>
              <a:t>W3C and WHATWG </a:t>
            </a:r>
            <a:r>
              <a:rPr lang="en-US" sz="1800" dirty="0" smtClean="0"/>
              <a:t>are currently working together on the development of HTML5.</a:t>
            </a:r>
          </a:p>
          <a:p>
            <a:r>
              <a:rPr lang="en-US" sz="1800" dirty="0" smtClean="0">
                <a:solidFill>
                  <a:srgbClr val="0070C0"/>
                </a:solidFill>
              </a:rPr>
              <a:t>HTML5</a:t>
            </a:r>
            <a:r>
              <a:rPr lang="en-US" sz="1800" dirty="0" smtClean="0"/>
              <a:t> became the topic of mainstream media in April 2010 after Apple CEO Steve Jobs issued a public letter titled "Thoughts on Flash" where he concludes that Adobe "Flash is no longer necessary to watch video or consume any kind of web content" and that "new open standards created in the mobile era, such as HTML5, will win".</a:t>
            </a:r>
          </a:p>
          <a:p>
            <a:r>
              <a:rPr lang="en-US" sz="1800" dirty="0" smtClean="0"/>
              <a:t>In early November 2011 Adobe themselves  announced that it will discontinue development of Flash for mobile devices and reorient its efforts in developing tools utilizing HTML 5.</a:t>
            </a:r>
            <a:endParaRPr lang="en-US" sz="2400" dirty="0" smtClean="0"/>
          </a:p>
          <a:p>
            <a:endParaRPr lang="en-US" sz="1800" dirty="0"/>
          </a:p>
        </p:txBody>
      </p:sp>
      <p:sp>
        <p:nvSpPr>
          <p:cNvPr id="3" name="Title 2"/>
          <p:cNvSpPr>
            <a:spLocks noGrp="1"/>
          </p:cNvSpPr>
          <p:nvPr>
            <p:ph type="title"/>
          </p:nvPr>
        </p:nvSpPr>
        <p:spPr/>
        <p:txBody>
          <a:bodyPr/>
          <a:lstStyle/>
          <a:p>
            <a:r>
              <a:rPr lang="en-US" dirty="0" smtClean="0">
                <a:solidFill>
                  <a:schemeClr val="tx1"/>
                </a:solidFill>
              </a:rPr>
              <a:t>History of HTML</a:t>
            </a:r>
            <a:r>
              <a:rPr lang="en-US" sz="4400" b="1" dirty="0" smtClean="0">
                <a:solidFill>
                  <a:schemeClr val="tx1"/>
                </a:solidFill>
                <a:effectLst>
                  <a:outerShdw blurRad="38100" dist="38100" dir="2700000" algn="tl">
                    <a:srgbClr val="000000">
                      <a:alpha val="43137"/>
                    </a:srgbClr>
                  </a:outerShdw>
                </a:effectLst>
              </a:rPr>
              <a:t>5</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609725"/>
            <a:ext cx="8686800" cy="4410075"/>
          </a:xfrm>
        </p:spPr>
        <p:txBody>
          <a:bodyPr>
            <a:normAutofit/>
          </a:bodyPr>
          <a:lstStyle/>
          <a:p>
            <a:pPr indent="-285750"/>
            <a:r>
              <a:rPr lang="en-US" sz="2000" dirty="0" smtClean="0">
                <a:solidFill>
                  <a:srgbClr val="0070C0"/>
                </a:solidFill>
              </a:rPr>
              <a:t>HTML5 is being backed by both Apple and Google</a:t>
            </a:r>
            <a:r>
              <a:rPr lang="en-US" sz="2000" dirty="0" smtClean="0"/>
              <a:t>, two of the largest, most influential companies in the IT industry.</a:t>
            </a:r>
          </a:p>
          <a:p>
            <a:pPr indent="-285750"/>
            <a:r>
              <a:rPr lang="en-US" sz="2000" dirty="0" smtClean="0"/>
              <a:t>HTML5 is revolutionizing the way the internet will look and feel. </a:t>
            </a:r>
          </a:p>
          <a:p>
            <a:pPr indent="-285750"/>
            <a:r>
              <a:rPr lang="en-US" sz="2000" dirty="0" smtClean="0"/>
              <a:t>Use of more mobile devices to access the internet.</a:t>
            </a:r>
          </a:p>
          <a:p>
            <a:pPr indent="-285750"/>
            <a:r>
              <a:rPr lang="en-US" sz="2000" dirty="0" smtClean="0"/>
              <a:t>HTML5 is able to take rich multimedia and make it lighter on a mobile device</a:t>
            </a:r>
          </a:p>
          <a:p>
            <a:pPr indent="-285750"/>
            <a:r>
              <a:rPr lang="en-US" sz="2000" dirty="0" smtClean="0"/>
              <a:t>simplicity of HTML5. </a:t>
            </a:r>
          </a:p>
          <a:p>
            <a:pPr indent="-285750"/>
            <a:r>
              <a:rPr lang="en-US" sz="2000" dirty="0" smtClean="0"/>
              <a:t>It  is designed to be backwards compatible and work effectively with web browser that are already on the market.</a:t>
            </a:r>
          </a:p>
          <a:p>
            <a:r>
              <a:rPr lang="en-US" sz="2000" dirty="0" smtClean="0">
                <a:solidFill>
                  <a:srgbClr val="0070C0"/>
                </a:solidFill>
              </a:rPr>
              <a:t>Dependency on the third party plug-ins</a:t>
            </a:r>
            <a:r>
              <a:rPr lang="en-US" sz="2000" dirty="0" smtClean="0"/>
              <a:t> for implementing basic features required for a typical web application will come down.</a:t>
            </a:r>
          </a:p>
          <a:p>
            <a:r>
              <a:rPr lang="en-US" sz="2000" dirty="0" smtClean="0"/>
              <a:t>HTML5 provides most of the common requirement required for an typical web application.</a:t>
            </a:r>
          </a:p>
          <a:p>
            <a:pPr indent="-285750"/>
            <a:endParaRPr lang="en-US" sz="2000" dirty="0" smtClean="0"/>
          </a:p>
          <a:p>
            <a:endParaRPr lang="en-US" sz="2200"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solidFill>
                  <a:schemeClr val="tx1"/>
                </a:solidFill>
              </a:rPr>
              <a:t>Significance of HTML</a:t>
            </a:r>
            <a:r>
              <a:rPr lang="en-US" sz="4400" b="1" dirty="0" smtClean="0">
                <a:solidFill>
                  <a:schemeClr val="tx1"/>
                </a:solidFill>
                <a:effectLst>
                  <a:outerShdw blurRad="38100" dist="38100" dir="2700000" algn="tl">
                    <a:srgbClr val="000000">
                      <a:alpha val="43137"/>
                    </a:srgbClr>
                  </a:outerShdw>
                </a:effectLst>
              </a:rPr>
              <a:t>5</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1404288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EC9ABD12A768449086B777EF3EFC61" ma:contentTypeVersion="0" ma:contentTypeDescription="Create a new document." ma:contentTypeScope="" ma:versionID="45ff4b842cfaac7b4ed1e5cde7cdf595">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95CFC143-016A-42D6-A6D6-F26BBCBD58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3000</TotalTime>
  <Words>2567</Words>
  <Application>Microsoft Office PowerPoint</Application>
  <PresentationFormat>On-screen Show (4:3)</PresentationFormat>
  <Paragraphs>463</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ninifont</vt:lpstr>
      <vt:lpstr>Times New Roman</vt:lpstr>
      <vt:lpstr>Trebuchet MS</vt:lpstr>
      <vt:lpstr>Verdana</vt:lpstr>
      <vt:lpstr>Custom Design</vt:lpstr>
      <vt:lpstr>PowerPoint Presentation</vt:lpstr>
      <vt:lpstr>HTML5 Introduction - Objectives</vt:lpstr>
      <vt:lpstr>What is HTML?</vt:lpstr>
      <vt:lpstr>What is HTML? (Contd.)</vt:lpstr>
      <vt:lpstr>Drawbacks in HTML4.0</vt:lpstr>
      <vt:lpstr>What is HTML5?</vt:lpstr>
      <vt:lpstr>Why HTML5?</vt:lpstr>
      <vt:lpstr>History of HTML5?</vt:lpstr>
      <vt:lpstr>Significance of HTML5</vt:lpstr>
      <vt:lpstr>Understanding Browser Support</vt:lpstr>
      <vt:lpstr>The DOCTYPE</vt:lpstr>
      <vt:lpstr>New Tags in HTML5</vt:lpstr>
      <vt:lpstr>New Tags in HTML5 (Contn…)</vt:lpstr>
      <vt:lpstr>Deprecated Tags in HTML5</vt:lpstr>
      <vt:lpstr>New Global Attributes in HTML5</vt:lpstr>
      <vt:lpstr>Deprecated Attributes in HTML5</vt:lpstr>
      <vt:lpstr>Deprecated Attributes (Contn…)</vt:lpstr>
      <vt:lpstr>Semantic Markup</vt:lpstr>
      <vt:lpstr>Legacy Browser Support</vt:lpstr>
      <vt:lpstr>Advantages of HTML5</vt:lpstr>
      <vt:lpstr>Disadvantages of HTML5</vt:lpstr>
      <vt:lpstr>Future of HTML5</vt:lpstr>
      <vt:lpstr>Test Your Understanding</vt:lpstr>
      <vt:lpstr>Summary</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Dayananda Rao Us</cp:lastModifiedBy>
  <cp:revision>480</cp:revision>
  <dcterms:created xsi:type="dcterms:W3CDTF">2011-06-15T11:24:59Z</dcterms:created>
  <dcterms:modified xsi:type="dcterms:W3CDTF">2017-11-28T10:48:54Z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0x01010063EC9ABD12A768449086B777EF3EFC61</vt:lpwstr>
  </property>
</Properties>
</file>