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18"/>
  </p:notesMasterIdLst>
  <p:sldIdLst>
    <p:sldId id="399" r:id="rId5"/>
    <p:sldId id="325" r:id="rId6"/>
    <p:sldId id="323" r:id="rId7"/>
    <p:sldId id="387" r:id="rId8"/>
    <p:sldId id="392" r:id="rId9"/>
    <p:sldId id="376" r:id="rId10"/>
    <p:sldId id="393" r:id="rId11"/>
    <p:sldId id="394" r:id="rId12"/>
    <p:sldId id="395" r:id="rId13"/>
    <p:sldId id="396" r:id="rId14"/>
    <p:sldId id="348" r:id="rId15"/>
    <p:sldId id="276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4687"/>
    <a:srgbClr val="692D56"/>
    <a:srgbClr val="682252"/>
    <a:srgbClr val="933F79"/>
    <a:srgbClr val="008080"/>
    <a:srgbClr val="5E2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44" autoAdjust="0"/>
  </p:normalViewPr>
  <p:slideViewPr>
    <p:cSldViewPr>
      <p:cViewPr varScale="1">
        <p:scale>
          <a:sx n="81" d="100"/>
          <a:sy n="81" d="100"/>
        </p:scale>
        <p:origin x="108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4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A1FB-12CB-49E6-809F-DA2D2089BF59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B6E77-EC63-4CD7-8F8A-914122582C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372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BF6216B-ED04-4D57-9AB9-4B832E100B66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46816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B8D-C737-47A5-BE1A-10F912FBD39B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69AB-5654-4F36-9E35-8979EC202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B8D-C737-47A5-BE1A-10F912FBD39B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69AB-5654-4F36-9E35-8979EC202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B8D-C737-47A5-BE1A-10F912FBD39B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69AB-5654-4F36-9E35-8979EC202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/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2400" y="6427787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4389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228600" y="254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6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B8D-C737-47A5-BE1A-10F912FBD39B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69AB-5654-4F36-9E35-8979EC202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B8D-C737-47A5-BE1A-10F912FBD39B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69AB-5654-4F36-9E35-8979EC202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B8D-C737-47A5-BE1A-10F912FBD39B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69AB-5654-4F36-9E35-8979EC202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B8D-C737-47A5-BE1A-10F912FBD39B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69AB-5654-4F36-9E35-8979EC202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B8D-C737-47A5-BE1A-10F912FBD39B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69AB-5654-4F36-9E35-8979EC202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B8D-C737-47A5-BE1A-10F912FBD39B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69AB-5654-4F36-9E35-8979EC202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B8D-C737-47A5-BE1A-10F912FBD39B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69AB-5654-4F36-9E35-8979EC202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B8D-C737-47A5-BE1A-10F912FBD39B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69AB-5654-4F36-9E35-8979EC202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D9B8D-C737-47A5-BE1A-10F912FBD39B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769AB-5654-4F36-9E35-8979EC20273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086600" y="62484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38100" y="76200"/>
            <a:ext cx="3056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Deloitte Pre Hire Training 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ppt_TIT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6376" name="Text Box 8"/>
          <p:cNvSpPr txBox="1">
            <a:spLocks noChangeArrowheads="1"/>
          </p:cNvSpPr>
          <p:nvPr/>
        </p:nvSpPr>
        <p:spPr bwMode="auto">
          <a:xfrm>
            <a:off x="152400" y="5410200"/>
            <a:ext cx="62611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latin typeface="Trebuchet MS" pitchFamily="34" charset="0"/>
              </a:rPr>
              <a:t>FOUNDATION TRAINING</a:t>
            </a:r>
            <a:endParaRPr lang="en-IN" dirty="0">
              <a:latin typeface="Trebuchet MS" pitchFamily="34" charset="0"/>
            </a:endParaRPr>
          </a:p>
          <a:p>
            <a:pPr>
              <a:defRPr/>
            </a:pPr>
            <a:r>
              <a:rPr lang="en-IN" sz="3200" dirty="0" smtClean="0">
                <a:solidFill>
                  <a:srgbClr val="FF3300"/>
                </a:solidFill>
                <a:latin typeface="ninifont" pitchFamily="66" charset="0"/>
              </a:rPr>
              <a:t>HTML5 &amp; CSS3</a:t>
            </a:r>
          </a:p>
          <a:p>
            <a:pPr>
              <a:defRPr/>
            </a:pPr>
            <a:endParaRPr lang="en-IN" sz="3200" dirty="0">
              <a:solidFill>
                <a:srgbClr val="FF3300"/>
              </a:solidFill>
              <a:latin typeface="ninifont" pitchFamily="66" charset="0"/>
            </a:endParaRP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896100" y="203200"/>
            <a:ext cx="2098675" cy="1354217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IN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Deloitte Pre Hire Training </a:t>
            </a:r>
            <a:r>
              <a:rPr lang="en-IN" sz="2600" dirty="0" smtClean="0">
                <a:solidFill>
                  <a:schemeClr val="bg1"/>
                </a:solidFill>
                <a:latin typeface="Trebuchet MS" pitchFamily="34" charset="0"/>
              </a:rPr>
              <a:t>2017</a:t>
            </a:r>
            <a:endParaRPr lang="en-US" sz="2600" dirty="0" smtClean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533400" y="1954530"/>
          <a:ext cx="8077200" cy="4217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881"/>
                <a:gridCol w="623931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verdana"/>
                        </a:rPr>
                        <a:t>Event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verdana"/>
                        </a:rPr>
                        <a:t>Description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latin typeface="verdana"/>
                        </a:rPr>
                        <a:t>play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latin typeface="verdana"/>
                        </a:rPr>
                        <a:t>This event is generated when playback starts or resumes.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latin typeface="verdana"/>
                        </a:rPr>
                        <a:t>progress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latin typeface="verdana"/>
                        </a:rPr>
                        <a:t>This event is generated periodically to inform the progress of the downloading the media.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latin typeface="verdana"/>
                        </a:rPr>
                        <a:t>ratechange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latin typeface="verdana"/>
                        </a:rPr>
                        <a:t>This event is generated when the playback speed changes.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latin typeface="verdana"/>
                        </a:rPr>
                        <a:t>seeked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latin typeface="verdana"/>
                        </a:rPr>
                        <a:t>This event is generated when a seek operation completes.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latin typeface="verdana"/>
                        </a:rPr>
                        <a:t>seeking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latin typeface="verdana"/>
                        </a:rPr>
                        <a:t>This event is generated when a seek operation begins.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latin typeface="verdana"/>
                        </a:rPr>
                        <a:t>suspend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latin typeface="verdana"/>
                        </a:rPr>
                        <a:t>This event is generated when loading of the media is suspended.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latin typeface="verdana"/>
                        </a:rPr>
                        <a:t>volumechange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latin typeface="verdana"/>
                        </a:rPr>
                        <a:t>This event is generated when the audio volume changes.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latin typeface="verdana"/>
                        </a:rPr>
                        <a:t>waiting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latin typeface="verdana"/>
                        </a:rPr>
                        <a:t>This event is generated when the requested operation (such as playback) is delayed pending the completion of another operation (such as a seek).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1"/>
            <a:r>
              <a:rPr lang="en-US" sz="4400" kern="1200" dirty="0">
                <a:solidFill>
                  <a:schemeClr val="tx1"/>
                </a:solidFill>
                <a:latin typeface="Verdana" pitchFamily="34" charset="0"/>
              </a:rPr>
              <a:t>Multimedia Events(Contn…)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72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9725"/>
            <a:ext cx="8686800" cy="5019675"/>
          </a:xfrm>
        </p:spPr>
        <p:txBody>
          <a:bodyPr>
            <a:normAutofit/>
          </a:bodyPr>
          <a:lstStyle/>
          <a:p>
            <a:pPr indent="-285750"/>
            <a:r>
              <a:rPr sz="2000" smtClean="0"/>
              <a:t>Now  a days, all the recent browsers supports audio and video natively.</a:t>
            </a:r>
          </a:p>
          <a:p>
            <a:pPr indent="-285750"/>
            <a:r>
              <a:rPr sz="2000" smtClean="0"/>
              <a:t>Still we have many browsers available in the market do not supports audio and video tag.</a:t>
            </a:r>
          </a:p>
          <a:p>
            <a:pPr indent="-285750"/>
            <a:r>
              <a:rPr sz="2000" smtClean="0"/>
              <a:t>Below table explains the different browser support: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US" sz="4000" kern="1200" dirty="0">
                <a:solidFill>
                  <a:schemeClr val="tx1"/>
                </a:solidFill>
                <a:latin typeface="Verdana" pitchFamily="34" charset="0"/>
              </a:rPr>
              <a:t>Browser supports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23245" y="3261360"/>
          <a:ext cx="730635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213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latin typeface="verdana"/>
                        </a:rPr>
                        <a:t>Browser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latin typeface="verdana"/>
                        </a:rPr>
                        <a:t>MP4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latin typeface="verdana"/>
                        </a:rPr>
                        <a:t>WebM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latin typeface="verdana"/>
                        </a:rPr>
                        <a:t>Ogg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latin typeface="verdana"/>
                        </a:rPr>
                        <a:t>MP3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latin typeface="verdana"/>
                        </a:rPr>
                        <a:t>Wav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latin typeface="verdana"/>
                        </a:rPr>
                        <a:t>Ogg</a:t>
                      </a:r>
                    </a:p>
                  </a:txBody>
                  <a:tcPr marL="28575" marR="28575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latin typeface="verdana"/>
                        </a:rPr>
                        <a:t>Internet Explorer 9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latin typeface="verdana"/>
                        </a:rPr>
                        <a:t>YES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latin typeface="verdana"/>
                        </a:rPr>
                        <a:t>NO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latin typeface="verdana"/>
                        </a:rPr>
                        <a:t>NO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latin typeface="verdana"/>
                        </a:rPr>
                        <a:t>YES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latin typeface="verdana"/>
                        </a:rPr>
                        <a:t>NO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latin typeface="verdana"/>
                        </a:rPr>
                        <a:t>NO</a:t>
                      </a:r>
                    </a:p>
                  </a:txBody>
                  <a:tcPr marL="28575" marR="28575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latin typeface="verdana"/>
                        </a:rPr>
                        <a:t>Firefox 4.0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latin typeface="verdana"/>
                        </a:rPr>
                        <a:t>NO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latin typeface="verdana"/>
                        </a:rPr>
                        <a:t>YES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latin typeface="verdana"/>
                        </a:rPr>
                        <a:t>YES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latin typeface="verdana"/>
                        </a:rPr>
                        <a:t>NO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latin typeface="verdana"/>
                        </a:rPr>
                        <a:t>YES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latin typeface="verdana"/>
                        </a:rPr>
                        <a:t>YES</a:t>
                      </a:r>
                    </a:p>
                  </a:txBody>
                  <a:tcPr marL="28575" marR="28575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latin typeface="verdana"/>
                        </a:rPr>
                        <a:t>Google Chrome 6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latin typeface="verdana"/>
                        </a:rPr>
                        <a:t>YES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latin typeface="verdana"/>
                        </a:rPr>
                        <a:t>YES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latin typeface="verdana"/>
                        </a:rPr>
                        <a:t>YES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latin typeface="verdana"/>
                        </a:rPr>
                        <a:t>YES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latin typeface="verdana"/>
                        </a:rPr>
                        <a:t>YES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latin typeface="verdana"/>
                        </a:rPr>
                        <a:t>YES</a:t>
                      </a:r>
                    </a:p>
                  </a:txBody>
                  <a:tcPr marL="28575" marR="28575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latin typeface="verdana"/>
                        </a:rPr>
                        <a:t>Apple Safari 5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latin typeface="verdana"/>
                        </a:rPr>
                        <a:t>YES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latin typeface="verdana"/>
                        </a:rPr>
                        <a:t>NO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latin typeface="verdana"/>
                        </a:rPr>
                        <a:t>NO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latin typeface="verdana"/>
                        </a:rPr>
                        <a:t>YES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latin typeface="verdana"/>
                        </a:rPr>
                        <a:t>YES</a:t>
                      </a:r>
                      <a:endParaRPr lang="en-US" sz="1600" dirty="0">
                        <a:latin typeface="verdan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latin typeface="verdana"/>
                        </a:rPr>
                        <a:t>NO</a:t>
                      </a:r>
                    </a:p>
                  </a:txBody>
                  <a:tcPr marL="28575" marR="28575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latin typeface="verdana"/>
                        </a:rPr>
                        <a:t>Opera 10.6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latin typeface="verdana"/>
                        </a:rPr>
                        <a:t>NO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latin typeface="verdana"/>
                        </a:rPr>
                        <a:t>YES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latin typeface="verdana"/>
                        </a:rPr>
                        <a:t>YES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latin typeface="verdana"/>
                        </a:rPr>
                        <a:t>NO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latin typeface="verdana"/>
                        </a:rPr>
                        <a:t>YES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latin typeface="verdana"/>
                        </a:rPr>
                        <a:t>YES</a:t>
                      </a:r>
                    </a:p>
                  </a:txBody>
                  <a:tcPr marL="28575" marR="28575" marT="28575" marB="285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48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smtClean="0"/>
              <a:t>What is the purpose of multimedia tags?</a:t>
            </a:r>
          </a:p>
          <a:p>
            <a:r>
              <a:rPr sz="2000" smtClean="0"/>
              <a:t>What are problems with the current multimedia usage?</a:t>
            </a:r>
          </a:p>
          <a:p>
            <a:r>
              <a:rPr sz="2000" smtClean="0"/>
              <a:t>Explain multimedia attributes?</a:t>
            </a:r>
          </a:p>
          <a:p>
            <a:r>
              <a:rPr sz="2000" smtClean="0"/>
              <a:t>Explain multimedia methods?</a:t>
            </a:r>
          </a:p>
          <a:p>
            <a:r>
              <a:rPr sz="2000" smtClean="0"/>
              <a:t>Explain multimedia events?</a:t>
            </a:r>
          </a:p>
          <a:p>
            <a:r>
              <a:rPr lang="en-US" sz="2000" dirty="0" smtClean="0"/>
              <a:t>W</a:t>
            </a:r>
            <a:r>
              <a:rPr sz="2000" smtClean="0"/>
              <a:t>hich browser supports multimedia tags?</a:t>
            </a: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US" sz="4000" kern="1200" dirty="0">
                <a:solidFill>
                  <a:schemeClr val="tx1"/>
                </a:solidFill>
                <a:latin typeface="Verdana" pitchFamily="34" charset="0"/>
              </a:rPr>
              <a:t>Test Your Understanding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2000" smtClean="0"/>
              <a:t>HTML5 features, include native audio and video support without the need for Flash or any other third party plug-in.</a:t>
            </a:r>
          </a:p>
          <a:p>
            <a:r>
              <a:rPr sz="2000" smtClean="0"/>
              <a:t>The HTML5 &lt;audio&gt; and &lt;video&gt; tags make it simple to add media to a website, just need to set src attribute to identify the media source and include a controls attribute so the user can play and pause the media.</a:t>
            </a:r>
          </a:p>
          <a:p>
            <a:r>
              <a:rPr sz="2000" smtClean="0"/>
              <a:t>Most commonly used audio formats are ogg, mp3 &amp; wav and video formats are ogg, mpeg4.</a:t>
            </a:r>
          </a:p>
          <a:p>
            <a:r>
              <a:rPr sz="2000" smtClean="0"/>
              <a:t>&lt;source&gt; tag to specify media along with media type and many other attributes. </a:t>
            </a:r>
          </a:p>
          <a:p>
            <a:r>
              <a:rPr sz="2000" smtClean="0"/>
              <a:t>Using attributes, methods and events, create own controls like brand players.</a:t>
            </a:r>
          </a:p>
          <a:p>
            <a:r>
              <a:rPr sz="2000" smtClean="0"/>
              <a:t>The HTML5 audio and video tag can have a number of event handler to control various functionalities of the control using Javascript.</a:t>
            </a:r>
          </a:p>
          <a:p>
            <a:r>
              <a:rPr sz="2000" smtClean="0"/>
              <a:t>All the recent browsers supports audio and video natively.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US" sz="4000" kern="1200" dirty="0">
                <a:solidFill>
                  <a:schemeClr val="tx1"/>
                </a:solidFill>
                <a:latin typeface="Verdana" pitchFamily="34" charset="0"/>
              </a:rPr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Objective:</a:t>
            </a:r>
          </a:p>
          <a:p>
            <a:pPr>
              <a:buNone/>
            </a:pPr>
            <a:r>
              <a:rPr lang="en-US" sz="2000" dirty="0" smtClean="0"/>
              <a:t>After completing this chapter you will be able to understand :</a:t>
            </a:r>
          </a:p>
          <a:p>
            <a:pPr lvl="1"/>
            <a:r>
              <a:rPr sz="2000" smtClean="0"/>
              <a:t>Current Multimedia Usage</a:t>
            </a:r>
          </a:p>
          <a:p>
            <a:pPr lvl="1"/>
            <a:r>
              <a:rPr sz="2000" smtClean="0"/>
              <a:t>Audio</a:t>
            </a:r>
          </a:p>
          <a:p>
            <a:pPr lvl="1"/>
            <a:r>
              <a:rPr sz="2000" smtClean="0"/>
              <a:t>Customizing Audio Controls</a:t>
            </a:r>
          </a:p>
          <a:p>
            <a:pPr lvl="1"/>
            <a:r>
              <a:rPr sz="2000" smtClean="0"/>
              <a:t>Video</a:t>
            </a:r>
          </a:p>
          <a:p>
            <a:pPr lvl="1"/>
            <a:r>
              <a:rPr sz="2000" smtClean="0"/>
              <a:t>Customizing Video Controls</a:t>
            </a:r>
          </a:p>
          <a:p>
            <a:pPr lvl="1"/>
            <a:r>
              <a:rPr sz="2000" smtClean="0"/>
              <a:t>Attributes</a:t>
            </a:r>
          </a:p>
          <a:p>
            <a:pPr lvl="1"/>
            <a:r>
              <a:rPr sz="2000" smtClean="0"/>
              <a:t>Methods</a:t>
            </a:r>
          </a:p>
          <a:p>
            <a:pPr lvl="1"/>
            <a:r>
              <a:rPr sz="2000" smtClean="0"/>
              <a:t>Events</a:t>
            </a:r>
          </a:p>
          <a:p>
            <a:pPr lvl="1"/>
            <a:r>
              <a:rPr sz="2000" smtClean="0"/>
              <a:t>Browser Support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0"/>
            <a:ext cx="7772400" cy="1066800"/>
          </a:xfrm>
        </p:spPr>
        <p:txBody>
          <a:bodyPr/>
          <a:lstStyle/>
          <a:p>
            <a:pPr lvl="1"/>
            <a:r>
              <a:rPr lang="en-US" sz="2800" b="1" dirty="0" smtClean="0">
                <a:solidFill>
                  <a:schemeClr val="tx1"/>
                </a:solidFill>
                <a:latin typeface="Cambria" pitchFamily="18" charset="0"/>
              </a:rPr>
              <a:t>Multimedia </a:t>
            </a:r>
            <a:r>
              <a:rPr lang="en-US" sz="2800" b="1" dirty="0">
                <a:solidFill>
                  <a:schemeClr val="tx1"/>
                </a:solidFill>
                <a:latin typeface="Cambria" pitchFamily="18" charset="0"/>
              </a:rPr>
              <a:t>- 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2000" smtClean="0"/>
              <a:t>Nowadays, to play audio or video on a website, have to rely on third party plugins such as Silverlight or Flash. </a:t>
            </a:r>
          </a:p>
          <a:p>
            <a:endParaRPr sz="2000" smtClean="0"/>
          </a:p>
          <a:p>
            <a:endParaRPr sz="2000" smtClean="0"/>
          </a:p>
          <a:p>
            <a:endParaRPr sz="2000" smtClean="0"/>
          </a:p>
          <a:p>
            <a:endParaRPr sz="2000" smtClean="0"/>
          </a:p>
          <a:p>
            <a:endParaRPr sz="2000" smtClean="0"/>
          </a:p>
          <a:p>
            <a:endParaRPr sz="2000" smtClean="0"/>
          </a:p>
          <a:p>
            <a:r>
              <a:rPr sz="2000" smtClean="0"/>
              <a:t>Some of the concerns that arise due to current multimedia usage:</a:t>
            </a:r>
          </a:p>
          <a:p>
            <a:pPr lvl="1"/>
            <a:r>
              <a:rPr sz="1400" smtClean="0"/>
              <a:t>Most of the information here is redundant since some browsers do not support the&lt;object&gt; element</a:t>
            </a:r>
          </a:p>
          <a:p>
            <a:pPr lvl="1"/>
            <a:r>
              <a:rPr sz="1400" smtClean="0"/>
              <a:t>An end-user might not have the plugin installed on their browser and they might not have the right to install it</a:t>
            </a:r>
          </a:p>
          <a:p>
            <a:pPr lvl="1"/>
            <a:r>
              <a:rPr sz="1400" smtClean="0"/>
              <a:t>Plugins are not standards and they are not cross platforms (Flash is not supported on iOS and Silverlight is not supported on Linux)</a:t>
            </a:r>
          </a:p>
          <a:p>
            <a:pPr lvl="1"/>
            <a:r>
              <a:rPr sz="1400" smtClean="0"/>
              <a:t>There are drawing issues with the usage of RIA plugins, a drop down menu that overlaps the plug-in drawing area.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Current Multimedia Usage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4800" y="2286000"/>
            <a:ext cx="8382000" cy="19812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&lt;object width="640" height="385"&gt; </a:t>
            </a:r>
          </a:p>
          <a:p>
            <a:pPr lvl="1"/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&lt;param name="allowFullScreen" value="true"&gt;&lt;/param&gt; </a:t>
            </a:r>
          </a:p>
          <a:p>
            <a:pPr lvl="1"/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&lt;param name="allowscriptaccess" value="always"&gt;&lt;/param&gt; &lt;embed src="http://www.youtube.com/v?fs=1&amp;amp;hl=en_US" type="application/x-shockwave-flash" allowscriptaccess="always" allowfullscreen="true" width="640" height="385"&gt; &lt;/embed&gt; </a:t>
            </a:r>
          </a:p>
          <a:p>
            <a:pPr lvl="1"/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&lt;/object&gt;</a:t>
            </a:r>
            <a:endParaRPr lang="en-US" sz="16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72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smtClean="0"/>
              <a:t>HTML5 supports &lt;audio&gt; tag which is used to embed sound content in an HTML or XHTML document.</a:t>
            </a:r>
          </a:p>
          <a:p>
            <a:r>
              <a:rPr sz="2000" smtClean="0"/>
              <a:t>The current HTML5 draft specification does not specify which audio formats browsers should support in the audio tag. Most commonly used audio formats are </a:t>
            </a:r>
            <a:r>
              <a:rPr sz="2000" b="1" smtClean="0"/>
              <a:t>ogg, mp3</a:t>
            </a:r>
            <a:r>
              <a:rPr sz="2000" smtClean="0"/>
              <a:t> and </a:t>
            </a:r>
            <a:r>
              <a:rPr sz="2000" b="1" smtClean="0"/>
              <a:t>wav</a:t>
            </a:r>
            <a:r>
              <a:rPr sz="2000" smtClean="0"/>
              <a:t>.</a:t>
            </a:r>
          </a:p>
          <a:p>
            <a:endParaRPr sz="2000" smtClean="0"/>
          </a:p>
          <a:p>
            <a:endParaRPr sz="2000" smtClean="0"/>
          </a:p>
          <a:p>
            <a:endParaRPr sz="2000" smtClean="0"/>
          </a:p>
          <a:p>
            <a:endParaRPr sz="2000" smtClean="0"/>
          </a:p>
          <a:p>
            <a:r>
              <a:rPr sz="2000" smtClean="0"/>
              <a:t>&lt;source&gt; tag to specify media along with media type and many other attributes. </a:t>
            </a:r>
          </a:p>
          <a:p>
            <a:r>
              <a:rPr sz="2000" smtClean="0"/>
              <a:t>An audio element allows multiple source elements and browser will use the first recognized format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Audio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3429000"/>
            <a:ext cx="8382000" cy="12192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&lt;audio controls autoplay&gt; </a:t>
            </a:r>
          </a:p>
          <a:p>
            <a:pPr lvl="1"/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&lt;source src="/html5/audio.ogg" type="audio/ogg" /&gt; </a:t>
            </a:r>
          </a:p>
          <a:p>
            <a:pPr lvl="1"/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&lt;source src="/html5/audio.wav" type="audio/wav" /&gt; </a:t>
            </a:r>
          </a:p>
          <a:p>
            <a:pPr lvl="1"/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Your browser does not support the </a:t>
            </a:r>
          </a:p>
          <a:p>
            <a:pPr lvl="1"/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&lt;audio&gt; element. &lt;/audio&gt;</a:t>
            </a:r>
            <a:endParaRPr lang="en-US" sz="16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smtClean="0"/>
              <a:t>HTML5 supports &lt;video&gt; tag which is used to embed video content in an HTML or XHTML document.</a:t>
            </a:r>
          </a:p>
          <a:p>
            <a:r>
              <a:rPr sz="2000" smtClean="0"/>
              <a:t>The current HTML5 draft specification does not specify which video formats browsers should support in the video tag. Most commonly used video formats are:</a:t>
            </a:r>
          </a:p>
          <a:p>
            <a:pPr lvl="1"/>
            <a:r>
              <a:rPr sz="1800" b="1" smtClean="0"/>
              <a:t>Ogg:</a:t>
            </a:r>
            <a:r>
              <a:rPr sz="1800" smtClean="0"/>
              <a:t> Ogg files with Thedora video codec and Vorbis audio codec.</a:t>
            </a:r>
          </a:p>
          <a:p>
            <a:pPr lvl="1"/>
            <a:r>
              <a:rPr sz="1800" b="1" smtClean="0"/>
              <a:t>mpeg4:</a:t>
            </a:r>
            <a:r>
              <a:rPr sz="1800" smtClean="0"/>
              <a:t> MPEG4 files with H.264 video codec and AAC audio codec.</a:t>
            </a:r>
            <a:endParaRPr sz="2000" smtClean="0"/>
          </a:p>
          <a:p>
            <a:endParaRPr sz="2000" smtClean="0"/>
          </a:p>
          <a:p>
            <a:endParaRPr sz="2000" smtClean="0"/>
          </a:p>
          <a:p>
            <a:endParaRPr sz="2000" smtClean="0"/>
          </a:p>
          <a:p>
            <a:endParaRPr sz="2000" smtClean="0"/>
          </a:p>
          <a:p>
            <a:r>
              <a:rPr sz="2000" smtClean="0"/>
              <a:t>&lt;source&gt; tag to specify media along with media type and many other attributes.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00200" y="76200"/>
            <a:ext cx="7543800" cy="1143000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Video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4114800"/>
            <a:ext cx="8382000" cy="12192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&lt;video width="300" height="200" controls autoplay&gt; </a:t>
            </a:r>
          </a:p>
          <a:p>
            <a:pPr lvl="1"/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&lt;source src="/html5/video.ogg" type="video/ogg" /&gt; </a:t>
            </a:r>
          </a:p>
          <a:p>
            <a:pPr lvl="1"/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&lt;source src="/html5/video.mp4" type="video/mp4" /&gt; </a:t>
            </a:r>
          </a:p>
          <a:p>
            <a:pPr lvl="1"/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Your browser does not support the </a:t>
            </a:r>
          </a:p>
          <a:p>
            <a:pPr lvl="1"/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&lt;video&gt; element. &lt;/video&gt;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smtClean="0"/>
              <a:t>Using attributes, methods and events, create own controls like brand players.</a:t>
            </a:r>
          </a:p>
          <a:p>
            <a:r>
              <a:rPr sz="2000" smtClean="0"/>
              <a:t>All the required controls for effective controlling the video/audio is readily available in HTML5 with minimal javascript code.</a:t>
            </a:r>
          </a:p>
          <a:p>
            <a:endParaRPr sz="2000" smtClean="0"/>
          </a:p>
          <a:p>
            <a:endParaRPr sz="2000" smtClean="0"/>
          </a:p>
          <a:p>
            <a:endParaRPr sz="200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400" kern="1200" dirty="0">
                <a:solidFill>
                  <a:schemeClr val="tx1"/>
                </a:solidFill>
                <a:latin typeface="Verdana" pitchFamily="34" charset="0"/>
              </a:rPr>
              <a:t>Customizing Controls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p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7400" y="2667000"/>
            <a:ext cx="75692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2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smtClean="0"/>
              <a:t>The HTML5 audio/video tag can have a number of attributes to control the look and feel and various functionalities of the control.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400" kern="1200" dirty="0">
                <a:solidFill>
                  <a:schemeClr val="tx1"/>
                </a:solidFill>
                <a:latin typeface="Verdana" pitchFamily="34" charset="0"/>
              </a:rPr>
              <a:t>Multimedia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92125" y="2404110"/>
          <a:ext cx="8194675" cy="4072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/>
                <a:gridCol w="6861175"/>
              </a:tblGrid>
              <a:tr h="263305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verdana"/>
                        </a:rPr>
                        <a:t>Attribute</a:t>
                      </a:r>
                    </a:p>
                  </a:txBody>
                  <a:tcPr marR="47625" marT="27432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verdana"/>
                        </a:rPr>
                        <a:t>Description</a:t>
                      </a:r>
                    </a:p>
                  </a:txBody>
                  <a:tcPr marR="47625" marT="27432" marB="47625"/>
                </a:tc>
              </a:tr>
              <a:tr h="26142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latin typeface="verdana"/>
                        </a:rPr>
                        <a:t>autoplay</a:t>
                      </a:r>
                    </a:p>
                  </a:txBody>
                  <a:tcPr marR="47625" marT="27432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latin typeface="verdana"/>
                        </a:rPr>
                        <a:t>Decides whether the audio/video</a:t>
                      </a:r>
                      <a:r>
                        <a:rPr lang="en-US" sz="1400" baseline="0" dirty="0" smtClean="0">
                          <a:latin typeface="verdana"/>
                        </a:rPr>
                        <a:t> to play automatically once loaded</a:t>
                      </a:r>
                      <a:endParaRPr lang="en-US" sz="1400" dirty="0">
                        <a:latin typeface="verdana"/>
                      </a:endParaRPr>
                    </a:p>
                  </a:txBody>
                  <a:tcPr marR="47625" marT="27432" marB="47625"/>
                </a:tc>
              </a:tr>
              <a:tr h="40241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latin typeface="verdana"/>
                        </a:rPr>
                        <a:t>autobuffer</a:t>
                      </a:r>
                    </a:p>
                  </a:txBody>
                  <a:tcPr marR="47625" marT="27432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latin typeface="verdana"/>
                        </a:rPr>
                        <a:t>Makes </a:t>
                      </a:r>
                      <a:r>
                        <a:rPr lang="en-US" sz="1400" dirty="0">
                          <a:latin typeface="verdana"/>
                        </a:rPr>
                        <a:t>the </a:t>
                      </a:r>
                      <a:r>
                        <a:rPr lang="en-US" sz="1400" dirty="0" smtClean="0">
                          <a:latin typeface="verdana"/>
                        </a:rPr>
                        <a:t>video </a:t>
                      </a:r>
                      <a:r>
                        <a:rPr lang="en-US" sz="1400" dirty="0">
                          <a:latin typeface="verdana"/>
                        </a:rPr>
                        <a:t>automatically begin buffering even if it's not set to </a:t>
                      </a:r>
                      <a:r>
                        <a:rPr lang="en-US" sz="1400" dirty="0" smtClean="0">
                          <a:latin typeface="verdana"/>
                        </a:rPr>
                        <a:t>autoplay</a:t>
                      </a:r>
                      <a:r>
                        <a:rPr lang="en-US" sz="1400" dirty="0">
                          <a:latin typeface="verdana"/>
                        </a:rPr>
                        <a:t>.</a:t>
                      </a:r>
                    </a:p>
                  </a:txBody>
                  <a:tcPr marR="47625" marT="27432" marB="47625"/>
                </a:tc>
              </a:tr>
              <a:tr h="40241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latin typeface="verdana"/>
                        </a:rPr>
                        <a:t>controls</a:t>
                      </a:r>
                    </a:p>
                  </a:txBody>
                  <a:tcPr marR="47625" marT="27432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latin typeface="verdana"/>
                        </a:rPr>
                        <a:t>Allows </a:t>
                      </a:r>
                      <a:r>
                        <a:rPr lang="en-US" sz="1400" dirty="0">
                          <a:latin typeface="verdana"/>
                        </a:rPr>
                        <a:t>the user to control </a:t>
                      </a:r>
                      <a:r>
                        <a:rPr lang="en-US" sz="1400" dirty="0" smtClean="0">
                          <a:latin typeface="verdana"/>
                        </a:rPr>
                        <a:t>audio/video </a:t>
                      </a:r>
                      <a:r>
                        <a:rPr lang="en-US" sz="1400" dirty="0">
                          <a:latin typeface="verdana"/>
                        </a:rPr>
                        <a:t>playback, including volume, seeking, and pause/resume playback.</a:t>
                      </a:r>
                    </a:p>
                  </a:txBody>
                  <a:tcPr marR="47625" marT="27432" marB="47625"/>
                </a:tc>
              </a:tr>
              <a:tr h="26142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latin typeface="verdana"/>
                        </a:rPr>
                        <a:t>height</a:t>
                      </a:r>
                    </a:p>
                  </a:txBody>
                  <a:tcPr marR="47625" marT="27432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latin typeface="verdana"/>
                        </a:rPr>
                        <a:t>Specifies </a:t>
                      </a:r>
                      <a:r>
                        <a:rPr lang="en-US" sz="1400" dirty="0">
                          <a:latin typeface="verdana"/>
                        </a:rPr>
                        <a:t>the height of the </a:t>
                      </a:r>
                      <a:r>
                        <a:rPr lang="en-US" sz="1400" dirty="0" smtClean="0">
                          <a:latin typeface="verdana"/>
                        </a:rPr>
                        <a:t>audio/video display, </a:t>
                      </a:r>
                      <a:r>
                        <a:rPr lang="en-US" sz="1400" dirty="0">
                          <a:latin typeface="verdana"/>
                        </a:rPr>
                        <a:t>in </a:t>
                      </a:r>
                      <a:r>
                        <a:rPr lang="en-US" sz="1400" dirty="0" smtClean="0">
                          <a:latin typeface="verdana"/>
                        </a:rPr>
                        <a:t>pixels</a:t>
                      </a:r>
                      <a:r>
                        <a:rPr lang="en-US" sz="1400" dirty="0">
                          <a:latin typeface="verdana"/>
                        </a:rPr>
                        <a:t>.</a:t>
                      </a:r>
                    </a:p>
                  </a:txBody>
                  <a:tcPr marR="47625" marT="27432" marB="47625"/>
                </a:tc>
              </a:tr>
              <a:tr h="40241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latin typeface="verdana"/>
                        </a:rPr>
                        <a:t>loop</a:t>
                      </a:r>
                    </a:p>
                  </a:txBody>
                  <a:tcPr marR="47625" marT="27432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latin typeface="verdana"/>
                        </a:rPr>
                        <a:t>Makes</a:t>
                      </a:r>
                      <a:r>
                        <a:rPr lang="en-US" sz="1400" baseline="0" dirty="0" smtClean="0">
                          <a:latin typeface="verdana"/>
                        </a:rPr>
                        <a:t> the</a:t>
                      </a:r>
                      <a:r>
                        <a:rPr lang="en-US" sz="1400" dirty="0" smtClean="0">
                          <a:latin typeface="verdana"/>
                        </a:rPr>
                        <a:t> audio/video </a:t>
                      </a:r>
                      <a:r>
                        <a:rPr lang="en-US" sz="1400" dirty="0">
                          <a:latin typeface="verdana"/>
                        </a:rPr>
                        <a:t>automatically seek back to the start after </a:t>
                      </a:r>
                      <a:r>
                        <a:rPr lang="en-US" sz="1400" dirty="0" smtClean="0">
                          <a:latin typeface="verdana"/>
                        </a:rPr>
                        <a:t>reaching </a:t>
                      </a:r>
                      <a:r>
                        <a:rPr lang="en-US" sz="1400" dirty="0">
                          <a:latin typeface="verdana"/>
                        </a:rPr>
                        <a:t>the end.</a:t>
                      </a:r>
                    </a:p>
                  </a:txBody>
                  <a:tcPr marR="47625" marT="27432" marB="47625"/>
                </a:tc>
              </a:tr>
              <a:tr h="40241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latin typeface="verdana"/>
                        </a:rPr>
                        <a:t>preload</a:t>
                      </a:r>
                    </a:p>
                  </a:txBody>
                  <a:tcPr marR="47625" marT="27432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latin typeface="verdana"/>
                        </a:rPr>
                        <a:t>Makes</a:t>
                      </a:r>
                      <a:r>
                        <a:rPr lang="en-US" sz="1400" baseline="0" dirty="0" smtClean="0">
                          <a:latin typeface="verdana"/>
                        </a:rPr>
                        <a:t> the</a:t>
                      </a:r>
                      <a:r>
                        <a:rPr lang="en-US" sz="1400" dirty="0" smtClean="0">
                          <a:latin typeface="verdana"/>
                        </a:rPr>
                        <a:t> audio/video loaded </a:t>
                      </a:r>
                      <a:r>
                        <a:rPr lang="en-US" sz="1400" dirty="0">
                          <a:latin typeface="verdana"/>
                        </a:rPr>
                        <a:t>at page load, and ready to run. Ignored if autoplay is present.</a:t>
                      </a:r>
                    </a:p>
                  </a:txBody>
                  <a:tcPr marR="47625" marT="27432" marB="47625"/>
                </a:tc>
              </a:tr>
              <a:tr h="26142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latin typeface="verdana"/>
                        </a:rPr>
                        <a:t>poster</a:t>
                      </a:r>
                    </a:p>
                  </a:txBody>
                  <a:tcPr marR="47625" marT="27432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latin typeface="verdana"/>
                        </a:rPr>
                        <a:t>URL </a:t>
                      </a:r>
                      <a:r>
                        <a:rPr lang="en-US" sz="1400" dirty="0">
                          <a:latin typeface="verdana"/>
                        </a:rPr>
                        <a:t>of an image to show until the user </a:t>
                      </a:r>
                      <a:r>
                        <a:rPr lang="en-US" sz="1400" dirty="0" smtClean="0">
                          <a:latin typeface="verdana"/>
                        </a:rPr>
                        <a:t>plays/seeks video.</a:t>
                      </a:r>
                      <a:endParaRPr lang="en-US" sz="1400" dirty="0">
                        <a:latin typeface="verdana"/>
                      </a:endParaRPr>
                    </a:p>
                  </a:txBody>
                  <a:tcPr marR="47625" marT="27432" marB="47625"/>
                </a:tc>
              </a:tr>
              <a:tr h="40241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latin typeface="verdana"/>
                        </a:rPr>
                        <a:t>src</a:t>
                      </a:r>
                    </a:p>
                  </a:txBody>
                  <a:tcPr marR="47625" marT="27432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latin typeface="verdana"/>
                        </a:rPr>
                        <a:t>URL </a:t>
                      </a:r>
                      <a:r>
                        <a:rPr lang="en-US" sz="1400" dirty="0">
                          <a:latin typeface="verdana"/>
                        </a:rPr>
                        <a:t>of the </a:t>
                      </a:r>
                      <a:r>
                        <a:rPr lang="en-US" sz="1400" dirty="0" smtClean="0">
                          <a:latin typeface="verdana"/>
                        </a:rPr>
                        <a:t>audio/video </a:t>
                      </a:r>
                      <a:r>
                        <a:rPr lang="en-US" sz="1400" dirty="0">
                          <a:latin typeface="verdana"/>
                        </a:rPr>
                        <a:t>to embed. This is optional</a:t>
                      </a:r>
                      <a:r>
                        <a:rPr lang="en-US" sz="1400" dirty="0" smtClean="0">
                          <a:latin typeface="verdana"/>
                        </a:rPr>
                        <a:t>; </a:t>
                      </a:r>
                      <a:r>
                        <a:rPr lang="en-US" sz="1400" dirty="0">
                          <a:latin typeface="verdana"/>
                        </a:rPr>
                        <a:t>instead use the &lt;source&gt; element </a:t>
                      </a:r>
                      <a:r>
                        <a:rPr lang="en-US" sz="1400" dirty="0" smtClean="0">
                          <a:latin typeface="verdana"/>
                        </a:rPr>
                        <a:t>to</a:t>
                      </a:r>
                      <a:r>
                        <a:rPr lang="en-US" sz="1400" baseline="0" dirty="0" smtClean="0">
                          <a:latin typeface="verdana"/>
                        </a:rPr>
                        <a:t> embed.</a:t>
                      </a:r>
                      <a:endParaRPr lang="en-US" sz="1400" dirty="0">
                        <a:latin typeface="verdana"/>
                      </a:endParaRPr>
                    </a:p>
                  </a:txBody>
                  <a:tcPr marR="47625" marT="27432" marB="47625"/>
                </a:tc>
              </a:tr>
              <a:tr h="26142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latin typeface="verdana"/>
                        </a:rPr>
                        <a:t>width</a:t>
                      </a:r>
                    </a:p>
                  </a:txBody>
                  <a:tcPr marR="47625" marT="27432" marB="476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verdana"/>
                        </a:rPr>
                        <a:t>Specifies </a:t>
                      </a:r>
                      <a:r>
                        <a:rPr lang="en-US" sz="1400" dirty="0">
                          <a:latin typeface="verdana"/>
                        </a:rPr>
                        <a:t>the width of the </a:t>
                      </a:r>
                      <a:r>
                        <a:rPr lang="en-US" sz="1400" dirty="0" smtClean="0">
                          <a:latin typeface="verdana"/>
                        </a:rPr>
                        <a:t>audio/video display, in pixels.</a:t>
                      </a:r>
                    </a:p>
                  </a:txBody>
                  <a:tcPr marR="47625" marT="27432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72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smtClean="0"/>
              <a:t>HTML5 methods allows to manipulate &lt;audio&gt; and &lt;video&gt; elements using JavaScript.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4400" kern="1200" dirty="0">
                <a:solidFill>
                  <a:schemeClr val="tx1"/>
                </a:solidFill>
                <a:latin typeface="Verdana" pitchFamily="34" charset="0"/>
              </a:rPr>
              <a:t>Multimedia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4400" kern="1200" dirty="0">
                <a:solidFill>
                  <a:schemeClr val="tx1"/>
                </a:solidFill>
                <a:latin typeface="Verdana" pitchFamily="34" charset="0"/>
              </a:rPr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0" y="3185160"/>
          <a:ext cx="83106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515"/>
                <a:gridCol w="6861175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verdana"/>
                        </a:rPr>
                        <a:t>Methods</a:t>
                      </a:r>
                      <a:endParaRPr lang="en-US" sz="1600" dirty="0"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verdana"/>
                        </a:rPr>
                        <a:t>Description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verdana"/>
                          <a:ea typeface="+mn-ea"/>
                          <a:cs typeface="+mn-cs"/>
                        </a:rPr>
                        <a:t>play()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verdana"/>
                          <a:ea typeface="+mn-ea"/>
                          <a:cs typeface="+mn-cs"/>
                        </a:rPr>
                        <a:t> To play the media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verdana"/>
                          <a:ea typeface="+mn-ea"/>
                          <a:cs typeface="+mn-cs"/>
                        </a:rPr>
                        <a:t>pause()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verdana"/>
                          <a:ea typeface="+mn-ea"/>
                          <a:cs typeface="+mn-cs"/>
                        </a:rPr>
                        <a:t>To pause the media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verdana"/>
                          <a:ea typeface="+mn-ea"/>
                          <a:cs typeface="+mn-cs"/>
                        </a:rPr>
                        <a:t>canPlayType()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verdana"/>
                          <a:ea typeface="+mn-ea"/>
                          <a:cs typeface="+mn-cs"/>
                        </a:rPr>
                        <a:t>To check if your browser can play a certain media resource type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verdana"/>
                          <a:ea typeface="+mn-ea"/>
                          <a:cs typeface="+mn-cs"/>
                        </a:rPr>
                        <a:t>load()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verdana"/>
                          <a:ea typeface="+mn-ea"/>
                          <a:cs typeface="+mn-cs"/>
                        </a:rPr>
                        <a:t>Re-loads the audio/video element.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verdana"/>
                          <a:ea typeface="+mn-ea"/>
                          <a:cs typeface="+mn-cs"/>
                        </a:rPr>
                        <a:t>addTextTrack()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verdana"/>
                          <a:ea typeface="+mn-ea"/>
                          <a:cs typeface="+mn-cs"/>
                        </a:rPr>
                        <a:t>Adds a new text track to the audio/video</a:t>
                      </a:r>
                    </a:p>
                  </a:txBody>
                  <a:tcPr marL="28575" marR="28575" marT="28575" marB="285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72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smtClean="0"/>
              <a:t>The HTML5 audio and video tag can have a number of event handler to control various functionalities of the control using Javascript.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US" sz="4400" kern="1200" dirty="0">
                <a:solidFill>
                  <a:schemeClr val="tx1"/>
                </a:solidFill>
                <a:latin typeface="Verdana" pitchFamily="34" charset="0"/>
              </a:rPr>
              <a:t>Multimedia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2462530"/>
          <a:ext cx="7543800" cy="3785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038"/>
                <a:gridCol w="610076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verdana"/>
                        </a:rPr>
                        <a:t>Event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verdana"/>
                        </a:rPr>
                        <a:t>Description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latin typeface="verdana"/>
                        </a:rPr>
                        <a:t>abort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latin typeface="verdana"/>
                        </a:rPr>
                        <a:t>This event is generated when playback is aborted.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latin typeface="verdana"/>
                        </a:rPr>
                        <a:t>canplay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latin typeface="verdana"/>
                        </a:rPr>
                        <a:t>This event is generated when enough data is available that the media can be played.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latin typeface="verdana"/>
                        </a:rPr>
                        <a:t>ended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latin typeface="verdana"/>
                        </a:rPr>
                        <a:t>This event is generated when playback completes.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latin typeface="verdana"/>
                        </a:rPr>
                        <a:t>error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latin typeface="verdana"/>
                        </a:rPr>
                        <a:t>This event is generated when an error occurs.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latin typeface="verdana"/>
                        </a:rPr>
                        <a:t>loadeddata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latin typeface="verdana"/>
                        </a:rPr>
                        <a:t>This event is generated when the first frame of the media has finished loading.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latin typeface="verdana"/>
                        </a:rPr>
                        <a:t>loadstart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latin typeface="verdana"/>
                        </a:rPr>
                        <a:t>This event is generated when loading of the media begins.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latin typeface="verdana"/>
                        </a:rPr>
                        <a:t>pause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latin typeface="verdana"/>
                        </a:rPr>
                        <a:t>This event is generated when playback is paused.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72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EC9ABD12A768449086B777EF3EFC61" ma:contentTypeVersion="0" ma:contentTypeDescription="Create a new document." ma:contentTypeScope="" ma:versionID="45ff4b842cfaac7b4ed1e5cde7cdf59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B878BC-6401-4B16-AA31-566C5A5AEC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AAEEA49-3EED-4488-A043-7D1DC7843D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8FCE96-C8A4-4E92-8467-18B7198B1C7C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Theme_3</Template>
  <TotalTime>4151</TotalTime>
  <Words>959</Words>
  <Application>Microsoft Office PowerPoint</Application>
  <PresentationFormat>On-screen Show (4:3)</PresentationFormat>
  <Paragraphs>213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</vt:lpstr>
      <vt:lpstr>Courier New</vt:lpstr>
      <vt:lpstr>ninifont</vt:lpstr>
      <vt:lpstr>Trebuchet MS</vt:lpstr>
      <vt:lpstr>verdana</vt:lpstr>
      <vt:lpstr>verdana</vt:lpstr>
      <vt:lpstr>Custom Design</vt:lpstr>
      <vt:lpstr>PowerPoint Presentation</vt:lpstr>
      <vt:lpstr>Multimedia - Objectives</vt:lpstr>
      <vt:lpstr>Current Multimedia Usage</vt:lpstr>
      <vt:lpstr>Audio</vt:lpstr>
      <vt:lpstr>Video</vt:lpstr>
      <vt:lpstr>Customizing Controls</vt:lpstr>
      <vt:lpstr>Multimedia Attributes</vt:lpstr>
      <vt:lpstr>Multimedia Methods</vt:lpstr>
      <vt:lpstr>Multimedia Events</vt:lpstr>
      <vt:lpstr>Multimedia Events(Contn…)</vt:lpstr>
      <vt:lpstr>Browser supports</vt:lpstr>
      <vt:lpstr>Test Your Understanding</vt:lpstr>
      <vt:lpstr>Summary</vt:lpstr>
    </vt:vector>
  </TitlesOfParts>
  <Company>CTS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Content_Development_Template_Practitioner</dc:title>
  <dc:creator>AssetDevelopmentTeam@cognizant.com</dc:creator>
  <cp:lastModifiedBy>Dayananda Rao Us</cp:lastModifiedBy>
  <cp:revision>592</cp:revision>
  <dcterms:created xsi:type="dcterms:W3CDTF">2011-06-15T11:24:59Z</dcterms:created>
  <dcterms:modified xsi:type="dcterms:W3CDTF">2017-11-28T10:49:55Z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0x01010063EC9ABD12A768449086B777EF3EFC61</vt:lpwstr>
  </property>
</Properties>
</file>