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9" r:id="rId5"/>
    <p:sldMasterId id="2147483687" r:id="rId6"/>
    <p:sldMasterId id="2147483675" r:id="rId7"/>
  </p:sldMasterIdLst>
  <p:notesMasterIdLst>
    <p:notesMasterId r:id="rId105"/>
  </p:notesMasterIdLst>
  <p:sldIdLst>
    <p:sldId id="79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2" autoAdjust="0"/>
    <p:restoredTop sz="98168" autoAdjust="0"/>
  </p:normalViewPr>
  <p:slideViewPr>
    <p:cSldViewPr>
      <p:cViewPr varScale="1">
        <p:scale>
          <a:sx n="82" d="100"/>
          <a:sy n="82" d="100"/>
        </p:scale>
        <p:origin x="12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07" Type="http://schemas.openxmlformats.org/officeDocument/2006/relationships/viewProps" Target="viewProps.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tableStyles" Target="tableStyles.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9C545-8D76-47C8-898B-6309E5EA3C64}" type="datetimeFigureOut">
              <a:rPr lang="en-US" smtClean="0"/>
              <a:pPr/>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BC11F9-CFEC-4877-AFB7-36238AD5CCD2}" type="slidenum">
              <a:rPr lang="en-US" smtClean="0"/>
              <a:pPr/>
              <a:t>‹#›</a:t>
            </a:fld>
            <a:endParaRPr lang="en-US"/>
          </a:p>
        </p:txBody>
      </p:sp>
    </p:spTree>
    <p:extLst>
      <p:ext uri="{BB962C8B-B14F-4D97-AF65-F5344CB8AC3E}">
        <p14:creationId xmlns:p14="http://schemas.microsoft.com/office/powerpoint/2010/main" val="4933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55999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p:nvPr>
        </p:nvSpPr>
        <p:spPr>
          <a:xfrm>
            <a:off x="1143000" y="685800"/>
            <a:ext cx="4572000" cy="3429000"/>
          </a:xfrm>
          <a:ln/>
        </p:spPr>
      </p:sp>
      <p:sp>
        <p:nvSpPr>
          <p:cNvPr id="19461" name="Rectangle 5"/>
          <p:cNvSpPr>
            <a:spLocks noGrp="1" noChangeArrowheads="1"/>
          </p:cNvSpPr>
          <p:nvPr>
            <p:ph type="body" idx="1"/>
          </p:nvPr>
        </p:nvSpPr>
        <p:spPr/>
        <p:txBody>
          <a:bodyPr/>
          <a:lstStyle/>
          <a:p>
            <a:r>
              <a:rPr lang="en-GB" altLang="en-US"/>
              <a:t>When the web was conceived, browsers were limited to text and image -  later tables and frames. The extent to which they provided interactivity with the user was very limited. JavaScript was developed by Netscape as a simple programming language (often referred to as a scripting language). It is easy to learn and small sections of JavaScript can be added to a web page rather than needing to develop complicated programs. It was specially designed for web page interaction and manipulating the web browser and page elements. It is often used to respond to user actions such as mouse clicks.</a:t>
            </a:r>
          </a:p>
          <a:p>
            <a:r>
              <a:rPr lang="en-GB" altLang="en-US"/>
              <a:t>Although developed by Netscape, and other variants exist, such as Jscript from Microsoft, a standard has been developed by the European Computer Manufacturers Association. It is known as ECMAScript, using the standard ECMA262, which can be found fully documented at the address on the slide.</a:t>
            </a:r>
          </a:p>
          <a:p>
            <a:endParaRPr lang="en-GB" altLang="en-US"/>
          </a:p>
        </p:txBody>
      </p:sp>
    </p:spTree>
    <p:extLst>
      <p:ext uri="{BB962C8B-B14F-4D97-AF65-F5344CB8AC3E}">
        <p14:creationId xmlns:p14="http://schemas.microsoft.com/office/powerpoint/2010/main" val="159249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Rot="1" noChangeAspect="1" noChangeArrowheads="1" noTextEdit="1"/>
          </p:cNvSpPr>
          <p:nvPr>
            <p:ph type="sldImg"/>
          </p:nvPr>
        </p:nvSpPr>
        <p:spPr>
          <a:xfrm>
            <a:off x="1143000" y="685800"/>
            <a:ext cx="4572000" cy="3429000"/>
          </a:xfrm>
          <a:ln/>
        </p:spPr>
      </p:sp>
      <p:sp>
        <p:nvSpPr>
          <p:cNvPr id="21509" name="Rectangle 5"/>
          <p:cNvSpPr>
            <a:spLocks noGrp="1" noChangeArrowheads="1"/>
          </p:cNvSpPr>
          <p:nvPr>
            <p:ph type="body" idx="1"/>
          </p:nvPr>
        </p:nvSpPr>
        <p:spPr/>
        <p:txBody>
          <a:bodyPr/>
          <a:lstStyle/>
          <a:p>
            <a:r>
              <a:rPr lang="en-GB" altLang="en-US"/>
              <a:t>Examples should be shown which demonstrate different uses of JavaScript.  For example, try the calculator example at the address shown.</a:t>
            </a:r>
          </a:p>
          <a:p>
            <a:r>
              <a:rPr lang="en-GB" altLang="en-US"/>
              <a:t>JavaScript can provide interactivity and/or enhance pages in several ways. It is particularly good at manipulating browser elements and images to improve page presentation and navigation.</a:t>
            </a:r>
          </a:p>
          <a:p>
            <a:r>
              <a:rPr lang="en-GB" altLang="en-US"/>
              <a:t>As a programming language it can handle quite complex calculations and control the behaviour of embedded content including images.</a:t>
            </a:r>
          </a:p>
          <a:p>
            <a:r>
              <a:rPr lang="en-GB" altLang="en-US"/>
              <a:t>A useful function is input validation - checking form responses BEFORE the form is sent for processing to a server. In this way it can be quicker and more user friendly, providing immediate feedback to the user.</a:t>
            </a:r>
          </a:p>
          <a:p>
            <a:r>
              <a:rPr lang="en-GB" altLang="en-US"/>
              <a:t>JavaScript can be combined with other technologies such as Java  applets or plug-ins, but this is beyond the scope of this presentation.</a:t>
            </a:r>
          </a:p>
          <a:p>
            <a:endParaRPr lang="en-GB" altLang="en-US"/>
          </a:p>
        </p:txBody>
      </p:sp>
    </p:spTree>
    <p:extLst>
      <p:ext uri="{BB962C8B-B14F-4D97-AF65-F5344CB8AC3E}">
        <p14:creationId xmlns:p14="http://schemas.microsoft.com/office/powerpoint/2010/main" val="2904686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Rot="1" noChangeAspect="1" noChangeArrowheads="1" noTextEdit="1"/>
          </p:cNvSpPr>
          <p:nvPr>
            <p:ph type="sldImg"/>
          </p:nvPr>
        </p:nvSpPr>
        <p:spPr>
          <a:xfrm>
            <a:off x="1143000" y="685800"/>
            <a:ext cx="4572000" cy="3429000"/>
          </a:xfrm>
          <a:ln/>
        </p:spPr>
      </p:sp>
      <p:sp>
        <p:nvSpPr>
          <p:cNvPr id="23557" name="Rectangle 5"/>
          <p:cNvSpPr>
            <a:spLocks noGrp="1" noChangeArrowheads="1"/>
          </p:cNvSpPr>
          <p:nvPr>
            <p:ph type="body" idx="1"/>
          </p:nvPr>
        </p:nvSpPr>
        <p:spPr/>
        <p:txBody>
          <a:bodyPr/>
          <a:lstStyle/>
          <a:p>
            <a:r>
              <a:rPr lang="en-GB" altLang="en-US"/>
              <a:t>JavaScript is embedded/included within HTML.  You can often see JavaScript in the source of a web page or it is provided for information on the page as with the calculator example.</a:t>
            </a:r>
          </a:p>
          <a:p>
            <a:r>
              <a:rPr lang="en-GB" altLang="en-US"/>
              <a:t>JavaScript is mainly used as a client-side language - it downloads with the web page. Once the page has downloaded and is on the users' machine, it is actually the web browser which then interprets the JavaScript instructions. JavaScript pages run quickly, you are not relying on an internet connection to a web server. Short pieces of JavaScript can be combined with HTML without the need to develop a fully blown program.</a:t>
            </a:r>
          </a:p>
          <a:p>
            <a:r>
              <a:rPr lang="en-GB" altLang="en-US"/>
              <a:t>There are two types of computer language, compiled and interpreted.  To write or edit a compiled language requires a special piece of software called a compiler.  JavaScript belongs to the other category, called interpreted.  In the case of JavaScript, this interpretation is done by the browser software at run-time.  Because JavaScript is interpreted, this means that no special tools are required to write or edit JavaScript, just a normal text editor. JavaScript web pages can be platform independent i.e. they will run on different browsers and computers (as long as the browser is JavaScript enabled). If you see a JavaScript web page that you like, you may be able to take that JavaScript and use it for your own purposes. (Remember to acknowledge the original author!)</a:t>
            </a:r>
          </a:p>
          <a:p>
            <a:endParaRPr lang="en-GB" altLang="en-US"/>
          </a:p>
        </p:txBody>
      </p:sp>
    </p:spTree>
    <p:extLst>
      <p:ext uri="{BB962C8B-B14F-4D97-AF65-F5344CB8AC3E}">
        <p14:creationId xmlns:p14="http://schemas.microsoft.com/office/powerpoint/2010/main" val="3001905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Rot="1" noChangeAspect="1" noChangeArrowheads="1" noTextEdit="1"/>
          </p:cNvSpPr>
          <p:nvPr>
            <p:ph type="sldImg"/>
          </p:nvPr>
        </p:nvSpPr>
        <p:spPr>
          <a:xfrm>
            <a:off x="1143000" y="685800"/>
            <a:ext cx="4572000" cy="3429000"/>
          </a:xfrm>
          <a:ln/>
        </p:spPr>
      </p:sp>
      <p:sp>
        <p:nvSpPr>
          <p:cNvPr id="27653" name="Rectangle 5"/>
          <p:cNvSpPr>
            <a:spLocks noGrp="1" noChangeArrowheads="1"/>
          </p:cNvSpPr>
          <p:nvPr>
            <p:ph type="body" idx="1"/>
          </p:nvPr>
        </p:nvSpPr>
        <p:spPr/>
        <p:txBody>
          <a:bodyPr/>
          <a:lstStyle/>
          <a:p>
            <a:r>
              <a:rPr lang="en-GB" altLang="en-US"/>
              <a:t>To learn JavaScript you will need to learn some of its language syntax.</a:t>
            </a:r>
          </a:p>
          <a:p>
            <a:r>
              <a:rPr lang="en-GB" altLang="en-US"/>
              <a:t>However, a good strategy is to learn the basics, and then use and adapt other people's JavaScript.  There are plenty of sites on the internet offering free JavaScript (see slide 4)  with the calculator example. Other useful addresses are provided in the notes of last slide.</a:t>
            </a:r>
          </a:p>
          <a:p>
            <a:r>
              <a:rPr lang="en-GB" altLang="en-US"/>
              <a:t>As with HTML, JavaScript can be written in a text editor and viewed in a browser. As it is a programming language the syntax is quite strict (compared to HTML). It is also a good idea to make sure your HTML is up to scratch as this will save you time. The hands-on exercises contain an refresher exercise on HTML forms.</a:t>
            </a:r>
          </a:p>
          <a:p>
            <a:endParaRPr lang="en-GB" altLang="en-US"/>
          </a:p>
          <a:p>
            <a:endParaRPr lang="en-GB" altLang="en-US"/>
          </a:p>
        </p:txBody>
      </p:sp>
    </p:spTree>
    <p:extLst>
      <p:ext uri="{BB962C8B-B14F-4D97-AF65-F5344CB8AC3E}">
        <p14:creationId xmlns:p14="http://schemas.microsoft.com/office/powerpoint/2010/main" val="17920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Rot="1" noChangeAspect="1" noChangeArrowheads="1" noTextEdit="1"/>
          </p:cNvSpPr>
          <p:nvPr>
            <p:ph type="sldImg"/>
          </p:nvPr>
        </p:nvSpPr>
        <p:spPr>
          <a:xfrm>
            <a:off x="1143000" y="685800"/>
            <a:ext cx="4572000" cy="3429000"/>
          </a:xfrm>
          <a:ln/>
        </p:spPr>
      </p:sp>
      <p:sp>
        <p:nvSpPr>
          <p:cNvPr id="29701" name="Rectangle 5"/>
          <p:cNvSpPr>
            <a:spLocks noGrp="1" noChangeArrowheads="1"/>
          </p:cNvSpPr>
          <p:nvPr>
            <p:ph type="body" idx="1"/>
          </p:nvPr>
        </p:nvSpPr>
        <p:spPr/>
        <p:txBody>
          <a:bodyPr>
            <a:normAutofit fontScale="92500"/>
          </a:bodyPr>
          <a:lstStyle/>
          <a:p>
            <a:r>
              <a:rPr lang="en-GB" altLang="en-US"/>
              <a:t>JavaScript can be contained either in the header section of an HTML page or in the body.  This JavaScript statement is shown as a pure JavaScript statement within SCRIPT tags.</a:t>
            </a:r>
          </a:p>
          <a:p>
            <a:r>
              <a:rPr lang="en-GB" altLang="en-US"/>
              <a:t>Notice that there is no HTML in the body of this page at all.  (Demonstrate what this JavaScript looks like in a web browser).</a:t>
            </a:r>
          </a:p>
          <a:p>
            <a:r>
              <a:rPr lang="en-GB" altLang="en-US"/>
              <a:t>This statement writes a line of text on a web page.  </a:t>
            </a:r>
          </a:p>
          <a:p>
            <a:r>
              <a:rPr lang="en-GB" altLang="en-US"/>
              <a:t>The command document.write is a standard function in JavaScript to write text to the page. The following is a more technical explanation for background information only:</a:t>
            </a:r>
          </a:p>
          <a:p>
            <a:r>
              <a:rPr lang="en-GB" altLang="en-US"/>
              <a:t>document.write is derived from the JavaScript object model (not covered in detail here). It works on the principle that all document and browser elements have an object name (document, window, image etc) and can each has various properties that can be manipulated. The object hierarchy means that individual elements can be uniquely identified i.e. </a:t>
            </a:r>
            <a:r>
              <a:rPr lang="en-GB" altLang="en-US">
                <a:latin typeface="Courier New" charset="0"/>
              </a:rPr>
              <a:t>document.myform.mytext</a:t>
            </a:r>
            <a:r>
              <a:rPr lang="en-GB" altLang="en-US"/>
              <a:t> would refer to the text entry named </a:t>
            </a:r>
            <a:r>
              <a:rPr lang="en-GB" altLang="en-US">
                <a:latin typeface="Courier New" charset="0"/>
              </a:rPr>
              <a:t>mytext</a:t>
            </a:r>
            <a:r>
              <a:rPr lang="en-GB" altLang="en-US"/>
              <a:t> within the form called </a:t>
            </a:r>
            <a:r>
              <a:rPr lang="en-GB" altLang="en-US">
                <a:latin typeface="Courier New" charset="0"/>
              </a:rPr>
              <a:t>myform</a:t>
            </a:r>
            <a:r>
              <a:rPr lang="en-GB" altLang="en-US"/>
              <a:t> within the current page (document).</a:t>
            </a:r>
          </a:p>
          <a:p>
            <a:endParaRPr lang="en-GB" altLang="en-US"/>
          </a:p>
          <a:p>
            <a:r>
              <a:rPr lang="en-GB" altLang="en-US" b="1"/>
              <a:t>The arrow symbol '</a:t>
            </a:r>
            <a:r>
              <a:rPr lang="en-GB" altLang="en-US" b="1">
                <a:sym typeface="Symbol" pitchFamily="18" charset="2"/>
              </a:rPr>
              <a:t></a:t>
            </a:r>
            <a:r>
              <a:rPr lang="en-GB" altLang="en-US" b="1"/>
              <a:t>' is used in these slides and in the workbook to indicate where a JavaScript statement should be typed on one line without a break.  A line break in the wrong place will stop JavaScript from working.e.g. </a:t>
            </a:r>
          </a:p>
          <a:p>
            <a:endParaRPr lang="en-GB" altLang="en-US" b="1"/>
          </a:p>
          <a:p>
            <a:r>
              <a:rPr lang="en-GB" altLang="en-US">
                <a:latin typeface="Courier New" charset="0"/>
              </a:rPr>
              <a:t>document.write('This is my first </a:t>
            </a:r>
            <a:r>
              <a:rPr lang="en-GB" altLang="en-US">
                <a:latin typeface="Courier New" charset="0"/>
                <a:sym typeface="Symbol" pitchFamily="18" charset="2"/>
              </a:rPr>
              <a:t></a:t>
            </a:r>
            <a:endParaRPr lang="en-GB" altLang="en-US">
              <a:latin typeface="Courier New" charset="0"/>
            </a:endParaRPr>
          </a:p>
          <a:p>
            <a:r>
              <a:rPr lang="en-GB" altLang="en-US">
                <a:latin typeface="Courier New" charset="0"/>
              </a:rPr>
              <a:t>JavaScript Page');</a:t>
            </a:r>
          </a:p>
          <a:p>
            <a:endParaRPr lang="en-GB" altLang="en-US">
              <a:latin typeface="Courier New" charset="0"/>
            </a:endParaRPr>
          </a:p>
          <a:p>
            <a:r>
              <a:rPr lang="en-GB" altLang="en-US"/>
              <a:t>should actually be typed:</a:t>
            </a:r>
          </a:p>
          <a:p>
            <a:endParaRPr lang="en-GB" altLang="en-US"/>
          </a:p>
          <a:p>
            <a:r>
              <a:rPr lang="en-GB" altLang="en-US">
                <a:latin typeface="Courier New" charset="0"/>
              </a:rPr>
              <a:t>document.write('This is my first JavaScript Page');</a:t>
            </a:r>
          </a:p>
          <a:p>
            <a:endParaRPr lang="en-GB" altLang="en-US">
              <a:latin typeface="Courier New" charset="0"/>
            </a:endParaRPr>
          </a:p>
        </p:txBody>
      </p:sp>
    </p:spTree>
    <p:extLst>
      <p:ext uri="{BB962C8B-B14F-4D97-AF65-F5344CB8AC3E}">
        <p14:creationId xmlns:p14="http://schemas.microsoft.com/office/powerpoint/2010/main" val="149289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Rot="1" noChangeAspect="1" noChangeArrowheads="1" noTextEdit="1"/>
          </p:cNvSpPr>
          <p:nvPr>
            <p:ph type="sldImg"/>
          </p:nvPr>
        </p:nvSpPr>
        <p:spPr>
          <a:xfrm>
            <a:off x="1143000" y="685800"/>
            <a:ext cx="4572000" cy="3429000"/>
          </a:xfrm>
          <a:ln/>
        </p:spPr>
      </p:sp>
      <p:sp>
        <p:nvSpPr>
          <p:cNvPr id="31749" name="Rectangle 5"/>
          <p:cNvSpPr>
            <a:spLocks noGrp="1" noChangeArrowheads="1"/>
          </p:cNvSpPr>
          <p:nvPr>
            <p:ph type="body" idx="1"/>
          </p:nvPr>
        </p:nvSpPr>
        <p:spPr/>
        <p:txBody>
          <a:bodyPr>
            <a:normAutofit lnSpcReduction="10000"/>
          </a:bodyPr>
          <a:lstStyle/>
          <a:p>
            <a:r>
              <a:rPr lang="en-GB" altLang="en-US"/>
              <a:t>This example demonstrates that anything included within the quotes in the document.write statement is printed to the screen, and this includes HTML tags. The &lt;h1&gt; tag is delivered to the browser along with the text, and the browser would interpret it as a normal HTML file, displaying the text in the Heading 1 style.</a:t>
            </a:r>
          </a:p>
          <a:p>
            <a:endParaRPr lang="en-GB" altLang="en-US"/>
          </a:p>
          <a:p>
            <a:r>
              <a:rPr lang="en-GB" altLang="en-US" b="1"/>
              <a:t>IMPORTANT NOTE:</a:t>
            </a:r>
          </a:p>
          <a:p>
            <a:r>
              <a:rPr lang="en-GB" altLang="en-US"/>
              <a:t>This example shows a JavaScript statement in the </a:t>
            </a:r>
            <a:r>
              <a:rPr lang="en-GB" altLang="en-US">
                <a:latin typeface="Courier New" charset="0"/>
              </a:rPr>
              <a:t>&lt;body&gt;</a:t>
            </a:r>
            <a:r>
              <a:rPr lang="en-GB" altLang="en-US"/>
              <a:t> of the web page.</a:t>
            </a:r>
          </a:p>
          <a:p>
            <a:r>
              <a:rPr lang="en-GB" altLang="en-US"/>
              <a:t>It is possible to include JavaScript statements in the </a:t>
            </a:r>
            <a:r>
              <a:rPr lang="en-GB" altLang="en-US">
                <a:latin typeface="Courier New" charset="0"/>
              </a:rPr>
              <a:t>&lt;head&gt;</a:t>
            </a:r>
            <a:r>
              <a:rPr lang="en-GB" altLang="en-US"/>
              <a:t> section of a web page but care must be taken that they do not try to access items that don't exist until the page has loaded (e.g. form elements, links, images). The web browser parses (reads through and executes) any script commands as it displays the page.</a:t>
            </a:r>
          </a:p>
          <a:p>
            <a:r>
              <a:rPr lang="en-GB" altLang="en-US"/>
              <a:t>In most cases it is common sense that dictates where a statement should be placed.</a:t>
            </a:r>
          </a:p>
          <a:p>
            <a:r>
              <a:rPr lang="en-GB" altLang="en-US"/>
              <a:t>If, in the above example, document.write was placed in the </a:t>
            </a:r>
            <a:r>
              <a:rPr lang="en-GB" altLang="en-US">
                <a:latin typeface="Courier New" charset="0"/>
              </a:rPr>
              <a:t>&lt;head&gt;</a:t>
            </a:r>
            <a:r>
              <a:rPr lang="en-GB" altLang="en-US"/>
              <a:t> of the page, the text "This is my first JavaScript Page" would appear in the </a:t>
            </a:r>
            <a:r>
              <a:rPr lang="en-GB" altLang="en-US">
                <a:latin typeface="Courier New" charset="0"/>
              </a:rPr>
              <a:t>&lt;head&gt; </a:t>
            </a:r>
            <a:r>
              <a:rPr lang="en-GB" altLang="en-US"/>
              <a:t>of the finished page – this would be  incorrect – although modern browsers will let you get away with it!</a:t>
            </a:r>
          </a:p>
          <a:p>
            <a:r>
              <a:rPr lang="en-GB" altLang="en-US"/>
              <a:t>In some circumstances you may wish to use document.write in the </a:t>
            </a:r>
            <a:r>
              <a:rPr lang="en-GB" altLang="en-US">
                <a:latin typeface="Courier New" charset="0"/>
              </a:rPr>
              <a:t>&lt;head&gt;</a:t>
            </a:r>
            <a:r>
              <a:rPr lang="en-GB" altLang="en-US"/>
              <a:t> - for example to dynamically generate </a:t>
            </a:r>
            <a:r>
              <a:rPr lang="en-GB" altLang="en-US">
                <a:latin typeface="Courier New" charset="0"/>
              </a:rPr>
              <a:t>&lt;meta&gt;</a:t>
            </a:r>
            <a:r>
              <a:rPr lang="en-GB" altLang="en-US"/>
              <a:t> or </a:t>
            </a:r>
            <a:r>
              <a:rPr lang="en-GB" altLang="en-US">
                <a:latin typeface="Courier New" charset="0"/>
              </a:rPr>
              <a:t>&lt;title&gt;</a:t>
            </a:r>
            <a:r>
              <a:rPr lang="en-GB" altLang="en-US"/>
              <a:t> tags. Such uses are not considered here. </a:t>
            </a:r>
          </a:p>
          <a:p>
            <a:r>
              <a:rPr lang="en-GB" altLang="en-US"/>
              <a:t>JavaScript functions are typically defined in the </a:t>
            </a:r>
            <a:r>
              <a:rPr lang="en-GB" altLang="en-US">
                <a:latin typeface="Courier New" charset="0"/>
              </a:rPr>
              <a:t>&lt;head&gt; </a:t>
            </a:r>
            <a:r>
              <a:rPr lang="en-GB" altLang="en-US"/>
              <a:t>section of a web page as they do not normally execute until they have been triggered elsewhere. The use of functions in JavaScript is covered in the Netskills Training Module: "Further JavaScript (Enhancing JavaScript with Functions and Events)"</a:t>
            </a:r>
          </a:p>
          <a:p>
            <a:endParaRPr lang="en-GB" altLang="en-US"/>
          </a:p>
          <a:p>
            <a:endParaRPr lang="en-GB" altLang="en-US"/>
          </a:p>
        </p:txBody>
      </p:sp>
    </p:spTree>
    <p:extLst>
      <p:ext uri="{BB962C8B-B14F-4D97-AF65-F5344CB8AC3E}">
        <p14:creationId xmlns:p14="http://schemas.microsoft.com/office/powerpoint/2010/main" val="834825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143000" y="685800"/>
            <a:ext cx="4572000" cy="3429000"/>
          </a:xfrm>
          <a:ln/>
        </p:spPr>
      </p:sp>
      <p:sp>
        <p:nvSpPr>
          <p:cNvPr id="33797" name="Rectangle 5"/>
          <p:cNvSpPr>
            <a:spLocks noGrp="1" noChangeArrowheads="1"/>
          </p:cNvSpPr>
          <p:nvPr>
            <p:ph type="body" idx="1"/>
          </p:nvPr>
        </p:nvSpPr>
        <p:spPr/>
        <p:txBody>
          <a:bodyPr/>
          <a:lstStyle/>
          <a:p>
            <a:r>
              <a:rPr lang="en-GB" altLang="en-US"/>
              <a:t>Compare this example with the previous one.  This time the JavaScript is written inside the HTML tags and there are no </a:t>
            </a:r>
            <a:r>
              <a:rPr lang="en-GB" altLang="en-US">
                <a:latin typeface="Courier New" charset="0"/>
              </a:rPr>
              <a:t>&lt;script&gt;</a:t>
            </a:r>
            <a:r>
              <a:rPr lang="en-GB" altLang="en-US"/>
              <a:t> tags.</a:t>
            </a:r>
          </a:p>
          <a:p>
            <a:r>
              <a:rPr lang="en-GB" altLang="en-US"/>
              <a:t>In this case if the browser is JavaScript-enabled it will process the commands when it needs to. If the browser doesn't understand JavaScript it will ignore the extra code (it should see it as an HTML attribute that it cannot process and therefore ignores, although very old browsers my throw an error)</a:t>
            </a:r>
          </a:p>
          <a:p>
            <a:r>
              <a:rPr lang="en-GB" altLang="en-US"/>
              <a:t>This example demonstrates an HTML hyperlink, but notice the JavaScript enclosed within the</a:t>
            </a:r>
            <a:r>
              <a:rPr lang="en-GB" altLang="en-US">
                <a:latin typeface="Courier New" charset="0"/>
              </a:rPr>
              <a:t> &lt;a href..</a:t>
            </a:r>
            <a:r>
              <a:rPr lang="en-GB" altLang="en-US"/>
              <a:t> tag of the second link.</a:t>
            </a:r>
          </a:p>
          <a:p>
            <a:r>
              <a:rPr lang="en-GB" altLang="en-US">
                <a:latin typeface="Courier New" charset="0"/>
              </a:rPr>
              <a:t>onMouseOver</a:t>
            </a:r>
            <a:r>
              <a:rPr lang="en-GB" altLang="en-US"/>
              <a:t> is referring to an event.  That is, this JavaScript will happen in response to something that the user does e.g click a button, or in this case, when they move the mouse over the link (this will not happen if you move your mouse over the first link!).</a:t>
            </a:r>
          </a:p>
          <a:p>
            <a:r>
              <a:rPr lang="en-GB" altLang="en-US">
                <a:latin typeface="Courier New" charset="0"/>
              </a:rPr>
              <a:t>window.alert</a:t>
            </a:r>
            <a:r>
              <a:rPr lang="en-GB" altLang="en-US"/>
              <a:t> will display what is called an alert box on the screen containing the text specified, in this case, "hello".</a:t>
            </a:r>
          </a:p>
          <a:p>
            <a:r>
              <a:rPr lang="en-GB" altLang="en-US"/>
              <a:t>The first link will behave normally.</a:t>
            </a:r>
          </a:p>
          <a:p>
            <a:r>
              <a:rPr lang="en-GB" altLang="en-US"/>
              <a:t>(See separate Netskills Training Module for more details on Functions and Events in JavaScript.)</a:t>
            </a:r>
          </a:p>
        </p:txBody>
      </p:sp>
    </p:spTree>
    <p:extLst>
      <p:ext uri="{BB962C8B-B14F-4D97-AF65-F5344CB8AC3E}">
        <p14:creationId xmlns:p14="http://schemas.microsoft.com/office/powerpoint/2010/main" val="143698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Rot="1" noChangeAspect="1" noChangeArrowheads="1" noTextEdit="1"/>
          </p:cNvSpPr>
          <p:nvPr>
            <p:ph type="sldImg"/>
          </p:nvPr>
        </p:nvSpPr>
        <p:spPr>
          <a:xfrm>
            <a:off x="1143000" y="685800"/>
            <a:ext cx="4572000" cy="3429000"/>
          </a:xfrm>
          <a:ln/>
        </p:spPr>
      </p:sp>
      <p:sp>
        <p:nvSpPr>
          <p:cNvPr id="35845" name="Rectangle 5"/>
          <p:cNvSpPr>
            <a:spLocks noGrp="1" noChangeArrowheads="1"/>
          </p:cNvSpPr>
          <p:nvPr>
            <p:ph type="body" idx="1"/>
          </p:nvPr>
        </p:nvSpPr>
        <p:spPr/>
        <p:txBody>
          <a:bodyPr/>
          <a:lstStyle/>
          <a:p>
            <a:r>
              <a:rPr lang="en-GB" altLang="en-US"/>
              <a:t>This example shows two separate statements. The first is some pure JavaScript so must be contained within </a:t>
            </a:r>
            <a:r>
              <a:rPr lang="en-GB" altLang="en-US">
                <a:latin typeface="Courier New" charset="0"/>
              </a:rPr>
              <a:t>&lt;script&gt;</a:t>
            </a:r>
            <a:r>
              <a:rPr lang="en-GB" altLang="en-US"/>
              <a:t> tags. It displays a pop up box with the message "Enter your name" and a space to type in text. This occurs immediately when the page loads.</a:t>
            </a:r>
          </a:p>
          <a:p>
            <a:r>
              <a:rPr lang="en-GB" altLang="en-US"/>
              <a:t>The second statement is within an HTML form. The </a:t>
            </a:r>
            <a:r>
              <a:rPr lang="en-GB" altLang="en-US">
                <a:latin typeface="Courier New" charset="0"/>
              </a:rPr>
              <a:t>&lt;input&gt;</a:t>
            </a:r>
            <a:r>
              <a:rPr lang="en-GB" altLang="en-US"/>
              <a:t> tag includes some JavaScript within it. The tag creates a form element (a button) and associates with it some JavaScript. The JavaScript responds to the mouse click event (onClick) on the button by producing a pop up alert box with the text 'Hello' in. This </a:t>
            </a:r>
            <a:r>
              <a:rPr lang="en-GB" altLang="en-US" b="1"/>
              <a:t>only</a:t>
            </a:r>
            <a:r>
              <a:rPr lang="en-GB" altLang="en-US"/>
              <a:t> occurs when the user triggers the event by clicking on the button.</a:t>
            </a:r>
          </a:p>
          <a:p>
            <a:r>
              <a:rPr lang="en-GB" altLang="en-US"/>
              <a:t>JavaScript makes use of both single and double quotes. They are used in this example to have a text string 'Hello' contained within another string which defines the code to be carried out in response to the onClick event.  It is important that the quotes should match - if they don't, your JavaScript will not work!  </a:t>
            </a:r>
          </a:p>
          <a:p>
            <a:r>
              <a:rPr lang="en-GB" altLang="en-US"/>
              <a:t>	</a:t>
            </a:r>
          </a:p>
        </p:txBody>
      </p:sp>
    </p:spTree>
    <p:extLst>
      <p:ext uri="{BB962C8B-B14F-4D97-AF65-F5344CB8AC3E}">
        <p14:creationId xmlns:p14="http://schemas.microsoft.com/office/powerpoint/2010/main" val="399815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Rot="1" noChangeAspect="1" noChangeArrowheads="1" noTextEdit="1"/>
          </p:cNvSpPr>
          <p:nvPr>
            <p:ph type="sldImg"/>
          </p:nvPr>
        </p:nvSpPr>
        <p:spPr>
          <a:xfrm>
            <a:off x="1143000" y="685800"/>
            <a:ext cx="4572000" cy="3429000"/>
          </a:xfrm>
          <a:ln/>
        </p:spPr>
      </p:sp>
      <p:sp>
        <p:nvSpPr>
          <p:cNvPr id="37893" name="Rectangle 5"/>
          <p:cNvSpPr>
            <a:spLocks noGrp="1" noChangeArrowheads="1"/>
          </p:cNvSpPr>
          <p:nvPr>
            <p:ph type="body" idx="1"/>
          </p:nvPr>
        </p:nvSpPr>
        <p:spPr/>
        <p:txBody>
          <a:bodyPr/>
          <a:lstStyle/>
          <a:p>
            <a:r>
              <a:rPr lang="en-GB" altLang="en-US"/>
              <a:t>JavaScript is very useful for processing and manipulating user input and form elements.</a:t>
            </a:r>
          </a:p>
          <a:p>
            <a:r>
              <a:rPr lang="en-GB" altLang="en-US"/>
              <a:t>A common way of obtaining input is via the HTML </a:t>
            </a:r>
            <a:r>
              <a:rPr lang="en-GB" altLang="en-US">
                <a:latin typeface="Courier New" charset="0"/>
              </a:rPr>
              <a:t>&lt;form&gt; </a:t>
            </a:r>
            <a:r>
              <a:rPr lang="en-GB" altLang="en-US"/>
              <a:t>elements which can provide text entry boxes, selection boxes, menus and buttons. Form elements can be named and hence uniquely identified within the JavaScript object model.</a:t>
            </a:r>
          </a:p>
          <a:p>
            <a:endParaRPr lang="en-GB" altLang="en-US"/>
          </a:p>
        </p:txBody>
      </p:sp>
    </p:spTree>
    <p:extLst>
      <p:ext uri="{BB962C8B-B14F-4D97-AF65-F5344CB8AC3E}">
        <p14:creationId xmlns:p14="http://schemas.microsoft.com/office/powerpoint/2010/main" val="1303646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Rot="1" noChangeAspect="1" noChangeArrowheads="1" noTextEdit="1"/>
          </p:cNvSpPr>
          <p:nvPr>
            <p:ph type="sldImg"/>
          </p:nvPr>
        </p:nvSpPr>
        <p:spPr>
          <a:xfrm>
            <a:off x="1143000" y="685800"/>
            <a:ext cx="4572000" cy="3429000"/>
          </a:xfrm>
          <a:ln/>
        </p:spPr>
      </p:sp>
      <p:sp>
        <p:nvSpPr>
          <p:cNvPr id="39941" name="Rectangle 5"/>
          <p:cNvSpPr>
            <a:spLocks noGrp="1" noChangeArrowheads="1"/>
          </p:cNvSpPr>
          <p:nvPr>
            <p:ph type="body" idx="1"/>
          </p:nvPr>
        </p:nvSpPr>
        <p:spPr/>
        <p:txBody>
          <a:bodyPr/>
          <a:lstStyle/>
          <a:p>
            <a:r>
              <a:rPr lang="en-GB" altLang="en-US"/>
              <a:t>This example shows a simple form. Notice the </a:t>
            </a:r>
            <a:r>
              <a:rPr lang="en-GB" altLang="en-US" b="1">
                <a:latin typeface="Courier New" charset="0"/>
              </a:rPr>
              <a:t>name</a:t>
            </a:r>
            <a:r>
              <a:rPr lang="en-GB" altLang="en-US">
                <a:latin typeface="Courier New" charset="0"/>
              </a:rPr>
              <a:t> </a:t>
            </a:r>
            <a:r>
              <a:rPr lang="en-GB" altLang="en-US"/>
              <a:t>attribute is used at all points - to name the form, and to name each element within the form.</a:t>
            </a:r>
          </a:p>
          <a:p>
            <a:r>
              <a:rPr lang="en-GB" altLang="en-US"/>
              <a:t>How JavaScript uses the </a:t>
            </a:r>
            <a:r>
              <a:rPr lang="en-GB" altLang="en-US" b="1">
                <a:latin typeface="Courier New" charset="0"/>
              </a:rPr>
              <a:t>name</a:t>
            </a:r>
            <a:r>
              <a:rPr lang="en-GB" altLang="en-US">
                <a:latin typeface="Courier New" charset="0"/>
              </a:rPr>
              <a:t> </a:t>
            </a:r>
            <a:r>
              <a:rPr lang="en-GB" altLang="en-US"/>
              <a:t>attribute is described next.</a:t>
            </a:r>
          </a:p>
          <a:p>
            <a:endParaRPr lang="en-GB" altLang="en-US"/>
          </a:p>
        </p:txBody>
      </p:sp>
    </p:spTree>
    <p:extLst>
      <p:ext uri="{BB962C8B-B14F-4D97-AF65-F5344CB8AC3E}">
        <p14:creationId xmlns:p14="http://schemas.microsoft.com/office/powerpoint/2010/main" val="160188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626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DFAFE9-D11A-4768-B2BF-91F91A55447D}" type="slidenum">
              <a:rPr lang="en-US" smtClean="0"/>
              <a:pPr eaLnBrk="1" hangingPunct="1"/>
              <a:t>2</a:t>
            </a:fld>
            <a:endParaRPr lang="en-US" smtClean="0"/>
          </a:p>
        </p:txBody>
      </p:sp>
      <p:sp>
        <p:nvSpPr>
          <p:cNvPr id="2" name="Header Placeholder 1"/>
          <p:cNvSpPr>
            <a:spLocks noGrp="1"/>
          </p:cNvSpPr>
          <p:nvPr>
            <p:ph type="hdr" sz="quarter" idx="10"/>
          </p:nvPr>
        </p:nvSpPr>
        <p:spPr/>
        <p:txBody>
          <a:bodyPr/>
          <a:lstStyle/>
          <a:p>
            <a:r>
              <a:rPr lang="en-US" smtClean="0"/>
              <a:t>Deloitte Training 2012</a:t>
            </a:r>
            <a:endParaRPr lang="en-US"/>
          </a:p>
        </p:txBody>
      </p:sp>
    </p:spTree>
    <p:extLst>
      <p:ext uri="{BB962C8B-B14F-4D97-AF65-F5344CB8AC3E}">
        <p14:creationId xmlns:p14="http://schemas.microsoft.com/office/powerpoint/2010/main" val="3009731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Rot="1" noChangeAspect="1" noChangeArrowheads="1" noTextEdit="1"/>
          </p:cNvSpPr>
          <p:nvPr>
            <p:ph type="sldImg"/>
          </p:nvPr>
        </p:nvSpPr>
        <p:spPr>
          <a:xfrm>
            <a:off x="1143000" y="685800"/>
            <a:ext cx="4572000" cy="3429000"/>
          </a:xfrm>
          <a:ln/>
        </p:spPr>
      </p:sp>
      <p:sp>
        <p:nvSpPr>
          <p:cNvPr id="41989" name="Rectangle 5"/>
          <p:cNvSpPr>
            <a:spLocks noGrp="1" noChangeArrowheads="1"/>
          </p:cNvSpPr>
          <p:nvPr>
            <p:ph type="body" idx="1"/>
          </p:nvPr>
        </p:nvSpPr>
        <p:spPr/>
        <p:txBody>
          <a:bodyPr/>
          <a:lstStyle/>
          <a:p>
            <a:r>
              <a:rPr lang="en-GB" altLang="en-US"/>
              <a:t>To refer to the value that a user has typed in a text box, you use the following naming system:</a:t>
            </a:r>
          </a:p>
          <a:p>
            <a:pPr lvl="1"/>
            <a:r>
              <a:rPr lang="en-GB" altLang="en-US"/>
              <a:t>document.formname.elementname.value  </a:t>
            </a:r>
          </a:p>
          <a:p>
            <a:r>
              <a:rPr lang="en-GB" altLang="en-US"/>
              <a:t>This is a naming convention derived from the JavaScript object model:</a:t>
            </a:r>
          </a:p>
          <a:p>
            <a:pPr lvl="1"/>
            <a:r>
              <a:rPr lang="en-GB" altLang="en-US"/>
              <a:t>document refers to the page displayed in the browser.</a:t>
            </a:r>
          </a:p>
          <a:p>
            <a:pPr lvl="1"/>
            <a:r>
              <a:rPr lang="en-GB" altLang="en-US"/>
              <a:t>formname is supplied by the page author as the </a:t>
            </a:r>
            <a:r>
              <a:rPr lang="en-GB" altLang="en-US" b="1"/>
              <a:t>name</a:t>
            </a:r>
            <a:r>
              <a:rPr lang="en-GB" altLang="en-US"/>
              <a:t> attribute of the &lt;form&gt; tag - in the example it is addressform and refers to the whole form.</a:t>
            </a:r>
          </a:p>
          <a:p>
            <a:pPr lvl="1"/>
            <a:r>
              <a:rPr lang="en-GB" altLang="en-US"/>
              <a:t>elementname is supplied by the page author using the </a:t>
            </a:r>
            <a:r>
              <a:rPr lang="en-GB" altLang="en-US" b="1"/>
              <a:t>name</a:t>
            </a:r>
            <a:r>
              <a:rPr lang="en-GB" altLang="en-US"/>
              <a:t> attribute of the &lt;input&gt; tag.</a:t>
            </a:r>
          </a:p>
          <a:p>
            <a:pPr lvl="1"/>
            <a:r>
              <a:rPr lang="en-GB" altLang="en-US"/>
              <a:t>value is a predefined term which refers to the text typed in by the user. </a:t>
            </a:r>
          </a:p>
          <a:p>
            <a:endParaRPr lang="en-GB" altLang="en-US"/>
          </a:p>
        </p:txBody>
      </p:sp>
    </p:spTree>
    <p:extLst>
      <p:ext uri="{BB962C8B-B14F-4D97-AF65-F5344CB8AC3E}">
        <p14:creationId xmlns:p14="http://schemas.microsoft.com/office/powerpoint/2010/main" val="381130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Rot="1" noChangeAspect="1" noChangeArrowheads="1" noTextEdit="1"/>
          </p:cNvSpPr>
          <p:nvPr>
            <p:ph type="sldImg"/>
          </p:nvPr>
        </p:nvSpPr>
        <p:spPr>
          <a:xfrm>
            <a:off x="1143000" y="685800"/>
            <a:ext cx="4572000" cy="3429000"/>
          </a:xfrm>
          <a:ln/>
        </p:spPr>
      </p:sp>
      <p:sp>
        <p:nvSpPr>
          <p:cNvPr id="44037" name="Rectangle 5"/>
          <p:cNvSpPr>
            <a:spLocks noGrp="1" noChangeArrowheads="1"/>
          </p:cNvSpPr>
          <p:nvPr>
            <p:ph type="body" idx="1"/>
          </p:nvPr>
        </p:nvSpPr>
        <p:spPr/>
        <p:txBody>
          <a:bodyPr/>
          <a:lstStyle/>
          <a:p>
            <a:r>
              <a:rPr lang="en-GB" altLang="en-US"/>
              <a:t>This simple code creates a form called alertform.</a:t>
            </a:r>
          </a:p>
          <a:p>
            <a:r>
              <a:rPr lang="en-GB" altLang="en-US"/>
              <a:t>The JavaScript is activated when 'Go' button is pressed (an onClick event - see separate Netskills Training Module for more details on Functions and Events in JavaScript). The current value of the element yourname would be displayed in a an alert box.</a:t>
            </a:r>
          </a:p>
          <a:p>
            <a:endParaRPr lang="en-GB" altLang="en-US"/>
          </a:p>
        </p:txBody>
      </p:sp>
    </p:spTree>
    <p:extLst>
      <p:ext uri="{BB962C8B-B14F-4D97-AF65-F5344CB8AC3E}">
        <p14:creationId xmlns:p14="http://schemas.microsoft.com/office/powerpoint/2010/main" val="1457845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Rot="1" noChangeAspect="1" noChangeArrowheads="1" noTextEdit="1"/>
          </p:cNvSpPr>
          <p:nvPr>
            <p:ph type="sldImg"/>
          </p:nvPr>
        </p:nvSpPr>
        <p:spPr>
          <a:xfrm>
            <a:off x="1143000" y="685800"/>
            <a:ext cx="4572000" cy="3429000"/>
          </a:xfrm>
          <a:ln/>
        </p:spPr>
      </p:sp>
      <p:sp>
        <p:nvSpPr>
          <p:cNvPr id="46085" name="Rectangle 5"/>
          <p:cNvSpPr>
            <a:spLocks noGrp="1" noChangeArrowheads="1"/>
          </p:cNvSpPr>
          <p:nvPr>
            <p:ph type="body" idx="1"/>
          </p:nvPr>
        </p:nvSpPr>
        <p:spPr/>
        <p:txBody>
          <a:bodyPr/>
          <a:lstStyle/>
          <a:p>
            <a:r>
              <a:rPr lang="en-GB" altLang="en-US"/>
              <a:t>Some tips for debugging and clarity to make it easier for you (the trainer) as well as for the audience. Follow the conventions we have used for capitalisation which will make it easier to read / find mistakes.</a:t>
            </a:r>
          </a:p>
          <a:p>
            <a:r>
              <a:rPr lang="en-GB" altLang="en-US"/>
              <a:t>References:An alternative site with ready made scripts for download:</a:t>
            </a:r>
          </a:p>
          <a:p>
            <a:r>
              <a:rPr lang="en-GB" altLang="en-US">
                <a:latin typeface="Courier New" charset="0"/>
              </a:rPr>
              <a:t>http://builder.com.com/ </a:t>
            </a:r>
          </a:p>
          <a:p>
            <a:r>
              <a:rPr lang="en-GB" altLang="en-US"/>
              <a:t>Follow links to </a:t>
            </a:r>
            <a:r>
              <a:rPr lang="en-GB" altLang="en-US" u="sng">
                <a:latin typeface="Arial" charset="0"/>
              </a:rPr>
              <a:t>Web Development</a:t>
            </a:r>
            <a:r>
              <a:rPr lang="en-GB" altLang="en-US"/>
              <a:t> and then </a:t>
            </a:r>
            <a:r>
              <a:rPr lang="en-GB" altLang="en-US" u="sng">
                <a:latin typeface="Courier New" charset="0"/>
              </a:rPr>
              <a:t>JavaScript</a:t>
            </a:r>
            <a:r>
              <a:rPr lang="en-GB" altLang="en-US"/>
              <a:t> to see a number of good examples.</a:t>
            </a:r>
            <a:endParaRPr lang="en-GB" altLang="en-US" u="sng">
              <a:latin typeface="Courier New" charset="0"/>
            </a:endParaRPr>
          </a:p>
        </p:txBody>
      </p:sp>
    </p:spTree>
    <p:extLst>
      <p:ext uri="{BB962C8B-B14F-4D97-AF65-F5344CB8AC3E}">
        <p14:creationId xmlns:p14="http://schemas.microsoft.com/office/powerpoint/2010/main" val="2078187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20623D2E-5A3E-4B7B-9AF4-1DDB9FD5C677}" type="slidenum">
              <a:rPr lang="en-US" altLang="en-US" sz="1200">
                <a:latin typeface="Arial" charset="0"/>
              </a:rPr>
              <a:pPr eaLnBrk="1" hangingPunct="1"/>
              <a:t>69</a:t>
            </a:fld>
            <a:endParaRPr lang="en-US" altLang="en-US" sz="120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8991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E0E71833-E551-42D8-82FC-AE37A609D915}" type="slidenum">
              <a:rPr lang="en-US" altLang="en-US" sz="1200">
                <a:latin typeface="Arial" charset="0"/>
              </a:rPr>
              <a:pPr eaLnBrk="1" hangingPunct="1"/>
              <a:t>70</a:t>
            </a:fld>
            <a:endParaRPr lang="en-US" altLang="en-US" sz="120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1781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AE10B2F6-6ACB-49A8-81B1-185F68C6CADA}" type="slidenum">
              <a:rPr lang="en-US" altLang="en-US" sz="1200">
                <a:latin typeface="Arial" charset="0"/>
              </a:rPr>
              <a:pPr eaLnBrk="1" hangingPunct="1"/>
              <a:t>71</a:t>
            </a:fld>
            <a:endParaRPr lang="en-US" altLang="en-US" sz="1200">
              <a:latin typeface="Arial" charset="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71389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E8030078-05E7-4C84-B8B4-58177532EF73}" type="slidenum">
              <a:rPr lang="en-US" altLang="en-US" sz="1200">
                <a:latin typeface="Arial" charset="0"/>
              </a:rPr>
              <a:pPr eaLnBrk="1" hangingPunct="1"/>
              <a:t>72</a:t>
            </a:fld>
            <a:endParaRPr lang="en-US" altLang="en-US" sz="120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97095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C7037BA4-CA5D-4A81-BA46-3BE15B62CA30}" type="slidenum">
              <a:rPr lang="en-US" altLang="en-US" sz="1200">
                <a:latin typeface="Arial" charset="0"/>
              </a:rPr>
              <a:pPr eaLnBrk="1" hangingPunct="1"/>
              <a:t>73</a:t>
            </a:fld>
            <a:endParaRPr lang="en-US" altLang="en-US" sz="120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7684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24A07E67-F5AB-4612-9103-584527E0F636}" type="slidenum">
              <a:rPr lang="en-US" altLang="en-US" sz="1200">
                <a:latin typeface="Arial" charset="0"/>
              </a:rPr>
              <a:pPr eaLnBrk="1" hangingPunct="1"/>
              <a:t>74</a:t>
            </a:fld>
            <a:endParaRPr lang="en-US" altLang="en-US" sz="120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1705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1DC9A769-0A81-4C13-8686-B0F1B46B706F}" type="slidenum">
              <a:rPr lang="en-US" altLang="en-US" sz="1200">
                <a:latin typeface="Arial" charset="0"/>
              </a:rPr>
              <a:pPr eaLnBrk="1" hangingPunct="1"/>
              <a:t>75</a:t>
            </a:fld>
            <a:endParaRPr lang="en-US" altLang="en-US" sz="120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1249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728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4E78A9-4FDA-4D08-BD60-BC73DC360968}" type="slidenum">
              <a:rPr lang="en-US" smtClean="0"/>
              <a:pPr eaLnBrk="1" hangingPunct="1"/>
              <a:t>3</a:t>
            </a:fld>
            <a:endParaRPr lang="en-US" smtClean="0"/>
          </a:p>
        </p:txBody>
      </p:sp>
      <p:sp>
        <p:nvSpPr>
          <p:cNvPr id="2" name="Header Placeholder 1"/>
          <p:cNvSpPr>
            <a:spLocks noGrp="1"/>
          </p:cNvSpPr>
          <p:nvPr>
            <p:ph type="hdr" sz="quarter" idx="10"/>
          </p:nvPr>
        </p:nvSpPr>
        <p:spPr/>
        <p:txBody>
          <a:bodyPr/>
          <a:lstStyle/>
          <a:p>
            <a:r>
              <a:rPr lang="en-US" smtClean="0"/>
              <a:t>Deloitte Training 2012</a:t>
            </a:r>
            <a:endParaRPr lang="en-US"/>
          </a:p>
        </p:txBody>
      </p:sp>
    </p:spTree>
    <p:extLst>
      <p:ext uri="{BB962C8B-B14F-4D97-AF65-F5344CB8AC3E}">
        <p14:creationId xmlns:p14="http://schemas.microsoft.com/office/powerpoint/2010/main" val="747924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8E36556E-1D75-4119-B58B-DCC73C81F5F3}" type="slidenum">
              <a:rPr lang="en-US" altLang="en-US" sz="1200">
                <a:latin typeface="Arial" charset="0"/>
              </a:rPr>
              <a:pPr eaLnBrk="1" hangingPunct="1"/>
              <a:t>76</a:t>
            </a:fld>
            <a:endParaRPr lang="en-US" altLang="en-US" sz="120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24147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83CA0176-E7F8-4393-86AA-B4D9E02D0DE0}" type="slidenum">
              <a:rPr lang="en-US" altLang="en-US" sz="1200">
                <a:latin typeface="Arial" charset="0"/>
              </a:rPr>
              <a:pPr eaLnBrk="1" hangingPunct="1"/>
              <a:t>77</a:t>
            </a:fld>
            <a:endParaRPr lang="en-US" altLang="en-US" sz="120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954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0D0F224C-BD67-49A3-8093-9BD336AF8299}" type="slidenum">
              <a:rPr lang="en-US" altLang="en-US" sz="1200">
                <a:latin typeface="Arial" charset="0"/>
              </a:rPr>
              <a:pPr eaLnBrk="1" hangingPunct="1"/>
              <a:t>78</a:t>
            </a:fld>
            <a:endParaRPr lang="en-US" altLang="en-US" sz="120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30084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9DD0F879-7BB5-49B0-B35D-69AB38817E05}" type="slidenum">
              <a:rPr lang="en-US" altLang="en-US" sz="1200">
                <a:latin typeface="Arial" charset="0"/>
              </a:rPr>
              <a:pPr eaLnBrk="1" hangingPunct="1"/>
              <a:t>79</a:t>
            </a:fld>
            <a:endParaRPr lang="en-US" altLang="en-US" sz="1200">
              <a:latin typeface="Arial" charset="0"/>
            </a:endParaRPr>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32918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B03A319C-4532-4712-A7E0-04E34016DE4D}" type="slidenum">
              <a:rPr lang="en-US" altLang="en-US" sz="1200">
                <a:latin typeface="Arial" charset="0"/>
              </a:rPr>
              <a:pPr eaLnBrk="1" hangingPunct="1"/>
              <a:t>80</a:t>
            </a:fld>
            <a:endParaRPr lang="en-US" altLang="en-US" sz="120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02857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94185A29-E997-4C43-A52F-28B9B65F1475}" type="slidenum">
              <a:rPr lang="en-US" altLang="en-US" sz="1200">
                <a:latin typeface="Arial" charset="0"/>
              </a:rPr>
              <a:pPr eaLnBrk="1" hangingPunct="1"/>
              <a:t>81</a:t>
            </a:fld>
            <a:endParaRPr lang="en-US" altLang="en-US" sz="1200">
              <a:latin typeface="Arial" charset="0"/>
            </a:endParaRPr>
          </a:p>
        </p:txBody>
      </p:sp>
      <p:sp>
        <p:nvSpPr>
          <p:cNvPr id="89091" name="Rectangle 1026"/>
          <p:cNvSpPr>
            <a:spLocks noGrp="1" noRot="1" noChangeAspect="1" noChangeArrowheads="1" noTextEdit="1"/>
          </p:cNvSpPr>
          <p:nvPr>
            <p:ph type="sldImg"/>
          </p:nvPr>
        </p:nvSpPr>
        <p:spPr>
          <a:ln/>
        </p:spPr>
      </p:sp>
      <p:sp>
        <p:nvSpPr>
          <p:cNvPr id="890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650053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F70E27DD-F6F7-4B08-9872-06C360BBAE8F}" type="slidenum">
              <a:rPr lang="en-US" altLang="en-US" sz="1200">
                <a:latin typeface="Arial" charset="0"/>
              </a:rPr>
              <a:pPr eaLnBrk="1" hangingPunct="1"/>
              <a:t>82</a:t>
            </a:fld>
            <a:endParaRPr lang="en-US" altLang="en-US" sz="120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2529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4A54BC64-94B1-4C3E-AEF3-6DE615C38AEF}" type="slidenum">
              <a:rPr lang="en-US" altLang="en-US" sz="1200">
                <a:latin typeface="Arial" charset="0"/>
              </a:rPr>
              <a:pPr eaLnBrk="1" hangingPunct="1"/>
              <a:t>83</a:t>
            </a:fld>
            <a:endParaRPr lang="en-US" altLang="en-US" sz="1200">
              <a:latin typeface="Arial" charset="0"/>
            </a:endParaRPr>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37232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175DECC0-B639-46DB-ABC1-DB3C7FC50D24}" type="slidenum">
              <a:rPr lang="en-US" altLang="en-US" sz="1200">
                <a:latin typeface="Arial" charset="0"/>
              </a:rPr>
              <a:pPr eaLnBrk="1" hangingPunct="1"/>
              <a:t>84</a:t>
            </a:fld>
            <a:endParaRPr lang="en-US" altLang="en-US" sz="1200">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6222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8B61F9AA-DC56-4F23-BA79-1806747C8399}" type="slidenum">
              <a:rPr lang="en-US" altLang="en-US" sz="1200">
                <a:latin typeface="Arial" charset="0"/>
              </a:rPr>
              <a:pPr eaLnBrk="1" hangingPunct="1"/>
              <a:t>85</a:t>
            </a:fld>
            <a:endParaRPr lang="en-US" altLang="en-US" sz="1200">
              <a:latin typeface="Arial" charset="0"/>
            </a:endParaRPr>
          </a:p>
        </p:txBody>
      </p:sp>
      <p:sp>
        <p:nvSpPr>
          <p:cNvPr id="97283" name="Rectangle 1026"/>
          <p:cNvSpPr>
            <a:spLocks noGrp="1" noRot="1" noChangeAspect="1" noChangeArrowheads="1" noTextEdit="1"/>
          </p:cNvSpPr>
          <p:nvPr>
            <p:ph type="sldImg"/>
          </p:nvPr>
        </p:nvSpPr>
        <p:spPr>
          <a:ln/>
        </p:spPr>
      </p:sp>
      <p:sp>
        <p:nvSpPr>
          <p:cNvPr id="972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73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728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4E78A9-4FDA-4D08-BD60-BC73DC360968}" type="slidenum">
              <a:rPr lang="en-US" smtClean="0"/>
              <a:pPr eaLnBrk="1" hangingPunct="1"/>
              <a:t>4</a:t>
            </a:fld>
            <a:endParaRPr lang="en-US" smtClean="0"/>
          </a:p>
        </p:txBody>
      </p:sp>
      <p:sp>
        <p:nvSpPr>
          <p:cNvPr id="2" name="Header Placeholder 1"/>
          <p:cNvSpPr>
            <a:spLocks noGrp="1"/>
          </p:cNvSpPr>
          <p:nvPr>
            <p:ph type="hdr" sz="quarter" idx="10"/>
          </p:nvPr>
        </p:nvSpPr>
        <p:spPr/>
        <p:txBody>
          <a:bodyPr/>
          <a:lstStyle/>
          <a:p>
            <a:r>
              <a:rPr lang="en-US" smtClean="0"/>
              <a:t>Deloitte Training 2012</a:t>
            </a:r>
            <a:endParaRPr lang="en-US"/>
          </a:p>
        </p:txBody>
      </p:sp>
    </p:spTree>
    <p:extLst>
      <p:ext uri="{BB962C8B-B14F-4D97-AF65-F5344CB8AC3E}">
        <p14:creationId xmlns:p14="http://schemas.microsoft.com/office/powerpoint/2010/main" val="11687337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69B2DB13-380A-48EC-A899-1AA92973CE86}" type="slidenum">
              <a:rPr lang="en-US" altLang="en-US" sz="1200">
                <a:latin typeface="Arial" charset="0"/>
              </a:rPr>
              <a:pPr eaLnBrk="1" hangingPunct="1"/>
              <a:t>86</a:t>
            </a:fld>
            <a:endParaRPr lang="en-US" altLang="en-US" sz="120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39847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BA1F509-A982-40FB-8C63-453B5252AFD3}" type="slidenum">
              <a:rPr lang="en-US" altLang="en-US" sz="1200">
                <a:latin typeface="Arial" charset="0"/>
              </a:rPr>
              <a:pPr eaLnBrk="1" hangingPunct="1"/>
              <a:t>87</a:t>
            </a:fld>
            <a:endParaRPr lang="en-US" altLang="en-US" sz="1200">
              <a:latin typeface="Arial" charset="0"/>
            </a:endParaRPr>
          </a:p>
        </p:txBody>
      </p:sp>
      <p:sp>
        <p:nvSpPr>
          <p:cNvPr id="101379" name="Rectangle 1026"/>
          <p:cNvSpPr>
            <a:spLocks noGrp="1" noRot="1" noChangeAspect="1" noChangeArrowheads="1" noTextEdit="1"/>
          </p:cNvSpPr>
          <p:nvPr>
            <p:ph type="sldImg"/>
          </p:nvPr>
        </p:nvSpPr>
        <p:spPr>
          <a:ln/>
        </p:spPr>
      </p:sp>
      <p:sp>
        <p:nvSpPr>
          <p:cNvPr id="1013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394130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F9275D14-5FB8-4968-ACC1-5B9B50364CE0}" type="slidenum">
              <a:rPr lang="en-US" altLang="en-US" sz="1200">
                <a:latin typeface="Arial" charset="0"/>
              </a:rPr>
              <a:pPr eaLnBrk="1" hangingPunct="1"/>
              <a:t>88</a:t>
            </a:fld>
            <a:endParaRPr lang="en-US" altLang="en-US" sz="120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9590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C75115A-08D7-4014-B516-3CB5A391E2DE}" type="slidenum">
              <a:rPr lang="en-US" altLang="en-US" sz="1200">
                <a:latin typeface="Arial" charset="0"/>
              </a:rPr>
              <a:pPr eaLnBrk="1" hangingPunct="1"/>
              <a:t>89</a:t>
            </a:fld>
            <a:endParaRPr lang="en-US" altLang="en-US" sz="1200">
              <a:latin typeface="Arial"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96246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4E3308CF-E3D6-4CFA-B420-4D1640B53E03}" type="slidenum">
              <a:rPr lang="en-US" altLang="en-US" sz="1200">
                <a:latin typeface="Arial" charset="0"/>
              </a:rPr>
              <a:pPr eaLnBrk="1" hangingPunct="1"/>
              <a:t>90</a:t>
            </a:fld>
            <a:endParaRPr lang="en-US" altLang="en-US" sz="120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31786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E7B63A38-9FEB-46EE-B235-38CD644FC2A2}" type="slidenum">
              <a:rPr lang="en-US" altLang="en-US" sz="1200">
                <a:latin typeface="Arial" charset="0"/>
              </a:rPr>
              <a:pPr eaLnBrk="1" hangingPunct="1"/>
              <a:t>91</a:t>
            </a:fld>
            <a:endParaRPr lang="en-US" altLang="en-US" sz="1200">
              <a:latin typeface="Arial" charset="0"/>
            </a:endParaRPr>
          </a:p>
        </p:txBody>
      </p:sp>
      <p:sp>
        <p:nvSpPr>
          <p:cNvPr id="109571" name="Rectangle 1026"/>
          <p:cNvSpPr>
            <a:spLocks noGrp="1" noRot="1" noChangeAspect="1" noChangeArrowheads="1" noTextEdit="1"/>
          </p:cNvSpPr>
          <p:nvPr>
            <p:ph type="sldImg"/>
          </p:nvPr>
        </p:nvSpPr>
        <p:spPr>
          <a:ln/>
        </p:spPr>
      </p:sp>
      <p:sp>
        <p:nvSpPr>
          <p:cNvPr id="1095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70559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FF9F69AF-3C56-4AFF-A9AB-488F8300F926}" type="slidenum">
              <a:rPr lang="en-US" altLang="en-US" sz="1200">
                <a:latin typeface="Arial" charset="0"/>
              </a:rPr>
              <a:pPr eaLnBrk="1" hangingPunct="1"/>
              <a:t>92</a:t>
            </a:fld>
            <a:endParaRPr lang="en-US" altLang="en-US" sz="120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1765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49F84AC0-1DD4-49F0-97B7-B90AF9203392}" type="slidenum">
              <a:rPr lang="en-US" altLang="en-US" sz="1200">
                <a:latin typeface="Arial" charset="0"/>
              </a:rPr>
              <a:pPr eaLnBrk="1" hangingPunct="1"/>
              <a:t>93</a:t>
            </a:fld>
            <a:endParaRPr lang="en-US" altLang="en-US" sz="1200">
              <a:latin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15426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8334E39-9254-483B-9ADA-7F51C1AA7B1B}" type="slidenum">
              <a:rPr lang="en-US" altLang="en-US" sz="1200">
                <a:latin typeface="Arial" charset="0"/>
              </a:rPr>
              <a:pPr eaLnBrk="1" hangingPunct="1"/>
              <a:t>94</a:t>
            </a:fld>
            <a:endParaRPr lang="en-US" altLang="en-US" sz="1200">
              <a:latin typeface="Arial" charset="0"/>
            </a:endParaRPr>
          </a:p>
        </p:txBody>
      </p:sp>
      <p:sp>
        <p:nvSpPr>
          <p:cNvPr id="115715" name="Rectangle 1026"/>
          <p:cNvSpPr>
            <a:spLocks noGrp="1" noRot="1" noChangeAspect="1" noChangeArrowheads="1" noTextEdit="1"/>
          </p:cNvSpPr>
          <p:nvPr>
            <p:ph type="sldImg"/>
          </p:nvPr>
        </p:nvSpPr>
        <p:spPr>
          <a:ln/>
        </p:spPr>
      </p:sp>
      <p:sp>
        <p:nvSpPr>
          <p:cNvPr id="1157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54736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163A9190-D9AA-44D7-9BDB-23798F224EBA}" type="slidenum">
              <a:rPr lang="en-US" altLang="en-US" sz="1200">
                <a:latin typeface="Arial" charset="0"/>
              </a:rPr>
              <a:pPr eaLnBrk="1" hangingPunct="1"/>
              <a:t>95</a:t>
            </a:fld>
            <a:endParaRPr lang="en-US" altLang="en-US" sz="1200">
              <a:latin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0457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6B95DB-E49E-4FD3-ADF5-94B048DFF80D}" type="slidenum">
              <a:rPr lang="en-US" smtClean="0"/>
              <a:pPr/>
              <a:t>6</a:t>
            </a:fld>
            <a:endParaRPr lang="en-US"/>
          </a:p>
        </p:txBody>
      </p:sp>
      <p:sp>
        <p:nvSpPr>
          <p:cNvPr id="5" name="Header Placeholder 4"/>
          <p:cNvSpPr>
            <a:spLocks noGrp="1"/>
          </p:cNvSpPr>
          <p:nvPr>
            <p:ph type="hdr" sz="quarter" idx="11"/>
          </p:nvPr>
        </p:nvSpPr>
        <p:spPr/>
        <p:txBody>
          <a:bodyPr/>
          <a:lstStyle/>
          <a:p>
            <a:r>
              <a:rPr lang="en-US" smtClean="0"/>
              <a:t>Deloitte Training 2012</a:t>
            </a:r>
            <a:endParaRPr lang="en-US"/>
          </a:p>
        </p:txBody>
      </p:sp>
    </p:spTree>
    <p:extLst>
      <p:ext uri="{BB962C8B-B14F-4D97-AF65-F5344CB8AC3E}">
        <p14:creationId xmlns:p14="http://schemas.microsoft.com/office/powerpoint/2010/main" val="1301680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E56F8CA5-6335-41BE-BA9A-93E1A458E9C0}" type="slidenum">
              <a:rPr lang="en-US" altLang="en-US" sz="1200">
                <a:latin typeface="Arial" charset="0"/>
              </a:rPr>
              <a:pPr eaLnBrk="1" hangingPunct="1"/>
              <a:t>96</a:t>
            </a:fld>
            <a:endParaRPr lang="en-US" altLang="en-US" sz="1200">
              <a:latin typeface="Arial" charset="0"/>
            </a:endParaRPr>
          </a:p>
        </p:txBody>
      </p:sp>
      <p:sp>
        <p:nvSpPr>
          <p:cNvPr id="119811" name="Rectangle 1026"/>
          <p:cNvSpPr>
            <a:spLocks noGrp="1" noRot="1" noChangeAspect="1" noChangeArrowheads="1" noTextEdit="1"/>
          </p:cNvSpPr>
          <p:nvPr>
            <p:ph type="sldImg"/>
          </p:nvPr>
        </p:nvSpPr>
        <p:spPr>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47645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9C66463-9C3C-4403-A409-DDA795CCF9FE}" type="slidenum">
              <a:rPr lang="en-US" altLang="en-US" sz="1200">
                <a:latin typeface="Arial" charset="0"/>
              </a:rPr>
              <a:pPr eaLnBrk="1" hangingPunct="1"/>
              <a:t>97</a:t>
            </a:fld>
            <a:endParaRPr lang="en-US" altLang="en-US" sz="1200">
              <a:latin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82565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Deloitte Training 2012</a:t>
            </a:r>
            <a:endParaRPr lang="en-US"/>
          </a:p>
        </p:txBody>
      </p:sp>
      <p:sp>
        <p:nvSpPr>
          <p:cNvPr id="5" name="Slide Number Placeholder 4"/>
          <p:cNvSpPr>
            <a:spLocks noGrp="1"/>
          </p:cNvSpPr>
          <p:nvPr>
            <p:ph type="sldNum" sz="quarter" idx="11"/>
          </p:nvPr>
        </p:nvSpPr>
        <p:spPr/>
        <p:txBody>
          <a:bodyPr/>
          <a:lstStyle/>
          <a:p>
            <a:fld id="{446B95DB-E49E-4FD3-ADF5-94B048DFF80D}" type="slidenum">
              <a:rPr lang="en-US" smtClean="0"/>
              <a:pPr/>
              <a:t>7</a:t>
            </a:fld>
            <a:endParaRPr lang="en-US"/>
          </a:p>
        </p:txBody>
      </p:sp>
    </p:spTree>
    <p:extLst>
      <p:ext uri="{BB962C8B-B14F-4D97-AF65-F5344CB8AC3E}">
        <p14:creationId xmlns:p14="http://schemas.microsoft.com/office/powerpoint/2010/main" val="1746635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Deloitte Training 2012</a:t>
            </a:r>
            <a:endParaRPr lang="en-US"/>
          </a:p>
        </p:txBody>
      </p:sp>
      <p:sp>
        <p:nvSpPr>
          <p:cNvPr id="5" name="Slide Number Placeholder 4"/>
          <p:cNvSpPr>
            <a:spLocks noGrp="1"/>
          </p:cNvSpPr>
          <p:nvPr>
            <p:ph type="sldNum" sz="quarter" idx="11"/>
          </p:nvPr>
        </p:nvSpPr>
        <p:spPr/>
        <p:txBody>
          <a:bodyPr/>
          <a:lstStyle/>
          <a:p>
            <a:fld id="{446B95DB-E49E-4FD3-ADF5-94B048DFF80D}" type="slidenum">
              <a:rPr lang="en-US" smtClean="0"/>
              <a:pPr/>
              <a:t>11</a:t>
            </a:fld>
            <a:endParaRPr lang="en-US"/>
          </a:p>
        </p:txBody>
      </p:sp>
    </p:spTree>
    <p:extLst>
      <p:ext uri="{BB962C8B-B14F-4D97-AF65-F5344CB8AC3E}">
        <p14:creationId xmlns:p14="http://schemas.microsoft.com/office/powerpoint/2010/main" val="4279202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dirty="0" smtClean="0"/>
              <a:t> that Soft templates associated to pages will only have an effect for sites that use the </a:t>
            </a:r>
            <a:r>
              <a:rPr lang="en-US" dirty="0" err="1" smtClean="0"/>
              <a:t>GetHTMLBody</a:t>
            </a:r>
            <a:r>
              <a:rPr lang="en-US" dirty="0" smtClean="0"/>
              <a:t>, </a:t>
            </a:r>
            <a:r>
              <a:rPr lang="en-US" dirty="0" err="1" smtClean="0"/>
              <a:t>GetHTMLDoc</a:t>
            </a:r>
            <a:r>
              <a:rPr lang="en-US" dirty="0" smtClean="0"/>
              <a:t>, and ISAPI CMS interfaces.</a:t>
            </a:r>
          </a:p>
          <a:p>
            <a:endParaRPr lang="en-US" dirty="0"/>
          </a:p>
        </p:txBody>
      </p:sp>
      <p:sp>
        <p:nvSpPr>
          <p:cNvPr id="4" name="Slide Number Placeholder 3"/>
          <p:cNvSpPr>
            <a:spLocks noGrp="1"/>
          </p:cNvSpPr>
          <p:nvPr>
            <p:ph type="sldNum" sz="quarter" idx="10"/>
          </p:nvPr>
        </p:nvSpPr>
        <p:spPr/>
        <p:txBody>
          <a:bodyPr/>
          <a:lstStyle/>
          <a:p>
            <a:fld id="{446B95DB-E49E-4FD3-ADF5-94B048DFF80D}"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Deloitte Training 2012</a:t>
            </a:r>
            <a:endParaRPr lang="en-US"/>
          </a:p>
        </p:txBody>
      </p:sp>
    </p:spTree>
    <p:extLst>
      <p:ext uri="{BB962C8B-B14F-4D97-AF65-F5344CB8AC3E}">
        <p14:creationId xmlns:p14="http://schemas.microsoft.com/office/powerpoint/2010/main" val="382511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Rot="1" noChangeAspect="1" noChangeArrowheads="1" noTextEdit="1"/>
          </p:cNvSpPr>
          <p:nvPr>
            <p:ph type="sldImg"/>
          </p:nvPr>
        </p:nvSpPr>
        <p:spPr>
          <a:xfrm>
            <a:off x="1143000" y="685800"/>
            <a:ext cx="4572000" cy="3429000"/>
          </a:xfrm>
          <a:ln/>
        </p:spPr>
      </p:sp>
      <p:sp>
        <p:nvSpPr>
          <p:cNvPr id="17413" name="Rectangle 5"/>
          <p:cNvSpPr>
            <a:spLocks noGrp="1" noChangeArrowheads="1"/>
          </p:cNvSpPr>
          <p:nvPr>
            <p:ph type="body" idx="1"/>
          </p:nvPr>
        </p:nvSpPr>
        <p:spPr/>
        <p:txBody>
          <a:bodyPr/>
          <a:lstStyle/>
          <a:p>
            <a:r>
              <a:rPr lang="en-GB" altLang="en-US"/>
              <a:t>This talk aims to give an overview of JavaScript - introducing the concepts and explaining the potential and possible uses.</a:t>
            </a:r>
          </a:p>
          <a:p>
            <a:r>
              <a:rPr lang="en-GB" altLang="en-US"/>
              <a:t>The talk moves on to describe the basics behind the language, how and where it operates and how it is included in a web page.</a:t>
            </a:r>
          </a:p>
          <a:p>
            <a:r>
              <a:rPr lang="en-GB" altLang="en-US"/>
              <a:t>A number of real examples of JavaScript are provided to demonstrate some of the features and syntax of the language, and to identify key concepts. As part of this, a quick refresher on the HTML form tags is given as this is crucial to many of the exercises in the accompanying hands-on document. </a:t>
            </a:r>
          </a:p>
          <a:p>
            <a:r>
              <a:rPr lang="en-GB" altLang="en-US"/>
              <a:t>A comparison with Java is given to clear up any confusion surrounding the connection between the two languages. </a:t>
            </a:r>
          </a:p>
          <a:p>
            <a:endParaRPr lang="en-GB" altLang="en-US"/>
          </a:p>
        </p:txBody>
      </p:sp>
    </p:spTree>
    <p:extLst>
      <p:ext uri="{BB962C8B-B14F-4D97-AF65-F5344CB8AC3E}">
        <p14:creationId xmlns:p14="http://schemas.microsoft.com/office/powerpoint/2010/main" val="1308152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Picture 12" descr="niit-col"/>
          <p:cNvPicPr>
            <a:picLocks noChangeAspect="1" noChangeArrowheads="1"/>
          </p:cNvPicPr>
          <p:nvPr userDrawn="1"/>
        </p:nvPicPr>
        <p:blipFill>
          <a:blip r:embed="rId2" cstate="print"/>
          <a:srcRect/>
          <a:stretch>
            <a:fillRect/>
          </a:stretch>
        </p:blipFill>
        <p:spPr bwMode="auto">
          <a:xfrm>
            <a:off x="7924800" y="6400800"/>
            <a:ext cx="1133475" cy="419100"/>
          </a:xfrm>
          <a:prstGeom prst="rect">
            <a:avLst/>
          </a:prstGeom>
          <a:noFill/>
          <a:ln w="9525">
            <a:noFill/>
            <a:miter lim="800000"/>
            <a:headEnd/>
            <a:tailEnd/>
          </a:ln>
        </p:spPr>
      </p:pic>
      <p:cxnSp>
        <p:nvCxnSpPr>
          <p:cNvPr id="9" name="Straight Connector 8"/>
          <p:cNvCxnSpPr/>
          <p:nvPr userDrawn="1"/>
        </p:nvCxnSpPr>
        <p:spPr>
          <a:xfrm>
            <a:off x="0" y="6096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6087138" y="57190"/>
            <a:ext cx="3056862" cy="369332"/>
          </a:xfrm>
          <a:prstGeom prst="rect">
            <a:avLst/>
          </a:prstGeom>
          <a:noFill/>
        </p:spPr>
        <p:txBody>
          <a:bodyPr wrap="none" rtlCol="0">
            <a:spAutoFit/>
          </a:bodyPr>
          <a:lstStyle/>
          <a:p>
            <a:r>
              <a:rPr lang="en-IN" sz="1800" baseline="0" dirty="0" smtClean="0">
                <a:solidFill>
                  <a:prstClr val="black">
                    <a:lumMod val="65000"/>
                    <a:lumOff val="35000"/>
                  </a:prstClr>
                </a:solidFill>
              </a:rPr>
              <a:t>Deloitte Pre Hire Training </a:t>
            </a:r>
            <a:r>
              <a:rPr lang="en-US" sz="1800" dirty="0" smtClean="0">
                <a:solidFill>
                  <a:schemeClr val="tx1">
                    <a:lumMod val="65000"/>
                    <a:lumOff val="35000"/>
                  </a:schemeClr>
                </a:solidFill>
              </a:rPr>
              <a:t>2017</a:t>
            </a:r>
            <a:endParaRPr lang="en-US" sz="1800" dirty="0">
              <a:solidFill>
                <a:schemeClr val="tx1">
                  <a:lumMod val="65000"/>
                  <a:lumOff val="35000"/>
                </a:schemeClr>
              </a:solidFill>
            </a:endParaRPr>
          </a:p>
        </p:txBody>
      </p:sp>
      <p:sp>
        <p:nvSpPr>
          <p:cNvPr id="12" name="Rectangle 6"/>
          <p:cNvSpPr>
            <a:spLocks noGrp="1" noChangeArrowheads="1"/>
          </p:cNvSpPr>
          <p:nvPr>
            <p:ph type="sldNum" sz="quarter" idx="11"/>
          </p:nvPr>
        </p:nvSpPr>
        <p:spPr>
          <a:xfrm>
            <a:off x="3733800" y="6477000"/>
            <a:ext cx="1905000" cy="246063"/>
          </a:xfrm>
          <a:ln/>
        </p:spPr>
        <p:txBody>
          <a:bodyPr/>
          <a:lstStyle>
            <a:lvl1pPr algn="ctr">
              <a:defRPr/>
            </a:lvl1pPr>
          </a:lstStyle>
          <a:p>
            <a:pPr>
              <a:defRPr/>
            </a:pPr>
            <a:fld id="{F414EE32-56AB-44A5-8C9B-0C2C450113C9}" type="slidenum">
              <a:rPr lang="en-US" smtClean="0"/>
              <a:pPr>
                <a:defRPr/>
              </a:pPr>
              <a:t>‹#›</a:t>
            </a:fld>
            <a:endParaRPr lang="en-US" dirty="0"/>
          </a:p>
        </p:txBody>
      </p:sp>
      <p:cxnSp>
        <p:nvCxnSpPr>
          <p:cNvPr id="13" name="Straight Connector 12"/>
          <p:cNvCxnSpPr/>
          <p:nvPr userDrawn="1"/>
        </p:nvCxnSpPr>
        <p:spPr>
          <a:xfrm>
            <a:off x="0" y="6323012"/>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C0A96-3B7B-4607-9813-398C71A20408}"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6038-7A03-4EA2-8DAE-2B62797D9D36}"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267200"/>
            <a:ext cx="9144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906044"/>
            <a:ext cx="5791200" cy="1981200"/>
          </a:xfrm>
        </p:spPr>
        <p:txBody>
          <a:bodyPr>
            <a:normAutofit/>
          </a:bodyPr>
          <a:lstStyle>
            <a:lvl1pPr algn="r">
              <a:defRPr sz="3200" b="0">
                <a:latin typeface="Gill Sans MT" pitchFamily="34" charset="0"/>
              </a:defRPr>
            </a:lvl1pPr>
          </a:lstStyle>
          <a:p>
            <a:r>
              <a:rPr lang="en-US" smtClean="0"/>
              <a:t>Click to edit Master title style</a:t>
            </a:r>
            <a:endParaRPr lang="en-US" dirty="0"/>
          </a:p>
        </p:txBody>
      </p:sp>
      <p:sp>
        <p:nvSpPr>
          <p:cNvPr id="6" name="Rectangle 5"/>
          <p:cNvSpPr/>
          <p:nvPr userDrawn="1"/>
        </p:nvSpPr>
        <p:spPr>
          <a:xfrm>
            <a:off x="6881132" y="51606"/>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spTree>
    <p:extLst>
      <p:ext uri="{BB962C8B-B14F-4D97-AF65-F5344CB8AC3E}">
        <p14:creationId xmlns:p14="http://schemas.microsoft.com/office/powerpoint/2010/main" val="42050881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clrChange>
              <a:clrFrom>
                <a:srgbClr val="FFFFFF"/>
              </a:clrFrom>
              <a:clrTo>
                <a:srgbClr val="FFFFFF">
                  <a:alpha val="0"/>
                </a:srgbClr>
              </a:clrTo>
            </a:clrChange>
            <a:duotone>
              <a:prstClr val="black"/>
              <a:srgbClr val="FFFF0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23438558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cstate="print">
            <a:clrChange>
              <a:clrFrom>
                <a:srgbClr val="FFFFFF"/>
              </a:clrFrom>
              <a:clrTo>
                <a:srgbClr val="FFFFFF">
                  <a:alpha val="0"/>
                </a:srgbClr>
              </a:clrTo>
            </a:clrChange>
            <a:duotone>
              <a:prstClr val="black"/>
              <a:srgbClr val="FFFF00">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05725" y="5514975"/>
            <a:ext cx="1438275" cy="1076325"/>
          </a:xfrm>
          <a:prstGeom prst="rect">
            <a:avLst/>
          </a:prstGeom>
          <a:noFill/>
          <a:ln>
            <a:noFill/>
          </a:ln>
        </p:spPr>
      </p:pic>
    </p:spTree>
    <p:extLst>
      <p:ext uri="{BB962C8B-B14F-4D97-AF65-F5344CB8AC3E}">
        <p14:creationId xmlns:p14="http://schemas.microsoft.com/office/powerpoint/2010/main" val="16902307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30159588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25670713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6246367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8992991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5409820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C813E-00C8-43A3-A968-6D8FC67E9D64}"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05725" y="5562600"/>
            <a:ext cx="1438275" cy="1076325"/>
          </a:xfrm>
          <a:prstGeom prst="rect">
            <a:avLst/>
          </a:prstGeom>
          <a:noFill/>
          <a:ln>
            <a:noFill/>
          </a:ln>
        </p:spPr>
      </p:pic>
    </p:spTree>
    <p:extLst>
      <p:ext uri="{BB962C8B-B14F-4D97-AF65-F5344CB8AC3E}">
        <p14:creationId xmlns:p14="http://schemas.microsoft.com/office/powerpoint/2010/main" val="7767579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6"/>
          <p:cNvSpPr txBox="1">
            <a:spLocks/>
          </p:cNvSpPr>
          <p:nvPr userDrawn="1"/>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108592C-E751-4D82-97F5-EC58C80231A1}" type="slidenum">
              <a:rPr lang="en-US" sz="1000" b="1" smtClean="0"/>
              <a:pPr>
                <a:defRPr/>
              </a:pPr>
              <a:t>‹#›</a:t>
            </a:fld>
            <a:endParaRPr lang="en-US" sz="800" b="1" dirty="0"/>
          </a:p>
        </p:txBody>
      </p:sp>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extLst>
      <p:ext uri="{BB962C8B-B14F-4D97-AF65-F5344CB8AC3E}">
        <p14:creationId xmlns:p14="http://schemas.microsoft.com/office/powerpoint/2010/main" val="110643297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ontent Green">
    <p:spTree>
      <p:nvGrpSpPr>
        <p:cNvPr id="1" name=""/>
        <p:cNvGrpSpPr/>
        <p:nvPr/>
      </p:nvGrpSpPr>
      <p:grpSpPr>
        <a:xfrm>
          <a:off x="0" y="0"/>
          <a:ext cx="0" cy="0"/>
          <a:chOff x="0" y="0"/>
          <a:chExt cx="0" cy="0"/>
        </a:xfrm>
      </p:grpSpPr>
      <p:pic>
        <p:nvPicPr>
          <p:cNvPr id="3" name="Picture 6" descr="E:\My Documents\1 Temple\1 Wipro\1 On-going Jobs\Corporate ppt\z+ final\TMPLTS\8a.gif"/>
          <p:cNvPicPr>
            <a:picLocks noChangeAspect="1" noChangeArrowheads="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9F863CE-6503-49B3-9FAE-3AF74D55DF05}"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893832" y="1524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pic>
        <p:nvPicPr>
          <p:cNvPr id="7" name="Picture 6" descr="C:\Users\BRENDA\Desktop\Work\NIIT\image001.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05725" y="5553075"/>
            <a:ext cx="1438275" cy="1076325"/>
          </a:xfrm>
          <a:prstGeom prst="rect">
            <a:avLst/>
          </a:prstGeom>
          <a:noFill/>
          <a:ln>
            <a:noFill/>
          </a:ln>
        </p:spPr>
      </p:pic>
    </p:spTree>
    <p:extLst>
      <p:ext uri="{BB962C8B-B14F-4D97-AF65-F5344CB8AC3E}">
        <p14:creationId xmlns:p14="http://schemas.microsoft.com/office/powerpoint/2010/main" val="26949078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196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2729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12" descr="niit-col"/>
          <p:cNvPicPr>
            <a:picLocks noChangeAspect="1" noChangeArrowheads="1"/>
          </p:cNvPicPr>
          <p:nvPr userDrawn="1"/>
        </p:nvPicPr>
        <p:blipFill>
          <a:blip r:embed="rId2" cstate="print"/>
          <a:srcRect/>
          <a:stretch>
            <a:fillRect/>
          </a:stretch>
        </p:blipFill>
        <p:spPr bwMode="auto">
          <a:xfrm>
            <a:off x="7924800" y="6400800"/>
            <a:ext cx="1133475" cy="419100"/>
          </a:xfrm>
          <a:prstGeom prst="rect">
            <a:avLst/>
          </a:prstGeom>
          <a:noFill/>
          <a:ln w="9525">
            <a:noFill/>
            <a:miter lim="800000"/>
            <a:headEnd/>
            <a:tailEnd/>
          </a:ln>
        </p:spPr>
      </p:pic>
      <p:cxnSp>
        <p:nvCxnSpPr>
          <p:cNvPr id="9" name="Straight Connector 8"/>
          <p:cNvCxnSpPr/>
          <p:nvPr userDrawn="1"/>
        </p:nvCxnSpPr>
        <p:spPr>
          <a:xfrm>
            <a:off x="0" y="6096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76200" y="152400"/>
            <a:ext cx="2674258" cy="461665"/>
          </a:xfrm>
          <a:prstGeom prst="rect">
            <a:avLst/>
          </a:prstGeom>
          <a:noFill/>
        </p:spPr>
        <p:txBody>
          <a:bodyPr wrap="none" rtlCol="0">
            <a:spAutoFit/>
          </a:bodyPr>
          <a:lstStyle/>
          <a:p>
            <a:r>
              <a:rPr lang="en-US" sz="2400" dirty="0" smtClean="0">
                <a:solidFill>
                  <a:schemeClr val="tx1">
                    <a:lumMod val="65000"/>
                    <a:lumOff val="35000"/>
                  </a:schemeClr>
                </a:solidFill>
              </a:rPr>
              <a:t>Cognizant</a:t>
            </a:r>
            <a:r>
              <a:rPr lang="en-US" sz="2400" baseline="0" dirty="0" smtClean="0">
                <a:solidFill>
                  <a:schemeClr val="tx1">
                    <a:lumMod val="65000"/>
                    <a:lumOff val="35000"/>
                  </a:schemeClr>
                </a:solidFill>
              </a:rPr>
              <a:t> GTP 2017</a:t>
            </a:r>
            <a:endParaRPr lang="en-US" sz="2400" dirty="0">
              <a:solidFill>
                <a:schemeClr val="tx1">
                  <a:lumMod val="65000"/>
                  <a:lumOff val="35000"/>
                </a:schemeClr>
              </a:solidFill>
            </a:endParaRPr>
          </a:p>
        </p:txBody>
      </p:sp>
      <p:sp>
        <p:nvSpPr>
          <p:cNvPr id="12" name="Rectangle 6"/>
          <p:cNvSpPr>
            <a:spLocks noGrp="1" noChangeArrowheads="1"/>
          </p:cNvSpPr>
          <p:nvPr>
            <p:ph type="sldNum" sz="quarter" idx="11"/>
          </p:nvPr>
        </p:nvSpPr>
        <p:spPr>
          <a:xfrm>
            <a:off x="3733800" y="6477000"/>
            <a:ext cx="1905000" cy="246063"/>
          </a:xfrm>
          <a:ln/>
        </p:spPr>
        <p:txBody>
          <a:bodyPr/>
          <a:lstStyle>
            <a:lvl1pPr algn="ctr">
              <a:defRPr/>
            </a:lvl1pPr>
          </a:lstStyle>
          <a:p>
            <a:pPr>
              <a:defRPr/>
            </a:pPr>
            <a:fld id="{F414EE32-56AB-44A5-8C9B-0C2C450113C9}" type="slidenum">
              <a:rPr lang="en-US" smtClean="0"/>
              <a:pPr>
                <a:defRPr/>
              </a:pPr>
              <a:t>‹#›</a:t>
            </a:fld>
            <a:endParaRPr lang="en-US" dirty="0"/>
          </a:p>
        </p:txBody>
      </p:sp>
      <p:cxnSp>
        <p:nvCxnSpPr>
          <p:cNvPr id="13" name="Straight Connector 12"/>
          <p:cNvCxnSpPr/>
          <p:nvPr userDrawn="1"/>
        </p:nvCxnSpPr>
        <p:spPr>
          <a:xfrm>
            <a:off x="0" y="6323012"/>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682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tent Yellow">
    <p:spTree>
      <p:nvGrpSpPr>
        <p:cNvPr id="1" name=""/>
        <p:cNvGrpSpPr/>
        <p:nvPr/>
      </p:nvGrpSpPr>
      <p:grpSpPr>
        <a:xfrm>
          <a:off x="0" y="0"/>
          <a:ext cx="0" cy="0"/>
          <a:chOff x="0" y="0"/>
          <a:chExt cx="0" cy="0"/>
        </a:xfrm>
      </p:grpSpPr>
      <p:pic>
        <p:nvPicPr>
          <p:cNvPr id="3" name="Picture 6" descr="E:\My Documents\1 Temple\1 Wipro\1 On-going Jobs\Corporate ppt\z+ final\TMPLTS\6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E8C4BB-070A-4087-BDD2-CF982D6037E7}" type="slidenum">
              <a:rPr lang="en-US" sz="1000" b="1" smtClean="0"/>
              <a:pPr>
                <a:defRPr/>
              </a:pPr>
              <a:t>‹#›</a:t>
            </a:fld>
            <a:endParaRPr lang="en-US" sz="800" b="1" dirty="0"/>
          </a:p>
        </p:txBody>
      </p:sp>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8711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38100" y="76200"/>
            <a:ext cx="2057871" cy="369332"/>
          </a:xfrm>
          <a:prstGeom prst="rect">
            <a:avLst/>
          </a:prstGeom>
        </p:spPr>
        <p:txBody>
          <a:bodyPr wrap="none">
            <a:spAutoFit/>
          </a:bodyPr>
          <a:lstStyle/>
          <a:p>
            <a:r>
              <a:rPr lang="en-US" sz="1800" dirty="0" smtClean="0">
                <a:solidFill>
                  <a:schemeClr val="tx1">
                    <a:lumMod val="65000"/>
                    <a:lumOff val="35000"/>
                  </a:schemeClr>
                </a:solidFill>
              </a:rPr>
              <a:t>Cognizant</a:t>
            </a:r>
            <a:r>
              <a:rPr lang="en-US" sz="1800" baseline="0" dirty="0" smtClean="0">
                <a:solidFill>
                  <a:schemeClr val="tx1">
                    <a:lumMod val="65000"/>
                    <a:lumOff val="35000"/>
                  </a:schemeClr>
                </a:solidFill>
              </a:rPr>
              <a:t> GTP 2017</a:t>
            </a:r>
            <a:endParaRPr lang="en-US" sz="1800" dirty="0">
              <a:solidFill>
                <a:schemeClr val="tx1">
                  <a:lumMod val="65000"/>
                  <a:lumOff val="35000"/>
                </a:schemeClr>
              </a:solidFill>
            </a:endParaRPr>
          </a:p>
        </p:txBody>
      </p:sp>
      <p:sp>
        <p:nvSpPr>
          <p:cNvPr id="8" name="TextBox 1"/>
          <p:cNvSpPr txBox="1"/>
          <p:nvPr userDrawn="1"/>
        </p:nvSpPr>
        <p:spPr>
          <a:xfrm>
            <a:off x="8305799" y="6229531"/>
            <a:ext cx="85205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rgbClr val="0070C0"/>
                </a:solidFill>
              </a:rPr>
              <a:t>NIIT</a:t>
            </a:r>
            <a:endParaRPr lang="en-US" sz="2000" dirty="0">
              <a:solidFill>
                <a:srgbClr val="0070C0"/>
              </a:solidFill>
            </a:endParaRPr>
          </a:p>
        </p:txBody>
      </p:sp>
    </p:spTree>
    <p:extLst>
      <p:ext uri="{BB962C8B-B14F-4D97-AF65-F5344CB8AC3E}">
        <p14:creationId xmlns:p14="http://schemas.microsoft.com/office/powerpoint/2010/main" val="403937771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236837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147B7-7471-4FE5-A393-083BDBCDB8BF}" type="datetime1">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1662083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83356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1354373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3309982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25062460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31640613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354561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18239381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28203234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40122-27A8-4C64-AB06-78AA37E134C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D680C-43E8-4D8E-BC3A-60DF77B975AC}" type="slidenum">
              <a:rPr lang="en-US" smtClean="0"/>
              <a:pPr/>
              <a:t>‹#›</a:t>
            </a:fld>
            <a:endParaRPr lang="en-US"/>
          </a:p>
        </p:txBody>
      </p:sp>
    </p:spTree>
    <p:extLst>
      <p:ext uri="{BB962C8B-B14F-4D97-AF65-F5344CB8AC3E}">
        <p14:creationId xmlns:p14="http://schemas.microsoft.com/office/powerpoint/2010/main" val="740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96D05A-534B-4CB2-BA64-A525282182D1}" type="datetime1">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6798886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5119727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9929233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40483351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29962372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29296405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61565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21784449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30465682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119283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B55DC-E49A-4F38-8832-1C3C58104004}" type="datetime1">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F363B-F2BB-49F9-BE9B-443E379E7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A80A-89FC-4D0B-B1A3-6BED23A340C0}" type="slidenum">
              <a:rPr lang="en-US" smtClean="0"/>
              <a:pPr/>
              <a:t>‹#›</a:t>
            </a:fld>
            <a:endParaRPr lang="en-US"/>
          </a:p>
        </p:txBody>
      </p:sp>
    </p:spTree>
    <p:extLst>
      <p:ext uri="{BB962C8B-B14F-4D97-AF65-F5344CB8AC3E}">
        <p14:creationId xmlns:p14="http://schemas.microsoft.com/office/powerpoint/2010/main" val="38115247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1408386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2717191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9561822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27910590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32034581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36279282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18588372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294685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412580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7A704-4672-494C-933B-8CD71203FC44}" type="datetime1">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31062037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C2E2C-4491-4AE7-AA3C-5D9ABD0F1AAF}"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3C1AA-4DFF-44BD-B10D-A2CD9FABFB0E}" type="slidenum">
              <a:rPr lang="en-US" smtClean="0"/>
              <a:pPr/>
              <a:t>‹#›</a:t>
            </a:fld>
            <a:endParaRPr lang="en-US"/>
          </a:p>
        </p:txBody>
      </p:sp>
    </p:spTree>
    <p:extLst>
      <p:ext uri="{BB962C8B-B14F-4D97-AF65-F5344CB8AC3E}">
        <p14:creationId xmlns:p14="http://schemas.microsoft.com/office/powerpoint/2010/main" val="354372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D02B4-D04C-44CA-B7CE-E910C0D868CF}" type="datetime1">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649D-F0C7-40A7-B990-C21AF733DB9E}" type="datetime1">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C7D27-6B2A-4129-BD94-6A9628E38E39}" type="datetime1">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44F12-010E-4844-9CF6-99CEB7A2CD76}" type="datetime1">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719A5-EEC5-4590-8621-153D5A0785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1" r:id="rId13"/>
    <p:sldLayoutId id="2147483672" r:id="rId14"/>
    <p:sldLayoutId id="2147483662" r:id="rId15"/>
    <p:sldLayoutId id="2147483663" r:id="rId16"/>
    <p:sldLayoutId id="2147483664" r:id="rId17"/>
    <p:sldLayoutId id="2147483665" r:id="rId18"/>
    <p:sldLayoutId id="2147483668" r:id="rId19"/>
    <p:sldLayoutId id="2147483667" r:id="rId20"/>
    <p:sldLayoutId id="2147483669" r:id="rId21"/>
    <p:sldLayoutId id="2147483670" r:id="rId22"/>
    <p:sldLayoutId id="2147483673" r:id="rId23"/>
    <p:sldLayoutId id="2147483674" r:id="rId24"/>
    <p:sldLayoutId id="2147483711" r:id="rId25"/>
    <p:sldLayoutId id="2147483712" r:id="rId26"/>
    <p:sldLayoutId id="2147483713" r:id="rId27"/>
    <p:sldLayoutId id="2147483714" r:id="rId2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40122-27A8-4C64-AB06-78AA37E134C6}"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D680C-43E8-4D8E-BC3A-60DF77B975AC}" type="slidenum">
              <a:rPr lang="en-US" smtClean="0"/>
              <a:pPr/>
              <a:t>‹#›</a:t>
            </a:fld>
            <a:endParaRPr lang="en-US"/>
          </a:p>
        </p:txBody>
      </p:sp>
    </p:spTree>
    <p:extLst>
      <p:ext uri="{BB962C8B-B14F-4D97-AF65-F5344CB8AC3E}">
        <p14:creationId xmlns:p14="http://schemas.microsoft.com/office/powerpoint/2010/main" val="243704312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F363B-F2BB-49F9-BE9B-443E379E7AAF}"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BA80A-89FC-4D0B-B1A3-6BED23A340C0}" type="slidenum">
              <a:rPr lang="en-US" smtClean="0"/>
              <a:pPr/>
              <a:t>‹#›</a:t>
            </a:fld>
            <a:endParaRPr lang="en-US"/>
          </a:p>
        </p:txBody>
      </p:sp>
    </p:spTree>
    <p:extLst>
      <p:ext uri="{BB962C8B-B14F-4D97-AF65-F5344CB8AC3E}">
        <p14:creationId xmlns:p14="http://schemas.microsoft.com/office/powerpoint/2010/main" val="2596096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C2E2C-4491-4AE7-AA3C-5D9ABD0F1AAF}"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3C1AA-4DFF-44BD-B10D-A2CD9FABFB0E}" type="slidenum">
              <a:rPr lang="en-US" smtClean="0"/>
              <a:pPr/>
              <a:t>‹#›</a:t>
            </a:fld>
            <a:endParaRPr lang="en-US"/>
          </a:p>
        </p:txBody>
      </p:sp>
    </p:spTree>
    <p:extLst>
      <p:ext uri="{BB962C8B-B14F-4D97-AF65-F5344CB8AC3E}">
        <p14:creationId xmlns:p14="http://schemas.microsoft.com/office/powerpoint/2010/main" val="270665042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welcome.html"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hyperlink" Target="welcome-document.write.html"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alert.html"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addition.html"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function-max.html"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random.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file:///\\localhost\Users\horton\teach\cs453\slides\rolldie.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file:///\\localhost\Users\horton\teach\cs453\slides\craps.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hyperlink" Target="file:///\\localhost\Users\horton\teach\cs453\slides\craps.html"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file:///\\localhost\Users\horton\teach\cs453\slides\pokerhand.html"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CharacterProcessing.html"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hyperlink" Target="file:///\\localhost\Users\horton\teach\cs453\slides\DateTime.html"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radio.html"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checkboxes.html"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 and JavaScript</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a:solidFill>
                  <a:prstClr val="black">
                    <a:lumMod val="65000"/>
                    <a:lumOff val="35000"/>
                  </a:prstClr>
                </a:solidFill>
              </a:rPr>
              <a:t>Deloitte Pre Hire Training </a:t>
            </a: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Quote Styles, "red" or 'red'?</a:t>
            </a:r>
          </a:p>
        </p:txBody>
      </p:sp>
      <p:sp>
        <p:nvSpPr>
          <p:cNvPr id="3" name="Text Placeholder 2"/>
          <p:cNvSpPr>
            <a:spLocks noGrp="1"/>
          </p:cNvSpPr>
          <p:nvPr>
            <p:ph type="body" idx="4294967295"/>
          </p:nvPr>
        </p:nvSpPr>
        <p:spPr>
          <a:xfrm>
            <a:off x="0" y="1798638"/>
            <a:ext cx="8229600" cy="4525962"/>
          </a:xfrm>
        </p:spPr>
        <p:txBody>
          <a:bodyPr/>
          <a:lstStyle/>
          <a:p>
            <a:pPr marR="0" lvl="0" rtl="0"/>
            <a:r>
              <a:rPr lang="en-US" b="1" i="0" u="none" strike="noStrike" baseline="0" dirty="0" smtClean="0">
                <a:solidFill>
                  <a:srgbClr val="000000"/>
                </a:solidFill>
                <a:latin typeface="Times New Roman"/>
              </a:rPr>
              <a:t>Attribute values should always be enclosed in quotes. Double style quotes are the most common, but single style quotes are also allowed. In some rare situations, like when the attribute value itself contains quotes, it is necessary to use single quotes:</a:t>
            </a:r>
          </a:p>
        </p:txBody>
      </p:sp>
    </p:spTree>
    <p:extLst>
      <p:ext uri="{BB962C8B-B14F-4D97-AF65-F5344CB8AC3E}">
        <p14:creationId xmlns:p14="http://schemas.microsoft.com/office/powerpoint/2010/main" val="341730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Headings</a:t>
            </a:r>
          </a:p>
        </p:txBody>
      </p:sp>
      <p:sp>
        <p:nvSpPr>
          <p:cNvPr id="3" name="Text Placeholder 2"/>
          <p:cNvSpPr>
            <a:spLocks noGrp="1"/>
          </p:cNvSpPr>
          <p:nvPr>
            <p:ph type="body" idx="4294967295"/>
          </p:nvPr>
        </p:nvSpPr>
        <p:spPr>
          <a:xfrm>
            <a:off x="0" y="1600200"/>
            <a:ext cx="8229600" cy="4525963"/>
          </a:xfrm>
        </p:spPr>
        <p:txBody>
          <a:bodyPr>
            <a:normAutofit fontScale="85000" lnSpcReduction="20000"/>
          </a:bodyPr>
          <a:lstStyle/>
          <a:p>
            <a:pPr marR="0" lvl="0" rtl="0"/>
            <a:r>
              <a:rPr lang="en-US" b="1" i="0" u="none" strike="noStrike" baseline="0" dirty="0" smtClean="0">
                <a:solidFill>
                  <a:srgbClr val="000000"/>
                </a:solidFill>
                <a:latin typeface="Times New Roman"/>
              </a:rPr>
              <a:t>Headings are defined with the &lt;h&gt; to &lt;h&gt; tags. &lt;h&gt; defines the largest heading. &lt;h&gt; defines the smallest heading.</a:t>
            </a:r>
          </a:p>
          <a:p>
            <a:pPr marR="0" lvl="0" rtl="0"/>
            <a:r>
              <a:rPr lang="en-US" b="1" i="0" u="none" strike="noStrike" baseline="0" dirty="0" smtClean="0">
                <a:solidFill>
                  <a:srgbClr val="000000"/>
                </a:solidFill>
                <a:latin typeface="Times New Roman"/>
              </a:rPr>
              <a:t>&lt;h1&gt;This is a heading 1&lt;/h1&gt;</a:t>
            </a:r>
          </a:p>
          <a:p>
            <a:pPr marR="0" lvl="0" rtl="0"/>
            <a:r>
              <a:rPr lang="en-US" b="1" i="0" u="none" strike="noStrike" baseline="0" dirty="0" smtClean="0">
                <a:solidFill>
                  <a:srgbClr val="000000"/>
                </a:solidFill>
                <a:latin typeface="Times New Roman"/>
              </a:rPr>
              <a:t>&lt;h2&gt;This is a heading 2&lt;/h2&gt;</a:t>
            </a:r>
          </a:p>
          <a:p>
            <a:pPr marR="0" lvl="0" rtl="0"/>
            <a:r>
              <a:rPr lang="en-US" b="1" i="0" u="none" strike="noStrike" baseline="0" dirty="0" smtClean="0">
                <a:solidFill>
                  <a:srgbClr val="000000"/>
                </a:solidFill>
                <a:latin typeface="Times New Roman"/>
              </a:rPr>
              <a:t>&lt;h3&gt;This is a heading 3&lt;/h3&gt;</a:t>
            </a:r>
          </a:p>
          <a:p>
            <a:pPr marR="0" lvl="0" rtl="0"/>
            <a:r>
              <a:rPr lang="en-US" b="1" i="0" u="none" strike="noStrike" baseline="0" dirty="0" smtClean="0">
                <a:solidFill>
                  <a:srgbClr val="000000"/>
                </a:solidFill>
                <a:latin typeface="Times New Roman"/>
              </a:rPr>
              <a:t>&lt;h4&gt;This is a heading 4&lt;/h4&gt;</a:t>
            </a:r>
          </a:p>
          <a:p>
            <a:pPr marR="0" lvl="0" rtl="0"/>
            <a:r>
              <a:rPr lang="en-US" b="1" i="0" u="none" strike="noStrike" baseline="0" dirty="0" smtClean="0">
                <a:solidFill>
                  <a:srgbClr val="000000"/>
                </a:solidFill>
                <a:latin typeface="Times New Roman"/>
              </a:rPr>
              <a:t>&lt;h5&gt;This is a heading 5&lt;/h5&gt;</a:t>
            </a:r>
          </a:p>
          <a:p>
            <a:pPr marR="0" lvl="0" rtl="0"/>
            <a:r>
              <a:rPr lang="en-US" b="1" i="0" u="none" strike="noStrike" baseline="0" dirty="0" smtClean="0">
                <a:solidFill>
                  <a:srgbClr val="000000"/>
                </a:solidFill>
                <a:latin typeface="Times New Roman"/>
              </a:rPr>
              <a:t>&lt;h6&gt;This is a heading 6&lt;/h6&gt;</a:t>
            </a:r>
          </a:p>
          <a:p>
            <a:pPr marR="0" lvl="0" rtl="0"/>
            <a:r>
              <a:rPr lang="en-US" b="1" i="0" u="none" strike="noStrike" baseline="0" dirty="0" smtClean="0">
                <a:solidFill>
                  <a:srgbClr val="000000"/>
                </a:solidFill>
                <a:latin typeface="Times New Roman"/>
              </a:rPr>
              <a:t>HTML automatically adds an extra blank line before and after a heading.</a:t>
            </a:r>
          </a:p>
        </p:txBody>
      </p:sp>
    </p:spTree>
    <p:extLst>
      <p:ext uri="{BB962C8B-B14F-4D97-AF65-F5344CB8AC3E}">
        <p14:creationId xmlns:p14="http://schemas.microsoft.com/office/powerpoint/2010/main" val="14590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Paragraphs</a:t>
            </a:r>
          </a:p>
        </p:txBody>
      </p:sp>
      <p:sp>
        <p:nvSpPr>
          <p:cNvPr id="3" name="Text Placeholder 2"/>
          <p:cNvSpPr>
            <a:spLocks noGrp="1"/>
          </p:cNvSpPr>
          <p:nvPr>
            <p:ph type="body" idx="4294967295"/>
          </p:nvPr>
        </p:nvSpPr>
        <p:spPr>
          <a:xfrm>
            <a:off x="0" y="1600200"/>
            <a:ext cx="8229600" cy="4525963"/>
          </a:xfrm>
        </p:spPr>
        <p:txBody>
          <a:bodyPr/>
          <a:lstStyle/>
          <a:p>
            <a:pPr marR="0" lvl="0" rtl="0"/>
            <a:r>
              <a:rPr lang="en-US" b="1" i="0" u="none" strike="noStrike" baseline="0" dirty="0" smtClean="0">
                <a:solidFill>
                  <a:srgbClr val="000000"/>
                </a:solidFill>
                <a:latin typeface="Times New Roman"/>
              </a:rPr>
              <a:t>Paragraphs are defined with the &lt;p&gt; tag.</a:t>
            </a:r>
          </a:p>
          <a:p>
            <a:pPr marL="400050" lvl="1" indent="0">
              <a:buNone/>
            </a:pPr>
            <a:r>
              <a:rPr lang="en-US" i="0" u="none" strike="noStrike" baseline="0" dirty="0" smtClean="0">
                <a:solidFill>
                  <a:srgbClr val="000000"/>
                </a:solidFill>
                <a:latin typeface="Courier New" pitchFamily="49" charset="0"/>
                <a:cs typeface="Courier New" pitchFamily="49" charset="0"/>
              </a:rPr>
              <a:t>&lt;p&gt;This is a paragraph&lt;/p&gt;</a:t>
            </a:r>
          </a:p>
          <a:p>
            <a:pPr marL="400050" lvl="1" indent="0">
              <a:buNone/>
            </a:pPr>
            <a:r>
              <a:rPr lang="en-US" i="0" u="none" strike="noStrike" baseline="0" dirty="0" smtClean="0">
                <a:solidFill>
                  <a:srgbClr val="000000"/>
                </a:solidFill>
                <a:latin typeface="Courier New" pitchFamily="49" charset="0"/>
                <a:cs typeface="Courier New" pitchFamily="49" charset="0"/>
              </a:rPr>
              <a:t>&lt;p&gt;This is another paragraph&lt;/p&gt;</a:t>
            </a:r>
          </a:p>
          <a:p>
            <a:pPr marR="0" lvl="0" rtl="0"/>
            <a:r>
              <a:rPr lang="en-US" b="1" i="0" u="none" strike="noStrike" baseline="0" dirty="0" smtClean="0">
                <a:solidFill>
                  <a:srgbClr val="000000"/>
                </a:solidFill>
                <a:latin typeface="Times New Roman"/>
              </a:rPr>
              <a:t>HTML automatically adds an extra blank line before and after a paragraph.</a:t>
            </a:r>
          </a:p>
        </p:txBody>
      </p:sp>
    </p:spTree>
    <p:extLst>
      <p:ext uri="{BB962C8B-B14F-4D97-AF65-F5344CB8AC3E}">
        <p14:creationId xmlns:p14="http://schemas.microsoft.com/office/powerpoint/2010/main" val="118869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marR="0" rtl="0"/>
            <a:r>
              <a:rPr lang="en-US" b="1" i="0" u="none" strike="noStrike" kern="1600" baseline="0" dirty="0" smtClean="0">
                <a:latin typeface="Cambria"/>
              </a:rPr>
              <a:t>Line Breaks</a:t>
            </a:r>
          </a:p>
        </p:txBody>
      </p:sp>
      <p:sp>
        <p:nvSpPr>
          <p:cNvPr id="3" name="Text Placeholder 2"/>
          <p:cNvSpPr>
            <a:spLocks noGrp="1"/>
          </p:cNvSpPr>
          <p:nvPr>
            <p:ph type="body" idx="4294967295"/>
          </p:nvPr>
        </p:nvSpPr>
        <p:spPr>
          <a:xfrm>
            <a:off x="0" y="1600200"/>
            <a:ext cx="8229600" cy="4525963"/>
          </a:xfrm>
        </p:spPr>
        <p:txBody>
          <a:bodyPr/>
          <a:lstStyle/>
          <a:p>
            <a:pPr marR="0" lvl="0" rtl="0"/>
            <a:r>
              <a:rPr lang="en-US" b="1" i="0" u="none" strike="noStrike" baseline="0" dirty="0" smtClean="0">
                <a:solidFill>
                  <a:srgbClr val="000000"/>
                </a:solidFill>
                <a:latin typeface="Times New Roman"/>
              </a:rPr>
              <a:t>The &lt;</a:t>
            </a:r>
            <a:r>
              <a:rPr lang="en-US" b="1" i="0" u="none" strike="noStrike" baseline="0" dirty="0" err="1" smtClean="0">
                <a:solidFill>
                  <a:srgbClr val="000000"/>
                </a:solidFill>
                <a:latin typeface="Times New Roman"/>
              </a:rPr>
              <a:t>br</a:t>
            </a:r>
            <a:r>
              <a:rPr lang="en-US" b="1" i="0" u="none" strike="noStrike" baseline="0" dirty="0" smtClean="0">
                <a:solidFill>
                  <a:srgbClr val="000000"/>
                </a:solidFill>
                <a:latin typeface="Times New Roman"/>
              </a:rPr>
              <a:t>&gt; tag is used when you want to end a line, but don't want to start a new paragraph. The &lt;</a:t>
            </a:r>
            <a:r>
              <a:rPr lang="en-US" b="1" i="0" u="none" strike="noStrike" baseline="0" dirty="0" err="1" smtClean="0">
                <a:solidFill>
                  <a:srgbClr val="000000"/>
                </a:solidFill>
                <a:latin typeface="Times New Roman"/>
              </a:rPr>
              <a:t>br</a:t>
            </a:r>
            <a:r>
              <a:rPr lang="en-US" b="1" i="0" u="none" strike="noStrike" baseline="0" dirty="0" smtClean="0">
                <a:solidFill>
                  <a:srgbClr val="000000"/>
                </a:solidFill>
                <a:latin typeface="Times New Roman"/>
              </a:rPr>
              <a:t>&gt; tag forces a line break wherever you place it.</a:t>
            </a:r>
          </a:p>
          <a:p>
            <a:pPr marL="800100" lvl="2" indent="0">
              <a:buNone/>
            </a:pPr>
            <a:r>
              <a:rPr lang="en-US" i="0" u="none" strike="noStrike" baseline="0" dirty="0" smtClean="0">
                <a:solidFill>
                  <a:srgbClr val="000000"/>
                </a:solidFill>
                <a:latin typeface="Courier New" pitchFamily="49" charset="0"/>
                <a:cs typeface="Courier New" pitchFamily="49" charset="0"/>
              </a:rPr>
              <a:t>&lt;p&gt;This &lt;</a:t>
            </a:r>
            <a:r>
              <a:rPr lang="en-US" i="0" u="none" strike="noStrike" baseline="0" dirty="0" err="1" smtClean="0">
                <a:solidFill>
                  <a:srgbClr val="000000"/>
                </a:solidFill>
                <a:latin typeface="Courier New" pitchFamily="49" charset="0"/>
                <a:cs typeface="Courier New" pitchFamily="49" charset="0"/>
              </a:rPr>
              <a:t>br</a:t>
            </a:r>
            <a:r>
              <a:rPr lang="en-US" i="0" u="none" strike="noStrike" baseline="0" dirty="0" smtClean="0">
                <a:solidFill>
                  <a:srgbClr val="000000"/>
                </a:solidFill>
                <a:latin typeface="Courier New" pitchFamily="49" charset="0"/>
                <a:cs typeface="Courier New" pitchFamily="49" charset="0"/>
              </a:rPr>
              <a:t>&gt; is a </a:t>
            </a:r>
            <a:r>
              <a:rPr lang="en-US" i="0" u="none" strike="noStrike" baseline="0" dirty="0" err="1" smtClean="0">
                <a:solidFill>
                  <a:srgbClr val="000000"/>
                </a:solidFill>
                <a:latin typeface="Courier New" pitchFamily="49" charset="0"/>
                <a:cs typeface="Courier New" pitchFamily="49" charset="0"/>
              </a:rPr>
              <a:t>para</a:t>
            </a:r>
            <a:r>
              <a:rPr lang="en-US" i="0" u="none" strike="noStrike" baseline="0" dirty="0" smtClean="0">
                <a:solidFill>
                  <a:srgbClr val="000000"/>
                </a:solidFill>
                <a:latin typeface="Courier New" pitchFamily="49" charset="0"/>
                <a:cs typeface="Courier New" pitchFamily="49" charset="0"/>
              </a:rPr>
              <a:t>&lt;</a:t>
            </a:r>
            <a:r>
              <a:rPr lang="en-US" i="0" u="none" strike="noStrike" baseline="0" dirty="0" err="1" smtClean="0">
                <a:solidFill>
                  <a:srgbClr val="000000"/>
                </a:solidFill>
                <a:latin typeface="Courier New" pitchFamily="49" charset="0"/>
                <a:cs typeface="Courier New" pitchFamily="49" charset="0"/>
              </a:rPr>
              <a:t>br</a:t>
            </a:r>
            <a:r>
              <a:rPr lang="en-US" i="0" u="none" strike="noStrike" baseline="0" dirty="0" smtClean="0">
                <a:solidFill>
                  <a:srgbClr val="000000"/>
                </a:solidFill>
                <a:latin typeface="Courier New" pitchFamily="49" charset="0"/>
                <a:cs typeface="Courier New" pitchFamily="49" charset="0"/>
              </a:rPr>
              <a:t>&gt;graph with line breaks&lt;/p&gt;</a:t>
            </a:r>
          </a:p>
          <a:p>
            <a:pPr marR="0" lvl="0" rtl="0"/>
            <a:r>
              <a:rPr lang="en-US" b="1" i="0" u="none" strike="noStrike" baseline="0" dirty="0" smtClean="0">
                <a:solidFill>
                  <a:srgbClr val="000000"/>
                </a:solidFill>
                <a:latin typeface="Times New Roman"/>
              </a:rPr>
              <a:t>The &lt;</a:t>
            </a:r>
            <a:r>
              <a:rPr lang="en-US" b="1" i="0" u="none" strike="noStrike" baseline="0" dirty="0" err="1" smtClean="0">
                <a:solidFill>
                  <a:srgbClr val="000000"/>
                </a:solidFill>
                <a:latin typeface="Times New Roman"/>
              </a:rPr>
              <a:t>br</a:t>
            </a:r>
            <a:r>
              <a:rPr lang="en-US" b="1" i="0" u="none" strike="noStrike" baseline="0" dirty="0" smtClean="0">
                <a:solidFill>
                  <a:srgbClr val="000000"/>
                </a:solidFill>
                <a:latin typeface="Times New Roman"/>
              </a:rPr>
              <a:t>&gt; tag is an empty tag. It has no closing tag.</a:t>
            </a:r>
          </a:p>
        </p:txBody>
      </p:sp>
    </p:spTree>
    <p:extLst>
      <p:ext uri="{BB962C8B-B14F-4D97-AF65-F5344CB8AC3E}">
        <p14:creationId xmlns:p14="http://schemas.microsoft.com/office/powerpoint/2010/main" val="253461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Comments in HTML</a:t>
            </a:r>
          </a:p>
        </p:txBody>
      </p:sp>
      <p:sp>
        <p:nvSpPr>
          <p:cNvPr id="3" name="Text Placeholder 2"/>
          <p:cNvSpPr>
            <a:spLocks noGrp="1"/>
          </p:cNvSpPr>
          <p:nvPr>
            <p:ph type="body" idx="4294967295"/>
          </p:nvPr>
        </p:nvSpPr>
        <p:spPr>
          <a:xfrm>
            <a:off x="0" y="1600200"/>
            <a:ext cx="8229600" cy="4525963"/>
          </a:xfrm>
        </p:spPr>
        <p:txBody>
          <a:bodyPr>
            <a:normAutofit fontScale="92500"/>
          </a:bodyPr>
          <a:lstStyle/>
          <a:p>
            <a:pPr marR="0" lvl="0" algn="just" rtl="0"/>
            <a:r>
              <a:rPr lang="en-US" b="1" i="0" u="none" strike="noStrike" baseline="0" dirty="0" smtClean="0">
                <a:solidFill>
                  <a:srgbClr val="000000"/>
                </a:solidFill>
                <a:latin typeface="Times New Roman"/>
              </a:rPr>
              <a:t>The comment tag is used to insert a comment in the HTML source code. A comment will be ignored by the browser. You can use comments to explain your code, which can help you when you edit the source code at a later date.</a:t>
            </a:r>
          </a:p>
          <a:p>
            <a:pPr marL="800100" marR="0" lvl="2" indent="0" algn="just">
              <a:buNone/>
            </a:pPr>
            <a:r>
              <a:rPr lang="en-US" sz="2600" dirty="0">
                <a:solidFill>
                  <a:srgbClr val="000000"/>
                </a:solidFill>
                <a:latin typeface="Courier New" pitchFamily="49" charset="0"/>
                <a:cs typeface="Courier New" pitchFamily="49" charset="0"/>
              </a:rPr>
              <a:t>&lt;!-- This is a comment --&gt;</a:t>
            </a:r>
          </a:p>
          <a:p>
            <a:pPr marR="0" lvl="0" algn="just" rtl="0"/>
            <a:r>
              <a:rPr lang="en-US" b="1" i="0" u="none" strike="noStrike" baseline="0" dirty="0" smtClean="0">
                <a:solidFill>
                  <a:srgbClr val="000000"/>
                </a:solidFill>
                <a:latin typeface="Times New Roman"/>
              </a:rPr>
              <a:t>Note: that you need an exclamation point after the opening bracket, but not before the closing bracket.</a:t>
            </a:r>
          </a:p>
        </p:txBody>
      </p:sp>
    </p:spTree>
    <p:extLst>
      <p:ext uri="{BB962C8B-B14F-4D97-AF65-F5344CB8AC3E}">
        <p14:creationId xmlns:p14="http://schemas.microsoft.com/office/powerpoint/2010/main" val="143612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Text Formatting Tags</a:t>
            </a:r>
          </a:p>
        </p:txBody>
      </p:sp>
      <p:graphicFrame>
        <p:nvGraphicFramePr>
          <p:cNvPr id="5" name="Table 4"/>
          <p:cNvGraphicFramePr>
            <a:graphicFrameLocks noGrp="1"/>
          </p:cNvGraphicFramePr>
          <p:nvPr>
            <p:extLst>
              <p:ext uri="{D42A27DB-BD31-4B8C-83A1-F6EECF244321}">
                <p14:modId xmlns:p14="http://schemas.microsoft.com/office/powerpoint/2010/main" val="1941764290"/>
              </p:ext>
            </p:extLst>
          </p:nvPr>
        </p:nvGraphicFramePr>
        <p:xfrm>
          <a:off x="838200" y="1524000"/>
          <a:ext cx="7620000" cy="4724401"/>
        </p:xfrm>
        <a:graphic>
          <a:graphicData uri="http://schemas.openxmlformats.org/drawingml/2006/table">
            <a:tbl>
              <a:tblPr firstRow="1" firstCol="1" bandRow="1">
                <a:tableStyleId>{5C22544A-7EE6-4342-B048-85BDC9FD1C3A}</a:tableStyleId>
              </a:tblPr>
              <a:tblGrid>
                <a:gridCol w="3803722"/>
                <a:gridCol w="3816278"/>
              </a:tblGrid>
              <a:tr h="429491">
                <a:tc>
                  <a:txBody>
                    <a:bodyPr/>
                    <a:lstStyle/>
                    <a:p>
                      <a:pPr marL="0" marR="0">
                        <a:spcBef>
                          <a:spcPts val="0"/>
                        </a:spcBef>
                        <a:spcAft>
                          <a:spcPts val="0"/>
                        </a:spcAft>
                      </a:pPr>
                      <a:r>
                        <a:rPr lang="en-US" sz="2400" b="1" dirty="0">
                          <a:effectLst/>
                        </a:rPr>
                        <a:t>Tag</a:t>
                      </a:r>
                      <a:endParaRPr lang="en-US" sz="2400" b="1"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b="1" dirty="0">
                          <a:effectLst/>
                        </a:rPr>
                        <a:t>Description</a:t>
                      </a:r>
                      <a:endParaRPr lang="en-US" sz="2400" b="1" dirty="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dirty="0">
                          <a:effectLst/>
                        </a:rPr>
                        <a:t>&lt;b&gt;</a:t>
                      </a:r>
                      <a:endParaRPr lang="en-US" sz="2400" b="0" dirty="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bold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&lt;big&gt;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big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&lt;em&gt;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emphasized text </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&lt;i&gt;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italic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&lt;small&gt;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small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&lt;strong&gt;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strong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&lt;sub&gt;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subscripted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&lt;sup&gt;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superscripted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&lt;ins&gt;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a:effectLst/>
                        </a:rPr>
                        <a:t>Defines inserted text</a:t>
                      </a:r>
                      <a:endParaRPr lang="en-US" sz="2400" b="0">
                        <a:effectLst/>
                        <a:latin typeface="Times New Roman"/>
                        <a:ea typeface="Times New Roman"/>
                      </a:endParaRPr>
                    </a:p>
                  </a:txBody>
                  <a:tcPr marL="68580" marR="68580" marT="0" marB="0"/>
                </a:tc>
              </a:tr>
              <a:tr h="429491">
                <a:tc>
                  <a:txBody>
                    <a:bodyPr/>
                    <a:lstStyle/>
                    <a:p>
                      <a:pPr marL="0" marR="0">
                        <a:spcBef>
                          <a:spcPts val="0"/>
                        </a:spcBef>
                        <a:spcAft>
                          <a:spcPts val="0"/>
                        </a:spcAft>
                      </a:pPr>
                      <a:r>
                        <a:rPr lang="en-US" sz="2400" b="0">
                          <a:effectLst/>
                        </a:rPr>
                        <a:t>&lt;del&gt;</a:t>
                      </a:r>
                      <a:endParaRPr lang="en-US" sz="2400" b="0">
                        <a:effectLst/>
                        <a:latin typeface="Times New Roman"/>
                        <a:ea typeface="Times New Roman"/>
                      </a:endParaRPr>
                    </a:p>
                  </a:txBody>
                  <a:tcPr marL="68580" marR="68580" marT="0" marB="0"/>
                </a:tc>
                <a:tc>
                  <a:txBody>
                    <a:bodyPr/>
                    <a:lstStyle/>
                    <a:p>
                      <a:pPr marL="0" marR="0">
                        <a:spcBef>
                          <a:spcPts val="0"/>
                        </a:spcBef>
                        <a:spcAft>
                          <a:spcPts val="0"/>
                        </a:spcAft>
                      </a:pPr>
                      <a:r>
                        <a:rPr lang="en-US" sz="2400" b="0" dirty="0">
                          <a:effectLst/>
                        </a:rPr>
                        <a:t>Defines deleted text</a:t>
                      </a:r>
                      <a:endParaRPr lang="en-US" sz="2400" b="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3375254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lvl="0" rtl="0"/>
            <a:r>
              <a:rPr lang="en-US" b="1" i="0" u="none" strike="noStrike" kern="1600" baseline="0" dirty="0" smtClean="0">
                <a:solidFill>
                  <a:srgbClr val="000000"/>
                </a:solidFill>
                <a:latin typeface="Cambria"/>
              </a:rPr>
              <a:t>Character Entities</a:t>
            </a:r>
            <a:endParaRPr lang="en-US" dirty="0"/>
          </a:p>
        </p:txBody>
      </p:sp>
      <p:sp>
        <p:nvSpPr>
          <p:cNvPr id="3" name="Text Placeholder 2"/>
          <p:cNvSpPr>
            <a:spLocks noGrp="1"/>
          </p:cNvSpPr>
          <p:nvPr>
            <p:ph type="body" idx="4294967295"/>
          </p:nvPr>
        </p:nvSpPr>
        <p:spPr>
          <a:xfrm>
            <a:off x="0" y="1600200"/>
            <a:ext cx="8229600" cy="4525963"/>
          </a:xfrm>
        </p:spPr>
        <p:txBody>
          <a:bodyPr>
            <a:normAutofit fontScale="62500" lnSpcReduction="20000"/>
          </a:bodyPr>
          <a:lstStyle/>
          <a:p>
            <a:pPr marR="0" lvl="0" algn="just" rtl="0"/>
            <a:r>
              <a:rPr lang="en-US" dirty="0"/>
              <a:t>Some characters have a special meaning in HTML, like the less than sign (&lt;) that defines the start of an HTML tag. If we want the browser to actually display these characters we must insert character entities in the HTML source.</a:t>
            </a:r>
          </a:p>
          <a:p>
            <a:pPr marR="0" lvl="0" algn="just" rtl="0"/>
            <a:r>
              <a:rPr lang="en-US" dirty="0"/>
              <a:t>A character entity has </a:t>
            </a:r>
            <a:r>
              <a:rPr lang="en-US" dirty="0" smtClean="0"/>
              <a:t>following </a:t>
            </a:r>
            <a:r>
              <a:rPr lang="en-US" dirty="0"/>
              <a:t>parts: </a:t>
            </a:r>
          </a:p>
          <a:p>
            <a:pPr lvl="1" algn="just"/>
            <a:r>
              <a:rPr lang="en-US" dirty="0"/>
              <a:t>an ampersand (&amp;), </a:t>
            </a:r>
          </a:p>
          <a:p>
            <a:pPr lvl="1" algn="just"/>
            <a:r>
              <a:rPr lang="en-US" dirty="0"/>
              <a:t>an entity name or a # </a:t>
            </a:r>
          </a:p>
          <a:p>
            <a:pPr lvl="1" algn="just"/>
            <a:r>
              <a:rPr lang="en-US" dirty="0"/>
              <a:t>an entity number, </a:t>
            </a:r>
          </a:p>
          <a:p>
            <a:pPr lvl="1" algn="just"/>
            <a:r>
              <a:rPr lang="en-US" dirty="0"/>
              <a:t>finally a semicolon (;). </a:t>
            </a:r>
          </a:p>
          <a:p>
            <a:pPr marR="0" lvl="0" algn="just" rtl="0"/>
            <a:r>
              <a:rPr lang="en-US" dirty="0"/>
              <a:t>To display a less than sign in an HTML document we must write: &amp;</a:t>
            </a:r>
            <a:r>
              <a:rPr lang="en-US" dirty="0" err="1"/>
              <a:t>lt</a:t>
            </a:r>
            <a:r>
              <a:rPr lang="en-US" dirty="0"/>
              <a:t>; or &amp;#; </a:t>
            </a:r>
          </a:p>
          <a:p>
            <a:pPr marR="0" lvl="0" algn="just" rtl="0"/>
            <a:r>
              <a:rPr lang="en-US" dirty="0"/>
              <a:t>The advantage of using a name instead of a number is that a name is easier to remember. The disadvantage is that not all browsers support the newest entity names, while the support for entity numbers is very good in almost all browsers.</a:t>
            </a:r>
          </a:p>
          <a:p>
            <a:pPr marR="0" lvl="0" algn="just" rtl="0"/>
            <a:r>
              <a:rPr lang="en-US" b="1" dirty="0"/>
              <a:t>Note that the entities are case sensitive. </a:t>
            </a:r>
          </a:p>
        </p:txBody>
      </p:sp>
    </p:spTree>
    <p:extLst>
      <p:ext uri="{BB962C8B-B14F-4D97-AF65-F5344CB8AC3E}">
        <p14:creationId xmlns:p14="http://schemas.microsoft.com/office/powerpoint/2010/main" val="315569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marR="0" rtl="0"/>
            <a:r>
              <a:rPr lang="en-US" b="1" i="0" u="none" strike="noStrike" kern="1600" baseline="0" dirty="0" smtClean="0">
                <a:latin typeface="Cambria"/>
              </a:rPr>
              <a:t>Non-breaking Space</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525963"/>
          </a:xfrm>
        </p:spPr>
        <p:txBody>
          <a:bodyPr/>
          <a:lstStyle/>
          <a:p>
            <a:pPr marR="0" lvl="0" rtl="0"/>
            <a:r>
              <a:rPr lang="en-US" b="1" i="0" u="none" strike="noStrike" baseline="0" dirty="0" smtClean="0">
                <a:solidFill>
                  <a:srgbClr val="000000"/>
                </a:solidFill>
                <a:latin typeface="Times New Roman"/>
              </a:rPr>
              <a:t>The most common character entity in HTML is the non-breaking space.</a:t>
            </a:r>
          </a:p>
          <a:p>
            <a:pPr marR="0" lvl="0" rtl="0"/>
            <a:r>
              <a:rPr lang="en-US" b="1" i="0" u="none" strike="noStrike" baseline="0" dirty="0" smtClean="0">
                <a:solidFill>
                  <a:srgbClr val="000000"/>
                </a:solidFill>
                <a:latin typeface="Times New Roman"/>
              </a:rPr>
              <a:t>Normally HTML will truncate spaces in your text. If you write  spaces in your text HTML will remove  of them. To add spaces to your text, use the &amp;</a:t>
            </a:r>
            <a:r>
              <a:rPr lang="en-US" b="1" i="0" u="none" strike="noStrike" baseline="0" dirty="0" err="1" smtClean="0">
                <a:solidFill>
                  <a:srgbClr val="000000"/>
                </a:solidFill>
                <a:latin typeface="Times New Roman"/>
              </a:rPr>
              <a:t>nbsp</a:t>
            </a:r>
            <a:r>
              <a:rPr lang="en-US" b="1" i="0" u="none" strike="noStrike" baseline="0" dirty="0" smtClean="0">
                <a:solidFill>
                  <a:srgbClr val="000000"/>
                </a:solidFill>
                <a:latin typeface="Times New Roman"/>
              </a:rPr>
              <a:t>; character entity.</a:t>
            </a:r>
          </a:p>
        </p:txBody>
      </p:sp>
    </p:spTree>
    <p:extLst>
      <p:ext uri="{BB962C8B-B14F-4D97-AF65-F5344CB8AC3E}">
        <p14:creationId xmlns:p14="http://schemas.microsoft.com/office/powerpoint/2010/main" val="3833365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normAutofit fontScale="90000"/>
          </a:bodyPr>
          <a:lstStyle/>
          <a:p>
            <a:pPr marR="0" rtl="0"/>
            <a:r>
              <a:rPr lang="en-US" b="1" i="0" u="none" strike="noStrike" kern="1600" baseline="0" dirty="0" smtClean="0">
                <a:latin typeface="Cambria"/>
              </a:rPr>
              <a:t>Most Common Character Entities</a:t>
            </a:r>
            <a:endParaRPr lang="en-US" b="1" i="0" u="none" strike="noStrike" kern="1600" baseline="0" dirty="0" smtClean="0">
              <a:latin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270464540"/>
              </p:ext>
            </p:extLst>
          </p:nvPr>
        </p:nvGraphicFramePr>
        <p:xfrm>
          <a:off x="838200" y="1371600"/>
          <a:ext cx="7543800" cy="4495799"/>
        </p:xfrm>
        <a:graphic>
          <a:graphicData uri="http://schemas.openxmlformats.org/drawingml/2006/table">
            <a:tbl>
              <a:tblPr>
                <a:tableStyleId>{5C22544A-7EE6-4342-B048-85BDC9FD1C3A}</a:tableStyleId>
              </a:tblPr>
              <a:tblGrid>
                <a:gridCol w="1219200"/>
                <a:gridCol w="2286000"/>
                <a:gridCol w="2152650"/>
                <a:gridCol w="1885950"/>
              </a:tblGrid>
              <a:tr h="642257">
                <a:tc>
                  <a:txBody>
                    <a:bodyPr/>
                    <a:lstStyle/>
                    <a:p>
                      <a:pPr marL="0" marR="0">
                        <a:spcBef>
                          <a:spcPts val="660"/>
                        </a:spcBef>
                        <a:spcAft>
                          <a:spcPts val="660"/>
                        </a:spcAft>
                      </a:pPr>
                      <a:r>
                        <a:rPr lang="en-US" sz="2000" dirty="0">
                          <a:effectLst/>
                        </a:rPr>
                        <a:t>Result</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Description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Entity Name</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Entity Number</a:t>
                      </a:r>
                      <a:endParaRPr lang="en-US" sz="2000" b="1">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dirty="0">
                          <a:effectLst/>
                        </a:rPr>
                        <a:t> </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non-breaking space</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&amp;</a:t>
                      </a:r>
                      <a:r>
                        <a:rPr lang="en-US" sz="2000" dirty="0" err="1">
                          <a:effectLst/>
                        </a:rPr>
                        <a:t>nbsp</a:t>
                      </a:r>
                      <a:r>
                        <a:rPr lang="en-US" sz="2000" dirty="0">
                          <a:effectLst/>
                        </a:rPr>
                        <a:t>;</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a:effectLst/>
                        </a:rPr>
                        <a:t>&lt;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less than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&amp;lt;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a:effectLst/>
                        </a:rPr>
                        <a:t>&gt;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greater than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&amp;#;</a:t>
                      </a:r>
                      <a:endParaRPr lang="en-US" sz="2000" b="1" dirty="0">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ampersand</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&amp;amp;</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quotation mark</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&amp;quot;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642257">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apostrophe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&amp;apos; (does not work in IE)</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&amp;#;</a:t>
                      </a:r>
                      <a:endParaRPr lang="en-US" sz="2000" b="1" dirty="0">
                        <a:solidFill>
                          <a:srgbClr val="000000"/>
                        </a:solidFill>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119799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09600"/>
            <a:ext cx="8229600" cy="1143000"/>
          </a:xfrm>
        </p:spPr>
        <p:txBody>
          <a:bodyPr>
            <a:noAutofit/>
          </a:bodyPr>
          <a:lstStyle/>
          <a:p>
            <a:r>
              <a:rPr lang="en-US" sz="3600" b="1" dirty="0"/>
              <a:t>Additional Commonly Used Character </a:t>
            </a:r>
            <a:r>
              <a:rPr lang="en-US" sz="3600" b="1" dirty="0" smtClean="0"/>
              <a:t>Entities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474336115"/>
              </p:ext>
            </p:extLst>
          </p:nvPr>
        </p:nvGraphicFramePr>
        <p:xfrm>
          <a:off x="1066800" y="1752600"/>
          <a:ext cx="7010400" cy="4495797"/>
        </p:xfrm>
        <a:graphic>
          <a:graphicData uri="http://schemas.openxmlformats.org/drawingml/2006/table">
            <a:tbl>
              <a:tblPr>
                <a:tableStyleId>{5C22544A-7EE6-4342-B048-85BDC9FD1C3A}</a:tableStyleId>
              </a:tblPr>
              <a:tblGrid>
                <a:gridCol w="1295400"/>
                <a:gridCol w="2209800"/>
                <a:gridCol w="1752600"/>
                <a:gridCol w="1752600"/>
              </a:tblGrid>
              <a:tr h="499533">
                <a:tc>
                  <a:txBody>
                    <a:bodyPr/>
                    <a:lstStyle/>
                    <a:p>
                      <a:pPr marL="0" marR="0">
                        <a:spcBef>
                          <a:spcPts val="660"/>
                        </a:spcBef>
                        <a:spcAft>
                          <a:spcPts val="660"/>
                        </a:spcAft>
                      </a:pPr>
                      <a:r>
                        <a:rPr lang="en-US" sz="2000" b="1" dirty="0">
                          <a:effectLst/>
                        </a:rPr>
                        <a:t>Result</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b="1">
                          <a:effectLst/>
                        </a:rPr>
                        <a:t>Description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b="1">
                          <a:effectLst/>
                        </a:rPr>
                        <a:t>Entity Name</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b="1" dirty="0">
                          <a:effectLst/>
                        </a:rPr>
                        <a:t>Entity Number</a:t>
                      </a:r>
                      <a:endParaRPr lang="en-US" sz="2000" b="1" dirty="0">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cent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&amp;cent;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pound</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&amp;pound;</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yen</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&amp;yen;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section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&amp;sect;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copyright</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&amp;copy;</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registered trademark</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&amp;reg;</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multiplication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&amp;times;</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a:t>
                      </a:r>
                      <a:endParaRPr lang="en-US" sz="2000" b="1">
                        <a:solidFill>
                          <a:srgbClr val="000000"/>
                        </a:solidFill>
                        <a:effectLst/>
                        <a:latin typeface="Times New Roman"/>
                      </a:endParaRPr>
                    </a:p>
                  </a:txBody>
                  <a:tcPr marL="9525" marR="9525" marT="9525" marB="9525" anchor="ctr"/>
                </a:tc>
              </a:tr>
              <a:tr h="499533">
                <a:tc>
                  <a:txBody>
                    <a:bodyPr/>
                    <a:lstStyle/>
                    <a:p>
                      <a:pPr marL="0" marR="0">
                        <a:spcBef>
                          <a:spcPts val="660"/>
                        </a:spcBef>
                        <a:spcAft>
                          <a:spcPts val="660"/>
                        </a:spcAft>
                      </a:pPr>
                      <a:r>
                        <a:rPr lang="en-US" sz="2000">
                          <a:effectLst/>
                        </a:rPr>
                        <a: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division</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&amp;divide;</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&amp;#;</a:t>
                      </a:r>
                      <a:endParaRPr lang="en-US" sz="2000" b="1" dirty="0">
                        <a:solidFill>
                          <a:srgbClr val="000000"/>
                        </a:solidFill>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554843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idx="4294967295"/>
          </p:nvPr>
        </p:nvSpPr>
        <p:spPr>
          <a:xfrm>
            <a:off x="1676400" y="2590800"/>
            <a:ext cx="7467600" cy="1981200"/>
          </a:xfrm>
        </p:spPr>
        <p:txBody>
          <a:bodyPr/>
          <a:lstStyle/>
          <a:p>
            <a:pPr algn="ctr" eaLnBrk="1" hangingPunct="1"/>
            <a:r>
              <a:rPr lang="en-US" b="1" dirty="0" smtClean="0"/>
              <a:t>HTML Programming</a:t>
            </a:r>
          </a:p>
        </p:txBody>
      </p:sp>
    </p:spTree>
    <p:extLst>
      <p:ext uri="{BB962C8B-B14F-4D97-AF65-F5344CB8AC3E}">
        <p14:creationId xmlns:p14="http://schemas.microsoft.com/office/powerpoint/2010/main" val="1180521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8229600" cy="1143000"/>
          </a:xfrm>
        </p:spPr>
        <p:txBody>
          <a:bodyPr>
            <a:normAutofit fontScale="90000"/>
          </a:bodyPr>
          <a:lstStyle/>
          <a:p>
            <a:pPr marR="0" lvl="0" rtl="0"/>
            <a:r>
              <a:rPr lang="en-US" b="1" i="0" u="none" strike="noStrike" kern="1600" baseline="0" dirty="0" smtClean="0">
                <a:solidFill>
                  <a:srgbClr val="000000"/>
                </a:solidFill>
                <a:latin typeface="Cambria"/>
              </a:rPr>
              <a:t>The Anchor Tag and the HREF Attribute</a:t>
            </a:r>
            <a:endParaRPr lang="en-US" dirty="0"/>
          </a:p>
        </p:txBody>
      </p:sp>
      <p:sp>
        <p:nvSpPr>
          <p:cNvPr id="3" name="Text Placeholder 2"/>
          <p:cNvSpPr>
            <a:spLocks noGrp="1"/>
          </p:cNvSpPr>
          <p:nvPr>
            <p:ph type="body" idx="4294967295"/>
          </p:nvPr>
        </p:nvSpPr>
        <p:spPr>
          <a:xfrm>
            <a:off x="0" y="2057400"/>
            <a:ext cx="8229600" cy="4525963"/>
          </a:xfrm>
        </p:spPr>
        <p:txBody>
          <a:bodyPr>
            <a:normAutofit fontScale="70000" lnSpcReduction="20000"/>
          </a:bodyPr>
          <a:lstStyle/>
          <a:p>
            <a:pPr marR="0" lvl="0" rtl="0"/>
            <a:r>
              <a:rPr lang="en-US" dirty="0"/>
              <a:t>HTML uses the &lt;a&gt; (anchor) tag to create a link to another document.</a:t>
            </a:r>
          </a:p>
          <a:p>
            <a:pPr marR="0" lvl="0" rtl="0"/>
            <a:r>
              <a:rPr lang="en-US" dirty="0"/>
              <a:t>An anchor can point to any resource on the Web: an HTML page, an image, a sound file, a movie, etc.</a:t>
            </a:r>
          </a:p>
          <a:p>
            <a:pPr marR="0" lvl="0" rtl="0"/>
            <a:r>
              <a:rPr lang="en-US" dirty="0"/>
              <a:t>The syntax of creating an anchor: </a:t>
            </a:r>
          </a:p>
          <a:p>
            <a:pPr marL="400050" lvl="1" indent="0">
              <a:buNone/>
            </a:pPr>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dirty="0" err="1">
                <a:latin typeface="Courier New" pitchFamily="49" charset="0"/>
                <a:cs typeface="Courier New" pitchFamily="49" charset="0"/>
              </a:rPr>
              <a:t>url</a:t>
            </a:r>
            <a:r>
              <a:rPr lang="en-US" dirty="0">
                <a:latin typeface="Courier New" pitchFamily="49" charset="0"/>
                <a:cs typeface="Courier New" pitchFamily="49" charset="0"/>
              </a:rPr>
              <a:t>"&gt;Text to be displayed&lt;/a&gt;</a:t>
            </a:r>
          </a:p>
          <a:p>
            <a:pPr marR="0" lvl="0" rtl="0"/>
            <a:r>
              <a:rPr lang="en-US" dirty="0"/>
              <a:t>The &lt;a&gt; tag is used to create an anchor to link, the </a:t>
            </a:r>
            <a:r>
              <a:rPr lang="en-US" dirty="0" err="1"/>
              <a:t>href</a:t>
            </a:r>
            <a:r>
              <a:rPr lang="en-US" dirty="0"/>
              <a:t> attribute is used to address the document to link to, and the words between the open and close of the anchor tag will be displayed as a hyperlink.</a:t>
            </a:r>
          </a:p>
          <a:p>
            <a:pPr marR="0" lvl="0" rtl="0"/>
            <a:r>
              <a:rPr lang="en-US" dirty="0"/>
              <a:t>This anchor defines a link to EEE  webpage:</a:t>
            </a:r>
          </a:p>
          <a:p>
            <a:pPr marL="400050" lvl="1" indent="0">
              <a:buNone/>
            </a:pPr>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="http://faraday.ee.emu.edu.tr/</a:t>
            </a:r>
            <a:r>
              <a:rPr lang="en-US" dirty="0" err="1">
                <a:latin typeface="Courier New" pitchFamily="49" charset="0"/>
                <a:cs typeface="Courier New" pitchFamily="49" charset="0"/>
              </a:rPr>
              <a:t>eee</a:t>
            </a:r>
            <a:r>
              <a:rPr lang="en-US" dirty="0">
                <a:latin typeface="Courier New" pitchFamily="49" charset="0"/>
                <a:cs typeface="Courier New" pitchFamily="49" charset="0"/>
              </a:rPr>
              <a:t>"&gt;Visit EEE &lt;/a&gt;</a:t>
            </a:r>
          </a:p>
          <a:p>
            <a:pPr marR="0" lvl="0" rtl="0"/>
            <a:r>
              <a:rPr lang="en-US" dirty="0"/>
              <a:t>The line above will look like this in a browser:</a:t>
            </a:r>
          </a:p>
        </p:txBody>
      </p:sp>
    </p:spTree>
    <p:extLst>
      <p:ext uri="{BB962C8B-B14F-4D97-AF65-F5344CB8AC3E}">
        <p14:creationId xmlns:p14="http://schemas.microsoft.com/office/powerpoint/2010/main" val="1089575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marR="0" rtl="0"/>
            <a:r>
              <a:rPr lang="en-US" b="1" i="0" u="none" strike="noStrike" kern="1600" baseline="0" dirty="0" smtClean="0">
                <a:latin typeface="Cambria"/>
              </a:rPr>
              <a:t>The Target Attribute</a:t>
            </a:r>
          </a:p>
        </p:txBody>
      </p:sp>
      <p:sp>
        <p:nvSpPr>
          <p:cNvPr id="3" name="Text Placeholder 2"/>
          <p:cNvSpPr>
            <a:spLocks noGrp="1"/>
          </p:cNvSpPr>
          <p:nvPr>
            <p:ph type="body" idx="4294967295"/>
          </p:nvPr>
        </p:nvSpPr>
        <p:spPr>
          <a:xfrm>
            <a:off x="0" y="1722438"/>
            <a:ext cx="8229600" cy="4525962"/>
          </a:xfrm>
        </p:spPr>
        <p:txBody>
          <a:bodyPr/>
          <a:lstStyle/>
          <a:p>
            <a:pPr marR="0" lvl="0" rtl="0"/>
            <a:r>
              <a:rPr lang="en-US" dirty="0"/>
              <a:t>With the target attribute, you can define where the linked document will be opened.</a:t>
            </a:r>
          </a:p>
          <a:p>
            <a:pPr marR="0" lvl="0" rtl="0"/>
            <a:r>
              <a:rPr lang="en-US" dirty="0"/>
              <a:t>The line below will open the document in a new browser window:</a:t>
            </a:r>
          </a:p>
          <a:p>
            <a:pPr marL="400050" lvl="1" indent="0" algn="l">
              <a:buNone/>
            </a:pPr>
            <a:r>
              <a:rPr lang="en-US" sz="2400" dirty="0">
                <a:latin typeface="Courier New" pitchFamily="49" charset="0"/>
                <a:cs typeface="Courier New" pitchFamily="49" charset="0"/>
              </a:rPr>
              <a:t>&lt;</a:t>
            </a:r>
            <a:r>
              <a:rPr lang="en-US" sz="2400" dirty="0" smtClean="0">
                <a:latin typeface="Courier New" pitchFamily="49" charset="0"/>
                <a:cs typeface="Courier New" pitchFamily="49" charset="0"/>
              </a:rPr>
              <a:t>a </a:t>
            </a:r>
            <a:r>
              <a:rPr lang="en-US" sz="2400" dirty="0" err="1" smtClean="0">
                <a:latin typeface="Courier New" pitchFamily="49" charset="0"/>
                <a:cs typeface="Courier New" pitchFamily="49" charset="0"/>
              </a:rPr>
              <a:t>href</a:t>
            </a:r>
            <a:r>
              <a:rPr lang="en-US" sz="2400" dirty="0">
                <a:latin typeface="Courier New" pitchFamily="49" charset="0"/>
                <a:cs typeface="Courier New" pitchFamily="49" charset="0"/>
              </a:rPr>
              <a:t>="http://faraday.ee.emu.edu.tr/</a:t>
            </a:r>
            <a:r>
              <a:rPr lang="en-US" sz="2400" dirty="0" err="1">
                <a:latin typeface="Courier New" pitchFamily="49" charset="0"/>
                <a:cs typeface="Courier New" pitchFamily="49" charset="0"/>
              </a:rPr>
              <a:t>eee</a:t>
            </a:r>
            <a:r>
              <a:rPr lang="en-US" sz="2400" dirty="0">
                <a:latin typeface="Courier New" pitchFamily="49" charset="0"/>
                <a:cs typeface="Courier New" pitchFamily="49" charset="0"/>
              </a:rPr>
              <a:t>" target="_blank"&gt; Visit EEE &lt;/a&gt;</a:t>
            </a:r>
          </a:p>
        </p:txBody>
      </p:sp>
    </p:spTree>
    <p:extLst>
      <p:ext uri="{BB962C8B-B14F-4D97-AF65-F5344CB8AC3E}">
        <p14:creationId xmlns:p14="http://schemas.microsoft.com/office/powerpoint/2010/main" val="4079764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noAutofit/>
          </a:bodyPr>
          <a:lstStyle/>
          <a:p>
            <a:pPr marR="0" rtl="0"/>
            <a:r>
              <a:rPr lang="en-US" sz="3600" b="1" i="0" u="none" strike="noStrike" kern="1600" baseline="0" dirty="0" smtClean="0">
                <a:latin typeface="Cambria"/>
              </a:rPr>
              <a:t>The Anchor Tag and the Name Attribute</a:t>
            </a:r>
          </a:p>
        </p:txBody>
      </p:sp>
      <p:sp>
        <p:nvSpPr>
          <p:cNvPr id="3" name="Text Placeholder 2"/>
          <p:cNvSpPr>
            <a:spLocks noGrp="1"/>
          </p:cNvSpPr>
          <p:nvPr>
            <p:ph type="body" idx="4294967295"/>
          </p:nvPr>
        </p:nvSpPr>
        <p:spPr>
          <a:xfrm>
            <a:off x="0" y="1600200"/>
            <a:ext cx="8229600" cy="4525963"/>
          </a:xfrm>
        </p:spPr>
        <p:txBody>
          <a:bodyPr>
            <a:normAutofit fontScale="85000" lnSpcReduction="20000"/>
          </a:bodyPr>
          <a:lstStyle/>
          <a:p>
            <a:pPr marR="0" lvl="0" rtl="0"/>
            <a:r>
              <a:rPr lang="en-US" dirty="0"/>
              <a:t>The name attribute is used to create a named anchor. When using named anchors we can create links that can jump directly into a specific section on a page, instead of letting the user scroll around to find what he/she is looking for.</a:t>
            </a:r>
          </a:p>
          <a:p>
            <a:pPr marR="0" lvl="0" rtl="0"/>
            <a:r>
              <a:rPr lang="en-US" dirty="0"/>
              <a:t>Below is the syntax of a named anchor:</a:t>
            </a:r>
          </a:p>
          <a:p>
            <a:pPr marL="400050" lvl="1" indent="0">
              <a:buNone/>
            </a:pPr>
            <a:r>
              <a:rPr lang="en-US" dirty="0">
                <a:latin typeface="Courier New" pitchFamily="49" charset="0"/>
                <a:cs typeface="Courier New" pitchFamily="49" charset="0"/>
              </a:rPr>
              <a:t>&lt;a name="label"&gt;Text to be displayed&lt;/a&gt;</a:t>
            </a:r>
          </a:p>
          <a:p>
            <a:pPr marR="0" lvl="0" rtl="0"/>
            <a:r>
              <a:rPr lang="en-US" dirty="0"/>
              <a:t>The name attribute is used to create a named anchor. The name of the anchor can be any text you care to use.</a:t>
            </a:r>
          </a:p>
          <a:p>
            <a:pPr marR="0" lvl="0" rtl="0"/>
            <a:r>
              <a:rPr lang="en-US" dirty="0"/>
              <a:t>The line below defines a named anchor</a:t>
            </a:r>
            <a:r>
              <a:rPr lang="en-US" dirty="0" smtClean="0"/>
              <a:t>:</a:t>
            </a:r>
          </a:p>
          <a:p>
            <a:pPr marL="400050" lvl="1" indent="0">
              <a:buNone/>
            </a:pPr>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="#down"&gt;Bottom of the page&lt;/a&gt;</a:t>
            </a:r>
          </a:p>
        </p:txBody>
      </p:sp>
    </p:spTree>
    <p:extLst>
      <p:ext uri="{BB962C8B-B14F-4D97-AF65-F5344CB8AC3E}">
        <p14:creationId xmlns:p14="http://schemas.microsoft.com/office/powerpoint/2010/main" val="225093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609600"/>
            <a:ext cx="8229600" cy="1143000"/>
          </a:xfrm>
        </p:spPr>
        <p:txBody>
          <a:bodyPr>
            <a:noAutofit/>
          </a:bodyPr>
          <a:lstStyle/>
          <a:p>
            <a:pPr marL="0" lvl="0" indent="0">
              <a:buNone/>
            </a:pPr>
            <a:r>
              <a:rPr lang="en-US" sz="3600" b="1" kern="1600" dirty="0" smtClean="0">
                <a:latin typeface="Cambria"/>
              </a:rPr>
              <a:t>The Anchor Tag and the Name Attribute (</a:t>
            </a:r>
            <a:r>
              <a:rPr lang="en-US" sz="3600" b="1" kern="1600" dirty="0" err="1" smtClean="0">
                <a:latin typeface="Cambria"/>
              </a:rPr>
              <a:t>Contd</a:t>
            </a:r>
            <a:r>
              <a:rPr lang="en-US" sz="3600" b="1" kern="1600" dirty="0" smtClean="0">
                <a:latin typeface="Cambria"/>
              </a:rPr>
              <a:t>…)</a:t>
            </a:r>
            <a:endParaRPr lang="en-US" sz="3600" dirty="0"/>
          </a:p>
        </p:txBody>
      </p:sp>
      <p:sp>
        <p:nvSpPr>
          <p:cNvPr id="3" name="Text Placeholder 2"/>
          <p:cNvSpPr>
            <a:spLocks noGrp="1"/>
          </p:cNvSpPr>
          <p:nvPr>
            <p:ph type="body" idx="4294967295"/>
          </p:nvPr>
        </p:nvSpPr>
        <p:spPr>
          <a:xfrm>
            <a:off x="0" y="2027238"/>
            <a:ext cx="8229600" cy="4525962"/>
          </a:xfrm>
        </p:spPr>
        <p:txBody>
          <a:bodyPr>
            <a:normAutofit fontScale="85000" lnSpcReduction="10000"/>
          </a:bodyPr>
          <a:lstStyle/>
          <a:p>
            <a:pPr marR="0" lvl="0" rtl="0"/>
            <a:r>
              <a:rPr lang="en-US" dirty="0" smtClean="0"/>
              <a:t>You should notice that a named anchor is not displayed in a special way.</a:t>
            </a:r>
          </a:p>
          <a:p>
            <a:pPr marR="0" lvl="0" rtl="0"/>
            <a:r>
              <a:rPr lang="en-US" dirty="0" smtClean="0"/>
              <a:t>To link directly to the "down" section, add a # sign and the name of the anchor to the end of a URL, like this:</a:t>
            </a:r>
          </a:p>
          <a:p>
            <a:pPr marL="400050" lvl="1" indent="0">
              <a:buNone/>
            </a:pPr>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="http://faraday.ee.emu.edu.tr/</a:t>
            </a:r>
            <a:r>
              <a:rPr lang="en-US" dirty="0" err="1" smtClean="0">
                <a:latin typeface="Courier New" pitchFamily="49" charset="0"/>
                <a:cs typeface="Courier New" pitchFamily="49" charset="0"/>
              </a:rPr>
              <a:t>eee#down</a:t>
            </a:r>
            <a:r>
              <a:rPr lang="en-US" dirty="0" smtClean="0">
                <a:latin typeface="Courier New" pitchFamily="49" charset="0"/>
                <a:cs typeface="Courier New" pitchFamily="49" charset="0"/>
              </a:rPr>
              <a:t>"&gt;Jump to down section&lt;/a&gt;</a:t>
            </a:r>
          </a:p>
          <a:p>
            <a:pPr marR="0" lvl="0" rtl="0"/>
            <a:r>
              <a:rPr lang="en-US" dirty="0" smtClean="0"/>
              <a:t>A hyperlink to the Useful Tips Section from WITHIN the file "firstpage.html" will look like this: </a:t>
            </a:r>
          </a:p>
          <a:p>
            <a:pPr marL="400050" lvl="1" indent="0">
              <a:buNone/>
            </a:pPr>
            <a:r>
              <a:rPr lang="en-US" dirty="0" smtClean="0">
                <a:latin typeface="Courier New" pitchFamily="49" charset="0"/>
                <a:cs typeface="Courier New" pitchFamily="49" charset="0"/>
              </a:rPr>
              <a:t>&lt;a name="down"&gt;Down is here&lt;/a&gt;</a:t>
            </a:r>
            <a:endParaRPr lang="en-US" dirty="0"/>
          </a:p>
        </p:txBody>
      </p:sp>
    </p:spTree>
    <p:extLst>
      <p:ext uri="{BB962C8B-B14F-4D97-AF65-F5344CB8AC3E}">
        <p14:creationId xmlns:p14="http://schemas.microsoft.com/office/powerpoint/2010/main" val="309392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Tables</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525963"/>
          </a:xfrm>
        </p:spPr>
        <p:txBody>
          <a:bodyPr>
            <a:normAutofit fontScale="62500" lnSpcReduction="20000"/>
          </a:bodyPr>
          <a:lstStyle/>
          <a:p>
            <a:pPr marR="0" lvl="0" rtl="0"/>
            <a:r>
              <a:rPr lang="en-US" dirty="0"/>
              <a:t>Tables are defined with the &lt;table&gt; tag. A table is divided into rows (with the &lt;</a:t>
            </a:r>
            <a:r>
              <a:rPr lang="en-US" dirty="0" err="1"/>
              <a:t>tr</a:t>
            </a:r>
            <a:r>
              <a:rPr lang="en-US" dirty="0"/>
              <a:t>&gt; tag), and each row is divided into data cells (with the &lt;td&gt; tag). The letters td stands for "table data," which is the content of a data cell. A data cell can contain text, images, lists, paragraphs, forms, horizontal rules, tables, etc.</a:t>
            </a:r>
          </a:p>
          <a:p>
            <a:pPr marL="400050" lvl="1" indent="0">
              <a:buNone/>
            </a:pPr>
            <a:r>
              <a:rPr lang="en-US" dirty="0">
                <a:latin typeface="Courier New" pitchFamily="49" charset="0"/>
                <a:cs typeface="Courier New" pitchFamily="49" charset="0"/>
              </a:rPr>
              <a:t>&lt;table border=""&gt;</a:t>
            </a:r>
          </a:p>
          <a:p>
            <a:pPr marL="800100" lvl="2"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1257300" lvl="3" indent="0">
              <a:buNone/>
            </a:pPr>
            <a:r>
              <a:rPr lang="en-US" dirty="0">
                <a:latin typeface="Courier New" pitchFamily="49" charset="0"/>
                <a:cs typeface="Courier New" pitchFamily="49" charset="0"/>
              </a:rPr>
              <a:t>&lt;td&gt;row , cell &lt;/td&gt;</a:t>
            </a:r>
          </a:p>
          <a:p>
            <a:pPr marL="1257300" lvl="3" indent="0">
              <a:buNone/>
            </a:pPr>
            <a:r>
              <a:rPr lang="en-US" dirty="0">
                <a:latin typeface="Courier New" pitchFamily="49" charset="0"/>
                <a:cs typeface="Courier New" pitchFamily="49" charset="0"/>
              </a:rPr>
              <a:t>&lt;td&gt;row , cell &lt;/td&gt;</a:t>
            </a:r>
          </a:p>
          <a:p>
            <a:pPr marL="800100" lvl="2"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800100" lvl="2"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1257300" lvl="3" indent="0">
              <a:buNone/>
            </a:pPr>
            <a:r>
              <a:rPr lang="en-US" dirty="0">
                <a:latin typeface="Courier New" pitchFamily="49" charset="0"/>
                <a:cs typeface="Courier New" pitchFamily="49" charset="0"/>
              </a:rPr>
              <a:t>&lt;td&gt;row , cell &lt;/td&gt;</a:t>
            </a:r>
          </a:p>
          <a:p>
            <a:pPr marL="1257300" lvl="3" indent="0">
              <a:buNone/>
            </a:pPr>
            <a:r>
              <a:rPr lang="en-US" dirty="0">
                <a:latin typeface="Courier New" pitchFamily="49" charset="0"/>
                <a:cs typeface="Courier New" pitchFamily="49" charset="0"/>
              </a:rPr>
              <a:t>&lt;td&gt;row , cell &lt;/td&gt;</a:t>
            </a:r>
          </a:p>
          <a:p>
            <a:pPr marL="800100" lvl="2"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400050" lvl="1" indent="0">
              <a:buNone/>
            </a:pPr>
            <a:r>
              <a:rPr lang="en-US" dirty="0">
                <a:latin typeface="Courier New" pitchFamily="49" charset="0"/>
                <a:cs typeface="Courier New" pitchFamily="49" charset="0"/>
              </a:rPr>
              <a:t>&lt;/table&gt;</a:t>
            </a:r>
          </a:p>
          <a:p>
            <a:pPr marR="0" lvl="0" rtl="0"/>
            <a:r>
              <a:rPr lang="en-US" dirty="0"/>
              <a:t>How it looks in a browser:</a:t>
            </a:r>
          </a:p>
          <a:p>
            <a:pPr marL="0" marR="0" lvl="0" indent="0" rtl="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905877928"/>
              </p:ext>
            </p:extLst>
          </p:nvPr>
        </p:nvGraphicFramePr>
        <p:xfrm>
          <a:off x="3886200" y="5257800"/>
          <a:ext cx="4038600" cy="914400"/>
        </p:xfrm>
        <a:graphic>
          <a:graphicData uri="http://schemas.openxmlformats.org/drawingml/2006/table">
            <a:tbl>
              <a:tblPr>
                <a:tableStyleId>{073A0DAA-6AF3-43AB-8588-CEC1D06C72B9}</a:tableStyleId>
              </a:tblPr>
              <a:tblGrid>
                <a:gridCol w="2019300"/>
                <a:gridCol w="2019300"/>
              </a:tblGrid>
              <a:tr h="457200">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660"/>
                        </a:spcBef>
                        <a:spcAft>
                          <a:spcPts val="660"/>
                        </a:spcAft>
                      </a:pPr>
                      <a:r>
                        <a:rPr lang="en-US" sz="2400" dirty="0">
                          <a:effectLst/>
                        </a:rPr>
                        <a:t>row , cell </a:t>
                      </a:r>
                      <a:endParaRPr lang="en-US" sz="2400" b="1" dirty="0">
                        <a:solidFill>
                          <a:srgbClr val="000000"/>
                        </a:solidFill>
                        <a:effectLst/>
                        <a:latin typeface="Times New Roman"/>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94124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229600" cy="1143000"/>
          </a:xfrm>
        </p:spPr>
        <p:txBody>
          <a:bodyPr>
            <a:normAutofit fontScale="90000"/>
          </a:bodyPr>
          <a:lstStyle/>
          <a:p>
            <a:pPr marR="0" rtl="0"/>
            <a:r>
              <a:rPr lang="en-US" b="1" i="0" u="none" strike="noStrike" kern="1600" baseline="0" dirty="0" smtClean="0">
                <a:latin typeface="Cambria"/>
              </a:rPr>
              <a:t>Tables and the Border Attribute</a:t>
            </a:r>
          </a:p>
        </p:txBody>
      </p:sp>
      <p:sp>
        <p:nvSpPr>
          <p:cNvPr id="3" name="Text Placeholder 2"/>
          <p:cNvSpPr>
            <a:spLocks noGrp="1"/>
          </p:cNvSpPr>
          <p:nvPr>
            <p:ph type="body" idx="4294967295"/>
          </p:nvPr>
        </p:nvSpPr>
        <p:spPr>
          <a:xfrm>
            <a:off x="0" y="1600200"/>
            <a:ext cx="8229600" cy="4525963"/>
          </a:xfrm>
        </p:spPr>
        <p:txBody>
          <a:bodyPr>
            <a:normAutofit fontScale="85000" lnSpcReduction="20000"/>
          </a:bodyPr>
          <a:lstStyle/>
          <a:p>
            <a:pPr marR="0" lvl="0" rtl="0"/>
            <a:r>
              <a:rPr lang="en-US" dirty="0"/>
              <a:t>If you do not specify a border attribute the table will be displayed without any borders. Sometimes this can be useful, but most of the time, you want the borders to show. </a:t>
            </a:r>
          </a:p>
          <a:p>
            <a:pPr marR="0" lvl="0" rtl="0"/>
            <a:r>
              <a:rPr lang="en-US" dirty="0"/>
              <a:t>To display a table with borders, you will have to use the border attribute:</a:t>
            </a:r>
          </a:p>
          <a:p>
            <a:pPr marL="400050" lvl="1" indent="0">
              <a:buNone/>
            </a:pPr>
            <a:r>
              <a:rPr lang="en-US" dirty="0">
                <a:latin typeface="Courier New" pitchFamily="49" charset="0"/>
                <a:cs typeface="Courier New" pitchFamily="49" charset="0"/>
              </a:rPr>
              <a:t>&lt;table border=""&gt;</a:t>
            </a:r>
          </a:p>
          <a:p>
            <a:pPr marL="400050" lvl="1"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400050" lvl="1" indent="0">
              <a:buNone/>
            </a:pPr>
            <a:r>
              <a:rPr lang="en-US" dirty="0">
                <a:latin typeface="Courier New" pitchFamily="49" charset="0"/>
                <a:cs typeface="Courier New" pitchFamily="49" charset="0"/>
              </a:rPr>
              <a:t>&lt;td&gt;Row , cell &lt;/td&gt;</a:t>
            </a:r>
          </a:p>
          <a:p>
            <a:pPr marL="400050" lvl="1" indent="0">
              <a:buNone/>
            </a:pPr>
            <a:r>
              <a:rPr lang="en-US" dirty="0">
                <a:latin typeface="Courier New" pitchFamily="49" charset="0"/>
                <a:cs typeface="Courier New" pitchFamily="49" charset="0"/>
              </a:rPr>
              <a:t>&lt;td&gt;Row , cell &lt;/td&gt;</a:t>
            </a:r>
          </a:p>
          <a:p>
            <a:pPr marL="400050" lvl="1" indent="0">
              <a:buNone/>
            </a:pP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p>
          <a:p>
            <a:pPr marL="400050" lvl="1" indent="0">
              <a:buNone/>
            </a:pPr>
            <a:r>
              <a:rPr lang="en-US" dirty="0">
                <a:latin typeface="Courier New" pitchFamily="49" charset="0"/>
                <a:cs typeface="Courier New" pitchFamily="49" charset="0"/>
              </a:rPr>
              <a:t>&lt;/table&gt;</a:t>
            </a:r>
          </a:p>
        </p:txBody>
      </p:sp>
    </p:spTree>
    <p:extLst>
      <p:ext uri="{BB962C8B-B14F-4D97-AF65-F5344CB8AC3E}">
        <p14:creationId xmlns:p14="http://schemas.microsoft.com/office/powerpoint/2010/main" val="3645112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marR="0" rtl="0"/>
            <a:r>
              <a:rPr lang="en-US" b="1" i="0" u="none" strike="noStrike" kern="1600" baseline="0" dirty="0" smtClean="0">
                <a:latin typeface="Cambria"/>
              </a:rPr>
              <a:t>Headings in a Table</a:t>
            </a:r>
          </a:p>
        </p:txBody>
      </p:sp>
      <p:sp>
        <p:nvSpPr>
          <p:cNvPr id="3" name="Text Placeholder 2"/>
          <p:cNvSpPr>
            <a:spLocks noGrp="1"/>
          </p:cNvSpPr>
          <p:nvPr>
            <p:ph type="body" idx="4294967295"/>
          </p:nvPr>
        </p:nvSpPr>
        <p:spPr>
          <a:xfrm>
            <a:off x="0" y="1600200"/>
            <a:ext cx="8229600" cy="4876800"/>
          </a:xfrm>
        </p:spPr>
        <p:txBody>
          <a:bodyPr>
            <a:noAutofit/>
          </a:bodyPr>
          <a:lstStyle/>
          <a:p>
            <a:pPr marR="0" lvl="0" algn="l" rtl="0"/>
            <a:r>
              <a:rPr lang="en-US" sz="2000" dirty="0"/>
              <a:t>Headings in a table are defined with the &lt;</a:t>
            </a:r>
            <a:r>
              <a:rPr lang="en-US" sz="2000" dirty="0" err="1"/>
              <a:t>th</a:t>
            </a:r>
            <a:r>
              <a:rPr lang="en-US" sz="2000" dirty="0"/>
              <a:t>&gt; tag.</a:t>
            </a:r>
          </a:p>
          <a:p>
            <a:pPr marL="400050" lvl="1" indent="0" algn="l">
              <a:buNone/>
            </a:pPr>
            <a:r>
              <a:rPr lang="en-US" sz="1600" dirty="0"/>
              <a:t>&lt;table border=""&gt;</a:t>
            </a:r>
          </a:p>
          <a:p>
            <a:pPr marL="400050" lvl="1" indent="0" algn="l">
              <a:buNone/>
            </a:pPr>
            <a:r>
              <a:rPr lang="en-US" sz="1600" dirty="0"/>
              <a:t>&lt;</a:t>
            </a:r>
            <a:r>
              <a:rPr lang="en-US" sz="1600" dirty="0" err="1"/>
              <a:t>tr</a:t>
            </a:r>
            <a:r>
              <a:rPr lang="en-US" sz="1600" dirty="0"/>
              <a:t>&gt;</a:t>
            </a:r>
          </a:p>
          <a:p>
            <a:pPr marL="400050" lvl="1" indent="0" algn="l">
              <a:buNone/>
            </a:pPr>
            <a:r>
              <a:rPr lang="en-US" sz="1600" dirty="0"/>
              <a:t>&lt;</a:t>
            </a:r>
            <a:r>
              <a:rPr lang="en-US" sz="1600" dirty="0" err="1"/>
              <a:t>th</a:t>
            </a:r>
            <a:r>
              <a:rPr lang="en-US" sz="1600" dirty="0"/>
              <a:t>&gt;Heading&lt;/</a:t>
            </a:r>
            <a:r>
              <a:rPr lang="en-US" sz="1600" dirty="0" err="1"/>
              <a:t>th</a:t>
            </a:r>
            <a:r>
              <a:rPr lang="en-US" sz="1600" dirty="0"/>
              <a:t>&gt;</a:t>
            </a:r>
          </a:p>
          <a:p>
            <a:pPr marL="400050" lvl="1" indent="0" algn="l">
              <a:buNone/>
            </a:pPr>
            <a:r>
              <a:rPr lang="en-US" sz="1600" dirty="0"/>
              <a:t>&lt;</a:t>
            </a:r>
            <a:r>
              <a:rPr lang="en-US" sz="1600" dirty="0" err="1"/>
              <a:t>th</a:t>
            </a:r>
            <a:r>
              <a:rPr lang="en-US" sz="1600" dirty="0"/>
              <a:t>&gt;Another Heading&lt;/</a:t>
            </a:r>
            <a:r>
              <a:rPr lang="en-US" sz="1600" dirty="0" err="1"/>
              <a:t>th</a:t>
            </a:r>
            <a:r>
              <a:rPr lang="en-US" sz="1600" dirty="0"/>
              <a:t>&gt;</a:t>
            </a:r>
          </a:p>
          <a:p>
            <a:pPr marL="400050" lvl="1" indent="0" algn="l">
              <a:buNone/>
            </a:pPr>
            <a:r>
              <a:rPr lang="en-US" sz="1600" dirty="0"/>
              <a:t>&lt;/</a:t>
            </a:r>
            <a:r>
              <a:rPr lang="en-US" sz="1600" dirty="0" err="1"/>
              <a:t>tr</a:t>
            </a:r>
            <a:r>
              <a:rPr lang="en-US" sz="1600" dirty="0"/>
              <a:t>&gt;</a:t>
            </a:r>
          </a:p>
          <a:p>
            <a:pPr marL="400050" lvl="1" indent="0" algn="l">
              <a:buNone/>
            </a:pPr>
            <a:r>
              <a:rPr lang="en-US" sz="1600" dirty="0"/>
              <a:t>&lt;</a:t>
            </a:r>
            <a:r>
              <a:rPr lang="en-US" sz="1600" dirty="0" err="1"/>
              <a:t>tr</a:t>
            </a:r>
            <a:r>
              <a:rPr lang="en-US" sz="1600" dirty="0"/>
              <a:t>&gt;</a:t>
            </a:r>
          </a:p>
          <a:p>
            <a:pPr marL="400050" lvl="1" indent="0" algn="l">
              <a:buNone/>
            </a:pPr>
            <a:r>
              <a:rPr lang="en-US" sz="1600" dirty="0"/>
              <a:t>&lt;td&gt;row , cell &lt;/td&gt;</a:t>
            </a:r>
          </a:p>
          <a:p>
            <a:pPr marL="400050" lvl="1" indent="0" algn="l">
              <a:buNone/>
            </a:pPr>
            <a:r>
              <a:rPr lang="en-US" sz="1600" dirty="0"/>
              <a:t>&lt;td&gt;row , cell &lt;/td&gt;</a:t>
            </a:r>
          </a:p>
          <a:p>
            <a:pPr marL="400050" lvl="1" indent="0" algn="l">
              <a:buNone/>
            </a:pPr>
            <a:r>
              <a:rPr lang="en-US" sz="1600" dirty="0"/>
              <a:t>&lt;/</a:t>
            </a:r>
            <a:r>
              <a:rPr lang="en-US" sz="1600" dirty="0" err="1"/>
              <a:t>tr</a:t>
            </a:r>
            <a:r>
              <a:rPr lang="en-US" sz="1600" dirty="0"/>
              <a:t>&gt;</a:t>
            </a:r>
          </a:p>
          <a:p>
            <a:pPr marL="400050" lvl="1" indent="0" algn="l">
              <a:buNone/>
            </a:pPr>
            <a:r>
              <a:rPr lang="en-US" sz="1600" dirty="0"/>
              <a:t>&lt;</a:t>
            </a:r>
            <a:r>
              <a:rPr lang="en-US" sz="1600" dirty="0" err="1"/>
              <a:t>tr</a:t>
            </a:r>
            <a:r>
              <a:rPr lang="en-US" sz="1600" dirty="0"/>
              <a:t>&gt;</a:t>
            </a:r>
          </a:p>
          <a:p>
            <a:pPr marL="400050" lvl="1" indent="0" algn="l">
              <a:buNone/>
            </a:pPr>
            <a:r>
              <a:rPr lang="en-US" sz="1600" dirty="0"/>
              <a:t>&lt;td&gt;row , cell &lt;/td&gt;</a:t>
            </a:r>
          </a:p>
          <a:p>
            <a:pPr marL="400050" lvl="1" indent="0" algn="l">
              <a:buNone/>
            </a:pPr>
            <a:r>
              <a:rPr lang="en-US" sz="1600" dirty="0"/>
              <a:t>&lt;td&gt;row , cell &lt;/td&gt;</a:t>
            </a:r>
          </a:p>
          <a:p>
            <a:pPr marL="400050" lvl="1" indent="0" algn="l">
              <a:buNone/>
            </a:pPr>
            <a:r>
              <a:rPr lang="en-US" sz="1600" dirty="0"/>
              <a:t>&lt;/</a:t>
            </a:r>
            <a:r>
              <a:rPr lang="en-US" sz="1600" dirty="0" err="1"/>
              <a:t>tr</a:t>
            </a:r>
            <a:r>
              <a:rPr lang="en-US" sz="1600" dirty="0"/>
              <a:t>&gt;</a:t>
            </a:r>
          </a:p>
          <a:p>
            <a:pPr marL="400050" lvl="1" indent="0" algn="l">
              <a:buNone/>
            </a:pPr>
            <a:r>
              <a:rPr lang="en-US" sz="1600" dirty="0"/>
              <a:t>&lt;/table&gt;</a:t>
            </a:r>
          </a:p>
          <a:p>
            <a:pPr marR="0" lvl="0" algn="l" rtl="0"/>
            <a:r>
              <a:rPr lang="en-US" sz="2000" dirty="0"/>
              <a:t>How it looks in a browser</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779259035"/>
              </p:ext>
            </p:extLst>
          </p:nvPr>
        </p:nvGraphicFramePr>
        <p:xfrm>
          <a:off x="4648200" y="5181600"/>
          <a:ext cx="3810000" cy="1219200"/>
        </p:xfrm>
        <a:graphic>
          <a:graphicData uri="http://schemas.openxmlformats.org/drawingml/2006/table">
            <a:tbl>
              <a:tblPr>
                <a:tableStyleId>{5C22544A-7EE6-4342-B048-85BDC9FD1C3A}</a:tableStyleId>
              </a:tblPr>
              <a:tblGrid>
                <a:gridCol w="1905000"/>
                <a:gridCol w="1905000"/>
              </a:tblGrid>
              <a:tr h="406400">
                <a:tc>
                  <a:txBody>
                    <a:bodyPr/>
                    <a:lstStyle/>
                    <a:p>
                      <a:pPr marL="0" marR="0">
                        <a:spcBef>
                          <a:spcPts val="660"/>
                        </a:spcBef>
                        <a:spcAft>
                          <a:spcPts val="660"/>
                        </a:spcAft>
                      </a:pPr>
                      <a:r>
                        <a:rPr lang="en-US" sz="2000">
                          <a:effectLst/>
                        </a:rPr>
                        <a:t>Heading</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Another Heading</a:t>
                      </a:r>
                      <a:endParaRPr lang="en-US" sz="2000" b="1">
                        <a:solidFill>
                          <a:srgbClr val="000000"/>
                        </a:solidFill>
                        <a:effectLst/>
                        <a:latin typeface="Times New Roman"/>
                      </a:endParaRPr>
                    </a:p>
                  </a:txBody>
                  <a:tcPr marL="9525" marR="9525" marT="9525" marB="9525" anchor="ctr"/>
                </a:tc>
              </a:tr>
              <a:tr h="406400">
                <a:tc>
                  <a:txBody>
                    <a:bodyPr/>
                    <a:lstStyle/>
                    <a:p>
                      <a:pPr marL="0" marR="0">
                        <a:spcBef>
                          <a:spcPts val="660"/>
                        </a:spcBef>
                        <a:spcAft>
                          <a:spcPts val="660"/>
                        </a:spcAft>
                      </a:pPr>
                      <a:r>
                        <a:rPr lang="en-US" sz="2000">
                          <a:effectLst/>
                        </a:rPr>
                        <a:t>row , cell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row , cell </a:t>
                      </a:r>
                      <a:endParaRPr lang="en-US" sz="2000" b="1">
                        <a:solidFill>
                          <a:srgbClr val="000000"/>
                        </a:solidFill>
                        <a:effectLst/>
                        <a:latin typeface="Times New Roman"/>
                      </a:endParaRPr>
                    </a:p>
                  </a:txBody>
                  <a:tcPr marL="9525" marR="9525" marT="9525" marB="9525" anchor="ctr"/>
                </a:tc>
              </a:tr>
              <a:tr h="406400">
                <a:tc>
                  <a:txBody>
                    <a:bodyPr/>
                    <a:lstStyle/>
                    <a:p>
                      <a:pPr marL="0" marR="0">
                        <a:spcBef>
                          <a:spcPts val="660"/>
                        </a:spcBef>
                        <a:spcAft>
                          <a:spcPts val="660"/>
                        </a:spcAft>
                      </a:pPr>
                      <a:r>
                        <a:rPr lang="en-US" sz="2000">
                          <a:effectLst/>
                        </a:rPr>
                        <a:t>row , cell </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row , cell </a:t>
                      </a:r>
                      <a:endParaRPr lang="en-US" sz="2000" b="1" dirty="0">
                        <a:solidFill>
                          <a:srgbClr val="000000"/>
                        </a:solidFill>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239600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marR="0" rtl="0"/>
            <a:r>
              <a:rPr lang="en-US" b="1" i="0" u="none" strike="noStrike" kern="1600" baseline="0" dirty="0" smtClean="0">
                <a:latin typeface="Cambria"/>
              </a:rPr>
              <a:t>Empty Cells in a Table</a:t>
            </a:r>
          </a:p>
        </p:txBody>
      </p:sp>
      <p:sp>
        <p:nvSpPr>
          <p:cNvPr id="3" name="Text Placeholder 2"/>
          <p:cNvSpPr>
            <a:spLocks noGrp="1"/>
          </p:cNvSpPr>
          <p:nvPr>
            <p:ph sz="half" idx="4294967295"/>
          </p:nvPr>
        </p:nvSpPr>
        <p:spPr>
          <a:xfrm>
            <a:off x="0" y="1600200"/>
            <a:ext cx="4038600" cy="4495800"/>
          </a:xfrm>
        </p:spPr>
        <p:txBody>
          <a:bodyPr>
            <a:noAutofit/>
          </a:bodyPr>
          <a:lstStyle/>
          <a:p>
            <a:pPr marR="0" lvl="0" rtl="0"/>
            <a:r>
              <a:rPr lang="en-US" sz="2400" dirty="0"/>
              <a:t>Table cells with no content are not displayed very well in most browsers.</a:t>
            </a:r>
          </a:p>
          <a:p>
            <a:pPr marL="400050" lvl="1" indent="0">
              <a:buNone/>
            </a:pPr>
            <a:r>
              <a:rPr lang="en-US" sz="1800" dirty="0">
                <a:latin typeface="Courier New" pitchFamily="49" charset="0"/>
                <a:cs typeface="Courier New" pitchFamily="49" charset="0"/>
              </a:rPr>
              <a:t>&lt;table border=""&gt;</a:t>
            </a:r>
          </a:p>
          <a:p>
            <a:pPr marL="400050" lvl="1" indent="0">
              <a:buNone/>
            </a:pP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tr</a:t>
            </a:r>
            <a:r>
              <a:rPr lang="en-US" sz="1800" dirty="0">
                <a:latin typeface="Courier New" pitchFamily="49" charset="0"/>
                <a:cs typeface="Courier New" pitchFamily="49" charset="0"/>
              </a:rPr>
              <a:t>&gt;</a:t>
            </a:r>
          </a:p>
          <a:p>
            <a:pPr marL="400050" lvl="1" indent="0">
              <a:buNone/>
            </a:pPr>
            <a:r>
              <a:rPr lang="en-US" sz="1800" dirty="0">
                <a:latin typeface="Courier New" pitchFamily="49" charset="0"/>
                <a:cs typeface="Courier New" pitchFamily="49" charset="0"/>
              </a:rPr>
              <a:t>&lt;td&gt;row , cell &lt;/td&gt;</a:t>
            </a:r>
          </a:p>
          <a:p>
            <a:pPr marL="400050" lvl="1" indent="0">
              <a:buNone/>
            </a:pPr>
            <a:r>
              <a:rPr lang="en-US" sz="1800" dirty="0">
                <a:latin typeface="Courier New" pitchFamily="49" charset="0"/>
                <a:cs typeface="Courier New" pitchFamily="49" charset="0"/>
              </a:rPr>
              <a:t>&lt;td&gt;row , cell &lt;/td&gt;</a:t>
            </a:r>
          </a:p>
          <a:p>
            <a:pPr marL="400050" lvl="1" indent="0">
              <a:buNone/>
            </a:pP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tr</a:t>
            </a:r>
            <a:r>
              <a:rPr lang="en-US" sz="1800" dirty="0">
                <a:latin typeface="Courier New" pitchFamily="49" charset="0"/>
                <a:cs typeface="Courier New" pitchFamily="49" charset="0"/>
              </a:rPr>
              <a:t>&gt;</a:t>
            </a:r>
          </a:p>
          <a:p>
            <a:pPr marL="400050" lvl="1" indent="0">
              <a:buNone/>
            </a:pP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tr</a:t>
            </a:r>
            <a:r>
              <a:rPr lang="en-US" sz="1800" dirty="0">
                <a:latin typeface="Courier New" pitchFamily="49" charset="0"/>
                <a:cs typeface="Courier New" pitchFamily="49" charset="0"/>
              </a:rPr>
              <a:t>&gt;</a:t>
            </a:r>
          </a:p>
          <a:p>
            <a:pPr marL="400050" lvl="1" indent="0">
              <a:buNone/>
            </a:pPr>
            <a:r>
              <a:rPr lang="en-US" sz="1800" dirty="0">
                <a:latin typeface="Courier New" pitchFamily="49" charset="0"/>
                <a:cs typeface="Courier New" pitchFamily="49" charset="0"/>
              </a:rPr>
              <a:t>&lt;td&gt;row , cell &lt;/td&gt;</a:t>
            </a:r>
          </a:p>
          <a:p>
            <a:pPr marL="400050" lvl="1" indent="0">
              <a:buNone/>
            </a:pPr>
            <a:r>
              <a:rPr lang="en-US" sz="1800" dirty="0">
                <a:latin typeface="Courier New" pitchFamily="49" charset="0"/>
                <a:cs typeface="Courier New" pitchFamily="49" charset="0"/>
              </a:rPr>
              <a:t>&lt;td&gt;&lt;/td&gt;</a:t>
            </a:r>
          </a:p>
          <a:p>
            <a:pPr marL="400050" lvl="1" indent="0">
              <a:buNone/>
            </a:pPr>
            <a:r>
              <a:rPr lang="en-US" sz="1800" dirty="0">
                <a:latin typeface="Courier New" pitchFamily="49" charset="0"/>
                <a:cs typeface="Courier New" pitchFamily="49" charset="0"/>
              </a:rPr>
              <a:t>&lt;/</a:t>
            </a:r>
            <a:r>
              <a:rPr lang="en-US" sz="1800" dirty="0" err="1">
                <a:latin typeface="Courier New" pitchFamily="49" charset="0"/>
                <a:cs typeface="Courier New" pitchFamily="49" charset="0"/>
              </a:rPr>
              <a:t>tr</a:t>
            </a:r>
            <a:r>
              <a:rPr lang="en-US" sz="1800" dirty="0">
                <a:latin typeface="Courier New" pitchFamily="49" charset="0"/>
                <a:cs typeface="Courier New" pitchFamily="49" charset="0"/>
              </a:rPr>
              <a:t>&gt;</a:t>
            </a:r>
          </a:p>
          <a:p>
            <a:pPr marL="400050" lvl="1" indent="0">
              <a:buNone/>
            </a:pPr>
            <a:r>
              <a:rPr lang="en-US" sz="1800" dirty="0">
                <a:latin typeface="Courier New" pitchFamily="49" charset="0"/>
                <a:cs typeface="Courier New" pitchFamily="49" charset="0"/>
              </a:rPr>
              <a:t>&lt;/table</a:t>
            </a:r>
            <a:r>
              <a:rPr lang="en-US" sz="1800" dirty="0" smtClean="0">
                <a:latin typeface="Courier New" pitchFamily="49" charset="0"/>
                <a:cs typeface="Courier New" pitchFamily="49" charset="0"/>
              </a:rPr>
              <a:t>&gt;</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88464895"/>
              </p:ext>
            </p:extLst>
          </p:nvPr>
        </p:nvGraphicFramePr>
        <p:xfrm>
          <a:off x="6477000" y="4191000"/>
          <a:ext cx="2667000" cy="1784968"/>
        </p:xfrm>
        <a:graphic>
          <a:graphicData uri="http://schemas.openxmlformats.org/drawingml/2006/table">
            <a:tbl>
              <a:tblPr>
                <a:tableStyleId>{5C22544A-7EE6-4342-B048-85BDC9FD1C3A}</a:tableStyleId>
              </a:tblPr>
              <a:tblGrid>
                <a:gridCol w="1333500"/>
                <a:gridCol w="1333500"/>
              </a:tblGrid>
              <a:tr h="892484">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4674" marR="4674" marT="4674" marB="4674" anchor="ctr"/>
                </a:tc>
              </a:tr>
              <a:tr h="892484">
                <a:tc>
                  <a:txBody>
                    <a:bodyPr/>
                    <a:lstStyle/>
                    <a:p>
                      <a:pPr marL="0" marR="0">
                        <a:spcBef>
                          <a:spcPts val="660"/>
                        </a:spcBef>
                        <a:spcAft>
                          <a:spcPts val="660"/>
                        </a:spcAft>
                      </a:pPr>
                      <a:r>
                        <a:rPr lang="en-US" sz="2400">
                          <a:effectLst/>
                        </a:rPr>
                        <a:t>row , cell </a:t>
                      </a:r>
                      <a:endParaRPr lang="en-US" sz="2400" b="1">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400" dirty="0">
                          <a:effectLst/>
                        </a:rPr>
                        <a:t> </a:t>
                      </a:r>
                      <a:endParaRPr lang="en-US" sz="2400" b="1" dirty="0">
                        <a:solidFill>
                          <a:srgbClr val="000000"/>
                        </a:solidFill>
                        <a:effectLst/>
                        <a:latin typeface="Times New Roman"/>
                      </a:endParaRPr>
                    </a:p>
                  </a:txBody>
                  <a:tcPr marL="4674" marR="4674" marT="4674" marB="4674" anchor="ctr"/>
                </a:tc>
              </a:tr>
            </a:tbl>
          </a:graphicData>
        </a:graphic>
      </p:graphicFrame>
    </p:spTree>
    <p:extLst>
      <p:ext uri="{BB962C8B-B14F-4D97-AF65-F5344CB8AC3E}">
        <p14:creationId xmlns:p14="http://schemas.microsoft.com/office/powerpoint/2010/main" val="1287146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1143000"/>
          </a:xfrm>
        </p:spPr>
        <p:txBody>
          <a:bodyPr/>
          <a:lstStyle/>
          <a:p>
            <a:pPr lvl="0"/>
            <a:r>
              <a:rPr lang="en-US" b="1" kern="1600" dirty="0">
                <a:solidFill>
                  <a:prstClr val="black"/>
                </a:solidFill>
                <a:latin typeface="Cambria"/>
              </a:rPr>
              <a:t>Empty Cells in a Table</a:t>
            </a:r>
            <a:endParaRPr lang="en-US" dirty="0"/>
          </a:p>
        </p:txBody>
      </p:sp>
      <p:sp>
        <p:nvSpPr>
          <p:cNvPr id="3" name="Text Placeholder 2"/>
          <p:cNvSpPr>
            <a:spLocks noGrp="1"/>
          </p:cNvSpPr>
          <p:nvPr>
            <p:ph sz="half" idx="4294967295"/>
          </p:nvPr>
        </p:nvSpPr>
        <p:spPr>
          <a:xfrm>
            <a:off x="0" y="1600200"/>
            <a:ext cx="4038600" cy="4525963"/>
          </a:xfrm>
        </p:spPr>
        <p:txBody>
          <a:bodyPr>
            <a:normAutofit/>
          </a:bodyPr>
          <a:lstStyle/>
          <a:p>
            <a:pPr marR="0" lvl="0" rtl="0"/>
            <a:r>
              <a:rPr lang="en-US" sz="1600" dirty="0" smtClean="0"/>
              <a:t>To avoid this, add a non-breaking space (&amp;</a:t>
            </a:r>
            <a:r>
              <a:rPr lang="en-US" sz="1600" dirty="0" err="1" smtClean="0"/>
              <a:t>nbsp</a:t>
            </a:r>
            <a:r>
              <a:rPr lang="en-US" sz="1600" dirty="0" smtClean="0"/>
              <a:t>;) to empty data cells, to make the borders visible: </a:t>
            </a:r>
          </a:p>
          <a:p>
            <a:pPr marL="400050" lvl="1" indent="0">
              <a:buNone/>
            </a:pPr>
            <a:r>
              <a:rPr lang="en-US" sz="1600" dirty="0" smtClean="0">
                <a:latin typeface="Courier New" pitchFamily="49" charset="0"/>
                <a:cs typeface="Courier New" pitchFamily="49" charset="0"/>
              </a:rPr>
              <a:t>&lt;table border=""&gt;</a:t>
            </a:r>
          </a:p>
          <a:p>
            <a:pPr marL="400050" lvl="1"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tr</a:t>
            </a:r>
            <a:r>
              <a:rPr lang="en-US" sz="1600" dirty="0" smtClean="0">
                <a:latin typeface="Courier New" pitchFamily="49" charset="0"/>
                <a:cs typeface="Courier New" pitchFamily="49" charset="0"/>
              </a:rPr>
              <a:t>&gt;</a:t>
            </a:r>
          </a:p>
          <a:p>
            <a:pPr marL="400050" lvl="1" indent="0">
              <a:buNone/>
            </a:pPr>
            <a:r>
              <a:rPr lang="en-US" sz="1600" dirty="0" smtClean="0">
                <a:latin typeface="Courier New" pitchFamily="49" charset="0"/>
                <a:cs typeface="Courier New" pitchFamily="49" charset="0"/>
              </a:rPr>
              <a:t>&lt;td&gt;row , cell &lt;/td&gt;</a:t>
            </a:r>
          </a:p>
          <a:p>
            <a:pPr marL="400050" lvl="1" indent="0">
              <a:buNone/>
            </a:pPr>
            <a:r>
              <a:rPr lang="en-US" sz="1600" dirty="0" smtClean="0">
                <a:latin typeface="Courier New" pitchFamily="49" charset="0"/>
                <a:cs typeface="Courier New" pitchFamily="49" charset="0"/>
              </a:rPr>
              <a:t>&lt;td&gt;row , cell &lt;/td&gt;</a:t>
            </a:r>
          </a:p>
          <a:p>
            <a:pPr marL="400050" lvl="1"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tr</a:t>
            </a:r>
            <a:r>
              <a:rPr lang="en-US" sz="1600" dirty="0" smtClean="0">
                <a:latin typeface="Courier New" pitchFamily="49" charset="0"/>
                <a:cs typeface="Courier New" pitchFamily="49" charset="0"/>
              </a:rPr>
              <a:t>&gt;</a:t>
            </a:r>
          </a:p>
          <a:p>
            <a:pPr marL="400050" lvl="1"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tr</a:t>
            </a:r>
            <a:r>
              <a:rPr lang="en-US" sz="1600" dirty="0" smtClean="0">
                <a:latin typeface="Courier New" pitchFamily="49" charset="0"/>
                <a:cs typeface="Courier New" pitchFamily="49" charset="0"/>
              </a:rPr>
              <a:t>&gt;</a:t>
            </a:r>
          </a:p>
          <a:p>
            <a:pPr marL="400050" lvl="1" indent="0">
              <a:buNone/>
            </a:pPr>
            <a:r>
              <a:rPr lang="en-US" sz="1600" dirty="0" smtClean="0">
                <a:latin typeface="Courier New" pitchFamily="49" charset="0"/>
                <a:cs typeface="Courier New" pitchFamily="49" charset="0"/>
              </a:rPr>
              <a:t>&lt;td&gt;row , cell &lt;/td&gt;</a:t>
            </a:r>
          </a:p>
          <a:p>
            <a:pPr marL="400050" lvl="1" indent="0">
              <a:buNone/>
            </a:pPr>
            <a:r>
              <a:rPr lang="en-US" sz="1600" dirty="0" smtClean="0">
                <a:latin typeface="Courier New" pitchFamily="49" charset="0"/>
                <a:cs typeface="Courier New" pitchFamily="49" charset="0"/>
              </a:rPr>
              <a:t>&lt;td&gt;&amp;</a:t>
            </a:r>
            <a:r>
              <a:rPr lang="en-US" sz="1600" dirty="0" err="1" smtClean="0">
                <a:latin typeface="Courier New" pitchFamily="49" charset="0"/>
                <a:cs typeface="Courier New" pitchFamily="49" charset="0"/>
              </a:rPr>
              <a:t>nbsp</a:t>
            </a:r>
            <a:r>
              <a:rPr lang="en-US" sz="1600" dirty="0" smtClean="0">
                <a:latin typeface="Courier New" pitchFamily="49" charset="0"/>
                <a:cs typeface="Courier New" pitchFamily="49" charset="0"/>
              </a:rPr>
              <a:t>;&lt;/td&gt;</a:t>
            </a:r>
          </a:p>
          <a:p>
            <a:pPr marL="400050" lvl="1"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tr</a:t>
            </a:r>
            <a:r>
              <a:rPr lang="en-US" sz="1600" dirty="0" smtClean="0">
                <a:latin typeface="Courier New" pitchFamily="49" charset="0"/>
                <a:cs typeface="Courier New" pitchFamily="49" charset="0"/>
              </a:rPr>
              <a:t>&gt;</a:t>
            </a:r>
          </a:p>
          <a:p>
            <a:pPr marL="400050" lvl="1" indent="0">
              <a:buNone/>
            </a:pPr>
            <a:r>
              <a:rPr lang="en-US" sz="1600" dirty="0" smtClean="0">
                <a:latin typeface="Courier New" pitchFamily="49" charset="0"/>
                <a:cs typeface="Courier New" pitchFamily="49" charset="0"/>
              </a:rPr>
              <a:t>&lt;/table&gt;</a:t>
            </a:r>
          </a:p>
          <a:p>
            <a:pPr marR="0" lvl="0" rtl="0"/>
            <a:r>
              <a:rPr lang="en-US" sz="1600" dirty="0" smtClean="0"/>
              <a:t>How it looks in a browser:</a:t>
            </a:r>
            <a:endParaRPr lang="en-US" dirty="0"/>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2473770957"/>
              </p:ext>
            </p:extLst>
          </p:nvPr>
        </p:nvGraphicFramePr>
        <p:xfrm>
          <a:off x="6248400" y="4419600"/>
          <a:ext cx="2895600" cy="1295404"/>
        </p:xfrm>
        <a:graphic>
          <a:graphicData uri="http://schemas.openxmlformats.org/drawingml/2006/table">
            <a:tbl>
              <a:tblPr>
                <a:tableStyleId>{5C22544A-7EE6-4342-B048-85BDC9FD1C3A}</a:tableStyleId>
              </a:tblPr>
              <a:tblGrid>
                <a:gridCol w="1447800"/>
                <a:gridCol w="1447800"/>
              </a:tblGrid>
              <a:tr h="647702">
                <a:tc>
                  <a:txBody>
                    <a:bodyPr/>
                    <a:lstStyle/>
                    <a:p>
                      <a:pPr marL="0" marR="0">
                        <a:spcBef>
                          <a:spcPts val="660"/>
                        </a:spcBef>
                        <a:spcAft>
                          <a:spcPts val="660"/>
                        </a:spcAft>
                      </a:pPr>
                      <a:r>
                        <a:rPr lang="en-US" sz="2800">
                          <a:effectLst/>
                        </a:rPr>
                        <a:t>row , cell </a:t>
                      </a:r>
                      <a:endParaRPr lang="en-US" sz="2800" b="1">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800">
                          <a:effectLst/>
                        </a:rPr>
                        <a:t>row , cell </a:t>
                      </a:r>
                      <a:endParaRPr lang="en-US" sz="2800" b="1">
                        <a:solidFill>
                          <a:srgbClr val="000000"/>
                        </a:solidFill>
                        <a:effectLst/>
                        <a:latin typeface="Times New Roman"/>
                      </a:endParaRPr>
                    </a:p>
                  </a:txBody>
                  <a:tcPr marL="4674" marR="4674" marT="4674" marB="4674" anchor="ctr"/>
                </a:tc>
              </a:tr>
              <a:tr h="647702">
                <a:tc>
                  <a:txBody>
                    <a:bodyPr/>
                    <a:lstStyle/>
                    <a:p>
                      <a:pPr marL="0" marR="0">
                        <a:spcBef>
                          <a:spcPts val="660"/>
                        </a:spcBef>
                        <a:spcAft>
                          <a:spcPts val="660"/>
                        </a:spcAft>
                      </a:pPr>
                      <a:r>
                        <a:rPr lang="en-US" sz="2800">
                          <a:effectLst/>
                        </a:rPr>
                        <a:t>row , cell </a:t>
                      </a:r>
                      <a:endParaRPr lang="en-US" sz="2800" b="1">
                        <a:solidFill>
                          <a:srgbClr val="000000"/>
                        </a:solidFill>
                        <a:effectLst/>
                        <a:latin typeface="Times New Roman"/>
                      </a:endParaRPr>
                    </a:p>
                  </a:txBody>
                  <a:tcPr marL="4674" marR="4674" marT="4674" marB="4674" anchor="ctr"/>
                </a:tc>
                <a:tc>
                  <a:txBody>
                    <a:bodyPr/>
                    <a:lstStyle/>
                    <a:p>
                      <a:pPr marL="0" marR="0">
                        <a:spcBef>
                          <a:spcPts val="660"/>
                        </a:spcBef>
                        <a:spcAft>
                          <a:spcPts val="660"/>
                        </a:spcAft>
                      </a:pPr>
                      <a:r>
                        <a:rPr lang="en-US" sz="2800" dirty="0">
                          <a:effectLst/>
                        </a:rPr>
                        <a:t> </a:t>
                      </a:r>
                      <a:endParaRPr lang="en-US" sz="2800" b="1" dirty="0">
                        <a:solidFill>
                          <a:srgbClr val="000000"/>
                        </a:solidFill>
                        <a:effectLst/>
                        <a:latin typeface="Times New Roman"/>
                      </a:endParaRPr>
                    </a:p>
                  </a:txBody>
                  <a:tcPr marL="4674" marR="4674" marT="4674" marB="4674" anchor="ctr"/>
                </a:tc>
              </a:tr>
            </a:tbl>
          </a:graphicData>
        </a:graphic>
      </p:graphicFrame>
    </p:spTree>
    <p:extLst>
      <p:ext uri="{BB962C8B-B14F-4D97-AF65-F5344CB8AC3E}">
        <p14:creationId xmlns:p14="http://schemas.microsoft.com/office/powerpoint/2010/main" val="1373053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pPr marR="0" rtl="0"/>
            <a:r>
              <a:rPr lang="en-US" b="1" i="0" u="none" strike="noStrike" baseline="0" dirty="0" smtClean="0">
                <a:solidFill>
                  <a:srgbClr val="000000"/>
                </a:solidFill>
                <a:latin typeface="Times New Roman"/>
              </a:rPr>
              <a:t>Table Tags</a:t>
            </a:r>
            <a:endParaRPr lang="en-US" b="1" i="0" u="none" strike="noStrike" kern="1600" baseline="0" dirty="0" smtClean="0">
              <a:solidFill>
                <a:srgbClr val="000000"/>
              </a:solidFill>
              <a:latin typeface="Cambria"/>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297171445"/>
              </p:ext>
            </p:extLst>
          </p:nvPr>
        </p:nvGraphicFramePr>
        <p:xfrm>
          <a:off x="2209800" y="1219200"/>
          <a:ext cx="6934200" cy="5200650"/>
        </p:xfrm>
        <a:graphic>
          <a:graphicData uri="http://schemas.openxmlformats.org/drawingml/2006/table">
            <a:tbl>
              <a:tblPr>
                <a:tableStyleId>{5C22544A-7EE6-4342-B048-85BDC9FD1C3A}</a:tableStyleId>
              </a:tblPr>
              <a:tblGrid>
                <a:gridCol w="1752600"/>
                <a:gridCol w="5181600"/>
              </a:tblGrid>
              <a:tr h="457200">
                <a:tc>
                  <a:txBody>
                    <a:bodyPr/>
                    <a:lstStyle/>
                    <a:p>
                      <a:pPr marL="0" marR="0">
                        <a:spcBef>
                          <a:spcPts val="660"/>
                        </a:spcBef>
                        <a:spcAft>
                          <a:spcPts val="660"/>
                        </a:spcAft>
                      </a:pPr>
                      <a:r>
                        <a:rPr lang="en-US" sz="2000" b="1" dirty="0">
                          <a:effectLst/>
                        </a:rPr>
                        <a:t>Tag</a:t>
                      </a:r>
                      <a:endParaRPr lang="en-US" sz="2000" b="1" dirty="0">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b="1" dirty="0">
                          <a:effectLst/>
                        </a:rPr>
                        <a:t>Description</a:t>
                      </a:r>
                      <a:endParaRPr lang="en-US" sz="2000" b="1" dirty="0">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&lt;table&gt;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&lt;th&gt;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 header</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&lt;tr&gt;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 row</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&lt;td&gt;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Defines a table cell</a:t>
                      </a:r>
                      <a:endParaRPr lang="en-US" sz="2000" b="1" dirty="0">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&lt;caption&gt;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 caption</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&lt;colgroup&gt;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groups of table columns</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&lt;col&gt;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the attribute values for one or more columns in a table</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&lt;thead&gt;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 head</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&lt;tbody&gt;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a:effectLst/>
                        </a:rPr>
                        <a:t>Defines a table body </a:t>
                      </a:r>
                      <a:endParaRPr lang="en-US" sz="2000" b="1">
                        <a:solidFill>
                          <a:srgbClr val="000000"/>
                        </a:solidFill>
                        <a:effectLst/>
                        <a:latin typeface="Times New Roman"/>
                      </a:endParaRPr>
                    </a:p>
                  </a:txBody>
                  <a:tcPr marL="9525" marR="9525" marT="9525" marB="9525" anchor="ctr"/>
                </a:tc>
              </a:tr>
              <a:tr h="457200">
                <a:tc>
                  <a:txBody>
                    <a:bodyPr/>
                    <a:lstStyle/>
                    <a:p>
                      <a:pPr marL="0" marR="0">
                        <a:spcBef>
                          <a:spcPts val="660"/>
                        </a:spcBef>
                        <a:spcAft>
                          <a:spcPts val="660"/>
                        </a:spcAft>
                      </a:pPr>
                      <a:r>
                        <a:rPr lang="en-US" sz="2000">
                          <a:effectLst/>
                        </a:rPr>
                        <a:t>&lt;tfoot&gt;</a:t>
                      </a:r>
                      <a:endParaRPr lang="en-US" sz="20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000" dirty="0">
                          <a:effectLst/>
                        </a:rPr>
                        <a:t>Defines a table footer </a:t>
                      </a:r>
                      <a:endParaRPr lang="en-US" sz="2000" b="1" dirty="0">
                        <a:solidFill>
                          <a:srgbClr val="000000"/>
                        </a:solidFill>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510265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idx="4294967295"/>
          </p:nvPr>
        </p:nvSpPr>
        <p:spPr>
          <a:xfrm>
            <a:off x="0" y="274638"/>
            <a:ext cx="8229600" cy="1143000"/>
          </a:xfrm>
          <a:prstGeom prst="rect">
            <a:avLst/>
          </a:prstGeom>
        </p:spPr>
        <p:txBody>
          <a:bodyPr/>
          <a:lstStyle/>
          <a:p>
            <a:pPr eaLnBrk="1" hangingPunct="1"/>
            <a:r>
              <a:rPr lang="en-US" dirty="0"/>
              <a:t>Agenda</a:t>
            </a:r>
          </a:p>
        </p:txBody>
      </p:sp>
      <p:sp>
        <p:nvSpPr>
          <p:cNvPr id="14339" name="Rectangle 128"/>
          <p:cNvSpPr>
            <a:spLocks noChangeArrowheads="1"/>
          </p:cNvSpPr>
          <p:nvPr/>
        </p:nvSpPr>
        <p:spPr bwMode="auto">
          <a:xfrm>
            <a:off x="795338" y="3194050"/>
            <a:ext cx="706437" cy="523875"/>
          </a:xfrm>
          <a:prstGeom prst="rect">
            <a:avLst/>
          </a:prstGeom>
          <a:solidFill>
            <a:srgbClr val="FF0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a:latin typeface="Gill Sans MT" pitchFamily="34" charset="0"/>
              </a:rPr>
              <a:t>3</a:t>
            </a:r>
          </a:p>
        </p:txBody>
      </p:sp>
      <p:sp>
        <p:nvSpPr>
          <p:cNvPr id="14340" name="Rectangle 144"/>
          <p:cNvSpPr>
            <a:spLocks noChangeArrowheads="1"/>
          </p:cNvSpPr>
          <p:nvPr/>
        </p:nvSpPr>
        <p:spPr bwMode="auto">
          <a:xfrm>
            <a:off x="784225" y="1524000"/>
            <a:ext cx="706438"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sz="2800" b="1" dirty="0">
                <a:latin typeface="Gill Sans MT" pitchFamily="34" charset="0"/>
              </a:rPr>
              <a:t>1</a:t>
            </a:r>
          </a:p>
        </p:txBody>
      </p:sp>
      <p:sp>
        <p:nvSpPr>
          <p:cNvPr id="14341" name="Rectangle 146"/>
          <p:cNvSpPr>
            <a:spLocks noChangeArrowheads="1"/>
          </p:cNvSpPr>
          <p:nvPr/>
        </p:nvSpPr>
        <p:spPr bwMode="auto">
          <a:xfrm>
            <a:off x="1481138" y="1524000"/>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a:latin typeface="Gill Sans MT" pitchFamily="34" charset="0"/>
              </a:rPr>
              <a:t>Introduction to </a:t>
            </a:r>
            <a:r>
              <a:rPr lang="en-US" sz="2800" b="1" dirty="0" smtClean="0">
                <a:latin typeface="Gill Sans MT" pitchFamily="34" charset="0"/>
              </a:rPr>
              <a:t>HTML</a:t>
            </a:r>
            <a:r>
              <a:rPr lang="en-US" sz="2800" b="1" dirty="0">
                <a:latin typeface="Gill Sans MT" pitchFamily="34" charset="0"/>
              </a:rPr>
              <a:t>			 </a:t>
            </a:r>
          </a:p>
        </p:txBody>
      </p:sp>
      <p:sp>
        <p:nvSpPr>
          <p:cNvPr id="14342" name="Rectangle 155"/>
          <p:cNvSpPr>
            <a:spLocks noChangeArrowheads="1"/>
          </p:cNvSpPr>
          <p:nvPr/>
        </p:nvSpPr>
        <p:spPr bwMode="auto">
          <a:xfrm>
            <a:off x="777875" y="2360613"/>
            <a:ext cx="706438" cy="565150"/>
          </a:xfrm>
          <a:prstGeom prst="rect">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a:latin typeface="Gill Sans MT" pitchFamily="34" charset="0"/>
              </a:rPr>
              <a:t>2</a:t>
            </a:r>
          </a:p>
        </p:txBody>
      </p:sp>
      <p:sp>
        <p:nvSpPr>
          <p:cNvPr id="14343" name="Rectangle 157"/>
          <p:cNvSpPr>
            <a:spLocks noChangeArrowheads="1"/>
          </p:cNvSpPr>
          <p:nvPr/>
        </p:nvSpPr>
        <p:spPr bwMode="auto">
          <a:xfrm>
            <a:off x="1482725" y="2362200"/>
            <a:ext cx="6845300" cy="565150"/>
          </a:xfrm>
          <a:prstGeom prst="rect">
            <a:avLst/>
          </a:prstGeom>
          <a:solidFill>
            <a:srgbClr val="FFFF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Tags</a:t>
            </a:r>
            <a:r>
              <a:rPr lang="en-US" sz="2800" b="1" dirty="0">
                <a:latin typeface="Gill Sans MT" pitchFamily="34" charset="0"/>
              </a:rPr>
              <a:t>	</a:t>
            </a:r>
          </a:p>
        </p:txBody>
      </p:sp>
      <p:sp>
        <p:nvSpPr>
          <p:cNvPr id="14344" name="Rectangle 163"/>
          <p:cNvSpPr>
            <a:spLocks noChangeArrowheads="1"/>
          </p:cNvSpPr>
          <p:nvPr/>
        </p:nvSpPr>
        <p:spPr bwMode="auto">
          <a:xfrm>
            <a:off x="1492250" y="3194050"/>
            <a:ext cx="6850063" cy="523875"/>
          </a:xfrm>
          <a:prstGeom prst="rect">
            <a:avLst/>
          </a:prstGeom>
          <a:solidFill>
            <a:srgbClr val="FF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Linking</a:t>
            </a:r>
            <a:r>
              <a:rPr lang="en-US" sz="2800" b="1" dirty="0">
                <a:latin typeface="Gill Sans MT" pitchFamily="34" charset="0"/>
              </a:rPr>
              <a:t>		</a:t>
            </a:r>
          </a:p>
        </p:txBody>
      </p:sp>
      <p:sp>
        <p:nvSpPr>
          <p:cNvPr id="9" name="Rectangle 128"/>
          <p:cNvSpPr>
            <a:spLocks noChangeArrowheads="1"/>
          </p:cNvSpPr>
          <p:nvPr/>
        </p:nvSpPr>
        <p:spPr bwMode="auto">
          <a:xfrm>
            <a:off x="835025" y="5572125"/>
            <a:ext cx="706437" cy="523875"/>
          </a:xfrm>
          <a:prstGeom prst="rect">
            <a:avLst/>
          </a:prstGeom>
          <a:solidFill>
            <a:srgbClr val="FF0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dirty="0">
                <a:latin typeface="Gill Sans MT" pitchFamily="34" charset="0"/>
              </a:rPr>
              <a:t>6</a:t>
            </a:r>
          </a:p>
        </p:txBody>
      </p:sp>
      <p:sp>
        <p:nvSpPr>
          <p:cNvPr id="10" name="Rectangle 144"/>
          <p:cNvSpPr>
            <a:spLocks noChangeArrowheads="1"/>
          </p:cNvSpPr>
          <p:nvPr/>
        </p:nvSpPr>
        <p:spPr bwMode="auto">
          <a:xfrm>
            <a:off x="823912" y="3902075"/>
            <a:ext cx="706438"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sz="2800" b="1" dirty="0">
                <a:latin typeface="Gill Sans MT" pitchFamily="34" charset="0"/>
              </a:rPr>
              <a:t>4</a:t>
            </a:r>
          </a:p>
        </p:txBody>
      </p:sp>
      <p:sp>
        <p:nvSpPr>
          <p:cNvPr id="11" name="Rectangle 146"/>
          <p:cNvSpPr>
            <a:spLocks noChangeArrowheads="1"/>
          </p:cNvSpPr>
          <p:nvPr/>
        </p:nvSpPr>
        <p:spPr bwMode="auto">
          <a:xfrm>
            <a:off x="1520825" y="3902075"/>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Lists</a:t>
            </a:r>
            <a:r>
              <a:rPr lang="en-US" sz="2800" b="1" dirty="0">
                <a:latin typeface="Gill Sans MT" pitchFamily="34" charset="0"/>
              </a:rPr>
              <a:t>			 </a:t>
            </a:r>
          </a:p>
        </p:txBody>
      </p:sp>
      <p:sp>
        <p:nvSpPr>
          <p:cNvPr id="12" name="Rectangle 155"/>
          <p:cNvSpPr>
            <a:spLocks noChangeArrowheads="1"/>
          </p:cNvSpPr>
          <p:nvPr/>
        </p:nvSpPr>
        <p:spPr bwMode="auto">
          <a:xfrm>
            <a:off x="817562" y="4738688"/>
            <a:ext cx="706438" cy="565150"/>
          </a:xfrm>
          <a:prstGeom prst="rect">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dirty="0">
                <a:latin typeface="Gill Sans MT" pitchFamily="34" charset="0"/>
              </a:rPr>
              <a:t>5</a:t>
            </a:r>
          </a:p>
        </p:txBody>
      </p:sp>
      <p:sp>
        <p:nvSpPr>
          <p:cNvPr id="13" name="Rectangle 157"/>
          <p:cNvSpPr>
            <a:spLocks noChangeArrowheads="1"/>
          </p:cNvSpPr>
          <p:nvPr/>
        </p:nvSpPr>
        <p:spPr bwMode="auto">
          <a:xfrm>
            <a:off x="1522412" y="4738688"/>
            <a:ext cx="6845300" cy="565150"/>
          </a:xfrm>
          <a:prstGeom prst="rect">
            <a:avLst/>
          </a:prstGeom>
          <a:solidFill>
            <a:srgbClr val="FFFF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Tables</a:t>
            </a:r>
            <a:r>
              <a:rPr lang="en-US" sz="2800" b="1" dirty="0">
                <a:latin typeface="Gill Sans MT" pitchFamily="34" charset="0"/>
              </a:rPr>
              <a:t>	</a:t>
            </a:r>
          </a:p>
        </p:txBody>
      </p:sp>
      <p:sp>
        <p:nvSpPr>
          <p:cNvPr id="14" name="Rectangle 163"/>
          <p:cNvSpPr>
            <a:spLocks noChangeArrowheads="1"/>
          </p:cNvSpPr>
          <p:nvPr/>
        </p:nvSpPr>
        <p:spPr bwMode="auto">
          <a:xfrm>
            <a:off x="1531937" y="5572125"/>
            <a:ext cx="6850063" cy="523875"/>
          </a:xfrm>
          <a:prstGeom prst="rect">
            <a:avLst/>
          </a:prstGeom>
          <a:solidFill>
            <a:srgbClr val="FF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a:t>
            </a:r>
            <a:r>
              <a:rPr lang="en-US" sz="2800" b="1" dirty="0">
                <a:latin typeface="Gill Sans MT" pitchFamily="34" charset="0"/>
              </a:rPr>
              <a:t> </a:t>
            </a:r>
            <a:r>
              <a:rPr lang="en-US" sz="2800" b="1" dirty="0" smtClean="0">
                <a:latin typeface="Gill Sans MT" pitchFamily="34" charset="0"/>
              </a:rPr>
              <a:t>Templates</a:t>
            </a:r>
            <a:r>
              <a:rPr lang="en-US" sz="2800" b="1" dirty="0">
                <a:latin typeface="Gill Sans MT" pitchFamily="34" charset="0"/>
              </a:rPr>
              <a:t>		</a:t>
            </a:r>
          </a:p>
        </p:txBody>
      </p:sp>
    </p:spTree>
    <p:extLst>
      <p:ext uri="{BB962C8B-B14F-4D97-AF65-F5344CB8AC3E}">
        <p14:creationId xmlns:p14="http://schemas.microsoft.com/office/powerpoint/2010/main" val="521151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r>
              <a:rPr lang="en-US" b="1" i="0" u="none" strike="noStrike" kern="1600" baseline="0" dirty="0" smtClean="0">
                <a:solidFill>
                  <a:srgbClr val="000000"/>
                </a:solidFill>
                <a:latin typeface="Cambria"/>
              </a:rPr>
              <a:t>HTML LISTS</a:t>
            </a:r>
            <a:endParaRPr lang="en-US" dirty="0"/>
          </a:p>
        </p:txBody>
      </p:sp>
      <p:sp>
        <p:nvSpPr>
          <p:cNvPr id="3" name="Text Placeholder 2"/>
          <p:cNvSpPr>
            <a:spLocks noGrp="1"/>
          </p:cNvSpPr>
          <p:nvPr>
            <p:ph type="body" idx="4294967295"/>
          </p:nvPr>
        </p:nvSpPr>
        <p:spPr>
          <a:xfrm>
            <a:off x="0" y="1600200"/>
            <a:ext cx="8229600" cy="4525963"/>
          </a:xfrm>
        </p:spPr>
        <p:txBody>
          <a:bodyPr>
            <a:noAutofit/>
          </a:bodyPr>
          <a:lstStyle/>
          <a:p>
            <a:pPr marR="0" lvl="0" rtl="0"/>
            <a:r>
              <a:rPr lang="en-US" sz="2000" b="1" dirty="0"/>
              <a:t>Unordered Lists</a:t>
            </a:r>
          </a:p>
          <a:p>
            <a:pPr marR="0" lvl="1" rtl="0"/>
            <a:r>
              <a:rPr lang="en-US" sz="1800" dirty="0"/>
              <a:t>An unordered list is a list of items. The list items are marked with bullets (typically small black circles).</a:t>
            </a:r>
          </a:p>
          <a:p>
            <a:pPr marR="0" lvl="1" rtl="0"/>
            <a:r>
              <a:rPr lang="en-US" sz="1800" dirty="0"/>
              <a:t>An unordered list starts with the &lt;</a:t>
            </a:r>
            <a:r>
              <a:rPr lang="en-US" sz="1800" dirty="0" err="1"/>
              <a:t>ul</a:t>
            </a:r>
            <a:r>
              <a:rPr lang="en-US" sz="1800" dirty="0"/>
              <a:t>&gt; tag. Each list item starts with the &lt;li&gt; tag.</a:t>
            </a:r>
          </a:p>
          <a:p>
            <a:pPr marL="857250" lvl="2" indent="0">
              <a:buNone/>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p>
          <a:p>
            <a:pPr marL="857250" lvl="2" indent="0">
              <a:buNone/>
            </a:pPr>
            <a:r>
              <a:rPr lang="en-US" sz="1400" dirty="0">
                <a:latin typeface="Courier New" pitchFamily="49" charset="0"/>
                <a:cs typeface="Courier New" pitchFamily="49" charset="0"/>
              </a:rPr>
              <a:t>&lt;li&gt;Coffee&lt;/li&gt;</a:t>
            </a:r>
          </a:p>
          <a:p>
            <a:pPr marL="857250" lvl="2" indent="0">
              <a:buNone/>
            </a:pPr>
            <a:r>
              <a:rPr lang="en-US" sz="1400" dirty="0">
                <a:latin typeface="Courier New" pitchFamily="49" charset="0"/>
                <a:cs typeface="Courier New" pitchFamily="49" charset="0"/>
              </a:rPr>
              <a:t>&lt;li&gt;Milk&lt;/li&gt;</a:t>
            </a:r>
          </a:p>
          <a:p>
            <a:pPr marL="857250" lvl="2" indent="0">
              <a:buNone/>
            </a:pPr>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ul</a:t>
            </a:r>
            <a:r>
              <a:rPr lang="en-US" sz="1400" dirty="0">
                <a:latin typeface="Courier New" pitchFamily="49" charset="0"/>
                <a:cs typeface="Courier New" pitchFamily="49" charset="0"/>
              </a:rPr>
              <a:t>&gt;</a:t>
            </a:r>
          </a:p>
          <a:p>
            <a:pPr marR="0" lvl="1" rtl="0"/>
            <a:r>
              <a:rPr lang="en-US" sz="1800" dirty="0"/>
              <a:t>Here is how it looks in a browser:</a:t>
            </a:r>
          </a:p>
          <a:p>
            <a:pPr lvl="2"/>
            <a:r>
              <a:rPr lang="en-US" sz="1400" dirty="0" smtClean="0"/>
              <a:t>Coffee</a:t>
            </a:r>
          </a:p>
          <a:p>
            <a:pPr lvl="2"/>
            <a:r>
              <a:rPr lang="en-US" sz="1400" dirty="0" smtClean="0"/>
              <a:t>Milk</a:t>
            </a:r>
          </a:p>
          <a:p>
            <a:pPr marR="0" lvl="1" rtl="0"/>
            <a:r>
              <a:rPr lang="en-US" sz="1800" dirty="0" smtClean="0"/>
              <a:t>Inside </a:t>
            </a:r>
            <a:r>
              <a:rPr lang="en-US" sz="1800" dirty="0"/>
              <a:t>a list item you can put paragraphs, line breaks, images, links, other lists, etc</a:t>
            </a:r>
            <a:r>
              <a:rPr lang="en-US" sz="1800" dirty="0" smtClean="0"/>
              <a:t>.</a:t>
            </a:r>
            <a:endParaRPr lang="en-US" sz="1800" dirty="0"/>
          </a:p>
        </p:txBody>
      </p:sp>
    </p:spTree>
    <p:extLst>
      <p:ext uri="{BB962C8B-B14F-4D97-AF65-F5344CB8AC3E}">
        <p14:creationId xmlns:p14="http://schemas.microsoft.com/office/powerpoint/2010/main" val="2428542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r>
              <a:rPr lang="en-US" b="1" kern="1600" dirty="0">
                <a:solidFill>
                  <a:srgbClr val="000000"/>
                </a:solidFill>
                <a:latin typeface="Cambria"/>
              </a:rPr>
              <a:t>HTML LISTS</a:t>
            </a:r>
            <a:endParaRPr lang="en-US" dirty="0"/>
          </a:p>
        </p:txBody>
      </p:sp>
      <p:sp>
        <p:nvSpPr>
          <p:cNvPr id="3" name="Text Placeholder 2"/>
          <p:cNvSpPr>
            <a:spLocks noGrp="1"/>
          </p:cNvSpPr>
          <p:nvPr>
            <p:ph type="body" idx="4294967295"/>
          </p:nvPr>
        </p:nvSpPr>
        <p:spPr>
          <a:xfrm>
            <a:off x="0" y="1600200"/>
            <a:ext cx="8229600" cy="4525963"/>
          </a:xfrm>
        </p:spPr>
        <p:txBody>
          <a:bodyPr>
            <a:noAutofit/>
          </a:bodyPr>
          <a:lstStyle/>
          <a:p>
            <a:pPr marR="0" lvl="0" rtl="0"/>
            <a:r>
              <a:rPr lang="en-US" sz="2400" b="1" dirty="0" smtClean="0"/>
              <a:t>Ordered Lists</a:t>
            </a:r>
          </a:p>
          <a:p>
            <a:pPr marR="0" lvl="1" rtl="0"/>
            <a:r>
              <a:rPr lang="en-US" sz="2000" dirty="0" smtClean="0"/>
              <a:t>An ordered list is also a list of items. The list items are marked with numbers.</a:t>
            </a:r>
          </a:p>
          <a:p>
            <a:pPr marR="0" lvl="1" rtl="0"/>
            <a:r>
              <a:rPr lang="en-US" sz="2000" dirty="0" smtClean="0"/>
              <a:t>An ordered list starts with the &lt;</a:t>
            </a:r>
            <a:r>
              <a:rPr lang="en-US" sz="2000" dirty="0" err="1" smtClean="0"/>
              <a:t>ol</a:t>
            </a:r>
            <a:r>
              <a:rPr lang="en-US" sz="2000" dirty="0" smtClean="0"/>
              <a:t>&gt; tag. Each list item starts with the &lt;li&gt; tag.</a:t>
            </a:r>
          </a:p>
          <a:p>
            <a:pPr marL="857250" lvl="2"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ol</a:t>
            </a:r>
            <a:r>
              <a:rPr lang="en-US" sz="1600" dirty="0" smtClean="0">
                <a:latin typeface="Courier New" pitchFamily="49" charset="0"/>
                <a:cs typeface="Courier New" pitchFamily="49" charset="0"/>
              </a:rPr>
              <a:t>&gt;</a:t>
            </a:r>
          </a:p>
          <a:p>
            <a:pPr marL="857250" lvl="2" indent="0">
              <a:buNone/>
            </a:pPr>
            <a:r>
              <a:rPr lang="en-US" sz="1600" dirty="0" smtClean="0">
                <a:latin typeface="Courier New" pitchFamily="49" charset="0"/>
                <a:cs typeface="Courier New" pitchFamily="49" charset="0"/>
              </a:rPr>
              <a:t>&lt;li&gt;Coffee&lt;/li&gt;</a:t>
            </a:r>
          </a:p>
          <a:p>
            <a:pPr marL="857250" lvl="2" indent="0">
              <a:buNone/>
            </a:pPr>
            <a:r>
              <a:rPr lang="en-US" sz="1600" dirty="0" smtClean="0">
                <a:latin typeface="Courier New" pitchFamily="49" charset="0"/>
                <a:cs typeface="Courier New" pitchFamily="49" charset="0"/>
              </a:rPr>
              <a:t>&lt;li&gt;Milk&lt;/li&gt;</a:t>
            </a:r>
          </a:p>
          <a:p>
            <a:pPr marL="857250" lvl="2" indent="0">
              <a:buNone/>
            </a:pP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ol</a:t>
            </a:r>
            <a:r>
              <a:rPr lang="en-US" sz="1600" dirty="0" smtClean="0">
                <a:latin typeface="Courier New" pitchFamily="49" charset="0"/>
                <a:cs typeface="Courier New" pitchFamily="49" charset="0"/>
              </a:rPr>
              <a:t>&gt;</a:t>
            </a:r>
          </a:p>
          <a:p>
            <a:pPr marR="0" lvl="1" rtl="0"/>
            <a:r>
              <a:rPr lang="en-US" sz="2000" dirty="0" smtClean="0"/>
              <a:t>Here is how it looks in a browser:</a:t>
            </a:r>
          </a:p>
          <a:p>
            <a:pPr marL="1200150" lvl="2" indent="-342900">
              <a:buFont typeface="+mj-lt"/>
              <a:buAutoNum type="arabicPeriod"/>
            </a:pPr>
            <a:r>
              <a:rPr lang="en-US" sz="1600" dirty="0" smtClean="0"/>
              <a:t>Coffee </a:t>
            </a:r>
          </a:p>
          <a:p>
            <a:pPr marL="1200150" lvl="2" indent="-342900">
              <a:buFont typeface="+mj-lt"/>
              <a:buAutoNum type="arabicPeriod"/>
            </a:pPr>
            <a:r>
              <a:rPr lang="en-US" sz="1600" dirty="0" smtClean="0"/>
              <a:t>Milk </a:t>
            </a:r>
          </a:p>
          <a:p>
            <a:pPr marR="0" lvl="1" rtl="0"/>
            <a:r>
              <a:rPr lang="en-US" sz="2000" dirty="0" smtClean="0"/>
              <a:t>Inside a list item you can put paragraphs, line breaks, images, links, other lists, etc.</a:t>
            </a:r>
          </a:p>
        </p:txBody>
      </p:sp>
    </p:spTree>
    <p:extLst>
      <p:ext uri="{BB962C8B-B14F-4D97-AF65-F5344CB8AC3E}">
        <p14:creationId xmlns:p14="http://schemas.microsoft.com/office/powerpoint/2010/main" val="3259368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r>
              <a:rPr lang="en-US" b="1" kern="1600" dirty="0">
                <a:solidFill>
                  <a:srgbClr val="000000"/>
                </a:solidFill>
                <a:latin typeface="Cambria"/>
              </a:rPr>
              <a:t>HTML LISTS</a:t>
            </a:r>
            <a:endParaRPr lang="en-US" dirty="0"/>
          </a:p>
        </p:txBody>
      </p:sp>
      <p:sp>
        <p:nvSpPr>
          <p:cNvPr id="3" name="Text Placeholder 2"/>
          <p:cNvSpPr>
            <a:spLocks noGrp="1"/>
          </p:cNvSpPr>
          <p:nvPr>
            <p:ph type="body" idx="4294967295"/>
          </p:nvPr>
        </p:nvSpPr>
        <p:spPr>
          <a:xfrm>
            <a:off x="0" y="1600200"/>
            <a:ext cx="8229600" cy="4525963"/>
          </a:xfrm>
        </p:spPr>
        <p:txBody>
          <a:bodyPr>
            <a:noAutofit/>
          </a:bodyPr>
          <a:lstStyle/>
          <a:p>
            <a:pPr marR="0" lvl="0" rtl="0"/>
            <a:r>
              <a:rPr lang="en-US" sz="1800" dirty="0" smtClean="0"/>
              <a:t>Definition Lists</a:t>
            </a:r>
          </a:p>
          <a:p>
            <a:pPr marR="0" lvl="1" rtl="0"/>
            <a:r>
              <a:rPr lang="en-US" sz="1600" dirty="0" smtClean="0"/>
              <a:t>A definition list is not a list of items. This is a list of terms and explanation of the terms.</a:t>
            </a:r>
          </a:p>
          <a:p>
            <a:pPr marR="0" lvl="1" rtl="0"/>
            <a:r>
              <a:rPr lang="en-US" sz="1600" dirty="0" smtClean="0"/>
              <a:t>A definition list starts with the &lt;dl&gt; tag. Each definition-list term starts with the &lt;</a:t>
            </a:r>
            <a:r>
              <a:rPr lang="en-US" sz="1600" dirty="0" err="1" smtClean="0"/>
              <a:t>dt</a:t>
            </a:r>
            <a:r>
              <a:rPr lang="en-US" sz="1600" dirty="0" smtClean="0"/>
              <a:t>&gt; tag. Each definition-list definition starts with the &lt;</a:t>
            </a:r>
            <a:r>
              <a:rPr lang="en-US" sz="1600" dirty="0" err="1" smtClean="0"/>
              <a:t>dd</a:t>
            </a:r>
            <a:r>
              <a:rPr lang="en-US" sz="1600" dirty="0" smtClean="0"/>
              <a:t>&gt; tag.</a:t>
            </a:r>
          </a:p>
          <a:p>
            <a:pPr marL="857250" lvl="2" indent="0">
              <a:buNone/>
            </a:pPr>
            <a:r>
              <a:rPr lang="en-US" sz="1200" dirty="0" smtClean="0">
                <a:latin typeface="Courier New" pitchFamily="49" charset="0"/>
                <a:cs typeface="Courier New" pitchFamily="49" charset="0"/>
              </a:rPr>
              <a:t>&lt;dl&gt;</a:t>
            </a:r>
          </a:p>
          <a:p>
            <a:pPr marL="857250" lvl="2" indent="0">
              <a:buNone/>
            </a:pPr>
            <a:r>
              <a:rPr lang="en-US" sz="1200" dirty="0" smtClean="0">
                <a:latin typeface="Courier New" pitchFamily="49" charset="0"/>
                <a:cs typeface="Courier New" pitchFamily="49" charset="0"/>
              </a:rPr>
              <a:t>&lt;</a:t>
            </a:r>
            <a:r>
              <a:rPr lang="en-US" sz="1200" dirty="0" err="1" smtClean="0">
                <a:latin typeface="Courier New" pitchFamily="49" charset="0"/>
                <a:cs typeface="Courier New" pitchFamily="49" charset="0"/>
              </a:rPr>
              <a:t>dt</a:t>
            </a:r>
            <a:r>
              <a:rPr lang="en-US" sz="1200" dirty="0" smtClean="0">
                <a:latin typeface="Courier New" pitchFamily="49" charset="0"/>
                <a:cs typeface="Courier New" pitchFamily="49" charset="0"/>
              </a:rPr>
              <a:t>&gt;Coffee&lt;/</a:t>
            </a:r>
            <a:r>
              <a:rPr lang="en-US" sz="1200" dirty="0" err="1" smtClean="0">
                <a:latin typeface="Courier New" pitchFamily="49" charset="0"/>
                <a:cs typeface="Courier New" pitchFamily="49" charset="0"/>
              </a:rPr>
              <a:t>dt</a:t>
            </a:r>
            <a:r>
              <a:rPr lang="en-US" sz="1200" dirty="0" smtClean="0">
                <a:latin typeface="Courier New" pitchFamily="49" charset="0"/>
                <a:cs typeface="Courier New" pitchFamily="49" charset="0"/>
              </a:rPr>
              <a:t>&gt;</a:t>
            </a:r>
          </a:p>
          <a:p>
            <a:pPr marL="857250" lvl="2" indent="0">
              <a:buNone/>
            </a:pPr>
            <a:r>
              <a:rPr lang="en-US" sz="1200" dirty="0" smtClean="0">
                <a:latin typeface="Courier New" pitchFamily="49" charset="0"/>
                <a:cs typeface="Courier New" pitchFamily="49" charset="0"/>
              </a:rPr>
              <a:t>&lt;</a:t>
            </a:r>
            <a:r>
              <a:rPr lang="en-US" sz="1200" dirty="0" err="1" smtClean="0">
                <a:latin typeface="Courier New" pitchFamily="49" charset="0"/>
                <a:cs typeface="Courier New" pitchFamily="49" charset="0"/>
              </a:rPr>
              <a:t>dd</a:t>
            </a:r>
            <a:r>
              <a:rPr lang="en-US" sz="1200" dirty="0" smtClean="0">
                <a:latin typeface="Courier New" pitchFamily="49" charset="0"/>
                <a:cs typeface="Courier New" pitchFamily="49" charset="0"/>
              </a:rPr>
              <a:t>&gt;Black hot drink&lt;/</a:t>
            </a:r>
            <a:r>
              <a:rPr lang="en-US" sz="1200" dirty="0" err="1" smtClean="0">
                <a:latin typeface="Courier New" pitchFamily="49" charset="0"/>
                <a:cs typeface="Courier New" pitchFamily="49" charset="0"/>
              </a:rPr>
              <a:t>dd</a:t>
            </a:r>
            <a:r>
              <a:rPr lang="en-US" sz="1200" dirty="0" smtClean="0">
                <a:latin typeface="Courier New" pitchFamily="49" charset="0"/>
                <a:cs typeface="Courier New" pitchFamily="49" charset="0"/>
              </a:rPr>
              <a:t>&gt;</a:t>
            </a:r>
          </a:p>
          <a:p>
            <a:pPr marL="857250" lvl="2" indent="0">
              <a:buNone/>
            </a:pPr>
            <a:r>
              <a:rPr lang="en-US" sz="1200" dirty="0" smtClean="0">
                <a:latin typeface="Courier New" pitchFamily="49" charset="0"/>
                <a:cs typeface="Courier New" pitchFamily="49" charset="0"/>
              </a:rPr>
              <a:t>&lt;</a:t>
            </a:r>
            <a:r>
              <a:rPr lang="en-US" sz="1200" dirty="0" err="1" smtClean="0">
                <a:latin typeface="Courier New" pitchFamily="49" charset="0"/>
                <a:cs typeface="Courier New" pitchFamily="49" charset="0"/>
              </a:rPr>
              <a:t>dt</a:t>
            </a:r>
            <a:r>
              <a:rPr lang="en-US" sz="1200" dirty="0" smtClean="0">
                <a:latin typeface="Courier New" pitchFamily="49" charset="0"/>
                <a:cs typeface="Courier New" pitchFamily="49" charset="0"/>
              </a:rPr>
              <a:t>&gt;Milk&lt;/</a:t>
            </a:r>
            <a:r>
              <a:rPr lang="en-US" sz="1200" dirty="0" err="1" smtClean="0">
                <a:latin typeface="Courier New" pitchFamily="49" charset="0"/>
                <a:cs typeface="Courier New" pitchFamily="49" charset="0"/>
              </a:rPr>
              <a:t>dt</a:t>
            </a:r>
            <a:r>
              <a:rPr lang="en-US" sz="1200" dirty="0" smtClean="0">
                <a:latin typeface="Courier New" pitchFamily="49" charset="0"/>
                <a:cs typeface="Courier New" pitchFamily="49" charset="0"/>
              </a:rPr>
              <a:t>&gt;</a:t>
            </a:r>
          </a:p>
          <a:p>
            <a:pPr marL="857250" lvl="2" indent="0">
              <a:buNone/>
            </a:pPr>
            <a:r>
              <a:rPr lang="en-US" sz="1200" dirty="0" smtClean="0">
                <a:latin typeface="Courier New" pitchFamily="49" charset="0"/>
                <a:cs typeface="Courier New" pitchFamily="49" charset="0"/>
              </a:rPr>
              <a:t>&lt;</a:t>
            </a:r>
            <a:r>
              <a:rPr lang="en-US" sz="1200" dirty="0" err="1" smtClean="0">
                <a:latin typeface="Courier New" pitchFamily="49" charset="0"/>
                <a:cs typeface="Courier New" pitchFamily="49" charset="0"/>
              </a:rPr>
              <a:t>dd</a:t>
            </a:r>
            <a:r>
              <a:rPr lang="en-US" sz="1200" dirty="0" smtClean="0">
                <a:latin typeface="Courier New" pitchFamily="49" charset="0"/>
                <a:cs typeface="Courier New" pitchFamily="49" charset="0"/>
              </a:rPr>
              <a:t>&gt;White cold drink&lt;/</a:t>
            </a:r>
            <a:r>
              <a:rPr lang="en-US" sz="1200" dirty="0" err="1" smtClean="0">
                <a:latin typeface="Courier New" pitchFamily="49" charset="0"/>
                <a:cs typeface="Courier New" pitchFamily="49" charset="0"/>
              </a:rPr>
              <a:t>dd</a:t>
            </a:r>
            <a:r>
              <a:rPr lang="en-US" sz="1200" dirty="0" smtClean="0">
                <a:latin typeface="Courier New" pitchFamily="49" charset="0"/>
                <a:cs typeface="Courier New" pitchFamily="49" charset="0"/>
              </a:rPr>
              <a:t>&gt;</a:t>
            </a:r>
          </a:p>
          <a:p>
            <a:pPr marL="857250" lvl="2" indent="0">
              <a:buNone/>
            </a:pPr>
            <a:r>
              <a:rPr lang="en-US" sz="1200" dirty="0" smtClean="0">
                <a:latin typeface="Courier New" pitchFamily="49" charset="0"/>
                <a:cs typeface="Courier New" pitchFamily="49" charset="0"/>
              </a:rPr>
              <a:t>&lt;/dl&gt;</a:t>
            </a:r>
          </a:p>
          <a:p>
            <a:pPr marR="0" lvl="1" rtl="0"/>
            <a:r>
              <a:rPr lang="en-US" sz="1600" dirty="0" smtClean="0"/>
              <a:t>Here is how it looks in a browser:</a:t>
            </a:r>
          </a:p>
          <a:p>
            <a:pPr marL="57150" indent="0">
              <a:buNone/>
            </a:pPr>
            <a:r>
              <a:rPr lang="en-US" sz="1600" dirty="0" smtClean="0"/>
              <a:t>Coffee </a:t>
            </a:r>
          </a:p>
          <a:p>
            <a:pPr marL="57150" indent="0">
              <a:buNone/>
            </a:pPr>
            <a:r>
              <a:rPr lang="en-US" sz="1600" dirty="0" smtClean="0"/>
              <a:t>Black hot drink </a:t>
            </a:r>
          </a:p>
          <a:p>
            <a:pPr marL="57150" indent="0">
              <a:buNone/>
            </a:pPr>
            <a:r>
              <a:rPr lang="en-US" sz="1600" dirty="0" smtClean="0"/>
              <a:t>Milk </a:t>
            </a:r>
          </a:p>
          <a:p>
            <a:pPr marL="57150" indent="0">
              <a:buNone/>
            </a:pPr>
            <a:r>
              <a:rPr lang="en-US" sz="1600" dirty="0" smtClean="0"/>
              <a:t>White cold drink </a:t>
            </a:r>
          </a:p>
          <a:p>
            <a:pPr marL="457200" lvl="1" indent="0">
              <a:buNone/>
            </a:pPr>
            <a:r>
              <a:rPr lang="en-US" sz="1600" dirty="0" smtClean="0"/>
              <a:t>Inside a definition-list definition (the &lt;</a:t>
            </a:r>
            <a:r>
              <a:rPr lang="en-US" sz="1600" dirty="0" err="1" smtClean="0"/>
              <a:t>dd</a:t>
            </a:r>
            <a:r>
              <a:rPr lang="en-US" sz="1600" dirty="0" smtClean="0"/>
              <a:t>&gt; tag) you can put paragraphs, line breaks, images, links, other lists, etc.</a:t>
            </a:r>
            <a:endParaRPr lang="en-US" dirty="0"/>
          </a:p>
        </p:txBody>
      </p:sp>
    </p:spTree>
    <p:extLst>
      <p:ext uri="{BB962C8B-B14F-4D97-AF65-F5344CB8AC3E}">
        <p14:creationId xmlns:p14="http://schemas.microsoft.com/office/powerpoint/2010/main" val="1185268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pPr marR="0" rtl="0"/>
            <a:r>
              <a:rPr lang="en-US" b="1" i="0" u="none" strike="noStrike" kern="1600" baseline="0" dirty="0" smtClean="0">
                <a:latin typeface="Cambria"/>
              </a:rPr>
              <a:t>List Tags</a:t>
            </a:r>
          </a:p>
        </p:txBody>
      </p:sp>
      <p:graphicFrame>
        <p:nvGraphicFramePr>
          <p:cNvPr id="4" name="Table 3"/>
          <p:cNvGraphicFramePr>
            <a:graphicFrameLocks noGrp="1"/>
          </p:cNvGraphicFramePr>
          <p:nvPr>
            <p:extLst>
              <p:ext uri="{D42A27DB-BD31-4B8C-83A1-F6EECF244321}">
                <p14:modId xmlns:p14="http://schemas.microsoft.com/office/powerpoint/2010/main" val="3620844857"/>
              </p:ext>
            </p:extLst>
          </p:nvPr>
        </p:nvGraphicFramePr>
        <p:xfrm>
          <a:off x="914400" y="1447800"/>
          <a:ext cx="7315200" cy="4724398"/>
        </p:xfrm>
        <a:graphic>
          <a:graphicData uri="http://schemas.openxmlformats.org/drawingml/2006/table">
            <a:tbl>
              <a:tblPr>
                <a:tableStyleId>{5C22544A-7EE6-4342-B048-85BDC9FD1C3A}</a:tableStyleId>
              </a:tblPr>
              <a:tblGrid>
                <a:gridCol w="1676400"/>
                <a:gridCol w="5638800"/>
              </a:tblGrid>
              <a:tr h="674914">
                <a:tc>
                  <a:txBody>
                    <a:bodyPr/>
                    <a:lstStyle/>
                    <a:p>
                      <a:pPr marL="0" marR="0">
                        <a:spcBef>
                          <a:spcPts val="660"/>
                        </a:spcBef>
                        <a:spcAft>
                          <a:spcPts val="660"/>
                        </a:spcAft>
                      </a:pPr>
                      <a:r>
                        <a:rPr lang="en-US" sz="2800" b="1">
                          <a:effectLst/>
                        </a:rPr>
                        <a:t>Tag</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b="1" dirty="0">
                          <a:effectLst/>
                        </a:rPr>
                        <a:t>Description</a:t>
                      </a:r>
                      <a:endParaRPr lang="en-US" sz="2800" b="1" dirty="0">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&lt;ol&gt;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a:effectLst/>
                        </a:rPr>
                        <a:t>Defines an ordered list</a:t>
                      </a:r>
                      <a:endParaRPr lang="en-US" sz="2800" b="1">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&lt;ul&gt;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a:effectLst/>
                        </a:rPr>
                        <a:t>Defines an unordered list</a:t>
                      </a:r>
                      <a:endParaRPr lang="en-US" sz="2800" b="1">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&lt;li&gt;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a:effectLst/>
                        </a:rPr>
                        <a:t>Defines a list item</a:t>
                      </a:r>
                      <a:endParaRPr lang="en-US" sz="2800" b="1">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&lt;dl&gt;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a:effectLst/>
                        </a:rPr>
                        <a:t>Defines a definition list</a:t>
                      </a:r>
                      <a:endParaRPr lang="en-US" sz="2800" b="1">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&lt;dt&gt;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a:effectLst/>
                        </a:rPr>
                        <a:t>Defines a definition term</a:t>
                      </a:r>
                      <a:endParaRPr lang="en-US" sz="2800" b="1">
                        <a:solidFill>
                          <a:srgbClr val="000000"/>
                        </a:solidFill>
                        <a:effectLst/>
                        <a:latin typeface="Times New Roman"/>
                      </a:endParaRPr>
                    </a:p>
                  </a:txBody>
                  <a:tcPr marL="9525" marR="9525" marT="9525" marB="9525" anchor="ctr"/>
                </a:tc>
              </a:tr>
              <a:tr h="674914">
                <a:tc>
                  <a:txBody>
                    <a:bodyPr/>
                    <a:lstStyle/>
                    <a:p>
                      <a:pPr marL="0" marR="0">
                        <a:spcBef>
                          <a:spcPts val="660"/>
                        </a:spcBef>
                        <a:spcAft>
                          <a:spcPts val="660"/>
                        </a:spcAft>
                      </a:pPr>
                      <a:r>
                        <a:rPr lang="en-US" sz="2800">
                          <a:effectLst/>
                        </a:rPr>
                        <a:t>&lt;dd&gt;</a:t>
                      </a:r>
                      <a:endParaRPr lang="en-US" sz="2800" b="1">
                        <a:solidFill>
                          <a:srgbClr val="000000"/>
                        </a:solidFill>
                        <a:effectLst/>
                        <a:latin typeface="Times New Roman"/>
                      </a:endParaRPr>
                    </a:p>
                  </a:txBody>
                  <a:tcPr marL="9525" marR="9525" marT="9525" marB="9525" anchor="ctr"/>
                </a:tc>
                <a:tc>
                  <a:txBody>
                    <a:bodyPr/>
                    <a:lstStyle/>
                    <a:p>
                      <a:pPr marL="0" marR="0">
                        <a:spcBef>
                          <a:spcPts val="660"/>
                        </a:spcBef>
                        <a:spcAft>
                          <a:spcPts val="660"/>
                        </a:spcAft>
                      </a:pPr>
                      <a:r>
                        <a:rPr lang="en-US" sz="2800" dirty="0">
                          <a:effectLst/>
                        </a:rPr>
                        <a:t>Defines a definition description</a:t>
                      </a:r>
                      <a:endParaRPr lang="en-US" sz="2800" b="1" dirty="0">
                        <a:solidFill>
                          <a:srgbClr val="000000"/>
                        </a:solidFill>
                        <a:effectLst/>
                        <a:latin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714499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b="1" i="0" u="none" strike="noStrike" kern="1600" baseline="0" dirty="0" smtClean="0">
                <a:solidFill>
                  <a:srgbClr val="000000"/>
                </a:solidFill>
                <a:latin typeface="Cambria"/>
              </a:rPr>
              <a:t>HTML Inheritance</a:t>
            </a:r>
            <a:endParaRPr lang="en-US" dirty="0"/>
          </a:p>
        </p:txBody>
      </p:sp>
      <p:sp>
        <p:nvSpPr>
          <p:cNvPr id="3" name="Text Placeholder 2"/>
          <p:cNvSpPr>
            <a:spLocks noGrp="1"/>
          </p:cNvSpPr>
          <p:nvPr>
            <p:ph type="body" idx="4294967295"/>
          </p:nvPr>
        </p:nvSpPr>
        <p:spPr>
          <a:xfrm>
            <a:off x="0" y="1600200"/>
            <a:ext cx="8229600" cy="4724400"/>
          </a:xfrm>
        </p:spPr>
        <p:txBody>
          <a:bodyPr>
            <a:normAutofit fontScale="77500" lnSpcReduction="20000"/>
          </a:bodyPr>
          <a:lstStyle/>
          <a:p>
            <a:pPr marR="0" lvl="0" rtl="0"/>
            <a:r>
              <a:rPr lang="en-US" dirty="0"/>
              <a:t>HTML documents are structured hierarchically. There is an ancestor, the top level element, the HTML element, from which all other elements (children) are descended. As in any other family also children of the HTML family can inherit their parents, e.g. color or size. </a:t>
            </a:r>
          </a:p>
          <a:p>
            <a:pPr marR="0" lvl="0" rtl="0"/>
            <a:r>
              <a:rPr lang="en-US" dirty="0"/>
              <a:t>By letting the children inherit their parents a default style can be created for top level elements and their children. (Note: not all properties can be inherited). The inheritance starts at the oldest ancestor and is passed on to its children and then their children and the children's children and so on. </a:t>
            </a:r>
          </a:p>
          <a:p>
            <a:pPr marR="0" lvl="0" rtl="0"/>
            <a:r>
              <a:rPr lang="en-US" dirty="0"/>
              <a:t>Inherited style can be overridden by declaring specific style to child element. For example if the EM element is not to inherit its parent P then own style must be declared to it. </a:t>
            </a:r>
          </a:p>
        </p:txBody>
      </p:sp>
    </p:spTree>
    <p:extLst>
      <p:ext uri="{BB962C8B-B14F-4D97-AF65-F5344CB8AC3E}">
        <p14:creationId xmlns:p14="http://schemas.microsoft.com/office/powerpoint/2010/main" val="2488377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b="1" i="0" u="none" strike="noStrike" kern="1600" baseline="0" dirty="0" smtClean="0">
                <a:solidFill>
                  <a:srgbClr val="000000"/>
                </a:solidFill>
                <a:latin typeface="Cambria"/>
              </a:rPr>
              <a:t>HTML Inheritance</a:t>
            </a:r>
            <a:endParaRPr lang="en-US" dirty="0"/>
          </a:p>
        </p:txBody>
      </p:sp>
      <p:sp>
        <p:nvSpPr>
          <p:cNvPr id="3" name="Text Placeholder 2"/>
          <p:cNvSpPr>
            <a:spLocks noGrp="1"/>
          </p:cNvSpPr>
          <p:nvPr>
            <p:ph type="body" idx="4294967295"/>
          </p:nvPr>
        </p:nvSpPr>
        <p:spPr>
          <a:xfrm>
            <a:off x="990600" y="1600200"/>
            <a:ext cx="8153400" cy="4495800"/>
          </a:xfrm>
        </p:spPr>
        <p:txBody>
          <a:bodyPr>
            <a:normAutofit fontScale="55000" lnSpcReduction="20000"/>
          </a:bodyPr>
          <a:lstStyle/>
          <a:p>
            <a:pPr marR="0" lvl="0" rtl="0"/>
            <a:r>
              <a:rPr lang="en-US" b="1" dirty="0"/>
              <a:t>Example</a:t>
            </a:r>
          </a:p>
          <a:p>
            <a:pPr marL="400050" lvl="1" indent="0">
              <a:buNone/>
            </a:pPr>
            <a:r>
              <a:rPr lang="en-US" dirty="0">
                <a:latin typeface="Courier New" pitchFamily="49" charset="0"/>
                <a:cs typeface="Courier New" pitchFamily="49" charset="0"/>
              </a:rPr>
              <a:t>BODY {font-size: 10pt} </a:t>
            </a:r>
            <a:endParaRPr lang="en-US" sz="4000" dirty="0">
              <a:latin typeface="Courier New" pitchFamily="49" charset="0"/>
              <a:cs typeface="Courier New" pitchFamily="49" charset="0"/>
            </a:endParaRPr>
          </a:p>
          <a:p>
            <a:pPr marL="400050" lvl="1" indent="0">
              <a:buNone/>
            </a:pPr>
            <a:r>
              <a:rPr lang="en-US" dirty="0"/>
              <a:t>All text will be displayed in a 10 point font </a:t>
            </a:r>
            <a:r>
              <a:rPr lang="en-US" b="1" dirty="0"/>
              <a:t> </a:t>
            </a:r>
            <a:endParaRPr lang="en-US" sz="4400" dirty="0"/>
          </a:p>
          <a:p>
            <a:pPr marL="400050" lvl="1" indent="0">
              <a:buNone/>
            </a:pPr>
            <a:r>
              <a:rPr lang="en-US" dirty="0">
                <a:latin typeface="Courier New" pitchFamily="49" charset="0"/>
                <a:cs typeface="Courier New" pitchFamily="49" charset="0"/>
              </a:rPr>
              <a:t>BODY {font-size: 10pt} </a:t>
            </a:r>
            <a:endParaRPr lang="en-US" sz="4000" dirty="0">
              <a:latin typeface="Courier New" pitchFamily="49" charset="0"/>
              <a:cs typeface="Courier New" pitchFamily="49" charset="0"/>
            </a:endParaRPr>
          </a:p>
          <a:p>
            <a:pPr marL="400050" lvl="1" indent="0">
              <a:buNone/>
            </a:pPr>
            <a:r>
              <a:rPr lang="en-US" dirty="0">
                <a:latin typeface="Courier New" pitchFamily="49" charset="0"/>
                <a:cs typeface="Courier New" pitchFamily="49" charset="0"/>
              </a:rPr>
              <a:t>H1 {font-size: 14pt} or H1 {font-size: 180%} </a:t>
            </a:r>
            <a:endParaRPr lang="en-US" sz="4000" dirty="0">
              <a:latin typeface="Courier New" pitchFamily="49" charset="0"/>
              <a:cs typeface="Courier New" pitchFamily="49" charset="0"/>
            </a:endParaRPr>
          </a:p>
          <a:p>
            <a:r>
              <a:rPr lang="en-US" dirty="0"/>
              <a:t>All text except for the level 1 headings will be displayed in a 10 point font. </a:t>
            </a:r>
            <a:endParaRPr lang="en-US" dirty="0" smtClean="0"/>
          </a:p>
          <a:p>
            <a:r>
              <a:rPr lang="en-US" dirty="0" smtClean="0"/>
              <a:t>H1 </a:t>
            </a:r>
            <a:r>
              <a:rPr lang="en-US" dirty="0"/>
              <a:t>will be displayed in a 14 point font (or in a font that is 80% larger than the one set to BODY ). If the element </a:t>
            </a:r>
            <a:endParaRPr lang="en-US" dirty="0" smtClean="0"/>
          </a:p>
          <a:p>
            <a:r>
              <a:rPr lang="en-US" dirty="0" smtClean="0"/>
              <a:t>H1 </a:t>
            </a:r>
            <a:r>
              <a:rPr lang="en-US" dirty="0"/>
              <a:t>contains other elements, e.g. EM then the EM element will also be displayed in a 14 point font (or 180%) it will inherit the property of the parent H1 . </a:t>
            </a:r>
            <a:endParaRPr lang="en-US" dirty="0" smtClean="0"/>
          </a:p>
          <a:p>
            <a:r>
              <a:rPr lang="en-US" dirty="0" smtClean="0"/>
              <a:t>If </a:t>
            </a:r>
            <a:r>
              <a:rPr lang="en-US" dirty="0"/>
              <a:t>the EM element is to be displayed in some other font then own font properties must be declared to it, </a:t>
            </a:r>
            <a:r>
              <a:rPr lang="en-US" dirty="0" err="1"/>
              <a:t>e.g</a:t>
            </a:r>
            <a:r>
              <a:rPr lang="en-US" dirty="0"/>
              <a:t>: </a:t>
            </a:r>
            <a:endParaRPr lang="en-US" sz="4400" dirty="0"/>
          </a:p>
          <a:p>
            <a:pPr marL="457200" lvl="1" indent="0">
              <a:buNone/>
            </a:pPr>
            <a:r>
              <a:rPr lang="en-US" dirty="0">
                <a:latin typeface="Courier New" pitchFamily="49" charset="0"/>
                <a:cs typeface="Courier New" pitchFamily="49" charset="0"/>
              </a:rPr>
              <a:t>BODY {font-size: 10pt} </a:t>
            </a:r>
            <a:endParaRPr lang="en-US" sz="4000" dirty="0">
              <a:latin typeface="Courier New" pitchFamily="49" charset="0"/>
              <a:cs typeface="Courier New" pitchFamily="49" charset="0"/>
            </a:endParaRPr>
          </a:p>
          <a:p>
            <a:pPr marL="457200" lvl="1" indent="0">
              <a:buNone/>
            </a:pPr>
            <a:r>
              <a:rPr lang="en-US" dirty="0">
                <a:latin typeface="Courier New" pitchFamily="49" charset="0"/>
                <a:cs typeface="Courier New" pitchFamily="49" charset="0"/>
              </a:rPr>
              <a:t>H1 {font-size: 14pt} or H1 {font-size: 180%} </a:t>
            </a:r>
            <a:endParaRPr lang="en-US" sz="4000" dirty="0">
              <a:latin typeface="Courier New" pitchFamily="49" charset="0"/>
              <a:cs typeface="Courier New" pitchFamily="49" charset="0"/>
            </a:endParaRPr>
          </a:p>
          <a:p>
            <a:pPr marL="457200" lvl="1" indent="0">
              <a:buNone/>
            </a:pPr>
            <a:r>
              <a:rPr lang="en-US" dirty="0">
                <a:latin typeface="Courier New" pitchFamily="49" charset="0"/>
                <a:cs typeface="Courier New" pitchFamily="49" charset="0"/>
              </a:rPr>
              <a:t>EM {font-size: 15pt} or EM {font-size: 110%} </a:t>
            </a:r>
          </a:p>
          <a:p>
            <a:r>
              <a:rPr lang="en-US" dirty="0" smtClean="0"/>
              <a:t>The EM element will be displayed in a 15 point font or will be 10% larger than H1. </a:t>
            </a:r>
            <a:endParaRPr lang="en-US" sz="4400" dirty="0" smtClean="0"/>
          </a:p>
        </p:txBody>
      </p:sp>
    </p:spTree>
    <p:extLst>
      <p:ext uri="{BB962C8B-B14F-4D97-AF65-F5344CB8AC3E}">
        <p14:creationId xmlns:p14="http://schemas.microsoft.com/office/powerpoint/2010/main" val="1586672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b="1" kern="1600" dirty="0">
                <a:solidFill>
                  <a:srgbClr val="000000"/>
                </a:solidFill>
                <a:latin typeface="Cambria"/>
              </a:rPr>
              <a:t>HTML Inheritance</a:t>
            </a:r>
            <a:endParaRPr lang="en-US" dirty="0"/>
          </a:p>
        </p:txBody>
      </p:sp>
      <p:sp>
        <p:nvSpPr>
          <p:cNvPr id="3" name="Text Placeholder 2"/>
          <p:cNvSpPr>
            <a:spLocks noGrp="1"/>
          </p:cNvSpPr>
          <p:nvPr>
            <p:ph type="body" idx="4294967295"/>
          </p:nvPr>
        </p:nvSpPr>
        <p:spPr>
          <a:xfrm>
            <a:off x="0" y="1600200"/>
            <a:ext cx="8229600" cy="4525963"/>
          </a:xfrm>
        </p:spPr>
        <p:txBody>
          <a:bodyPr>
            <a:normAutofit fontScale="70000" lnSpcReduction="20000"/>
          </a:bodyPr>
          <a:lstStyle/>
          <a:p>
            <a:r>
              <a:rPr lang="en-US" b="1" dirty="0" smtClean="0"/>
              <a:t>Note</a:t>
            </a:r>
            <a:r>
              <a:rPr lang="en-US" dirty="0" smtClean="0"/>
              <a:t>: EM is, in this example, inside H1 therefore will inherit H1 's properties and not BODY 's. </a:t>
            </a:r>
            <a:endParaRPr lang="en-US" sz="4400" dirty="0" smtClean="0"/>
          </a:p>
          <a:p>
            <a:r>
              <a:rPr lang="en-US" dirty="0" smtClean="0"/>
              <a:t>The above declaration will display </a:t>
            </a:r>
            <a:r>
              <a:rPr lang="en-US" b="1" dirty="0" smtClean="0"/>
              <a:t>all </a:t>
            </a:r>
            <a:r>
              <a:rPr lang="en-US" dirty="0" smtClean="0"/>
              <a:t>EM elements in 15 point font or font that is 10% larger than font declared to the parent element. If this specific font is to apply to EM elements but only if they are inside H1 and not every occurrence of EM then EM must take a form of a contextual selector. </a:t>
            </a:r>
            <a:endParaRPr lang="en-US" sz="4400" dirty="0" smtClean="0"/>
          </a:p>
          <a:p>
            <a:pPr marL="400050" lvl="1" indent="0">
              <a:buNone/>
            </a:pPr>
            <a:r>
              <a:rPr lang="en-US" b="1" dirty="0" smtClean="0">
                <a:latin typeface="Courier New" pitchFamily="49" charset="0"/>
                <a:cs typeface="Courier New" pitchFamily="49" charset="0"/>
              </a:rPr>
              <a:t>H1 EM {font-size: 15pt} or H1 EM {font-size: 110%} </a:t>
            </a:r>
            <a:endParaRPr lang="en-US" sz="4000" b="1" dirty="0" smtClean="0">
              <a:latin typeface="Courier New" pitchFamily="49" charset="0"/>
              <a:cs typeface="Courier New" pitchFamily="49" charset="0"/>
            </a:endParaRPr>
          </a:p>
          <a:p>
            <a:r>
              <a:rPr lang="en-US" dirty="0" smtClean="0"/>
              <a:t>In the example above EM is a contextual selector. It will be displayed in specified font only if it will be found in the context of H1 </a:t>
            </a:r>
            <a:endParaRPr lang="en-US" sz="4400" dirty="0" smtClean="0"/>
          </a:p>
          <a:p>
            <a:r>
              <a:rPr lang="en-US" dirty="0" smtClean="0"/>
              <a:t>Not all properties are inherited. One such property is background . However, since it's initial value is transparent the background of the parent element will shine through by default unless it is explicitly set. </a:t>
            </a:r>
            <a:endParaRPr lang="en-US" dirty="0"/>
          </a:p>
        </p:txBody>
      </p:sp>
    </p:spTree>
    <p:extLst>
      <p:ext uri="{BB962C8B-B14F-4D97-AF65-F5344CB8AC3E}">
        <p14:creationId xmlns:p14="http://schemas.microsoft.com/office/powerpoint/2010/main" val="3168867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pPr marR="0" rtl="0"/>
            <a:r>
              <a:rPr lang="en-US" b="1" i="0" u="none" strike="noStrike" kern="1600" baseline="0" dirty="0" smtClean="0">
                <a:latin typeface="Cambria"/>
              </a:rPr>
              <a:t>Working with Templates</a:t>
            </a:r>
          </a:p>
        </p:txBody>
      </p:sp>
      <p:sp>
        <p:nvSpPr>
          <p:cNvPr id="3" name="Text Placeholder 2"/>
          <p:cNvSpPr>
            <a:spLocks noGrp="1"/>
          </p:cNvSpPr>
          <p:nvPr>
            <p:ph type="body" idx="4294967295"/>
          </p:nvPr>
        </p:nvSpPr>
        <p:spPr>
          <a:xfrm>
            <a:off x="0" y="1600200"/>
            <a:ext cx="8229600" cy="4525963"/>
          </a:xfrm>
        </p:spPr>
        <p:txBody>
          <a:bodyPr>
            <a:normAutofit fontScale="92500" lnSpcReduction="20000"/>
          </a:bodyPr>
          <a:lstStyle/>
          <a:p>
            <a:r>
              <a:rPr lang="en-US" dirty="0"/>
              <a:t>The template is the portion of the HTML page that a content manager does not typically change. It often includes the graphics that surround the content, the headers, the footers and the navigation. Generally, there is a section of the template where the content is placed, and the content manager has access to edit that area.</a:t>
            </a:r>
          </a:p>
          <a:p>
            <a:r>
              <a:rPr lang="en-US" dirty="0" smtClean="0"/>
              <a:t>There </a:t>
            </a:r>
            <a:r>
              <a:rPr lang="en-US" dirty="0"/>
              <a:t>are two site architectures of </a:t>
            </a:r>
            <a:r>
              <a:rPr lang="en-US" dirty="0" err="1" smtClean="0"/>
              <a:t>contensive</a:t>
            </a:r>
            <a:r>
              <a:rPr lang="en-US" dirty="0" smtClean="0"/>
              <a:t>, </a:t>
            </a:r>
          </a:p>
          <a:p>
            <a:pPr lvl="1"/>
            <a:r>
              <a:rPr lang="en-US" dirty="0" smtClean="0"/>
              <a:t>Soft </a:t>
            </a:r>
            <a:r>
              <a:rPr lang="en-US" dirty="0"/>
              <a:t>Templates, </a:t>
            </a:r>
            <a:endParaRPr lang="en-US" dirty="0" smtClean="0"/>
          </a:p>
          <a:p>
            <a:pPr lvl="1"/>
            <a:r>
              <a:rPr lang="en-US" dirty="0" smtClean="0"/>
              <a:t>Hard </a:t>
            </a:r>
            <a:r>
              <a:rPr lang="en-US" dirty="0"/>
              <a:t>Templates. </a:t>
            </a:r>
            <a:endParaRPr lang="en-US" dirty="0" smtClean="0"/>
          </a:p>
          <a:p>
            <a:pPr marR="0" lvl="0" rtl="0"/>
            <a:r>
              <a:rPr lang="en-US" dirty="0" smtClean="0"/>
              <a:t>Each </a:t>
            </a:r>
            <a:r>
              <a:rPr lang="en-US" dirty="0"/>
              <a:t>supports templates differently</a:t>
            </a:r>
            <a:r>
              <a:rPr lang="en-US" dirty="0" smtClean="0"/>
              <a:t>.</a:t>
            </a:r>
            <a:endParaRPr lang="en-US" dirty="0"/>
          </a:p>
        </p:txBody>
      </p:sp>
    </p:spTree>
    <p:extLst>
      <p:ext uri="{BB962C8B-B14F-4D97-AF65-F5344CB8AC3E}">
        <p14:creationId xmlns:p14="http://schemas.microsoft.com/office/powerpoint/2010/main" val="2218149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pPr marR="0" rtl="0"/>
            <a:r>
              <a:rPr lang="en-US" b="1" i="0" u="none" strike="noStrike" kern="1600" baseline="0" dirty="0" smtClean="0">
                <a:latin typeface="Cambria"/>
              </a:rPr>
              <a:t>Soft Templates</a:t>
            </a:r>
          </a:p>
        </p:txBody>
      </p:sp>
      <p:sp>
        <p:nvSpPr>
          <p:cNvPr id="3" name="Text Placeholder 2"/>
          <p:cNvSpPr>
            <a:spLocks noGrp="1"/>
          </p:cNvSpPr>
          <p:nvPr>
            <p:ph type="body" idx="4294967295"/>
          </p:nvPr>
        </p:nvSpPr>
        <p:spPr>
          <a:xfrm>
            <a:off x="0" y="1600200"/>
            <a:ext cx="8229600" cy="4525963"/>
          </a:xfrm>
        </p:spPr>
        <p:txBody>
          <a:bodyPr>
            <a:normAutofit fontScale="55000" lnSpcReduction="20000"/>
          </a:bodyPr>
          <a:lstStyle/>
          <a:p>
            <a:r>
              <a:rPr lang="en-US" dirty="0"/>
              <a:t>In </a:t>
            </a:r>
            <a:r>
              <a:rPr lang="en-US" b="1" dirty="0"/>
              <a:t>Soft Templates</a:t>
            </a:r>
            <a:r>
              <a:rPr lang="en-US" dirty="0"/>
              <a:t>, the HTML for the template is stored in database records and can be easily edited online. The Soft Template architecture is easier to manage. The URL of the page does not point to a unique HTML document, but instead, it points to a page that uses </a:t>
            </a:r>
            <a:r>
              <a:rPr lang="en-US" dirty="0" err="1"/>
              <a:t>Contensive</a:t>
            </a:r>
            <a:r>
              <a:rPr lang="en-US" dirty="0"/>
              <a:t> to construct the HTML internally. All the pages on the site come from the same URL, except for a few simple query-string arguments.</a:t>
            </a:r>
          </a:p>
          <a:p>
            <a:r>
              <a:rPr lang="en-US" dirty="0"/>
              <a:t>When a content manager edits a page, the only change is internal. The next time a visitor views the page, it appears with the new template.</a:t>
            </a:r>
          </a:p>
          <a:p>
            <a:r>
              <a:rPr lang="en-US" dirty="0" smtClean="0"/>
              <a:t>When </a:t>
            </a:r>
            <a:r>
              <a:rPr lang="en-US" dirty="0"/>
              <a:t>creating soft templates, you can optionally include a link to the physical page that supports the soft template architecture. If this link is </a:t>
            </a:r>
            <a:r>
              <a:rPr lang="en-US" dirty="0" err="1"/>
              <a:t>ommitted</a:t>
            </a:r>
            <a:r>
              <a:rPr lang="en-US" dirty="0"/>
              <a:t>, the dynamic </a:t>
            </a:r>
            <a:r>
              <a:rPr lang="en-US" dirty="0" err="1"/>
              <a:t>menuing</a:t>
            </a:r>
            <a:r>
              <a:rPr lang="en-US" dirty="0"/>
              <a:t> will create a link to the page where it is displayed. This assumes the site is created as a single physical page.</a:t>
            </a:r>
          </a:p>
          <a:p>
            <a:r>
              <a:rPr lang="en-US" dirty="0"/>
              <a:t>Include links in soft templates if the site also includes hard templates, or non-template sections. Including the links will allow the use of dynamic </a:t>
            </a:r>
            <a:r>
              <a:rPr lang="en-US" dirty="0" err="1"/>
              <a:t>menuing</a:t>
            </a:r>
            <a:r>
              <a:rPr lang="en-US" dirty="0"/>
              <a:t> on both the soft template sections, and the hard templates sections. Without links in the soft template records, the </a:t>
            </a:r>
            <a:r>
              <a:rPr lang="en-US" dirty="0" err="1"/>
              <a:t>menuing</a:t>
            </a:r>
            <a:r>
              <a:rPr lang="en-US" dirty="0"/>
              <a:t> could not produce a link that would return the visitor to the physical page required for the soft templates.</a:t>
            </a:r>
          </a:p>
        </p:txBody>
      </p:sp>
    </p:spTree>
    <p:extLst>
      <p:ext uri="{BB962C8B-B14F-4D97-AF65-F5344CB8AC3E}">
        <p14:creationId xmlns:p14="http://schemas.microsoft.com/office/powerpoint/2010/main" val="20670795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Working with Templates</a:t>
            </a:r>
          </a:p>
        </p:txBody>
      </p:sp>
      <p:sp>
        <p:nvSpPr>
          <p:cNvPr id="3" name="Text Placeholder 2"/>
          <p:cNvSpPr>
            <a:spLocks noGrp="1"/>
          </p:cNvSpPr>
          <p:nvPr>
            <p:ph type="body" idx="4294967295"/>
          </p:nvPr>
        </p:nvSpPr>
        <p:spPr>
          <a:xfrm>
            <a:off x="0" y="1600200"/>
            <a:ext cx="8229600" cy="4525963"/>
          </a:xfrm>
        </p:spPr>
        <p:txBody>
          <a:bodyPr>
            <a:normAutofit fontScale="92500"/>
          </a:bodyPr>
          <a:lstStyle/>
          <a:p>
            <a:pPr marR="0" lvl="0" rtl="0"/>
            <a:r>
              <a:rPr lang="en-US" b="1" dirty="0"/>
              <a:t>Editing Soft Templates</a:t>
            </a:r>
          </a:p>
          <a:p>
            <a:pPr marR="0" lvl="1" rtl="0"/>
            <a:r>
              <a:rPr lang="en-US" dirty="0"/>
              <a:t>To edit your templates, turn on Authoring links. if your site uses Soft Templates, will see around the entire page, an Edit window with an Edit Icon for the "Page Template". Simply click the edit icon.</a:t>
            </a:r>
          </a:p>
          <a:p>
            <a:pPr marR="0" lvl="1" rtl="0"/>
            <a:r>
              <a:rPr lang="en-US" dirty="0"/>
              <a:t>When editing Templates, there are three </a:t>
            </a:r>
            <a:r>
              <a:rPr lang="en-US" dirty="0" err="1"/>
              <a:t>fundimental</a:t>
            </a:r>
            <a:r>
              <a:rPr lang="en-US" dirty="0"/>
              <a:t> elements you will probably use. Any active content or aggregate function is available as well, but these are the primary ones most people use. You find them on the editor, in the "Tag" dropdown </a:t>
            </a:r>
            <a:r>
              <a:rPr lang="en-US" dirty="0" smtClean="0"/>
              <a:t>selector</a:t>
            </a:r>
            <a:endParaRPr lang="en-US" dirty="0"/>
          </a:p>
        </p:txBody>
      </p:sp>
    </p:spTree>
    <p:extLst>
      <p:ext uri="{BB962C8B-B14F-4D97-AF65-F5344CB8AC3E}">
        <p14:creationId xmlns:p14="http://schemas.microsoft.com/office/powerpoint/2010/main" val="3081208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idx="4294967295"/>
          </p:nvPr>
        </p:nvSpPr>
        <p:spPr>
          <a:xfrm>
            <a:off x="0" y="274638"/>
            <a:ext cx="8229600" cy="1143000"/>
          </a:xfrm>
          <a:prstGeom prst="rect">
            <a:avLst/>
          </a:prstGeom>
        </p:spPr>
        <p:txBody>
          <a:bodyPr/>
          <a:lstStyle/>
          <a:p>
            <a:pPr eaLnBrk="1" hangingPunct="1"/>
            <a:r>
              <a:rPr lang="en-US" dirty="0"/>
              <a:t>Agenda</a:t>
            </a:r>
          </a:p>
        </p:txBody>
      </p:sp>
      <p:sp>
        <p:nvSpPr>
          <p:cNvPr id="14339" name="Rectangle 128"/>
          <p:cNvSpPr>
            <a:spLocks noChangeArrowheads="1"/>
          </p:cNvSpPr>
          <p:nvPr/>
        </p:nvSpPr>
        <p:spPr bwMode="auto">
          <a:xfrm>
            <a:off x="795338" y="3194050"/>
            <a:ext cx="706437" cy="523875"/>
          </a:xfrm>
          <a:prstGeom prst="rect">
            <a:avLst/>
          </a:prstGeom>
          <a:solidFill>
            <a:srgbClr val="FF00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dirty="0">
                <a:latin typeface="Gill Sans MT" pitchFamily="34" charset="0"/>
              </a:rPr>
              <a:t>9</a:t>
            </a:r>
          </a:p>
        </p:txBody>
      </p:sp>
      <p:sp>
        <p:nvSpPr>
          <p:cNvPr id="14340" name="Rectangle 144"/>
          <p:cNvSpPr>
            <a:spLocks noChangeArrowheads="1"/>
          </p:cNvSpPr>
          <p:nvPr/>
        </p:nvSpPr>
        <p:spPr bwMode="auto">
          <a:xfrm>
            <a:off x="784225" y="1524000"/>
            <a:ext cx="706438"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sz="2800" b="1" dirty="0" smtClean="0">
                <a:latin typeface="Gill Sans MT" pitchFamily="34" charset="0"/>
              </a:rPr>
              <a:t>7</a:t>
            </a:r>
            <a:endParaRPr lang="en-US" sz="2800" b="1" dirty="0">
              <a:latin typeface="Gill Sans MT" pitchFamily="34" charset="0"/>
            </a:endParaRPr>
          </a:p>
        </p:txBody>
      </p:sp>
      <p:sp>
        <p:nvSpPr>
          <p:cNvPr id="14341" name="Rectangle 146"/>
          <p:cNvSpPr>
            <a:spLocks noChangeArrowheads="1"/>
          </p:cNvSpPr>
          <p:nvPr/>
        </p:nvSpPr>
        <p:spPr bwMode="auto">
          <a:xfrm>
            <a:off x="1481138" y="1524000"/>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Inheritance</a:t>
            </a:r>
            <a:r>
              <a:rPr lang="en-US" sz="2800" b="1" dirty="0">
                <a:latin typeface="Gill Sans MT" pitchFamily="34" charset="0"/>
              </a:rPr>
              <a:t>			 </a:t>
            </a:r>
          </a:p>
        </p:txBody>
      </p:sp>
      <p:sp>
        <p:nvSpPr>
          <p:cNvPr id="14342" name="Rectangle 155"/>
          <p:cNvSpPr>
            <a:spLocks noChangeArrowheads="1"/>
          </p:cNvSpPr>
          <p:nvPr/>
        </p:nvSpPr>
        <p:spPr bwMode="auto">
          <a:xfrm>
            <a:off x="777875" y="2360613"/>
            <a:ext cx="706438" cy="565150"/>
          </a:xfrm>
          <a:prstGeom prst="rect">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dirty="0">
                <a:latin typeface="Gill Sans MT" pitchFamily="34" charset="0"/>
              </a:rPr>
              <a:t>8</a:t>
            </a:r>
          </a:p>
        </p:txBody>
      </p:sp>
      <p:sp>
        <p:nvSpPr>
          <p:cNvPr id="14343" name="Rectangle 157"/>
          <p:cNvSpPr>
            <a:spLocks noChangeArrowheads="1"/>
          </p:cNvSpPr>
          <p:nvPr/>
        </p:nvSpPr>
        <p:spPr bwMode="auto">
          <a:xfrm>
            <a:off x="1482725" y="2360613"/>
            <a:ext cx="6845300" cy="565150"/>
          </a:xfrm>
          <a:prstGeom prst="rect">
            <a:avLst/>
          </a:prstGeom>
          <a:solidFill>
            <a:srgbClr val="FFFF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Templates</a:t>
            </a:r>
            <a:endParaRPr lang="en-US" sz="2800" b="1" dirty="0">
              <a:latin typeface="Gill Sans MT" pitchFamily="34" charset="0"/>
            </a:endParaRPr>
          </a:p>
        </p:txBody>
      </p:sp>
      <p:sp>
        <p:nvSpPr>
          <p:cNvPr id="14344" name="Rectangle 163"/>
          <p:cNvSpPr>
            <a:spLocks noChangeArrowheads="1"/>
          </p:cNvSpPr>
          <p:nvPr/>
        </p:nvSpPr>
        <p:spPr bwMode="auto">
          <a:xfrm>
            <a:off x="1492250" y="3194050"/>
            <a:ext cx="6850063" cy="523875"/>
          </a:xfrm>
          <a:prstGeom prst="rect">
            <a:avLst/>
          </a:prstGeom>
          <a:solidFill>
            <a:srgbClr val="FF0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Meta Tags</a:t>
            </a:r>
            <a:r>
              <a:rPr lang="en-US" sz="2800" b="1" dirty="0">
                <a:latin typeface="Gill Sans MT" pitchFamily="34" charset="0"/>
              </a:rPr>
              <a:t>	</a:t>
            </a:r>
          </a:p>
        </p:txBody>
      </p:sp>
      <p:sp>
        <p:nvSpPr>
          <p:cNvPr id="10" name="Rectangle 144"/>
          <p:cNvSpPr>
            <a:spLocks noChangeArrowheads="1"/>
          </p:cNvSpPr>
          <p:nvPr/>
        </p:nvSpPr>
        <p:spPr bwMode="auto">
          <a:xfrm>
            <a:off x="823912" y="3902075"/>
            <a:ext cx="706438" cy="565150"/>
          </a:xfrm>
          <a:prstGeom prst="rect">
            <a:avLst/>
          </a:prstGeom>
          <a:solidFill>
            <a:srgbClr val="33CC33">
              <a:alpha val="5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a:r>
              <a:rPr lang="en-US" sz="2800" b="1" dirty="0" smtClean="0">
                <a:latin typeface="Gill Sans MT" pitchFamily="34" charset="0"/>
              </a:rPr>
              <a:t>10</a:t>
            </a:r>
            <a:endParaRPr lang="en-US" sz="2800" b="1" dirty="0">
              <a:latin typeface="Gill Sans MT" pitchFamily="34" charset="0"/>
            </a:endParaRPr>
          </a:p>
        </p:txBody>
      </p:sp>
      <p:sp>
        <p:nvSpPr>
          <p:cNvPr id="11" name="Rectangle 146"/>
          <p:cNvSpPr>
            <a:spLocks noChangeArrowheads="1"/>
          </p:cNvSpPr>
          <p:nvPr/>
        </p:nvSpPr>
        <p:spPr bwMode="auto">
          <a:xfrm>
            <a:off x="1520825" y="3902075"/>
            <a:ext cx="6845300" cy="565150"/>
          </a:xfrm>
          <a:prstGeom prst="rect">
            <a:avLst/>
          </a:prstGeom>
          <a:solidFill>
            <a:srgbClr val="33CC33">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Forms</a:t>
            </a:r>
            <a:r>
              <a:rPr lang="en-US" sz="2800" b="1" dirty="0">
                <a:latin typeface="Gill Sans MT" pitchFamily="34" charset="0"/>
              </a:rPr>
              <a:t>			 </a:t>
            </a:r>
          </a:p>
        </p:txBody>
      </p:sp>
      <p:sp>
        <p:nvSpPr>
          <p:cNvPr id="12" name="Rectangle 155"/>
          <p:cNvSpPr>
            <a:spLocks noChangeArrowheads="1"/>
          </p:cNvSpPr>
          <p:nvPr/>
        </p:nvSpPr>
        <p:spPr bwMode="auto">
          <a:xfrm>
            <a:off x="817562" y="4738688"/>
            <a:ext cx="706438" cy="565150"/>
          </a:xfrm>
          <a:prstGeom prst="rect">
            <a:avLst/>
          </a:prstGeom>
          <a:solidFill>
            <a:srgbClr val="FFFF00">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2800" b="1" dirty="0" smtClean="0">
                <a:latin typeface="Gill Sans MT" pitchFamily="34" charset="0"/>
              </a:rPr>
              <a:t>11</a:t>
            </a:r>
            <a:endParaRPr lang="en-US" sz="2800" b="1" dirty="0">
              <a:latin typeface="Gill Sans MT" pitchFamily="34" charset="0"/>
            </a:endParaRPr>
          </a:p>
        </p:txBody>
      </p:sp>
      <p:sp>
        <p:nvSpPr>
          <p:cNvPr id="13" name="Rectangle 157"/>
          <p:cNvSpPr>
            <a:spLocks noChangeArrowheads="1"/>
          </p:cNvSpPr>
          <p:nvPr/>
        </p:nvSpPr>
        <p:spPr bwMode="auto">
          <a:xfrm>
            <a:off x="1522412" y="4738688"/>
            <a:ext cx="6845300" cy="565150"/>
          </a:xfrm>
          <a:prstGeom prst="rect">
            <a:avLst/>
          </a:prstGeom>
          <a:solidFill>
            <a:srgbClr val="FFFF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800" b="1" dirty="0" smtClean="0">
                <a:latin typeface="Gill Sans MT" pitchFamily="34" charset="0"/>
              </a:rPr>
              <a:t>HTML Advance Tags</a:t>
            </a:r>
            <a:r>
              <a:rPr lang="en-US" sz="2800" b="1" dirty="0">
                <a:latin typeface="Gill Sans MT" pitchFamily="34" charset="0"/>
              </a:rPr>
              <a:t>	</a:t>
            </a:r>
          </a:p>
        </p:txBody>
      </p:sp>
    </p:spTree>
    <p:extLst>
      <p:ext uri="{BB962C8B-B14F-4D97-AF65-F5344CB8AC3E}">
        <p14:creationId xmlns:p14="http://schemas.microsoft.com/office/powerpoint/2010/main" val="11072130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Working with Templates</a:t>
            </a:r>
          </a:p>
        </p:txBody>
      </p:sp>
      <p:sp>
        <p:nvSpPr>
          <p:cNvPr id="3" name="Text Placeholder 2"/>
          <p:cNvSpPr>
            <a:spLocks noGrp="1"/>
          </p:cNvSpPr>
          <p:nvPr>
            <p:ph type="body" idx="4294967295"/>
          </p:nvPr>
        </p:nvSpPr>
        <p:spPr>
          <a:xfrm>
            <a:off x="0" y="1600200"/>
            <a:ext cx="8229600" cy="4525963"/>
          </a:xfrm>
        </p:spPr>
        <p:txBody>
          <a:bodyPr>
            <a:normAutofit fontScale="85000" lnSpcReduction="20000"/>
          </a:bodyPr>
          <a:lstStyle/>
          <a:p>
            <a:pPr marR="0" lvl="0" rtl="0"/>
            <a:r>
              <a:rPr lang="en-US" b="1" dirty="0"/>
              <a:t>Hard Templates</a:t>
            </a:r>
          </a:p>
          <a:p>
            <a:pPr marR="0" lvl="1" rtl="0"/>
            <a:r>
              <a:rPr lang="en-US" dirty="0"/>
              <a:t>With Hard Templates, the HTML for the template is constructed on a hard coded HTML document much like traditional non-CMS web sites. A scripting language in the Hard Templates is used to pro grammatically connect to the </a:t>
            </a:r>
            <a:r>
              <a:rPr lang="en-US" dirty="0" err="1"/>
              <a:t>Contensive</a:t>
            </a:r>
            <a:r>
              <a:rPr lang="en-US" dirty="0"/>
              <a:t> server for content. The URL to the page is actually a URL to the Hard Template. All pages that use the same template have the same URL, except for a few simple query string arguments.</a:t>
            </a:r>
          </a:p>
          <a:p>
            <a:pPr marR="0" lvl="1" rtl="0"/>
            <a:r>
              <a:rPr lang="en-US" dirty="0"/>
              <a:t>When a content manager edits a page, and selects a template for that page, the software dynamically changes links to the page. The next time a visitor views the page, the system detects if it is being viewed from the correct </a:t>
            </a:r>
          </a:p>
        </p:txBody>
      </p:sp>
    </p:spTree>
    <p:extLst>
      <p:ext uri="{BB962C8B-B14F-4D97-AF65-F5344CB8AC3E}">
        <p14:creationId xmlns:p14="http://schemas.microsoft.com/office/powerpoint/2010/main" val="20293622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Working with Templates</a:t>
            </a:r>
          </a:p>
        </p:txBody>
      </p:sp>
      <p:sp>
        <p:nvSpPr>
          <p:cNvPr id="3" name="Text Placeholder 2"/>
          <p:cNvSpPr>
            <a:spLocks noGrp="1"/>
          </p:cNvSpPr>
          <p:nvPr>
            <p:ph type="body" idx="4294967295"/>
          </p:nvPr>
        </p:nvSpPr>
        <p:spPr>
          <a:xfrm>
            <a:off x="0" y="1600200"/>
            <a:ext cx="8229600" cy="4525963"/>
          </a:xfrm>
        </p:spPr>
        <p:txBody>
          <a:bodyPr>
            <a:normAutofit/>
          </a:bodyPr>
          <a:lstStyle/>
          <a:p>
            <a:pPr marR="0" lvl="0" rtl="0"/>
            <a:r>
              <a:rPr lang="en-US" b="1" dirty="0" smtClean="0"/>
              <a:t>Creating and Modifying Template records</a:t>
            </a:r>
          </a:p>
          <a:p>
            <a:pPr marR="0" lvl="1" rtl="0"/>
            <a:r>
              <a:rPr lang="en-US" dirty="0" smtClean="0"/>
              <a:t> Hard and soft templates are stored in the same list, the Page Templates content. If a record contains a link in the Link field, it is a hard template, and the Soft Template Body will be ignored. If the template record has no Hard Template Link, but the Soft Template Body is not empty, it will be used as a soft template.</a:t>
            </a:r>
            <a:endParaRPr lang="en-US" dirty="0"/>
          </a:p>
        </p:txBody>
      </p:sp>
    </p:spTree>
    <p:extLst>
      <p:ext uri="{BB962C8B-B14F-4D97-AF65-F5344CB8AC3E}">
        <p14:creationId xmlns:p14="http://schemas.microsoft.com/office/powerpoint/2010/main" val="394763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Meta Tags Explained</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525963"/>
          </a:xfrm>
        </p:spPr>
        <p:txBody>
          <a:bodyPr>
            <a:normAutofit fontScale="77500" lnSpcReduction="20000"/>
          </a:bodyPr>
          <a:lstStyle/>
          <a:p>
            <a:pPr marR="0" lvl="0" rtl="0"/>
            <a:r>
              <a:rPr lang="en-US" dirty="0"/>
              <a:t>Over the years, Meta tags have become quite misunderstood and are often used incorrectly on the Internet. This document will provide a brief explanation and breakdown of the most widely used Meta tags, as well as recommendations regarding the ones you should or shouldn't use for your website. Done correctly, Meta tags can be a valuable onsite optimization tool and can have a positive effect of conversion rates. </a:t>
            </a:r>
          </a:p>
          <a:p>
            <a:pPr marR="0" lvl="0" rtl="0"/>
            <a:r>
              <a:rPr lang="en-US" dirty="0"/>
              <a:t>What are Meta tags? We are asked this question all the time. Meta tags are snippets of informational code that have been located between your &lt;HEAD&gt; &lt;/HEAD&gt; tags that are a part of the HTML document you've generated</a:t>
            </a:r>
            <a:r>
              <a:rPr lang="en-US"/>
              <a:t>. </a:t>
            </a:r>
            <a:endParaRPr lang="en-US" dirty="0"/>
          </a:p>
        </p:txBody>
      </p:sp>
    </p:spTree>
    <p:extLst>
      <p:ext uri="{BB962C8B-B14F-4D97-AF65-F5344CB8AC3E}">
        <p14:creationId xmlns:p14="http://schemas.microsoft.com/office/powerpoint/2010/main" val="2602125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Meta Tags Explained</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724400"/>
          </a:xfrm>
        </p:spPr>
        <p:txBody>
          <a:bodyPr>
            <a:normAutofit/>
          </a:bodyPr>
          <a:lstStyle/>
          <a:p>
            <a:pPr marR="0" lvl="0" rtl="0"/>
            <a:r>
              <a:rPr lang="en-US" dirty="0" smtClean="0"/>
              <a:t>There are two known styles/attributes that you'll see for Meta tags. These are:</a:t>
            </a:r>
          </a:p>
          <a:p>
            <a:pPr marL="400050" lvl="1" indent="0" algn="l">
              <a:buNone/>
            </a:pPr>
            <a:r>
              <a:rPr lang="en-US" dirty="0" smtClean="0">
                <a:latin typeface="Courier New" pitchFamily="49" charset="0"/>
                <a:cs typeface="Courier New" pitchFamily="49" charset="0"/>
              </a:rPr>
              <a:t>&lt;META HTTP-EQUIV="name" CONTENT ="content“ &gt; </a:t>
            </a:r>
          </a:p>
          <a:p>
            <a:pPr marL="400050" lvl="1" indent="0" algn="l">
              <a:buNone/>
            </a:pPr>
            <a:r>
              <a:rPr lang="en-US" dirty="0" smtClean="0">
                <a:latin typeface="Courier New" pitchFamily="49" charset="0"/>
                <a:cs typeface="Courier New" pitchFamily="49" charset="0"/>
              </a:rPr>
              <a:t>&lt;</a:t>
            </a:r>
            <a:r>
              <a:rPr lang="en-US" dirty="0">
                <a:latin typeface="Courier New" pitchFamily="49" charset="0"/>
                <a:cs typeface="Courier New" pitchFamily="49" charset="0"/>
              </a:rPr>
              <a:t>META NAME="name" </a:t>
            </a:r>
            <a:r>
              <a:rPr lang="en-US" dirty="0" smtClean="0">
                <a:latin typeface="Courier New" pitchFamily="49" charset="0"/>
                <a:cs typeface="Courier New" pitchFamily="49" charset="0"/>
              </a:rPr>
              <a:t> CONTENT = "content“ &gt;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272250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Recommended Tags</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525963"/>
          </a:xfrm>
        </p:spPr>
        <p:txBody>
          <a:bodyPr/>
          <a:lstStyle/>
          <a:p>
            <a:pPr marR="0" lvl="0" rtl="0"/>
            <a:r>
              <a:rPr lang="en-US" b="1" i="0" u="none" strike="noStrike" baseline="0" dirty="0" smtClean="0">
                <a:solidFill>
                  <a:srgbClr val="000000"/>
                </a:solidFill>
                <a:latin typeface="Times New Roman"/>
              </a:rPr>
              <a:t>Meta Content Language (non-US English ONLY) </a:t>
            </a:r>
          </a:p>
          <a:p>
            <a:pPr marR="0" lvl="0" rtl="0"/>
            <a:r>
              <a:rPr lang="en-US" b="1" i="0" u="none" strike="noStrike" baseline="0" dirty="0" smtClean="0">
                <a:solidFill>
                  <a:srgbClr val="000000"/>
                </a:solidFill>
                <a:latin typeface="Times New Roman"/>
              </a:rPr>
              <a:t>Meta Content Type</a:t>
            </a:r>
          </a:p>
          <a:p>
            <a:pPr marR="0" lvl="0" rtl="0"/>
            <a:r>
              <a:rPr lang="en-US" b="1" i="0" u="none" strike="noStrike" baseline="0" dirty="0" smtClean="0">
                <a:solidFill>
                  <a:srgbClr val="000000"/>
                </a:solidFill>
                <a:latin typeface="Times New Roman"/>
              </a:rPr>
              <a:t>Meta Description</a:t>
            </a:r>
          </a:p>
          <a:p>
            <a:pPr marR="0" lvl="0" rtl="0"/>
            <a:r>
              <a:rPr lang="en-US" b="1" i="0" u="none" strike="noStrike" baseline="0" dirty="0" smtClean="0">
                <a:solidFill>
                  <a:prstClr val="black"/>
                </a:solidFill>
                <a:latin typeface="Times New Roman"/>
              </a:rPr>
              <a:t>Meta Language</a:t>
            </a:r>
            <a:r>
              <a:rPr lang="en-US" b="1" i="0" u="none" strike="noStrike" baseline="0" dirty="0" smtClean="0">
                <a:solidFill>
                  <a:srgbClr val="000000"/>
                </a:solidFill>
                <a:latin typeface="Times New Roman"/>
              </a:rPr>
              <a:t> (non-US English ONLY)</a:t>
            </a:r>
          </a:p>
        </p:txBody>
      </p:sp>
    </p:spTree>
    <p:extLst>
      <p:ext uri="{BB962C8B-B14F-4D97-AF65-F5344CB8AC3E}">
        <p14:creationId xmlns:p14="http://schemas.microsoft.com/office/powerpoint/2010/main" val="2925271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Optional Tags</a:t>
            </a:r>
            <a:endParaRPr lang="en-US" b="1" i="0" u="none" strike="noStrike" kern="1600" baseline="0" dirty="0" smtClean="0">
              <a:latin typeface="Times New Roman"/>
            </a:endParaRPr>
          </a:p>
        </p:txBody>
      </p:sp>
      <p:sp>
        <p:nvSpPr>
          <p:cNvPr id="3" name="Text Placeholder 2"/>
          <p:cNvSpPr>
            <a:spLocks noGrp="1"/>
          </p:cNvSpPr>
          <p:nvPr>
            <p:ph type="body" idx="4294967295"/>
          </p:nvPr>
        </p:nvSpPr>
        <p:spPr>
          <a:xfrm>
            <a:off x="0" y="1600200"/>
            <a:ext cx="8229600" cy="4525963"/>
          </a:xfrm>
        </p:spPr>
        <p:txBody>
          <a:bodyPr>
            <a:normAutofit lnSpcReduction="10000"/>
          </a:bodyPr>
          <a:lstStyle/>
          <a:p>
            <a:r>
              <a:rPr lang="en-US" dirty="0"/>
              <a:t>Meta Abstract</a:t>
            </a:r>
          </a:p>
          <a:p>
            <a:r>
              <a:rPr lang="en-US" dirty="0"/>
              <a:t>Meta Author</a:t>
            </a:r>
          </a:p>
          <a:p>
            <a:r>
              <a:rPr lang="en-US" dirty="0"/>
              <a:t>Meta Copyright</a:t>
            </a:r>
          </a:p>
          <a:p>
            <a:r>
              <a:rPr lang="en-US" dirty="0"/>
              <a:t>Meta Designer</a:t>
            </a:r>
          </a:p>
          <a:p>
            <a:r>
              <a:rPr lang="en-US" dirty="0"/>
              <a:t>Meta Google</a:t>
            </a:r>
          </a:p>
          <a:p>
            <a:r>
              <a:rPr lang="en-US" dirty="0"/>
              <a:t>Meta Keywords</a:t>
            </a:r>
          </a:p>
          <a:p>
            <a:r>
              <a:rPr lang="en-US" dirty="0"/>
              <a:t>Meta MSN (No ODP)</a:t>
            </a:r>
          </a:p>
          <a:p>
            <a:r>
              <a:rPr lang="en-US" dirty="0"/>
              <a:t>Meta </a:t>
            </a:r>
            <a:r>
              <a:rPr lang="en-US" dirty="0" smtClean="0"/>
              <a:t>Title</a:t>
            </a:r>
            <a:endParaRPr lang="en-US" dirty="0"/>
          </a:p>
        </p:txBody>
      </p:sp>
    </p:spTree>
    <p:extLst>
      <p:ext uri="{BB962C8B-B14F-4D97-AF65-F5344CB8AC3E}">
        <p14:creationId xmlns:p14="http://schemas.microsoft.com/office/powerpoint/2010/main" val="24274464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lvl="0" rtl="0"/>
            <a:r>
              <a:rPr lang="en-US" b="1" i="0" u="none" strike="noStrike" baseline="0" dirty="0" smtClean="0">
                <a:solidFill>
                  <a:srgbClr val="000000"/>
                </a:solidFill>
                <a:latin typeface="Times New Roman"/>
              </a:rPr>
              <a:t>Not Recommended Tags</a:t>
            </a:r>
            <a:endParaRPr lang="en-US" dirty="0"/>
          </a:p>
        </p:txBody>
      </p:sp>
      <p:sp>
        <p:nvSpPr>
          <p:cNvPr id="3" name="Text Placeholder 2"/>
          <p:cNvSpPr>
            <a:spLocks noGrp="1"/>
          </p:cNvSpPr>
          <p:nvPr>
            <p:ph type="body" idx="4294967295"/>
          </p:nvPr>
        </p:nvSpPr>
        <p:spPr>
          <a:xfrm>
            <a:off x="0" y="1600200"/>
            <a:ext cx="8229600" cy="4525963"/>
          </a:xfrm>
        </p:spPr>
        <p:txBody>
          <a:bodyPr numCol="2">
            <a:noAutofit/>
          </a:bodyPr>
          <a:lstStyle/>
          <a:p>
            <a:pPr marR="0" lvl="0" rtl="0"/>
            <a:r>
              <a:rPr lang="en-US" sz="2400" dirty="0"/>
              <a:t>Meta Content Script Type</a:t>
            </a:r>
          </a:p>
          <a:p>
            <a:pPr marR="0" lvl="0" rtl="0"/>
            <a:r>
              <a:rPr lang="en-US" sz="2400" dirty="0"/>
              <a:t>Meta Content Style Type</a:t>
            </a:r>
          </a:p>
          <a:p>
            <a:pPr marR="0" lvl="0" rtl="0"/>
            <a:r>
              <a:rPr lang="en-US" sz="2400" dirty="0"/>
              <a:t>Meta Distribution</a:t>
            </a:r>
          </a:p>
          <a:p>
            <a:pPr marR="0" lvl="0" rtl="0"/>
            <a:r>
              <a:rPr lang="en-US" sz="2400" dirty="0"/>
              <a:t>Meta Expires</a:t>
            </a:r>
          </a:p>
          <a:p>
            <a:pPr marR="0" lvl="0" rtl="0"/>
            <a:r>
              <a:rPr lang="en-US" sz="2400" dirty="0"/>
              <a:t>Meta Generator</a:t>
            </a:r>
          </a:p>
          <a:p>
            <a:pPr marR="0" lvl="0" rtl="0"/>
            <a:r>
              <a:rPr lang="en-US" sz="2400" dirty="0"/>
              <a:t>Meta MS Smart Tags</a:t>
            </a:r>
          </a:p>
          <a:p>
            <a:pPr marR="0" lvl="0" rtl="0"/>
            <a:r>
              <a:rPr lang="en-US" sz="2400" dirty="0"/>
              <a:t>Meta Pragma No-Cache</a:t>
            </a:r>
          </a:p>
          <a:p>
            <a:pPr marR="0" lvl="0" rtl="0"/>
            <a:r>
              <a:rPr lang="en-US" sz="2400" dirty="0"/>
              <a:t>Meta Publisher</a:t>
            </a:r>
          </a:p>
          <a:p>
            <a:pPr marR="0" lvl="0" rtl="0"/>
            <a:r>
              <a:rPr lang="en-US" sz="2400" dirty="0"/>
              <a:t>Meta Rating</a:t>
            </a:r>
          </a:p>
          <a:p>
            <a:pPr marR="0" lvl="0" rtl="0"/>
            <a:r>
              <a:rPr lang="en-US" sz="2400" dirty="0"/>
              <a:t>Meta Refresh</a:t>
            </a:r>
          </a:p>
          <a:p>
            <a:pPr marR="0" lvl="0" rtl="0"/>
            <a:r>
              <a:rPr lang="en-US" sz="2400" dirty="0"/>
              <a:t>Meta Reply-To</a:t>
            </a:r>
          </a:p>
          <a:p>
            <a:pPr marR="0" lvl="0" rtl="0"/>
            <a:r>
              <a:rPr lang="en-US" sz="2400" dirty="0"/>
              <a:t>Meta Resource Type</a:t>
            </a:r>
          </a:p>
          <a:p>
            <a:pPr marR="0" lvl="0" rtl="0"/>
            <a:r>
              <a:rPr lang="en-US" sz="2400" dirty="0"/>
              <a:t>Meta Revisit After</a:t>
            </a:r>
          </a:p>
          <a:p>
            <a:pPr marR="0" lvl="0" rtl="0"/>
            <a:r>
              <a:rPr lang="en-US" sz="2400" dirty="0"/>
              <a:t>Meta Robots</a:t>
            </a:r>
          </a:p>
          <a:p>
            <a:pPr marR="0" lvl="0" rtl="0"/>
            <a:r>
              <a:rPr lang="en-US" sz="2400" dirty="0"/>
              <a:t>Meta Set Cookie</a:t>
            </a:r>
          </a:p>
          <a:p>
            <a:pPr marR="0" lvl="0" rtl="0"/>
            <a:r>
              <a:rPr lang="en-US" sz="2400" dirty="0"/>
              <a:t>Meta Subject</a:t>
            </a:r>
          </a:p>
          <a:p>
            <a:pPr marR="0" lvl="0" rtl="0"/>
            <a:r>
              <a:rPr lang="en-US" sz="2400" dirty="0"/>
              <a:t>Meta </a:t>
            </a:r>
            <a:r>
              <a:rPr lang="en-US" sz="2400" dirty="0" err="1"/>
              <a:t>VW.ObjectType</a:t>
            </a:r>
            <a:endParaRPr lang="en-US" sz="2400" dirty="0"/>
          </a:p>
        </p:txBody>
      </p:sp>
    </p:spTree>
    <p:extLst>
      <p:ext uri="{BB962C8B-B14F-4D97-AF65-F5344CB8AC3E}">
        <p14:creationId xmlns:p14="http://schemas.microsoft.com/office/powerpoint/2010/main" val="1104040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pPr marR="0" lvl="0" rtl="0"/>
            <a:r>
              <a:rPr lang="en-US" b="1" i="0" u="none" strike="noStrike" baseline="0" dirty="0" smtClean="0">
                <a:solidFill>
                  <a:prstClr val="black"/>
                </a:solidFill>
                <a:latin typeface="Times New Roman"/>
              </a:rPr>
              <a:t>HTML Forms</a:t>
            </a:r>
            <a:endParaRPr lang="en-US" dirty="0"/>
          </a:p>
        </p:txBody>
      </p:sp>
      <p:sp>
        <p:nvSpPr>
          <p:cNvPr id="3" name="Text Placeholder 2"/>
          <p:cNvSpPr>
            <a:spLocks noGrp="1"/>
          </p:cNvSpPr>
          <p:nvPr>
            <p:ph type="body" idx="4294967295"/>
          </p:nvPr>
        </p:nvSpPr>
        <p:spPr>
          <a:xfrm>
            <a:off x="0" y="1600200"/>
            <a:ext cx="8229600" cy="4525963"/>
          </a:xfrm>
        </p:spPr>
        <p:txBody>
          <a:bodyPr>
            <a:normAutofit fontScale="92500" lnSpcReduction="20000"/>
          </a:bodyPr>
          <a:lstStyle/>
          <a:p>
            <a:r>
              <a:rPr lang="en-US" dirty="0"/>
              <a:t>Forms are the most popular way to make a web page interactive. </a:t>
            </a:r>
          </a:p>
          <a:p>
            <a:r>
              <a:rPr lang="en-US" dirty="0"/>
              <a:t>The form tag creates a form to be input by the user. </a:t>
            </a:r>
          </a:p>
          <a:p>
            <a:r>
              <a:rPr lang="en-US" dirty="0"/>
              <a:t>It can contain text fields, check boxes, radio buttons and more. </a:t>
            </a:r>
          </a:p>
          <a:p>
            <a:r>
              <a:rPr lang="en-US" dirty="0"/>
              <a:t>Like any form on paper, a form on a web page allows the user to enter requested information and submit it for processing. </a:t>
            </a:r>
          </a:p>
          <a:p>
            <a:r>
              <a:rPr lang="en-US" dirty="0"/>
              <a:t>It passes the user data to a specified URL. </a:t>
            </a:r>
          </a:p>
        </p:txBody>
      </p:sp>
    </p:spTree>
    <p:extLst>
      <p:ext uri="{BB962C8B-B14F-4D97-AF65-F5344CB8AC3E}">
        <p14:creationId xmlns:p14="http://schemas.microsoft.com/office/powerpoint/2010/main" val="3910023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L="0" marR="0" lvl="0" indent="0" rtl="0">
              <a:buFont typeface="Arial" pitchFamily="34" charset="0"/>
              <a:buNone/>
            </a:pPr>
            <a:r>
              <a:rPr lang="en-US" b="1" i="0" u="none" strike="noStrike" baseline="0" dirty="0" smtClean="0">
                <a:solidFill>
                  <a:prstClr val="black"/>
                </a:solidFill>
              </a:rPr>
              <a:t>Form Tag</a:t>
            </a:r>
            <a:endParaRPr lang="en-US" dirty="0"/>
          </a:p>
        </p:txBody>
      </p:sp>
      <p:sp>
        <p:nvSpPr>
          <p:cNvPr id="3" name="Text Placeholder 2"/>
          <p:cNvSpPr>
            <a:spLocks noGrp="1"/>
          </p:cNvSpPr>
          <p:nvPr>
            <p:ph type="body" idx="4294967295"/>
          </p:nvPr>
        </p:nvSpPr>
        <p:spPr>
          <a:xfrm>
            <a:off x="0" y="1600200"/>
            <a:ext cx="8229600" cy="4525963"/>
          </a:xfrm>
        </p:spPr>
        <p:txBody>
          <a:bodyPr>
            <a:normAutofit fontScale="92500" lnSpcReduction="10000"/>
          </a:bodyPr>
          <a:lstStyle/>
          <a:p>
            <a:pPr marR="0" lvl="0" rtl="0"/>
            <a:r>
              <a:rPr lang="en-US" b="1" i="0" u="none" strike="noStrike" baseline="0" dirty="0" smtClean="0">
                <a:solidFill>
                  <a:prstClr val="black"/>
                </a:solidFill>
              </a:rPr>
              <a:t>Syntax: </a:t>
            </a:r>
          </a:p>
          <a:p>
            <a:pPr marL="400050" lvl="1" indent="0">
              <a:buNone/>
            </a:pPr>
            <a:r>
              <a:rPr lang="en-US" sz="2900" dirty="0">
                <a:solidFill>
                  <a:prstClr val="black"/>
                </a:solidFill>
                <a:cs typeface="Courier New" pitchFamily="49" charset="0"/>
              </a:rPr>
              <a:t>&lt;form attributes&gt;&lt;/form&gt; </a:t>
            </a:r>
          </a:p>
          <a:p>
            <a:r>
              <a:rPr lang="en-US" b="1" i="0" u="none" strike="noStrike" baseline="0" dirty="0" smtClean="0">
                <a:solidFill>
                  <a:prstClr val="black"/>
                </a:solidFill>
              </a:rPr>
              <a:t>Attributes of Form Tag</a:t>
            </a:r>
          </a:p>
          <a:p>
            <a:pPr lvl="1"/>
            <a:r>
              <a:rPr lang="en-US" b="1" i="0" u="none" strike="noStrike" baseline="0" dirty="0" smtClean="0">
                <a:solidFill>
                  <a:prstClr val="black"/>
                </a:solidFill>
              </a:rPr>
              <a:t>Name </a:t>
            </a:r>
          </a:p>
          <a:p>
            <a:pPr lvl="2"/>
            <a:r>
              <a:rPr lang="en-US" b="1" i="0" u="none" strike="noStrike" baseline="0" dirty="0" smtClean="0">
                <a:solidFill>
                  <a:prstClr val="black"/>
                </a:solidFill>
              </a:rPr>
              <a:t>Example: </a:t>
            </a:r>
          </a:p>
          <a:p>
            <a:pPr marL="800100" lvl="2" indent="0">
              <a:buNone/>
            </a:pPr>
            <a:r>
              <a:rPr lang="en-US" sz="2500" dirty="0">
                <a:solidFill>
                  <a:prstClr val="black"/>
                </a:solidFill>
                <a:cs typeface="Courier New" pitchFamily="49" charset="0"/>
              </a:rPr>
              <a:t>&lt;form name=”registration”&gt; &lt;/form&gt; </a:t>
            </a:r>
          </a:p>
          <a:p>
            <a:pPr marR="0" lvl="1" rtl="0"/>
            <a:r>
              <a:rPr lang="en-US" b="1" i="0" u="none" strike="noStrike" baseline="0" dirty="0" smtClean="0">
                <a:solidFill>
                  <a:prstClr val="black"/>
                </a:solidFill>
              </a:rPr>
              <a:t>Action </a:t>
            </a:r>
          </a:p>
          <a:p>
            <a:pPr lvl="2"/>
            <a:r>
              <a:rPr lang="en-US" b="1" i="0" u="none" strike="noStrike" baseline="0" dirty="0" smtClean="0">
                <a:solidFill>
                  <a:prstClr val="black"/>
                </a:solidFill>
              </a:rPr>
              <a:t>Example: </a:t>
            </a:r>
          </a:p>
          <a:p>
            <a:pPr marL="800100" lvl="2" indent="0">
              <a:buNone/>
            </a:pPr>
            <a:r>
              <a:rPr lang="nn-NO" sz="2500" dirty="0">
                <a:solidFill>
                  <a:prstClr val="black"/>
                </a:solidFill>
                <a:cs typeface="Courier New" pitchFamily="49" charset="0"/>
              </a:rPr>
              <a:t>&lt;form action=”http://expertrating.com/registration.html”&gt; &lt;/form&gt; </a:t>
            </a:r>
          </a:p>
        </p:txBody>
      </p:sp>
    </p:spTree>
    <p:extLst>
      <p:ext uri="{BB962C8B-B14F-4D97-AF65-F5344CB8AC3E}">
        <p14:creationId xmlns:p14="http://schemas.microsoft.com/office/powerpoint/2010/main" val="2407717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lvl="0" rtl="0"/>
            <a:r>
              <a:rPr lang="en-US" b="1" i="0" u="none" strike="noStrike" baseline="0" dirty="0" smtClean="0">
                <a:solidFill>
                  <a:prstClr val="black"/>
                </a:solidFill>
              </a:rPr>
              <a:t>Input Tag </a:t>
            </a:r>
            <a:endParaRPr lang="en-US" dirty="0"/>
          </a:p>
        </p:txBody>
      </p:sp>
      <p:sp>
        <p:nvSpPr>
          <p:cNvPr id="3" name="Text Placeholder 2"/>
          <p:cNvSpPr>
            <a:spLocks noGrp="1"/>
          </p:cNvSpPr>
          <p:nvPr>
            <p:ph type="body" idx="4294967295"/>
          </p:nvPr>
        </p:nvSpPr>
        <p:spPr>
          <a:xfrm>
            <a:off x="1600200" y="1295400"/>
            <a:ext cx="7543800" cy="5105400"/>
          </a:xfrm>
        </p:spPr>
        <p:txBody>
          <a:bodyPr>
            <a:noAutofit/>
          </a:bodyPr>
          <a:lstStyle/>
          <a:p>
            <a:r>
              <a:rPr lang="en-US" sz="2000" b="1" i="0" u="none" strike="noStrike" baseline="0" dirty="0" smtClean="0">
                <a:solidFill>
                  <a:prstClr val="black"/>
                </a:solidFill>
                <a:latin typeface="Verdana"/>
              </a:rPr>
              <a:t>Syntax: </a:t>
            </a:r>
          </a:p>
          <a:p>
            <a:pPr marL="400050" lvl="1" indent="0">
              <a:buNone/>
            </a:pPr>
            <a:r>
              <a:rPr lang="en-US" sz="1600" b="0" i="0" u="none" strike="noStrike" baseline="0" dirty="0" smtClean="0">
                <a:solidFill>
                  <a:prstClr val="black"/>
                </a:solidFill>
                <a:latin typeface="Courier New" pitchFamily="49" charset="0"/>
                <a:cs typeface="Courier New" pitchFamily="49" charset="0"/>
              </a:rPr>
              <a:t>&lt;input attributes /&gt;</a:t>
            </a:r>
            <a:r>
              <a:rPr lang="en-US" sz="1600" b="1" i="0" u="none" strike="noStrike" baseline="0" dirty="0" smtClean="0">
                <a:solidFill>
                  <a:srgbClr val="000000"/>
                </a:solidFill>
                <a:latin typeface="Courier New" pitchFamily="49" charset="0"/>
                <a:cs typeface="Courier New" pitchFamily="49" charset="0"/>
              </a:rPr>
              <a:t> </a:t>
            </a:r>
            <a:endParaRPr lang="en-US" sz="1600" b="1" i="0" u="none" strike="noStrike" baseline="0" dirty="0" smtClean="0">
              <a:solidFill>
                <a:prstClr val="black"/>
              </a:solidFill>
              <a:latin typeface="Times New Roman"/>
            </a:endParaRPr>
          </a:p>
          <a:p>
            <a:r>
              <a:rPr lang="en-US" sz="2000" b="1" i="0" u="none" strike="noStrike" baseline="0" dirty="0" smtClean="0">
                <a:solidFill>
                  <a:prstClr val="black"/>
                </a:solidFill>
                <a:latin typeface="Verdana"/>
              </a:rPr>
              <a:t>Attributes of Input Tag</a:t>
            </a:r>
          </a:p>
          <a:p>
            <a:pPr marR="0" lvl="1" rtl="0"/>
            <a:r>
              <a:rPr lang="en-US" sz="1600" b="1" i="0" u="none" strike="noStrike" baseline="0" dirty="0" smtClean="0">
                <a:solidFill>
                  <a:prstClr val="black"/>
                </a:solidFill>
                <a:latin typeface="Verdana"/>
              </a:rPr>
              <a:t>Type </a:t>
            </a:r>
          </a:p>
          <a:p>
            <a:pPr lvl="1"/>
            <a:r>
              <a:rPr lang="en-US" sz="1600" b="0" i="0" u="none" strike="noStrike" baseline="0" dirty="0" smtClean="0">
                <a:solidFill>
                  <a:prstClr val="black"/>
                </a:solidFill>
                <a:latin typeface="Times New Roman"/>
              </a:rPr>
              <a:t>The various values of type attributes are:</a:t>
            </a:r>
          </a:p>
          <a:p>
            <a:pPr lvl="2"/>
            <a:r>
              <a:rPr lang="en-US" sz="1400" b="1" i="0" u="none" strike="noStrike" baseline="0" dirty="0" smtClean="0">
                <a:solidFill>
                  <a:srgbClr val="000000"/>
                </a:solidFill>
                <a:latin typeface="Times New Roman"/>
              </a:rPr>
              <a:t>Button </a:t>
            </a:r>
          </a:p>
          <a:p>
            <a:pPr lvl="2"/>
            <a:r>
              <a:rPr lang="en-US" sz="1400" b="1" i="0" u="none" strike="noStrike" baseline="0" dirty="0" smtClean="0">
                <a:solidFill>
                  <a:prstClr val="black"/>
                </a:solidFill>
                <a:latin typeface="Times New Roman"/>
              </a:rPr>
              <a:t>Checkbox </a:t>
            </a:r>
          </a:p>
          <a:p>
            <a:pPr marR="0" lvl="1" rtl="0"/>
            <a:r>
              <a:rPr lang="en-US" sz="1600" b="1" dirty="0" smtClean="0">
                <a:solidFill>
                  <a:prstClr val="black"/>
                </a:solidFill>
                <a:latin typeface="Verdana"/>
              </a:rPr>
              <a:t>Hidden </a:t>
            </a:r>
            <a:endParaRPr lang="en-US" sz="1600" b="1" dirty="0">
              <a:solidFill>
                <a:prstClr val="black"/>
              </a:solidFill>
              <a:latin typeface="Verdana"/>
            </a:endParaRPr>
          </a:p>
          <a:p>
            <a:pPr marR="0" lvl="1" rtl="0"/>
            <a:r>
              <a:rPr lang="en-US" sz="1600" b="0" i="0" u="none" strike="noStrike" baseline="0" dirty="0" smtClean="0">
                <a:solidFill>
                  <a:prstClr val="black"/>
                </a:solidFill>
                <a:latin typeface="Verdana"/>
              </a:rPr>
              <a:t>Image </a:t>
            </a:r>
          </a:p>
          <a:p>
            <a:pPr lvl="2"/>
            <a:r>
              <a:rPr lang="en-US" sz="1400" dirty="0" smtClean="0">
                <a:solidFill>
                  <a:prstClr val="black"/>
                </a:solidFill>
                <a:latin typeface="Verdana"/>
              </a:rPr>
              <a:t>SRC</a:t>
            </a:r>
            <a:endParaRPr lang="en-US" sz="1400" b="0" i="0" u="none" strike="noStrike" baseline="0" dirty="0" smtClean="0">
              <a:solidFill>
                <a:prstClr val="black"/>
              </a:solidFill>
              <a:latin typeface="Verdana"/>
            </a:endParaRPr>
          </a:p>
          <a:p>
            <a:pPr marR="0" lvl="1" rtl="0"/>
            <a:r>
              <a:rPr lang="en-US" sz="1600" b="0" i="0" u="none" strike="noStrike" baseline="0" dirty="0" smtClean="0">
                <a:solidFill>
                  <a:prstClr val="black"/>
                </a:solidFill>
                <a:latin typeface="Verdana"/>
              </a:rPr>
              <a:t>Password </a:t>
            </a:r>
          </a:p>
          <a:p>
            <a:pPr marR="0" lvl="1" rtl="0"/>
            <a:r>
              <a:rPr lang="en-US" sz="1600" b="0" i="0" u="none" strike="noStrike" baseline="0" dirty="0" smtClean="0">
                <a:solidFill>
                  <a:prstClr val="black"/>
                </a:solidFill>
                <a:latin typeface="Verdana"/>
              </a:rPr>
              <a:t>Radio </a:t>
            </a:r>
            <a:r>
              <a:rPr lang="en-US" sz="1600" b="1" i="0" u="none" strike="noStrike" baseline="0" dirty="0" smtClean="0">
                <a:solidFill>
                  <a:srgbClr val="4F81BD"/>
                </a:solidFill>
                <a:latin typeface="Cambria"/>
              </a:rPr>
              <a:t> </a:t>
            </a:r>
          </a:p>
          <a:p>
            <a:pPr marR="0" lvl="1" rtl="0"/>
            <a:r>
              <a:rPr lang="en-US" sz="1600" b="0" i="0" u="none" strike="noStrike" baseline="0" dirty="0" smtClean="0">
                <a:solidFill>
                  <a:prstClr val="black"/>
                </a:solidFill>
                <a:latin typeface="Verdana"/>
              </a:rPr>
              <a:t>Reset </a:t>
            </a:r>
          </a:p>
          <a:p>
            <a:pPr marR="0" lvl="1" rtl="0"/>
            <a:r>
              <a:rPr lang="en-US" sz="1600" b="0" i="0" u="none" strike="noStrike" baseline="0" dirty="0" smtClean="0">
                <a:solidFill>
                  <a:prstClr val="black"/>
                </a:solidFill>
                <a:latin typeface="Verdana"/>
              </a:rPr>
              <a:t>Submit </a:t>
            </a:r>
          </a:p>
          <a:p>
            <a:pPr marR="0" lvl="1" rtl="0"/>
            <a:r>
              <a:rPr lang="en-US" sz="1600" b="0" i="0" u="none" strike="noStrike" baseline="0" dirty="0" smtClean="0">
                <a:solidFill>
                  <a:prstClr val="black"/>
                </a:solidFill>
                <a:latin typeface="Verdana"/>
              </a:rPr>
              <a:t>Text </a:t>
            </a:r>
          </a:p>
          <a:p>
            <a:pPr marR="0" lvl="1" rtl="0"/>
            <a:r>
              <a:rPr lang="en-US" sz="1600" b="0" i="0" u="none" strike="noStrike" baseline="0" dirty="0" smtClean="0">
                <a:solidFill>
                  <a:prstClr val="black"/>
                </a:solidFill>
                <a:latin typeface="Verdana"/>
              </a:rPr>
              <a:t>Name </a:t>
            </a:r>
            <a:endParaRPr lang="en-US" sz="1600" b="1" i="0" u="none" strike="noStrike" baseline="0" dirty="0" smtClean="0">
              <a:solidFill>
                <a:srgbClr val="4F81BD"/>
              </a:solidFill>
              <a:latin typeface="Cambria"/>
            </a:endParaRPr>
          </a:p>
          <a:p>
            <a:pPr marR="0" lvl="1" rtl="0"/>
            <a:r>
              <a:rPr lang="en-US" sz="1600" b="0" i="0" u="none" strike="noStrike" baseline="0" dirty="0" smtClean="0">
                <a:solidFill>
                  <a:prstClr val="black"/>
                </a:solidFill>
                <a:latin typeface="Verdana"/>
              </a:rPr>
              <a:t>Value </a:t>
            </a:r>
          </a:p>
        </p:txBody>
      </p:sp>
    </p:spTree>
    <p:extLst>
      <p:ext uri="{BB962C8B-B14F-4D97-AF65-F5344CB8AC3E}">
        <p14:creationId xmlns:p14="http://schemas.microsoft.com/office/powerpoint/2010/main" val="3498429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371600"/>
            <a:ext cx="8229600" cy="5029200"/>
          </a:xfrm>
        </p:spPr>
        <p:txBody>
          <a:bodyPr>
            <a:normAutofit/>
          </a:bodyPr>
          <a:lstStyle/>
          <a:p>
            <a:r>
              <a:rPr lang="en-US" sz="2400" dirty="0"/>
              <a:t>HTML stands for Hyper Text Markup Language.  An HTML file is a text file containing markup tags. The markup tags tell the Web browser how to display the page.  An HTML file must have an ‘</a:t>
            </a:r>
            <a:r>
              <a:rPr lang="en-US" sz="2400" dirty="0" err="1"/>
              <a:t>htm</a:t>
            </a:r>
            <a:r>
              <a:rPr lang="en-US" sz="2400" dirty="0"/>
              <a:t>’ or ‘html’ file extension. </a:t>
            </a:r>
          </a:p>
          <a:p>
            <a:r>
              <a:rPr lang="en-US" sz="2400" dirty="0"/>
              <a:t>An HTML file can be created using a simple text editor. The rule-making body of the Web is World Wide Web Consortium (WC). WC puts together specifications for Web standards. The most essential Web standards are HTML, CSS and XML. The latest HTML standard is </a:t>
            </a:r>
            <a:r>
              <a:rPr lang="en-US" sz="2400" dirty="0" smtClean="0"/>
              <a:t>XHTML. </a:t>
            </a:r>
            <a:endParaRPr lang="en-US" sz="2400" dirty="0"/>
          </a:p>
        </p:txBody>
      </p:sp>
      <p:sp>
        <p:nvSpPr>
          <p:cNvPr id="3" name="Title 2"/>
          <p:cNvSpPr>
            <a:spLocks noGrp="1"/>
          </p:cNvSpPr>
          <p:nvPr>
            <p:ph type="title" idx="4294967295"/>
          </p:nvPr>
        </p:nvSpPr>
        <p:spPr>
          <a:xfrm>
            <a:off x="0" y="274638"/>
            <a:ext cx="8229600" cy="1143000"/>
          </a:xfrm>
          <a:prstGeom prst="rect">
            <a:avLst/>
          </a:prstGeom>
        </p:spPr>
        <p:txBody>
          <a:bodyPr/>
          <a:lstStyle/>
          <a:p>
            <a:r>
              <a:rPr lang="en-US" b="1" i="0" u="none" strike="noStrike" kern="1600" baseline="0" dirty="0" smtClean="0">
                <a:latin typeface="Cambria"/>
              </a:rPr>
              <a:t>What is HTML?</a:t>
            </a:r>
            <a:endParaRPr lang="en-US" dirty="0"/>
          </a:p>
        </p:txBody>
      </p:sp>
      <p:sp>
        <p:nvSpPr>
          <p:cNvPr id="5" name="TextBox 1"/>
          <p:cNvSpPr txBox="1"/>
          <p:nvPr/>
        </p:nvSpPr>
        <p:spPr>
          <a:xfrm>
            <a:off x="7848600" y="6232874"/>
            <a:ext cx="1295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rgbClr val="0070C0"/>
                </a:solidFill>
              </a:rPr>
              <a:t>NIIT</a:t>
            </a:r>
            <a:endParaRPr lang="en-US" sz="2000" dirty="0">
              <a:solidFill>
                <a:srgbClr val="0070C0"/>
              </a:solidFill>
            </a:endParaRPr>
          </a:p>
        </p:txBody>
      </p:sp>
    </p:spTree>
    <p:extLst>
      <p:ext uri="{BB962C8B-B14F-4D97-AF65-F5344CB8AC3E}">
        <p14:creationId xmlns:p14="http://schemas.microsoft.com/office/powerpoint/2010/main" val="25015329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i="0" u="none" strike="noStrike" kern="1600" baseline="0" dirty="0" smtClean="0">
                <a:latin typeface="+mn-lt"/>
              </a:rPr>
              <a:t>HTML Tutorial - Advanced Tags </a:t>
            </a:r>
          </a:p>
        </p:txBody>
      </p:sp>
      <p:sp>
        <p:nvSpPr>
          <p:cNvPr id="3" name="Text Placeholder 2"/>
          <p:cNvSpPr>
            <a:spLocks noGrp="1"/>
          </p:cNvSpPr>
          <p:nvPr>
            <p:ph type="body" idx="4294967295"/>
          </p:nvPr>
        </p:nvSpPr>
        <p:spPr>
          <a:xfrm>
            <a:off x="0" y="1600200"/>
            <a:ext cx="8229600" cy="4525963"/>
          </a:xfrm>
        </p:spPr>
        <p:txBody>
          <a:bodyPr>
            <a:normAutofit fontScale="77500" lnSpcReduction="20000"/>
          </a:bodyPr>
          <a:lstStyle/>
          <a:p>
            <a:pPr marR="0" lvl="0" rtl="0"/>
            <a:r>
              <a:rPr lang="en-US" b="1" dirty="0"/>
              <a:t>Meta Tag </a:t>
            </a:r>
          </a:p>
          <a:p>
            <a:pPr marL="457200" marR="0" lvl="1" indent="0" rtl="0">
              <a:buNone/>
            </a:pPr>
            <a:r>
              <a:rPr lang="en-US" dirty="0"/>
              <a:t>The &lt;meta&gt; tag provides some unusual information about the web page. This information includes description and keywords for search engines and refresh rates. The meta tag is placed inside the head tags of an HTML document. This tag has to be closed by putting a backslash (/) at the end of the tag. </a:t>
            </a:r>
          </a:p>
          <a:p>
            <a:pPr marR="0" lvl="0" rtl="0"/>
            <a:r>
              <a:rPr lang="en-US" b="1" dirty="0"/>
              <a:t>Attributes of Meta Tag</a:t>
            </a:r>
          </a:p>
          <a:p>
            <a:pPr marR="0" lvl="1" rtl="0"/>
            <a:r>
              <a:rPr lang="en-US" dirty="0"/>
              <a:t>Content </a:t>
            </a:r>
          </a:p>
          <a:p>
            <a:pPr marR="0" lvl="1" rtl="0"/>
            <a:r>
              <a:rPr lang="en-US" dirty="0"/>
              <a:t>Http-</a:t>
            </a:r>
            <a:r>
              <a:rPr lang="en-US" dirty="0" err="1"/>
              <a:t>Equiv</a:t>
            </a:r>
            <a:r>
              <a:rPr lang="en-US" dirty="0"/>
              <a:t> </a:t>
            </a:r>
          </a:p>
          <a:p>
            <a:pPr marR="0" lvl="1" rtl="0"/>
            <a:r>
              <a:rPr lang="en-US" dirty="0"/>
              <a:t>Name </a:t>
            </a:r>
          </a:p>
          <a:p>
            <a:pPr marL="400050" lvl="1" indent="0">
              <a:buNone/>
            </a:pPr>
            <a:r>
              <a:rPr lang="en-US" b="1" dirty="0"/>
              <a:t>Note:</a:t>
            </a:r>
            <a:r>
              <a:rPr lang="en-US" dirty="0"/>
              <a:t> The reason meta tags used to be so important was because search engines relied on them to build a profile of a web page. </a:t>
            </a:r>
          </a:p>
        </p:txBody>
      </p:sp>
    </p:spTree>
    <p:extLst>
      <p:ext uri="{BB962C8B-B14F-4D97-AF65-F5344CB8AC3E}">
        <p14:creationId xmlns:p14="http://schemas.microsoft.com/office/powerpoint/2010/main" val="3039521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lvl="0" rtl="0"/>
            <a:r>
              <a:rPr lang="en-US" i="0" u="none" strike="noStrike" baseline="0" dirty="0" smtClean="0">
                <a:solidFill>
                  <a:prstClr val="black"/>
                </a:solidFill>
                <a:latin typeface="+mn-lt"/>
              </a:rPr>
              <a:t>Example- Meta Tag</a:t>
            </a:r>
            <a:endParaRPr lang="en-US" dirty="0">
              <a:latin typeface="+mn-lt"/>
            </a:endParaRPr>
          </a:p>
        </p:txBody>
      </p:sp>
      <p:sp>
        <p:nvSpPr>
          <p:cNvPr id="3" name="Text Placeholder 2"/>
          <p:cNvSpPr>
            <a:spLocks noGrp="1"/>
          </p:cNvSpPr>
          <p:nvPr>
            <p:ph type="body" idx="4294967295"/>
          </p:nvPr>
        </p:nvSpPr>
        <p:spPr>
          <a:xfrm>
            <a:off x="0" y="1600200"/>
            <a:ext cx="8229600" cy="4525963"/>
          </a:xfrm>
        </p:spPr>
        <p:txBody>
          <a:bodyPr>
            <a:noAutofit/>
          </a:bodyPr>
          <a:lstStyle/>
          <a:p>
            <a:pPr marL="0" lvl="0" indent="0" algn="l">
              <a:buNone/>
            </a:pPr>
            <a:r>
              <a:rPr lang="en-US" dirty="0"/>
              <a:t>The following example illustrates a web page using the meta tag: </a:t>
            </a:r>
          </a:p>
          <a:p>
            <a:pPr marL="400050" lvl="1" indent="0" algn="l">
              <a:buNone/>
            </a:pPr>
            <a:r>
              <a:rPr lang="en-US" sz="1800" dirty="0">
                <a:latin typeface="Courier New" pitchFamily="49" charset="0"/>
                <a:cs typeface="Courier New" pitchFamily="49" charset="0"/>
              </a:rPr>
              <a:t>&lt;html&gt; </a:t>
            </a:r>
          </a:p>
          <a:p>
            <a:pPr marL="400050" lvl="1" indent="0" algn="l">
              <a:buNone/>
            </a:pPr>
            <a:r>
              <a:rPr lang="en-US" sz="1800" dirty="0">
                <a:latin typeface="Courier New" pitchFamily="49" charset="0"/>
                <a:cs typeface="Courier New" pitchFamily="49" charset="0"/>
              </a:rPr>
              <a:t>&lt;head&gt;</a:t>
            </a:r>
          </a:p>
          <a:p>
            <a:pPr marL="400050" lvl="1" indent="0" algn="l">
              <a:buNone/>
            </a:pPr>
            <a:r>
              <a:rPr lang="en-US" sz="1800" dirty="0">
                <a:latin typeface="Courier New" pitchFamily="49" charset="0"/>
                <a:cs typeface="Courier New" pitchFamily="49" charset="0"/>
              </a:rPr>
              <a:t>&lt;title&gt; My list of jokes &lt;/title&gt; </a:t>
            </a:r>
          </a:p>
          <a:p>
            <a:pPr marL="400050" lvl="1" indent="0" algn="l">
              <a:buNone/>
            </a:pPr>
            <a:r>
              <a:rPr lang="en-US" sz="1800" dirty="0">
                <a:latin typeface="Courier New" pitchFamily="49" charset="0"/>
                <a:cs typeface="Courier New" pitchFamily="49" charset="0"/>
              </a:rPr>
              <a:t>&lt;meta name="description" content="Free Web tutorials on HTML, CSS, XML, and XHTML"&gt; </a:t>
            </a:r>
          </a:p>
          <a:p>
            <a:pPr marL="400050" lvl="1" indent="0" algn="l">
              <a:buNone/>
            </a:pPr>
            <a:r>
              <a:rPr lang="en-US" sz="1800" dirty="0">
                <a:latin typeface="Courier New" pitchFamily="49" charset="0"/>
                <a:cs typeface="Courier New" pitchFamily="49" charset="0"/>
              </a:rPr>
              <a:t>&lt;/head&gt; </a:t>
            </a:r>
          </a:p>
          <a:p>
            <a:pPr marL="400050" lvl="1" indent="0" algn="l">
              <a:buNone/>
            </a:pPr>
            <a:r>
              <a:rPr lang="en-US" sz="1800" dirty="0">
                <a:latin typeface="Courier New" pitchFamily="49" charset="0"/>
                <a:cs typeface="Courier New" pitchFamily="49" charset="0"/>
              </a:rPr>
              <a:t>&lt;body background ="myimage.jpg" text = “blue”&gt; </a:t>
            </a:r>
          </a:p>
          <a:p>
            <a:pPr marL="400050" lvl="1" indent="0" algn="l">
              <a:buNone/>
            </a:pPr>
            <a:r>
              <a:rPr lang="en-US" sz="1800" dirty="0">
                <a:latin typeface="Courier New" pitchFamily="49" charset="0"/>
                <a:cs typeface="Courier New" pitchFamily="49" charset="0"/>
              </a:rPr>
              <a:t>&lt;h align=center&gt; My Registration Page &lt;/h&gt; </a:t>
            </a:r>
          </a:p>
          <a:p>
            <a:pPr marL="400050" lvl="1" indent="0" algn="l">
              <a:buNone/>
            </a:pPr>
            <a:r>
              <a:rPr lang="en-US" sz="1800" dirty="0">
                <a:latin typeface="Courier New" pitchFamily="49" charset="0"/>
                <a:cs typeface="Courier New" pitchFamily="49" charset="0"/>
              </a:rPr>
              <a:t>&lt;form name="registration" action="http://expertrating.com/registration.html"&gt; </a:t>
            </a:r>
          </a:p>
          <a:p>
            <a:pPr marL="400050" lvl="1" indent="0" algn="l">
              <a:buNone/>
            </a:pPr>
            <a:r>
              <a:rPr lang="en-US" sz="1800" dirty="0">
                <a:latin typeface="Courier New" pitchFamily="49" charset="0"/>
                <a:cs typeface="Courier New" pitchFamily="49" charset="0"/>
              </a:rPr>
              <a:t>First name: &lt;input type=text name="</a:t>
            </a:r>
            <a:r>
              <a:rPr lang="en-US" sz="1800" dirty="0" err="1">
                <a:latin typeface="Courier New" pitchFamily="49" charset="0"/>
                <a:cs typeface="Courier New" pitchFamily="49" charset="0"/>
              </a:rPr>
              <a:t>realname</a:t>
            </a:r>
            <a:r>
              <a:rPr lang="en-US" sz="1800" dirty="0">
                <a:latin typeface="Courier New" pitchFamily="49" charset="0"/>
                <a:cs typeface="Courier New" pitchFamily="49" charset="0"/>
              </a:rPr>
              <a:t>" /&gt; &lt;</a:t>
            </a:r>
            <a:r>
              <a:rPr lang="en-US" sz="1800" dirty="0" err="1">
                <a:latin typeface="Courier New" pitchFamily="49" charset="0"/>
                <a:cs typeface="Courier New" pitchFamily="49" charset="0"/>
              </a:rPr>
              <a:t>br</a:t>
            </a:r>
            <a:r>
              <a:rPr lang="en-US" sz="1800" dirty="0">
                <a:latin typeface="Courier New" pitchFamily="49" charset="0"/>
                <a:cs typeface="Courier New" pitchFamily="49" charset="0"/>
              </a:rPr>
              <a:t>/&gt; </a:t>
            </a:r>
          </a:p>
        </p:txBody>
      </p:sp>
    </p:spTree>
    <p:extLst>
      <p:ext uri="{BB962C8B-B14F-4D97-AF65-F5344CB8AC3E}">
        <p14:creationId xmlns:p14="http://schemas.microsoft.com/office/powerpoint/2010/main" val="30411999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1600200"/>
            <a:ext cx="8229600" cy="4724400"/>
          </a:xfrm>
        </p:spPr>
        <p:txBody>
          <a:bodyPr>
            <a:noAutofit/>
          </a:bodyPr>
          <a:lstStyle/>
          <a:p>
            <a:pPr marL="400050" lvl="1" indent="0">
              <a:buNone/>
            </a:pPr>
            <a:r>
              <a:rPr lang="en-US" sz="2000" dirty="0">
                <a:latin typeface="Courier New" pitchFamily="49" charset="0"/>
                <a:cs typeface="Courier New" pitchFamily="49" charset="0"/>
              </a:rPr>
              <a:t>Last name: &lt;input type=text name="</a:t>
            </a:r>
            <a:r>
              <a:rPr lang="en-US" sz="2000" dirty="0" err="1">
                <a:latin typeface="Courier New" pitchFamily="49" charset="0"/>
                <a:cs typeface="Courier New" pitchFamily="49" charset="0"/>
              </a:rPr>
              <a:t>sirname</a:t>
            </a:r>
            <a:r>
              <a:rPr lang="en-US" sz="2000" dirty="0">
                <a:latin typeface="Courier New" pitchFamily="49" charset="0"/>
                <a:cs typeface="Courier New" pitchFamily="49" charset="0"/>
              </a:rPr>
              <a:t>" /&gt; &lt;</a:t>
            </a:r>
            <a:r>
              <a:rPr lang="en-US" sz="2000" dirty="0" err="1">
                <a:latin typeface="Courier New" pitchFamily="49" charset="0"/>
                <a:cs typeface="Courier New" pitchFamily="49" charset="0"/>
              </a:rPr>
              <a:t>br</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Password: &lt;input type=password name="pass"/&gt; &lt;</a:t>
            </a:r>
            <a:r>
              <a:rPr lang="en-US" sz="2000" dirty="0" err="1">
                <a:latin typeface="Courier New" pitchFamily="49" charset="0"/>
                <a:cs typeface="Courier New" pitchFamily="49" charset="0"/>
              </a:rPr>
              <a:t>br</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Re-Type Password: &lt;input type=password name="</a:t>
            </a:r>
            <a:r>
              <a:rPr lang="en-US" sz="2000" dirty="0" err="1">
                <a:latin typeface="Courier New" pitchFamily="49" charset="0"/>
                <a:cs typeface="Courier New" pitchFamily="49" charset="0"/>
              </a:rPr>
              <a:t>repass</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&lt;h align=center&gt;Additional Information &lt;/h&gt; </a:t>
            </a:r>
          </a:p>
          <a:p>
            <a:pPr marL="400050" lvl="1" indent="0">
              <a:buNone/>
            </a:pPr>
            <a:r>
              <a:rPr lang="en-US" sz="2000" dirty="0">
                <a:latin typeface="Courier New" pitchFamily="49" charset="0"/>
                <a:cs typeface="Courier New" pitchFamily="49" charset="0"/>
              </a:rPr>
              <a:t>SEX&lt;</a:t>
            </a:r>
            <a:r>
              <a:rPr lang="en-US" sz="2000" dirty="0" err="1">
                <a:latin typeface="Courier New" pitchFamily="49" charset="0"/>
                <a:cs typeface="Courier New" pitchFamily="49" charset="0"/>
              </a:rPr>
              <a:t>br</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&lt;select name="sex"&gt; </a:t>
            </a:r>
          </a:p>
          <a:p>
            <a:pPr marL="400050" lvl="1" indent="0">
              <a:buNone/>
            </a:pPr>
            <a:r>
              <a:rPr lang="en-US" sz="2000" dirty="0">
                <a:latin typeface="Courier New" pitchFamily="49" charset="0"/>
                <a:cs typeface="Courier New" pitchFamily="49" charset="0"/>
              </a:rPr>
              <a:t>&lt;option value=""&gt; Male &lt;/option&gt; </a:t>
            </a:r>
          </a:p>
          <a:p>
            <a:pPr marL="400050" lvl="1" indent="0">
              <a:buNone/>
            </a:pPr>
            <a:r>
              <a:rPr lang="en-US" sz="2000" dirty="0">
                <a:latin typeface="Courier New" pitchFamily="49" charset="0"/>
                <a:cs typeface="Courier New" pitchFamily="49" charset="0"/>
              </a:rPr>
              <a:t>&lt;option value=""&gt; Female &lt;/option&gt; </a:t>
            </a:r>
          </a:p>
          <a:p>
            <a:pPr marL="400050" lvl="1" indent="0">
              <a:buNone/>
            </a:pPr>
            <a:r>
              <a:rPr lang="en-US" sz="2000" dirty="0">
                <a:latin typeface="Courier New" pitchFamily="49" charset="0"/>
                <a:cs typeface="Courier New" pitchFamily="49" charset="0"/>
              </a:rPr>
              <a:t>&lt;/select&gt;&lt;</a:t>
            </a:r>
            <a:r>
              <a:rPr lang="en-US" sz="2000" dirty="0" err="1">
                <a:latin typeface="Courier New" pitchFamily="49" charset="0"/>
                <a:cs typeface="Courier New" pitchFamily="49" charset="0"/>
              </a:rPr>
              <a:t>br</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SELECTION OF JOKES&lt;</a:t>
            </a:r>
            <a:r>
              <a:rPr lang="en-US" sz="2000" dirty="0" err="1">
                <a:latin typeface="Courier New" pitchFamily="49" charset="0"/>
                <a:cs typeface="Courier New" pitchFamily="49" charset="0"/>
              </a:rPr>
              <a:t>br</a:t>
            </a:r>
            <a:r>
              <a:rPr lang="en-US" sz="2000" dirty="0">
                <a:latin typeface="Courier New" pitchFamily="49" charset="0"/>
                <a:cs typeface="Courier New" pitchFamily="49" charset="0"/>
              </a:rPr>
              <a:t>/&gt; </a:t>
            </a:r>
          </a:p>
          <a:p>
            <a:pPr marL="400050" lvl="1" indent="0">
              <a:buNone/>
            </a:pPr>
            <a:r>
              <a:rPr lang="en-US" sz="2000" dirty="0">
                <a:latin typeface="Courier New" pitchFamily="49" charset="0"/>
                <a:cs typeface="Courier New" pitchFamily="49" charset="0"/>
              </a:rPr>
              <a:t>&lt;select name=”</a:t>
            </a:r>
            <a:r>
              <a:rPr lang="en-US" sz="2000" dirty="0" err="1">
                <a:latin typeface="Courier New" pitchFamily="49" charset="0"/>
                <a:cs typeface="Courier New" pitchFamily="49" charset="0"/>
              </a:rPr>
              <a:t>jokenumber</a:t>
            </a:r>
            <a:r>
              <a:rPr lang="en-US" sz="2000" dirty="0">
                <a:latin typeface="Courier New" pitchFamily="49" charset="0"/>
                <a:cs typeface="Courier New" pitchFamily="49" charset="0"/>
              </a:rPr>
              <a:t>”&gt; </a:t>
            </a:r>
          </a:p>
        </p:txBody>
      </p:sp>
      <p:sp>
        <p:nvSpPr>
          <p:cNvPr id="5" name="Title 1"/>
          <p:cNvSpPr>
            <a:spLocks noGrp="1"/>
          </p:cNvSpPr>
          <p:nvPr>
            <p:ph type="title" idx="4294967295"/>
          </p:nvPr>
        </p:nvSpPr>
        <p:spPr>
          <a:xfrm>
            <a:off x="0" y="457200"/>
            <a:ext cx="8229600" cy="1143000"/>
          </a:xfrm>
        </p:spPr>
        <p:txBody>
          <a:bodyPr/>
          <a:lstStyle/>
          <a:p>
            <a:pPr marR="0" lvl="0" rtl="0"/>
            <a:r>
              <a:rPr lang="en-US" i="0" u="none" strike="noStrike" baseline="0" dirty="0" smtClean="0">
                <a:solidFill>
                  <a:prstClr val="black"/>
                </a:solidFill>
                <a:latin typeface="+mn-lt"/>
              </a:rPr>
              <a:t>Example- Meta Tag</a:t>
            </a:r>
            <a:endParaRPr lang="en-US" dirty="0">
              <a:latin typeface="+mn-lt"/>
            </a:endParaRPr>
          </a:p>
        </p:txBody>
      </p:sp>
    </p:spTree>
    <p:extLst>
      <p:ext uri="{BB962C8B-B14F-4D97-AF65-F5344CB8AC3E}">
        <p14:creationId xmlns:p14="http://schemas.microsoft.com/office/powerpoint/2010/main" val="37775677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914400"/>
            <a:ext cx="8229600" cy="4525963"/>
          </a:xfrm>
        </p:spPr>
        <p:txBody>
          <a:bodyPr>
            <a:noAutofit/>
          </a:bodyPr>
          <a:lstStyle/>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optgroup</a:t>
            </a:r>
            <a:r>
              <a:rPr lang="en-US" sz="1600" dirty="0">
                <a:latin typeface="Courier New" pitchFamily="49" charset="0"/>
                <a:cs typeface="Courier New" pitchFamily="49" charset="0"/>
              </a:rPr>
              <a:t> label=”Game jokes”&gt; </a:t>
            </a:r>
          </a:p>
          <a:p>
            <a:pPr marL="0" indent="0">
              <a:buNone/>
            </a:pPr>
            <a:r>
              <a:rPr lang="en-US" sz="1600" dirty="0">
                <a:latin typeface="Courier New" pitchFamily="49" charset="0"/>
                <a:cs typeface="Courier New" pitchFamily="49" charset="0"/>
              </a:rPr>
              <a:t>&lt;option value=””&gt; Cricket jokes &lt;/option&gt; </a:t>
            </a:r>
          </a:p>
          <a:p>
            <a:pPr marL="0" indent="0">
              <a:buNone/>
            </a:pPr>
            <a:r>
              <a:rPr lang="en-US" sz="1600" dirty="0">
                <a:latin typeface="Courier New" pitchFamily="49" charset="0"/>
                <a:cs typeface="Courier New" pitchFamily="49" charset="0"/>
              </a:rPr>
              <a:t>&lt;option value=””&gt; Golf jokes &lt;/option&gt; </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optgroup</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optgroup</a:t>
            </a:r>
            <a:r>
              <a:rPr lang="en-US" sz="1600" dirty="0">
                <a:latin typeface="Courier New" pitchFamily="49" charset="0"/>
                <a:cs typeface="Courier New" pitchFamily="49" charset="0"/>
              </a:rPr>
              <a:t> label=”Other jokes”&gt; </a:t>
            </a:r>
          </a:p>
          <a:p>
            <a:pPr marL="0" indent="0">
              <a:buNone/>
            </a:pPr>
            <a:r>
              <a:rPr lang="en-US" sz="1600" dirty="0">
                <a:latin typeface="Courier New" pitchFamily="49" charset="0"/>
                <a:cs typeface="Courier New" pitchFamily="49" charset="0"/>
              </a:rPr>
              <a:t>&lt;option value=””&gt; Classic jokes &lt;/option&gt; </a:t>
            </a:r>
          </a:p>
          <a:p>
            <a:pPr marL="0" indent="0">
              <a:buNone/>
            </a:pPr>
            <a:r>
              <a:rPr lang="en-US" sz="1600" dirty="0">
                <a:latin typeface="Courier New" pitchFamily="49" charset="0"/>
                <a:cs typeface="Courier New" pitchFamily="49" charset="0"/>
              </a:rPr>
              <a:t>&lt;option value=””&gt; Short jokes &lt;/option&gt; </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optgroup</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&lt;/select&gt;&lt;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&lt;label for=”</a:t>
            </a:r>
            <a:r>
              <a:rPr lang="en-US" sz="1600" dirty="0" err="1">
                <a:latin typeface="Courier New" pitchFamily="49" charset="0"/>
                <a:cs typeface="Courier New" pitchFamily="49" charset="0"/>
              </a:rPr>
              <a:t>moreinfo</a:t>
            </a:r>
            <a:r>
              <a:rPr lang="en-US" sz="1600" dirty="0">
                <a:latin typeface="Courier New" pitchFamily="49" charset="0"/>
                <a:cs typeface="Courier New" pitchFamily="49" charset="0"/>
              </a:rPr>
              <a:t>”&gt; Do you want more information on jokes? &lt;/label&gt; </a:t>
            </a:r>
          </a:p>
          <a:p>
            <a:pPr marL="0" indent="0">
              <a:buNone/>
            </a:pPr>
            <a:r>
              <a:rPr lang="en-US" sz="1600" dirty="0">
                <a:latin typeface="Courier New" pitchFamily="49" charset="0"/>
                <a:cs typeface="Courier New" pitchFamily="49" charset="0"/>
              </a:rPr>
              <a:t>&lt;input type=checkbox name=”</a:t>
            </a:r>
            <a:r>
              <a:rPr lang="en-US" sz="1600" dirty="0" err="1">
                <a:latin typeface="Courier New" pitchFamily="49" charset="0"/>
                <a:cs typeface="Courier New" pitchFamily="49" charset="0"/>
              </a:rPr>
              <a:t>moreinfo</a:t>
            </a:r>
            <a:r>
              <a:rPr lang="en-US" sz="1600" dirty="0">
                <a:latin typeface="Courier New" pitchFamily="49" charset="0"/>
                <a:cs typeface="Courier New" pitchFamily="49" charset="0"/>
              </a:rPr>
              <a:t>” id=”</a:t>
            </a:r>
            <a:r>
              <a:rPr lang="en-US" sz="1600" dirty="0" err="1">
                <a:latin typeface="Courier New" pitchFamily="49" charset="0"/>
                <a:cs typeface="Courier New" pitchFamily="49" charset="0"/>
              </a:rPr>
              <a:t>moreinfo</a:t>
            </a:r>
            <a:r>
              <a:rPr lang="en-US" sz="1600" dirty="0">
                <a:latin typeface="Courier New" pitchFamily="49" charset="0"/>
                <a:cs typeface="Courier New" pitchFamily="49" charset="0"/>
              </a:rPr>
              <a:t>” /&gt;&lt;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Enter your comments:&lt;</a:t>
            </a:r>
            <a:r>
              <a:rPr lang="en-US" sz="1600" dirty="0" err="1">
                <a:latin typeface="Courier New" pitchFamily="49" charset="0"/>
                <a:cs typeface="Courier New" pitchFamily="49" charset="0"/>
              </a:rPr>
              <a:t>textarea</a:t>
            </a:r>
            <a:r>
              <a:rPr lang="en-US" sz="1600" dirty="0">
                <a:latin typeface="Courier New" pitchFamily="49" charset="0"/>
                <a:cs typeface="Courier New" pitchFamily="49" charset="0"/>
              </a:rPr>
              <a:t> name=”comments” cols= rows= wrap=soft&gt; </a:t>
            </a:r>
          </a:p>
          <a:p>
            <a:pPr marL="0" indent="0">
              <a:buNone/>
            </a:pP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textarea</a:t>
            </a:r>
            <a:r>
              <a:rPr lang="en-US" sz="1600" dirty="0">
                <a:latin typeface="Courier New" pitchFamily="49" charset="0"/>
                <a:cs typeface="Courier New" pitchFamily="49" charset="0"/>
              </a:rPr>
              <a:t>&gt;&lt;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&lt;button type=reset&gt; Reset &lt;/button&gt;&lt;</a:t>
            </a:r>
            <a:r>
              <a:rPr lang="en-US" sz="1600" dirty="0" err="1">
                <a:latin typeface="Courier New" pitchFamily="49" charset="0"/>
                <a:cs typeface="Courier New" pitchFamily="49" charset="0"/>
              </a:rPr>
              <a:t>br</a:t>
            </a:r>
            <a:r>
              <a:rPr lang="en-US" sz="1600" dirty="0">
                <a:latin typeface="Courier New" pitchFamily="49" charset="0"/>
                <a:cs typeface="Courier New" pitchFamily="49" charset="0"/>
              </a:rPr>
              <a:t>/&gt; </a:t>
            </a:r>
          </a:p>
          <a:p>
            <a:pPr marL="0" indent="0">
              <a:buNone/>
            </a:pPr>
            <a:r>
              <a:rPr lang="en-US" sz="1600" dirty="0">
                <a:latin typeface="Courier New" pitchFamily="49" charset="0"/>
                <a:cs typeface="Courier New" pitchFamily="49" charset="0"/>
              </a:rPr>
              <a:t>&lt;button type=submit&gt;Send This &lt;/button&gt; </a:t>
            </a:r>
          </a:p>
          <a:p>
            <a:pPr marL="0" indent="0">
              <a:buNone/>
            </a:pPr>
            <a:r>
              <a:rPr lang="en-US" sz="1600" dirty="0">
                <a:latin typeface="Courier New" pitchFamily="49" charset="0"/>
                <a:cs typeface="Courier New" pitchFamily="49" charset="0"/>
              </a:rPr>
              <a:t>&lt;/form&gt; </a:t>
            </a:r>
          </a:p>
          <a:p>
            <a:pPr marL="0" indent="0">
              <a:buNone/>
            </a:pPr>
            <a:r>
              <a:rPr lang="en-US" sz="1600" dirty="0">
                <a:latin typeface="Courier New" pitchFamily="49" charset="0"/>
                <a:cs typeface="Courier New" pitchFamily="49" charset="0"/>
              </a:rPr>
              <a:t>&lt;/body&gt; </a:t>
            </a:r>
          </a:p>
          <a:p>
            <a:pPr marL="0" indent="0">
              <a:buNone/>
            </a:pPr>
            <a:r>
              <a:rPr lang="en-US" sz="1600" dirty="0">
                <a:latin typeface="Courier New" pitchFamily="49" charset="0"/>
                <a:cs typeface="Courier New" pitchFamily="49" charset="0"/>
              </a:rPr>
              <a:t>&lt;/html&gt; </a:t>
            </a:r>
            <a:endParaRPr lang="en-US" sz="3600" dirty="0">
              <a:latin typeface="Courier New" pitchFamily="49" charset="0"/>
              <a:cs typeface="Courier New" pitchFamily="49" charset="0"/>
            </a:endParaRPr>
          </a:p>
        </p:txBody>
      </p:sp>
      <p:sp>
        <p:nvSpPr>
          <p:cNvPr id="5" name="Title 1"/>
          <p:cNvSpPr>
            <a:spLocks noGrp="1"/>
          </p:cNvSpPr>
          <p:nvPr>
            <p:ph type="title" idx="4294967295"/>
          </p:nvPr>
        </p:nvSpPr>
        <p:spPr>
          <a:xfrm>
            <a:off x="0" y="304800"/>
            <a:ext cx="8229600" cy="1143000"/>
          </a:xfrm>
        </p:spPr>
        <p:txBody>
          <a:bodyPr/>
          <a:lstStyle/>
          <a:p>
            <a:pPr marR="0" lvl="0" rtl="0"/>
            <a:r>
              <a:rPr lang="en-US" i="0" u="none" strike="noStrike" baseline="0" dirty="0" smtClean="0">
                <a:solidFill>
                  <a:prstClr val="black"/>
                </a:solidFill>
                <a:latin typeface="+mn-lt"/>
              </a:rPr>
              <a:t>Example- Meta Tag (Contd.)</a:t>
            </a:r>
            <a:endParaRPr lang="en-US" dirty="0">
              <a:latin typeface="+mn-lt"/>
            </a:endParaRPr>
          </a:p>
        </p:txBody>
      </p:sp>
    </p:spTree>
    <p:extLst>
      <p:ext uri="{BB962C8B-B14F-4D97-AF65-F5344CB8AC3E}">
        <p14:creationId xmlns:p14="http://schemas.microsoft.com/office/powerpoint/2010/main" val="33872474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1600200"/>
            <a:ext cx="8229600" cy="4525963"/>
          </a:xfrm>
        </p:spPr>
        <p:txBody>
          <a:bodyPr/>
          <a:lstStyle/>
          <a:p>
            <a:pPr marL="0" lvl="0" indent="0" algn="ctr">
              <a:buNone/>
            </a:pPr>
            <a:r>
              <a:rPr lang="en-US" dirty="0" smtClean="0"/>
              <a:t>This is how the web page looks: </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164080"/>
            <a:ext cx="3657600" cy="4267200"/>
          </a:xfrm>
          <a:prstGeom prst="rect">
            <a:avLst/>
          </a:prstGeom>
          <a:noFill/>
          <a:ln>
            <a:noFill/>
          </a:ln>
        </p:spPr>
      </p:pic>
      <p:sp>
        <p:nvSpPr>
          <p:cNvPr id="6" name="Title 1"/>
          <p:cNvSpPr txBox="1">
            <a:spLocks/>
          </p:cNvSpPr>
          <p:nvPr/>
        </p:nvSpPr>
        <p:spPr>
          <a:xfrm>
            <a:off x="457200" y="4572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prstClr val="black"/>
                </a:solidFill>
                <a:latin typeface="+mn-lt"/>
              </a:rPr>
              <a:t>Example- Meta Tag</a:t>
            </a:r>
            <a:endParaRPr lang="en-US" dirty="0">
              <a:latin typeface="+mn-lt"/>
            </a:endParaRPr>
          </a:p>
        </p:txBody>
      </p:sp>
    </p:spTree>
    <p:extLst>
      <p:ext uri="{BB962C8B-B14F-4D97-AF65-F5344CB8AC3E}">
        <p14:creationId xmlns:p14="http://schemas.microsoft.com/office/powerpoint/2010/main" val="4290243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idx="4294967295"/>
          </p:nvPr>
        </p:nvSpPr>
        <p:spPr>
          <a:xfrm>
            <a:off x="0" y="274638"/>
            <a:ext cx="8229600" cy="1143000"/>
          </a:xfrm>
        </p:spPr>
        <p:txBody>
          <a:bodyPr/>
          <a:lstStyle/>
          <a:p>
            <a:r>
              <a:rPr lang="en-GB" altLang="en-US"/>
              <a:t>Introduction</a:t>
            </a:r>
          </a:p>
        </p:txBody>
      </p:sp>
      <p:sp>
        <p:nvSpPr>
          <p:cNvPr id="16389" name="Rectangle 5"/>
          <p:cNvSpPr>
            <a:spLocks noGrp="1" noChangeArrowheads="1"/>
          </p:cNvSpPr>
          <p:nvPr>
            <p:ph type="body" idx="4294967295"/>
          </p:nvPr>
        </p:nvSpPr>
        <p:spPr>
          <a:xfrm>
            <a:off x="0" y="1600200"/>
            <a:ext cx="8229600" cy="4525963"/>
          </a:xfrm>
        </p:spPr>
        <p:txBody>
          <a:bodyPr/>
          <a:lstStyle/>
          <a:p>
            <a:r>
              <a:rPr lang="en-GB" altLang="en-US"/>
              <a:t>What is it?</a:t>
            </a:r>
          </a:p>
          <a:p>
            <a:r>
              <a:rPr lang="en-GB" altLang="en-US"/>
              <a:t>How does it work?</a:t>
            </a:r>
          </a:p>
          <a:p>
            <a:r>
              <a:rPr lang="en-GB" altLang="en-US"/>
              <a:t>What is Java?</a:t>
            </a:r>
          </a:p>
          <a:p>
            <a:r>
              <a:rPr lang="en-GB" altLang="en-US"/>
              <a:t>Learning JavaScript</a:t>
            </a:r>
          </a:p>
          <a:p>
            <a:pPr lvl="1"/>
            <a:r>
              <a:rPr lang="en-GB" altLang="en-US"/>
              <a:t>JavaScript Statements</a:t>
            </a:r>
          </a:p>
          <a:p>
            <a:pPr lvl="1"/>
            <a:r>
              <a:rPr lang="en-GB" altLang="en-US"/>
              <a:t>JavaScript and HTML forms</a:t>
            </a:r>
          </a:p>
        </p:txBody>
      </p:sp>
    </p:spTree>
    <p:extLst>
      <p:ext uri="{BB962C8B-B14F-4D97-AF65-F5344CB8AC3E}">
        <p14:creationId xmlns:p14="http://schemas.microsoft.com/office/powerpoint/2010/main" val="34924950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idx="4294967295"/>
          </p:nvPr>
        </p:nvSpPr>
        <p:spPr>
          <a:xfrm>
            <a:off x="0" y="274638"/>
            <a:ext cx="8229600" cy="1143000"/>
          </a:xfrm>
        </p:spPr>
        <p:txBody>
          <a:bodyPr/>
          <a:lstStyle/>
          <a:p>
            <a:r>
              <a:rPr lang="en-GB" altLang="en-US"/>
              <a:t>What is JavaScript?</a:t>
            </a:r>
          </a:p>
        </p:txBody>
      </p:sp>
      <p:sp>
        <p:nvSpPr>
          <p:cNvPr id="18437" name="Rectangle 5"/>
          <p:cNvSpPr>
            <a:spLocks noGrp="1" noChangeArrowheads="1"/>
          </p:cNvSpPr>
          <p:nvPr>
            <p:ph type="body" idx="4294967295"/>
          </p:nvPr>
        </p:nvSpPr>
        <p:spPr>
          <a:xfrm>
            <a:off x="0" y="1600200"/>
            <a:ext cx="8229600" cy="4525963"/>
          </a:xfrm>
        </p:spPr>
        <p:txBody>
          <a:bodyPr>
            <a:normAutofit fontScale="92500" lnSpcReduction="10000"/>
          </a:bodyPr>
          <a:lstStyle/>
          <a:p>
            <a:pPr>
              <a:lnSpc>
                <a:spcPct val="90000"/>
              </a:lnSpc>
            </a:pPr>
            <a:r>
              <a:rPr lang="en-GB" altLang="en-US"/>
              <a:t>Browsers have limited functionality </a:t>
            </a:r>
          </a:p>
          <a:p>
            <a:pPr lvl="1">
              <a:lnSpc>
                <a:spcPct val="90000"/>
              </a:lnSpc>
            </a:pPr>
            <a:r>
              <a:rPr lang="en-GB" altLang="en-US"/>
              <a:t>Text, images, tables, frames</a:t>
            </a:r>
          </a:p>
          <a:p>
            <a:pPr>
              <a:lnSpc>
                <a:spcPct val="90000"/>
              </a:lnSpc>
            </a:pPr>
            <a:r>
              <a:rPr lang="en-GB" altLang="en-US"/>
              <a:t>JavaScript allows for interactivity</a:t>
            </a:r>
          </a:p>
          <a:p>
            <a:pPr>
              <a:lnSpc>
                <a:spcPct val="90000"/>
              </a:lnSpc>
            </a:pPr>
            <a:r>
              <a:rPr lang="en-GB" altLang="en-US"/>
              <a:t>Browser/page manipulation</a:t>
            </a:r>
          </a:p>
          <a:p>
            <a:pPr lvl="1">
              <a:lnSpc>
                <a:spcPct val="90000"/>
              </a:lnSpc>
            </a:pPr>
            <a:r>
              <a:rPr lang="en-GB" altLang="en-US"/>
              <a:t>Reacting to user actions</a:t>
            </a:r>
          </a:p>
          <a:p>
            <a:pPr>
              <a:lnSpc>
                <a:spcPct val="90000"/>
              </a:lnSpc>
            </a:pPr>
            <a:r>
              <a:rPr lang="en-GB" altLang="en-US"/>
              <a:t>A type of programming language</a:t>
            </a:r>
          </a:p>
          <a:p>
            <a:pPr lvl="1">
              <a:lnSpc>
                <a:spcPct val="90000"/>
              </a:lnSpc>
            </a:pPr>
            <a:r>
              <a:rPr lang="en-GB" altLang="en-US"/>
              <a:t>Easy to learn</a:t>
            </a:r>
          </a:p>
          <a:p>
            <a:pPr lvl="1">
              <a:lnSpc>
                <a:spcPct val="90000"/>
              </a:lnSpc>
            </a:pPr>
            <a:r>
              <a:rPr lang="en-GB" altLang="en-US"/>
              <a:t>Developed by Netscape</a:t>
            </a:r>
          </a:p>
          <a:p>
            <a:pPr lvl="1">
              <a:lnSpc>
                <a:spcPct val="90000"/>
              </a:lnSpc>
            </a:pPr>
            <a:r>
              <a:rPr lang="en-GB" altLang="en-US"/>
              <a:t>Now a standard exists – </a:t>
            </a:r>
            <a:br>
              <a:rPr lang="en-GB" altLang="en-US"/>
            </a:br>
            <a:r>
              <a:rPr lang="en-GB" altLang="en-US" sz="2000">
                <a:latin typeface="Courier New" charset="0"/>
              </a:rPr>
              <a:t>www.ecma-international.org/publications/</a:t>
            </a:r>
            <a:br>
              <a:rPr lang="en-GB" altLang="en-US" sz="2000">
                <a:latin typeface="Courier New" charset="0"/>
              </a:rPr>
            </a:br>
            <a:r>
              <a:rPr lang="en-GB" altLang="en-US" sz="2000">
                <a:latin typeface="Courier New" charset="0"/>
              </a:rPr>
              <a:t>standards/ECMA-262.HTM</a:t>
            </a:r>
          </a:p>
        </p:txBody>
      </p:sp>
    </p:spTree>
    <p:extLst>
      <p:ext uri="{BB962C8B-B14F-4D97-AF65-F5344CB8AC3E}">
        <p14:creationId xmlns:p14="http://schemas.microsoft.com/office/powerpoint/2010/main" val="31841922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idx="4294967295"/>
          </p:nvPr>
        </p:nvSpPr>
        <p:spPr>
          <a:xfrm>
            <a:off x="0" y="274638"/>
            <a:ext cx="8229600" cy="1143000"/>
          </a:xfrm>
        </p:spPr>
        <p:txBody>
          <a:bodyPr/>
          <a:lstStyle/>
          <a:p>
            <a:r>
              <a:rPr lang="en-GB" altLang="en-US"/>
              <a:t>JavaScript Allows Interactivity</a:t>
            </a:r>
          </a:p>
        </p:txBody>
      </p:sp>
      <p:sp>
        <p:nvSpPr>
          <p:cNvPr id="20487" name="Rectangle 7"/>
          <p:cNvSpPr>
            <a:spLocks noGrp="1" noChangeArrowheads="1"/>
          </p:cNvSpPr>
          <p:nvPr>
            <p:ph type="body" idx="4294967295"/>
          </p:nvPr>
        </p:nvSpPr>
        <p:spPr>
          <a:xfrm>
            <a:off x="0" y="1600200"/>
            <a:ext cx="8229600" cy="4525963"/>
          </a:xfrm>
        </p:spPr>
        <p:txBody>
          <a:bodyPr>
            <a:normAutofit lnSpcReduction="10000"/>
          </a:bodyPr>
          <a:lstStyle/>
          <a:p>
            <a:r>
              <a:rPr lang="en-GB" altLang="en-US"/>
              <a:t>Improve appearance </a:t>
            </a:r>
          </a:p>
          <a:p>
            <a:pPr lvl="1"/>
            <a:r>
              <a:rPr lang="en-GB" altLang="en-US"/>
              <a:t>Especially graphics</a:t>
            </a:r>
          </a:p>
          <a:p>
            <a:pPr lvl="1"/>
            <a:r>
              <a:rPr lang="en-GB" altLang="en-US"/>
              <a:t>Visual feedback</a:t>
            </a:r>
          </a:p>
          <a:p>
            <a:r>
              <a:rPr lang="en-GB" altLang="en-US"/>
              <a:t>Site navigation</a:t>
            </a:r>
          </a:p>
          <a:p>
            <a:r>
              <a:rPr lang="en-GB" altLang="en-US"/>
              <a:t>Perform calculations</a:t>
            </a:r>
          </a:p>
          <a:p>
            <a:r>
              <a:rPr lang="en-GB" altLang="en-US"/>
              <a:t>Validation of input</a:t>
            </a:r>
          </a:p>
          <a:p>
            <a:r>
              <a:rPr lang="en-GB" altLang="en-US"/>
              <a:t>Other technologies</a:t>
            </a:r>
          </a:p>
          <a:p>
            <a:pPr>
              <a:buFont typeface="Wingdings" charset="2"/>
              <a:buNone/>
            </a:pPr>
            <a:r>
              <a:rPr lang="en-GB" altLang="en-US"/>
              <a:t>					</a:t>
            </a:r>
            <a:r>
              <a:rPr lang="en-GB" altLang="en-US" sz="2400">
                <a:latin typeface="Courier New" charset="0"/>
              </a:rPr>
              <a:t>javascript.internet.com</a:t>
            </a:r>
          </a:p>
        </p:txBody>
      </p:sp>
      <p:pic>
        <p:nvPicPr>
          <p:cNvPr id="2048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3870" y="1916114"/>
            <a:ext cx="2941027" cy="26320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557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idx="4294967295"/>
          </p:nvPr>
        </p:nvSpPr>
        <p:spPr>
          <a:xfrm>
            <a:off x="0" y="274638"/>
            <a:ext cx="8229600" cy="1143000"/>
          </a:xfrm>
        </p:spPr>
        <p:txBody>
          <a:bodyPr/>
          <a:lstStyle/>
          <a:p>
            <a:r>
              <a:rPr lang="en-GB" altLang="en-US"/>
              <a:t>How Does It Work?</a:t>
            </a:r>
          </a:p>
        </p:txBody>
      </p:sp>
      <p:sp>
        <p:nvSpPr>
          <p:cNvPr id="22533" name="Rectangle 5"/>
          <p:cNvSpPr>
            <a:spLocks noGrp="1" noChangeArrowheads="1"/>
          </p:cNvSpPr>
          <p:nvPr>
            <p:ph type="body" idx="4294967295"/>
          </p:nvPr>
        </p:nvSpPr>
        <p:spPr>
          <a:xfrm>
            <a:off x="0" y="1600200"/>
            <a:ext cx="8229600" cy="4525963"/>
          </a:xfrm>
        </p:spPr>
        <p:txBody>
          <a:bodyPr/>
          <a:lstStyle/>
          <a:p>
            <a:r>
              <a:rPr lang="en-GB" altLang="en-US"/>
              <a:t>Embedded within HTML page</a:t>
            </a:r>
          </a:p>
          <a:p>
            <a:pPr lvl="1"/>
            <a:r>
              <a:rPr lang="en-GB" altLang="en-US"/>
              <a:t>View source</a:t>
            </a:r>
          </a:p>
          <a:p>
            <a:r>
              <a:rPr lang="en-GB" altLang="en-US"/>
              <a:t>Executes on client</a:t>
            </a:r>
          </a:p>
          <a:p>
            <a:pPr lvl="1"/>
            <a:r>
              <a:rPr lang="en-GB" altLang="en-US"/>
              <a:t>Fast, no connection needed once loaded</a:t>
            </a:r>
          </a:p>
          <a:p>
            <a:r>
              <a:rPr lang="en-GB" altLang="en-US"/>
              <a:t>Simple programming statements combined with HTML tags</a:t>
            </a:r>
          </a:p>
          <a:p>
            <a:r>
              <a:rPr lang="en-GB" altLang="en-US"/>
              <a:t>Interpreted (not compiled)</a:t>
            </a:r>
          </a:p>
          <a:p>
            <a:pPr lvl="1"/>
            <a:r>
              <a:rPr lang="en-GB" altLang="en-US"/>
              <a:t> No special tools required</a:t>
            </a:r>
          </a:p>
        </p:txBody>
      </p:sp>
    </p:spTree>
    <p:extLst>
      <p:ext uri="{BB962C8B-B14F-4D97-AF65-F5344CB8AC3E}">
        <p14:creationId xmlns:p14="http://schemas.microsoft.com/office/powerpoint/2010/main" val="3204795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idx="4294967295"/>
          </p:nvPr>
        </p:nvSpPr>
        <p:spPr>
          <a:xfrm>
            <a:off x="0" y="274638"/>
            <a:ext cx="8229600" cy="1143000"/>
          </a:xfrm>
        </p:spPr>
        <p:txBody>
          <a:bodyPr/>
          <a:lstStyle/>
          <a:p>
            <a:r>
              <a:rPr lang="en-GB" altLang="en-US"/>
              <a:t>Learning JavaScript</a:t>
            </a:r>
          </a:p>
        </p:txBody>
      </p:sp>
      <p:sp>
        <p:nvSpPr>
          <p:cNvPr id="26629" name="Rectangle 5"/>
          <p:cNvSpPr>
            <a:spLocks noGrp="1" noChangeArrowheads="1"/>
          </p:cNvSpPr>
          <p:nvPr>
            <p:ph type="body" idx="4294967295"/>
          </p:nvPr>
        </p:nvSpPr>
        <p:spPr>
          <a:xfrm>
            <a:off x="0" y="1600200"/>
            <a:ext cx="8229600" cy="4525963"/>
          </a:xfrm>
        </p:spPr>
        <p:txBody>
          <a:bodyPr/>
          <a:lstStyle/>
          <a:p>
            <a:r>
              <a:rPr lang="en-GB" altLang="en-US"/>
              <a:t>Special syntax to learn</a:t>
            </a:r>
          </a:p>
          <a:p>
            <a:r>
              <a:rPr lang="en-GB" altLang="en-US"/>
              <a:t>Learn the basics and then use other people's </a:t>
            </a:r>
            <a:br>
              <a:rPr lang="en-GB" altLang="en-US"/>
            </a:br>
            <a:r>
              <a:rPr lang="en-GB" altLang="en-US"/>
              <a:t>(lots of free sites)</a:t>
            </a:r>
          </a:p>
          <a:p>
            <a:r>
              <a:rPr lang="en-GB" altLang="en-US"/>
              <a:t>Write it in a text editor, view results in browser</a:t>
            </a:r>
          </a:p>
          <a:p>
            <a:r>
              <a:rPr lang="en-GB" altLang="en-US"/>
              <a:t>You need to revise your HTML </a:t>
            </a:r>
          </a:p>
          <a:p>
            <a:r>
              <a:rPr lang="en-GB" altLang="en-US"/>
              <a:t>You need patience and good eyesight!</a:t>
            </a:r>
          </a:p>
        </p:txBody>
      </p:sp>
    </p:spTree>
    <p:extLst>
      <p:ext uri="{BB962C8B-B14F-4D97-AF65-F5344CB8AC3E}">
        <p14:creationId xmlns:p14="http://schemas.microsoft.com/office/powerpoint/2010/main" val="666979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143000"/>
          </a:xfrm>
        </p:spPr>
        <p:txBody>
          <a:bodyPr>
            <a:normAutofit fontScale="90000"/>
          </a:bodyPr>
          <a:lstStyle/>
          <a:p>
            <a:pPr marR="0" rtl="0"/>
            <a:r>
              <a:rPr lang="en-US" b="1" i="0" u="none" strike="noStrike" kern="1600" baseline="0" dirty="0" smtClean="0">
                <a:latin typeface="Cambria"/>
              </a:rPr>
              <a:t>Example: Creating a simple web page</a:t>
            </a:r>
          </a:p>
        </p:txBody>
      </p:sp>
      <p:sp>
        <p:nvSpPr>
          <p:cNvPr id="3" name="Text Placeholder 2"/>
          <p:cNvSpPr>
            <a:spLocks noGrp="1"/>
          </p:cNvSpPr>
          <p:nvPr>
            <p:ph idx="4294967295"/>
          </p:nvPr>
        </p:nvSpPr>
        <p:spPr>
          <a:xfrm>
            <a:off x="0" y="1600200"/>
            <a:ext cx="8229600" cy="4525963"/>
          </a:xfrm>
        </p:spPr>
        <p:txBody>
          <a:bodyPr>
            <a:normAutofit fontScale="70000" lnSpcReduction="20000"/>
          </a:bodyPr>
          <a:lstStyle/>
          <a:p>
            <a:pPr marR="0" lvl="0" rtl="0"/>
            <a:r>
              <a:rPr lang="en-US" b="1" i="0" u="none" strike="noStrike" baseline="0" dirty="0" smtClean="0">
                <a:solidFill>
                  <a:srgbClr val="000000"/>
                </a:solidFill>
                <a:latin typeface="Times New Roman"/>
              </a:rPr>
              <a:t>Start Notepad.</a:t>
            </a:r>
          </a:p>
          <a:p>
            <a:pPr marR="0" lvl="0" rtl="0"/>
            <a:r>
              <a:rPr lang="en-US" b="1" i="0" u="none" strike="noStrike" baseline="0" dirty="0" smtClean="0">
                <a:solidFill>
                  <a:srgbClr val="000000"/>
                </a:solidFill>
                <a:latin typeface="Times New Roman"/>
              </a:rPr>
              <a:t>Type in the following text</a:t>
            </a:r>
          </a:p>
          <a:p>
            <a:pPr marL="400050" lvl="1" indent="0">
              <a:buNone/>
            </a:pPr>
            <a:r>
              <a:rPr lang="en-US" i="0" u="none" strike="noStrike" baseline="0" dirty="0" smtClean="0">
                <a:solidFill>
                  <a:srgbClr val="000000"/>
                </a:solidFill>
                <a:latin typeface="Times New Roman"/>
              </a:rPr>
              <a:t>&lt;html&gt;</a:t>
            </a:r>
          </a:p>
          <a:p>
            <a:pPr marL="400050" lvl="1" indent="0">
              <a:buNone/>
            </a:pPr>
            <a:r>
              <a:rPr lang="en-US" i="0" u="none" strike="noStrike" baseline="0" dirty="0" smtClean="0">
                <a:solidFill>
                  <a:srgbClr val="000000"/>
                </a:solidFill>
                <a:latin typeface="Times New Roman"/>
              </a:rPr>
              <a:t>&lt;head&gt;</a:t>
            </a:r>
          </a:p>
          <a:p>
            <a:pPr marL="400050" lvl="1" indent="0">
              <a:buNone/>
            </a:pPr>
            <a:r>
              <a:rPr lang="en-US" i="0" u="none" strike="noStrike" baseline="0" dirty="0" smtClean="0">
                <a:solidFill>
                  <a:srgbClr val="000000"/>
                </a:solidFill>
                <a:latin typeface="Times New Roman"/>
              </a:rPr>
              <a:t>&lt;title&gt;Title of page&lt;/title&gt;</a:t>
            </a:r>
          </a:p>
          <a:p>
            <a:pPr marL="400050" lvl="1" indent="0">
              <a:buNone/>
            </a:pPr>
            <a:r>
              <a:rPr lang="en-US" i="0" u="none" strike="noStrike" baseline="0" dirty="0" smtClean="0">
                <a:solidFill>
                  <a:srgbClr val="000000"/>
                </a:solidFill>
                <a:latin typeface="Times New Roman"/>
              </a:rPr>
              <a:t>&lt;/head&gt;</a:t>
            </a:r>
          </a:p>
          <a:p>
            <a:pPr marL="400050" lvl="1" indent="0">
              <a:buNone/>
            </a:pPr>
            <a:r>
              <a:rPr lang="en-US" i="0" u="none" strike="noStrike" baseline="0" dirty="0" smtClean="0">
                <a:solidFill>
                  <a:srgbClr val="000000"/>
                </a:solidFill>
                <a:latin typeface="Times New Roman"/>
              </a:rPr>
              <a:t>&lt;body&gt;</a:t>
            </a:r>
          </a:p>
          <a:p>
            <a:pPr marL="400050" lvl="1" indent="0">
              <a:buNone/>
            </a:pPr>
            <a:r>
              <a:rPr lang="en-US" i="0" u="none" strike="noStrike" baseline="0" dirty="0" smtClean="0">
                <a:solidFill>
                  <a:srgbClr val="000000"/>
                </a:solidFill>
                <a:latin typeface="Times New Roman"/>
              </a:rPr>
              <a:t>This is a very basic webpage. &lt;b&gt;This text will be displayed in bold&lt;/b&gt;</a:t>
            </a:r>
          </a:p>
          <a:p>
            <a:pPr marL="400050" lvl="1" indent="0">
              <a:buNone/>
            </a:pPr>
            <a:r>
              <a:rPr lang="en-US" i="0" u="none" strike="noStrike" baseline="0" dirty="0" smtClean="0">
                <a:solidFill>
                  <a:srgbClr val="000000"/>
                </a:solidFill>
                <a:latin typeface="Times New Roman"/>
              </a:rPr>
              <a:t>&lt;/body&gt;</a:t>
            </a:r>
          </a:p>
          <a:p>
            <a:pPr marL="400050" lvl="1" indent="0">
              <a:buNone/>
            </a:pPr>
            <a:r>
              <a:rPr lang="en-US" i="0" u="none" strike="noStrike" baseline="0" dirty="0" smtClean="0">
                <a:solidFill>
                  <a:srgbClr val="000000"/>
                </a:solidFill>
                <a:latin typeface="Times New Roman"/>
              </a:rPr>
              <a:t>&lt;/html&gt;</a:t>
            </a:r>
          </a:p>
          <a:p>
            <a:pPr marR="0" lvl="0" rtl="0"/>
            <a:r>
              <a:rPr lang="en-US" b="1" i="0" u="none" strike="noStrike" baseline="0" dirty="0" smtClean="0">
                <a:solidFill>
                  <a:srgbClr val="000000"/>
                </a:solidFill>
                <a:latin typeface="Times New Roman"/>
              </a:rPr>
              <a:t>Save the file as "firstpage.html". </a:t>
            </a:r>
          </a:p>
          <a:p>
            <a:pPr marR="0" lvl="0" rtl="0"/>
            <a:r>
              <a:rPr lang="en-US" b="1" i="0" u="none" strike="noStrike" baseline="0" dirty="0" smtClean="0">
                <a:solidFill>
                  <a:srgbClr val="000000"/>
                </a:solidFill>
                <a:latin typeface="Times New Roman"/>
              </a:rPr>
              <a:t>Double click the saved file the browser will display the page.</a:t>
            </a:r>
          </a:p>
        </p:txBody>
      </p:sp>
    </p:spTree>
    <p:extLst>
      <p:ext uri="{BB962C8B-B14F-4D97-AF65-F5344CB8AC3E}">
        <p14:creationId xmlns:p14="http://schemas.microsoft.com/office/powerpoint/2010/main" val="11395441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idx="4294967295"/>
          </p:nvPr>
        </p:nvSpPr>
        <p:spPr>
          <a:xfrm>
            <a:off x="0" y="274638"/>
            <a:ext cx="8229600" cy="1143000"/>
          </a:xfrm>
        </p:spPr>
        <p:txBody>
          <a:bodyPr/>
          <a:lstStyle/>
          <a:p>
            <a:r>
              <a:rPr lang="en-GB" altLang="en-US"/>
              <a:t>JavaScript Statements</a:t>
            </a:r>
          </a:p>
        </p:txBody>
      </p:sp>
      <p:sp>
        <p:nvSpPr>
          <p:cNvPr id="28679" name="Rectangle 7"/>
          <p:cNvSpPr>
            <a:spLocks noGrp="1" noChangeArrowheads="1"/>
          </p:cNvSpPr>
          <p:nvPr>
            <p:ph type="body" idx="4294967295"/>
          </p:nvPr>
        </p:nvSpPr>
        <p:spPr>
          <a:xfrm>
            <a:off x="0" y="1600200"/>
            <a:ext cx="8229600" cy="4525963"/>
          </a:xfrm>
        </p:spPr>
        <p:txBody>
          <a:bodyPr/>
          <a:lstStyle/>
          <a:p>
            <a:pPr>
              <a:lnSpc>
                <a:spcPct val="90000"/>
              </a:lnSpc>
              <a:buFont typeface="Wingdings" charset="2"/>
              <a:buNone/>
            </a:pPr>
            <a:r>
              <a:rPr lang="en-GB" altLang="en-US" sz="2400">
                <a:latin typeface="Courier New" charset="0"/>
              </a:rPr>
              <a:t>&lt;html&gt;</a:t>
            </a:r>
          </a:p>
          <a:p>
            <a:pPr>
              <a:lnSpc>
                <a:spcPct val="90000"/>
              </a:lnSpc>
              <a:buFont typeface="Wingdings" charset="2"/>
              <a:buNone/>
            </a:pPr>
            <a:r>
              <a:rPr lang="en-GB" altLang="en-US" sz="2400">
                <a:latin typeface="Courier New" charset="0"/>
              </a:rPr>
              <a:t>&lt;head&gt;&lt;title&gt;My Page&lt;/title&gt;&lt;/head&gt;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b="1">
                <a:latin typeface="Courier New" charset="0"/>
              </a:rPr>
              <a:t>&lt;script language="JavaScript"&gt;</a:t>
            </a:r>
          </a:p>
          <a:p>
            <a:pPr>
              <a:lnSpc>
                <a:spcPct val="90000"/>
              </a:lnSpc>
              <a:buFont typeface="Wingdings" charset="2"/>
              <a:buNone/>
            </a:pPr>
            <a:endParaRPr lang="en-GB" altLang="en-US" sz="2400" b="1">
              <a:latin typeface="Courier New" charset="0"/>
            </a:endParaRPr>
          </a:p>
          <a:p>
            <a:pPr>
              <a:lnSpc>
                <a:spcPct val="90000"/>
              </a:lnSpc>
              <a:buFont typeface="Wingdings" charset="2"/>
              <a:buNone/>
            </a:pPr>
            <a:r>
              <a:rPr lang="en-GB" altLang="en-US" sz="2400" b="1">
                <a:latin typeface="Courier New" charset="0"/>
              </a:rPr>
              <a:t>document.write('This is my first </a:t>
            </a:r>
            <a:r>
              <a:rPr lang="en-GB" altLang="en-US" sz="2400" b="1">
                <a:latin typeface="Courier New" charset="0"/>
                <a:sym typeface="Symbol" pitchFamily="18" charset="2"/>
              </a:rPr>
              <a:t></a:t>
            </a:r>
            <a:endParaRPr lang="en-GB" altLang="en-US" sz="2400" b="1">
              <a:latin typeface="Courier New" charset="0"/>
            </a:endParaRPr>
          </a:p>
          <a:p>
            <a:pPr>
              <a:lnSpc>
                <a:spcPct val="90000"/>
              </a:lnSpc>
              <a:buFont typeface="Wingdings" charset="2"/>
              <a:buNone/>
            </a:pPr>
            <a:r>
              <a:rPr lang="en-GB" altLang="en-US" sz="2400" b="1">
                <a:latin typeface="Courier New" charset="0"/>
              </a:rPr>
              <a:t>JavaScript Page');</a:t>
            </a:r>
          </a:p>
          <a:p>
            <a:pPr>
              <a:lnSpc>
                <a:spcPct val="90000"/>
              </a:lnSpc>
              <a:buFont typeface="Wingdings" charset="2"/>
              <a:buNone/>
            </a:pPr>
            <a:endParaRPr lang="en-GB" altLang="en-US" sz="2400" b="1">
              <a:latin typeface="Courier New" charset="0"/>
            </a:endParaRPr>
          </a:p>
          <a:p>
            <a:pPr>
              <a:lnSpc>
                <a:spcPct val="90000"/>
              </a:lnSpc>
              <a:buFont typeface="Wingdings" charset="2"/>
              <a:buNone/>
            </a:pPr>
            <a:r>
              <a:rPr lang="en-GB" altLang="en-US" sz="2400" b="1">
                <a:latin typeface="Courier New" charset="0"/>
              </a:rPr>
              <a:t>&lt;/script&gt;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a:latin typeface="Courier New" charset="0"/>
              </a:rPr>
              <a:t>&lt;/html&gt;</a:t>
            </a:r>
          </a:p>
        </p:txBody>
      </p:sp>
      <p:sp>
        <p:nvSpPr>
          <p:cNvPr id="28676" name="Rectangle 4"/>
          <p:cNvSpPr>
            <a:spLocks noChangeArrowheads="1"/>
          </p:cNvSpPr>
          <p:nvPr/>
        </p:nvSpPr>
        <p:spPr bwMode="auto">
          <a:xfrm>
            <a:off x="4994031" y="4572001"/>
            <a:ext cx="232121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Note the symbol for </a:t>
            </a:r>
            <a:br>
              <a:rPr lang="en-GB" altLang="en-US" sz="2000">
                <a:solidFill>
                  <a:srgbClr val="FF0000"/>
                </a:solidFill>
              </a:rPr>
            </a:br>
            <a:r>
              <a:rPr lang="en-GB" altLang="en-US" sz="2000">
                <a:solidFill>
                  <a:srgbClr val="FF0000"/>
                </a:solidFill>
              </a:rPr>
              <a:t>line continuation</a:t>
            </a:r>
          </a:p>
        </p:txBody>
      </p:sp>
      <p:sp>
        <p:nvSpPr>
          <p:cNvPr id="28677" name="Line 5"/>
          <p:cNvSpPr>
            <a:spLocks noChangeShapeType="1"/>
          </p:cNvSpPr>
          <p:nvPr/>
        </p:nvSpPr>
        <p:spPr bwMode="auto">
          <a:xfrm flipH="1">
            <a:off x="6471139" y="3657600"/>
            <a:ext cx="2931" cy="598488"/>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049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7"/>
          <p:cNvSpPr>
            <a:spLocks noGrp="1" noChangeArrowheads="1"/>
          </p:cNvSpPr>
          <p:nvPr>
            <p:ph type="title" idx="4294967295"/>
          </p:nvPr>
        </p:nvSpPr>
        <p:spPr>
          <a:xfrm>
            <a:off x="0" y="274638"/>
            <a:ext cx="8229600" cy="1143000"/>
          </a:xfrm>
        </p:spPr>
        <p:txBody>
          <a:bodyPr/>
          <a:lstStyle/>
          <a:p>
            <a:r>
              <a:rPr lang="en-GB" altLang="en-US"/>
              <a:t>JavaScript Statements</a:t>
            </a:r>
          </a:p>
        </p:txBody>
      </p:sp>
      <p:sp>
        <p:nvSpPr>
          <p:cNvPr id="30728" name="Rectangle 8"/>
          <p:cNvSpPr>
            <a:spLocks noGrp="1" noChangeArrowheads="1"/>
          </p:cNvSpPr>
          <p:nvPr>
            <p:ph type="body" idx="4294967295"/>
          </p:nvPr>
        </p:nvSpPr>
        <p:spPr>
          <a:xfrm>
            <a:off x="0" y="1600200"/>
            <a:ext cx="8229600" cy="4525963"/>
          </a:xfrm>
        </p:spPr>
        <p:txBody>
          <a:bodyPr/>
          <a:lstStyle/>
          <a:p>
            <a:pPr>
              <a:lnSpc>
                <a:spcPct val="90000"/>
              </a:lnSpc>
              <a:buFont typeface="Wingdings" charset="2"/>
              <a:buNone/>
            </a:pPr>
            <a:r>
              <a:rPr lang="en-GB" altLang="en-US" sz="2400">
                <a:latin typeface="Courier New" charset="0"/>
              </a:rPr>
              <a:t>&lt;html&gt;</a:t>
            </a:r>
          </a:p>
          <a:p>
            <a:pPr>
              <a:lnSpc>
                <a:spcPct val="90000"/>
              </a:lnSpc>
              <a:buFont typeface="Wingdings" charset="2"/>
              <a:buNone/>
            </a:pPr>
            <a:r>
              <a:rPr lang="en-GB" altLang="en-US" sz="2400">
                <a:latin typeface="Courier New" charset="0"/>
              </a:rPr>
              <a:t>&lt;head&gt;&lt;title&gt;My Page&lt;/title&gt;&lt;/head&gt;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a:latin typeface="Courier New" charset="0"/>
              </a:rPr>
              <a:t>&lt;script language=“JavaScript"&gt;</a:t>
            </a:r>
          </a:p>
          <a:p>
            <a:pPr>
              <a:lnSpc>
                <a:spcPct val="90000"/>
              </a:lnSpc>
              <a:buFont typeface="Wingdings" charset="2"/>
              <a:buNone/>
            </a:pPr>
            <a:endParaRPr lang="en-GB" altLang="en-US" sz="2400">
              <a:latin typeface="Courier New" charset="0"/>
            </a:endParaRPr>
          </a:p>
          <a:p>
            <a:pPr>
              <a:lnSpc>
                <a:spcPct val="90000"/>
              </a:lnSpc>
              <a:buFont typeface="Wingdings" charset="2"/>
              <a:buNone/>
            </a:pPr>
            <a:r>
              <a:rPr lang="en-GB" altLang="en-US" sz="2400">
                <a:latin typeface="Courier New" charset="0"/>
              </a:rPr>
              <a:t>document.write('</a:t>
            </a:r>
            <a:r>
              <a:rPr lang="en-GB" altLang="en-US" sz="2400" b="1">
                <a:latin typeface="Courier New" charset="0"/>
              </a:rPr>
              <a:t>&lt;h1&gt;</a:t>
            </a:r>
            <a:r>
              <a:rPr lang="en-GB" altLang="en-US" sz="2400">
                <a:latin typeface="Courier New" charset="0"/>
              </a:rPr>
              <a:t>This is my first </a:t>
            </a:r>
            <a:r>
              <a:rPr lang="en-GB" altLang="en-US" sz="2400">
                <a:latin typeface="Courier New" charset="0"/>
                <a:sym typeface="Symbol" pitchFamily="18" charset="2"/>
              </a:rPr>
              <a:t></a:t>
            </a:r>
            <a:endParaRPr lang="en-GB" altLang="en-US" sz="2400">
              <a:latin typeface="Courier New" charset="0"/>
            </a:endParaRPr>
          </a:p>
          <a:p>
            <a:pPr>
              <a:lnSpc>
                <a:spcPct val="90000"/>
              </a:lnSpc>
              <a:buFont typeface="Wingdings" charset="2"/>
              <a:buNone/>
            </a:pPr>
            <a:r>
              <a:rPr lang="en-GB" altLang="en-US" sz="2400">
                <a:latin typeface="Courier New" charset="0"/>
              </a:rPr>
              <a:t>JavaScript Page</a:t>
            </a:r>
            <a:r>
              <a:rPr lang="en-GB" altLang="en-US" sz="2400" b="1">
                <a:latin typeface="Courier New" charset="0"/>
              </a:rPr>
              <a:t>&lt;/h1&gt;</a:t>
            </a:r>
            <a:r>
              <a:rPr lang="en-GB" altLang="en-US" sz="2400">
                <a:latin typeface="Courier New" charset="0"/>
              </a:rPr>
              <a:t>');</a:t>
            </a:r>
          </a:p>
          <a:p>
            <a:pPr>
              <a:lnSpc>
                <a:spcPct val="90000"/>
              </a:lnSpc>
              <a:buFont typeface="Wingdings" charset="2"/>
              <a:buNone/>
            </a:pPr>
            <a:endParaRPr lang="en-GB" altLang="en-US" sz="2400">
              <a:latin typeface="Courier New" charset="0"/>
            </a:endParaRPr>
          </a:p>
          <a:p>
            <a:pPr>
              <a:lnSpc>
                <a:spcPct val="90000"/>
              </a:lnSpc>
              <a:buFont typeface="Wingdings" charset="2"/>
              <a:buNone/>
            </a:pPr>
            <a:r>
              <a:rPr lang="en-GB" altLang="en-US" sz="2400">
                <a:latin typeface="Courier New" charset="0"/>
              </a:rPr>
              <a:t>&lt;/script&gt;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a:latin typeface="Courier New" charset="0"/>
              </a:rPr>
              <a:t>&lt;/html&gt;</a:t>
            </a:r>
          </a:p>
        </p:txBody>
      </p:sp>
      <p:grpSp>
        <p:nvGrpSpPr>
          <p:cNvPr id="30724" name="Group 4"/>
          <p:cNvGrpSpPr>
            <a:grpSpLocks/>
          </p:cNvGrpSpPr>
          <p:nvPr/>
        </p:nvGrpSpPr>
        <p:grpSpPr bwMode="auto">
          <a:xfrm>
            <a:off x="4220308" y="4038601"/>
            <a:ext cx="3159369" cy="1317625"/>
            <a:chOff x="2880" y="2544"/>
            <a:chExt cx="2156" cy="830"/>
          </a:xfrm>
        </p:grpSpPr>
        <p:sp>
          <p:nvSpPr>
            <p:cNvPr id="30725" name="Line 5"/>
            <p:cNvSpPr>
              <a:spLocks noChangeShapeType="1"/>
            </p:cNvSpPr>
            <p:nvPr/>
          </p:nvSpPr>
          <p:spPr bwMode="auto">
            <a:xfrm>
              <a:off x="2880" y="2544"/>
              <a:ext cx="854" cy="662"/>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Rectangle 6"/>
            <p:cNvSpPr>
              <a:spLocks noChangeArrowheads="1"/>
            </p:cNvSpPr>
            <p:nvPr/>
          </p:nvSpPr>
          <p:spPr bwMode="auto">
            <a:xfrm>
              <a:off x="3744" y="2928"/>
              <a:ext cx="129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HTML written</a:t>
              </a:r>
            </a:p>
            <a:p>
              <a:r>
                <a:rPr lang="en-GB" altLang="en-US" sz="2000">
                  <a:solidFill>
                    <a:srgbClr val="FF0000"/>
                  </a:solidFill>
                </a:rPr>
                <a:t>inside JavaScript</a:t>
              </a:r>
            </a:p>
          </p:txBody>
        </p:sp>
      </p:grpSp>
    </p:spTree>
    <p:extLst>
      <p:ext uri="{BB962C8B-B14F-4D97-AF65-F5344CB8AC3E}">
        <p14:creationId xmlns:p14="http://schemas.microsoft.com/office/powerpoint/2010/main" val="3757127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Rectangle 2058"/>
          <p:cNvSpPr>
            <a:spLocks noGrp="1" noChangeArrowheads="1"/>
          </p:cNvSpPr>
          <p:nvPr>
            <p:ph type="title" idx="4294967295"/>
          </p:nvPr>
        </p:nvSpPr>
        <p:spPr>
          <a:xfrm>
            <a:off x="0" y="274638"/>
            <a:ext cx="8229600" cy="1143000"/>
          </a:xfrm>
        </p:spPr>
        <p:txBody>
          <a:bodyPr/>
          <a:lstStyle/>
          <a:p>
            <a:r>
              <a:rPr lang="en-GB" altLang="en-US"/>
              <a:t>JavaScript Statements</a:t>
            </a:r>
          </a:p>
        </p:txBody>
      </p:sp>
      <p:sp>
        <p:nvSpPr>
          <p:cNvPr id="32779" name="Rectangle 2059"/>
          <p:cNvSpPr>
            <a:spLocks noGrp="1" noChangeArrowheads="1"/>
          </p:cNvSpPr>
          <p:nvPr>
            <p:ph type="body" idx="4294967295"/>
          </p:nvPr>
        </p:nvSpPr>
        <p:spPr>
          <a:xfrm>
            <a:off x="0" y="1600200"/>
            <a:ext cx="8229600" cy="4525963"/>
          </a:xfrm>
        </p:spPr>
        <p:txBody>
          <a:bodyPr>
            <a:normAutofit lnSpcReduction="10000"/>
          </a:bodyPr>
          <a:lstStyle/>
          <a:p>
            <a:pPr>
              <a:lnSpc>
                <a:spcPct val="90000"/>
              </a:lnSpc>
              <a:buFont typeface="Wingdings" charset="2"/>
              <a:buNone/>
            </a:pPr>
            <a:r>
              <a:rPr lang="en-GB" altLang="en-US" sz="2400">
                <a:latin typeface="Courier New" charset="0"/>
              </a:rPr>
              <a:t>&lt;html&gt;</a:t>
            </a:r>
          </a:p>
          <a:p>
            <a:pPr>
              <a:lnSpc>
                <a:spcPct val="90000"/>
              </a:lnSpc>
              <a:buFont typeface="Wingdings" charset="2"/>
              <a:buNone/>
            </a:pPr>
            <a:r>
              <a:rPr lang="en-GB" altLang="en-US" sz="2400">
                <a:latin typeface="Courier New" charset="0"/>
              </a:rPr>
              <a:t>&lt;head&gt;&lt;title&gt;My Page&lt;/title&gt;&lt;/head&gt;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a:latin typeface="Courier New" charset="0"/>
              </a:rPr>
              <a:t>&lt;p&gt;</a:t>
            </a:r>
          </a:p>
          <a:p>
            <a:pPr>
              <a:lnSpc>
                <a:spcPct val="90000"/>
              </a:lnSpc>
              <a:buFont typeface="Wingdings" charset="2"/>
              <a:buNone/>
            </a:pPr>
            <a:r>
              <a:rPr lang="en-GB" altLang="en-US" sz="2400">
                <a:latin typeface="Courier New" charset="0"/>
              </a:rPr>
              <a:t>&lt;a href="myfile.html"&gt;My Page&lt;/a&gt;</a:t>
            </a:r>
          </a:p>
          <a:p>
            <a:pPr>
              <a:lnSpc>
                <a:spcPct val="90000"/>
              </a:lnSpc>
              <a:buFont typeface="Wingdings" charset="2"/>
              <a:buNone/>
            </a:pPr>
            <a:r>
              <a:rPr lang="en-GB" altLang="en-US" sz="2400">
                <a:latin typeface="Courier New" charset="0"/>
              </a:rPr>
              <a:t>&lt;br /&gt;</a:t>
            </a:r>
          </a:p>
          <a:p>
            <a:pPr>
              <a:lnSpc>
                <a:spcPct val="90000"/>
              </a:lnSpc>
              <a:buFont typeface="Wingdings" charset="2"/>
              <a:buNone/>
            </a:pPr>
            <a:r>
              <a:rPr lang="en-GB" altLang="en-US" sz="2400">
                <a:latin typeface="Courier New" charset="0"/>
              </a:rPr>
              <a:t>&lt;a href="myfile.html"</a:t>
            </a:r>
          </a:p>
          <a:p>
            <a:pPr>
              <a:lnSpc>
                <a:spcPct val="90000"/>
              </a:lnSpc>
              <a:buFont typeface="Wingdings" charset="2"/>
              <a:buNone/>
            </a:pPr>
            <a:r>
              <a:rPr lang="en-GB" altLang="en-US" sz="2400" b="1">
                <a:latin typeface="Courier New" charset="0"/>
              </a:rPr>
              <a:t>onMouseover="window.alert('Hello');"</a:t>
            </a:r>
            <a:r>
              <a:rPr lang="en-GB" altLang="en-US" sz="2400">
                <a:latin typeface="Courier New" charset="0"/>
              </a:rPr>
              <a:t>&gt;</a:t>
            </a:r>
          </a:p>
          <a:p>
            <a:pPr>
              <a:lnSpc>
                <a:spcPct val="90000"/>
              </a:lnSpc>
              <a:buFont typeface="Wingdings" charset="2"/>
              <a:buNone/>
            </a:pPr>
            <a:r>
              <a:rPr lang="en-GB" altLang="en-US" sz="2400">
                <a:latin typeface="Courier New" charset="0"/>
              </a:rPr>
              <a:t>My Page&lt;/A&gt;</a:t>
            </a:r>
          </a:p>
          <a:p>
            <a:pPr>
              <a:lnSpc>
                <a:spcPct val="90000"/>
              </a:lnSpc>
              <a:buFont typeface="Wingdings" charset="2"/>
              <a:buNone/>
            </a:pPr>
            <a:r>
              <a:rPr lang="en-GB" altLang="en-US" sz="2400">
                <a:latin typeface="Courier New" charset="0"/>
              </a:rPr>
              <a:t>&lt;/p&gt;</a:t>
            </a:r>
          </a:p>
          <a:p>
            <a:pPr>
              <a:lnSpc>
                <a:spcPct val="90000"/>
              </a:lnSpc>
              <a:buFont typeface="Wingdings" charset="2"/>
              <a:buNone/>
            </a:pPr>
            <a:r>
              <a:rPr lang="en-GB" altLang="en-US" sz="2400">
                <a:latin typeface="Courier New" charset="0"/>
              </a:rPr>
              <a:t>&lt;/body&gt;</a:t>
            </a:r>
          </a:p>
          <a:p>
            <a:pPr>
              <a:lnSpc>
                <a:spcPct val="90000"/>
              </a:lnSpc>
              <a:buFont typeface="Wingdings" charset="2"/>
              <a:buNone/>
            </a:pPr>
            <a:r>
              <a:rPr lang="en-GB" altLang="en-US" sz="2400">
                <a:latin typeface="Courier New" charset="0"/>
              </a:rPr>
              <a:t>&lt;/html&gt;</a:t>
            </a:r>
          </a:p>
        </p:txBody>
      </p:sp>
      <p:sp>
        <p:nvSpPr>
          <p:cNvPr id="32772" name="Line 2052"/>
          <p:cNvSpPr>
            <a:spLocks noChangeShapeType="1"/>
          </p:cNvSpPr>
          <p:nvPr/>
        </p:nvSpPr>
        <p:spPr bwMode="auto">
          <a:xfrm>
            <a:off x="2540977" y="4405314"/>
            <a:ext cx="341435" cy="682625"/>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Rectangle 2053"/>
          <p:cNvSpPr>
            <a:spLocks noChangeArrowheads="1"/>
          </p:cNvSpPr>
          <p:nvPr/>
        </p:nvSpPr>
        <p:spPr bwMode="auto">
          <a:xfrm>
            <a:off x="4572000" y="5089526"/>
            <a:ext cx="2037866"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JavaScript written</a:t>
            </a:r>
          </a:p>
          <a:p>
            <a:r>
              <a:rPr lang="en-GB" altLang="en-US" sz="2000">
                <a:solidFill>
                  <a:srgbClr val="FF0000"/>
                </a:solidFill>
              </a:rPr>
              <a:t>inside HTML</a:t>
            </a:r>
          </a:p>
        </p:txBody>
      </p:sp>
      <p:pic>
        <p:nvPicPr>
          <p:cNvPr id="32774" name="Picture 20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816" y="2170114"/>
            <a:ext cx="1604597" cy="1258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5" name="Line 2055"/>
          <p:cNvSpPr>
            <a:spLocks noChangeShapeType="1"/>
          </p:cNvSpPr>
          <p:nvPr/>
        </p:nvSpPr>
        <p:spPr bwMode="auto">
          <a:xfrm flipH="1">
            <a:off x="6471138" y="4343400"/>
            <a:ext cx="0" cy="598488"/>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Rectangle 2056"/>
          <p:cNvSpPr>
            <a:spLocks noChangeArrowheads="1"/>
          </p:cNvSpPr>
          <p:nvPr/>
        </p:nvSpPr>
        <p:spPr bwMode="auto">
          <a:xfrm>
            <a:off x="2763715" y="5184776"/>
            <a:ext cx="110639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An Event</a:t>
            </a:r>
          </a:p>
        </p:txBody>
      </p:sp>
      <p:sp>
        <p:nvSpPr>
          <p:cNvPr id="32777" name="Line 2057"/>
          <p:cNvSpPr>
            <a:spLocks noChangeShapeType="1"/>
          </p:cNvSpPr>
          <p:nvPr/>
        </p:nvSpPr>
        <p:spPr bwMode="auto">
          <a:xfrm>
            <a:off x="3446585" y="4495800"/>
            <a:ext cx="1101969" cy="706438"/>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02567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ChangeArrowheads="1"/>
          </p:cNvSpPr>
          <p:nvPr>
            <p:ph type="title" idx="4294967295"/>
          </p:nvPr>
        </p:nvSpPr>
        <p:spPr>
          <a:xfrm>
            <a:off x="0" y="274638"/>
            <a:ext cx="8229600" cy="1143000"/>
          </a:xfrm>
        </p:spPr>
        <p:txBody>
          <a:bodyPr/>
          <a:lstStyle/>
          <a:p>
            <a:r>
              <a:rPr lang="en-GB" altLang="en-US"/>
              <a:t>Example Statements</a:t>
            </a:r>
          </a:p>
        </p:txBody>
      </p:sp>
      <p:sp>
        <p:nvSpPr>
          <p:cNvPr id="34826" name="Rectangle 10"/>
          <p:cNvSpPr>
            <a:spLocks noGrp="1" noChangeArrowheads="1"/>
          </p:cNvSpPr>
          <p:nvPr>
            <p:ph type="body" idx="4294967295"/>
          </p:nvPr>
        </p:nvSpPr>
        <p:spPr>
          <a:xfrm>
            <a:off x="0" y="1600200"/>
            <a:ext cx="8229600" cy="4525963"/>
          </a:xfrm>
        </p:spPr>
        <p:txBody>
          <a:bodyPr>
            <a:normAutofit fontScale="92500" lnSpcReduction="10000"/>
          </a:bodyPr>
          <a:lstStyle/>
          <a:p>
            <a:pPr>
              <a:buFont typeface="Wingdings" charset="2"/>
              <a:buNone/>
            </a:pPr>
            <a:r>
              <a:rPr lang="en-GB" altLang="en-US">
                <a:latin typeface="Courier New" charset="0"/>
              </a:rPr>
              <a:t>&lt;script language="JavaScript"&gt;</a:t>
            </a:r>
          </a:p>
          <a:p>
            <a:pPr>
              <a:buFont typeface="Wingdings" charset="2"/>
              <a:buNone/>
            </a:pPr>
            <a:r>
              <a:rPr lang="en-GB" altLang="en-US" b="1">
                <a:latin typeface="Courier New" charset="0"/>
              </a:rPr>
              <a:t>window.prompt('Enter your name:','');</a:t>
            </a:r>
          </a:p>
          <a:p>
            <a:pPr>
              <a:buFont typeface="Wingdings" charset="2"/>
              <a:buNone/>
            </a:pPr>
            <a:r>
              <a:rPr lang="en-GB" altLang="en-US">
                <a:latin typeface="Courier New" charset="0"/>
              </a:rPr>
              <a:t>&lt;/script&gt;</a:t>
            </a:r>
          </a:p>
          <a:p>
            <a:pPr>
              <a:buFont typeface="Wingdings" charset="2"/>
              <a:buNone/>
            </a:pPr>
            <a:endParaRPr lang="en-GB" altLang="en-US">
              <a:latin typeface="Courier New" charset="0"/>
            </a:endParaRPr>
          </a:p>
          <a:p>
            <a:pPr>
              <a:buFont typeface="Wingdings" charset="2"/>
              <a:buNone/>
            </a:pPr>
            <a:r>
              <a:rPr lang="en-GB" altLang="en-US">
                <a:latin typeface="Courier New" charset="0"/>
              </a:rPr>
              <a:t>&lt;form&gt;</a:t>
            </a:r>
          </a:p>
          <a:p>
            <a:pPr>
              <a:buFont typeface="Wingdings" charset="2"/>
              <a:buNone/>
            </a:pPr>
            <a:r>
              <a:rPr lang="en-GB" altLang="en-US">
                <a:latin typeface="Courier New" charset="0"/>
              </a:rPr>
              <a:t>&lt;input type="button" Value="Press" </a:t>
            </a:r>
            <a:r>
              <a:rPr lang="en-GB" altLang="en-US" b="1">
                <a:latin typeface="Courier New" charset="0"/>
              </a:rPr>
              <a:t>onClick="window.alert('Hello');"&gt;</a:t>
            </a:r>
          </a:p>
          <a:p>
            <a:pPr>
              <a:buFont typeface="Wingdings" charset="2"/>
              <a:buNone/>
            </a:pPr>
            <a:r>
              <a:rPr lang="en-GB" altLang="en-US">
                <a:latin typeface="Courier New" charset="0"/>
              </a:rPr>
              <a:t>&lt;/form&gt;</a:t>
            </a:r>
          </a:p>
        </p:txBody>
      </p:sp>
      <p:sp>
        <p:nvSpPr>
          <p:cNvPr id="34820" name="Line 4"/>
          <p:cNvSpPr>
            <a:spLocks noChangeShapeType="1"/>
          </p:cNvSpPr>
          <p:nvPr/>
        </p:nvSpPr>
        <p:spPr bwMode="auto">
          <a:xfrm flipV="1">
            <a:off x="2278674" y="2865439"/>
            <a:ext cx="1557703" cy="1012825"/>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Rectangle 5"/>
          <p:cNvSpPr>
            <a:spLocks noChangeArrowheads="1"/>
          </p:cNvSpPr>
          <p:nvPr/>
        </p:nvSpPr>
        <p:spPr bwMode="auto">
          <a:xfrm>
            <a:off x="3376247" y="2438401"/>
            <a:ext cx="168821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Another event</a:t>
            </a:r>
          </a:p>
        </p:txBody>
      </p:sp>
      <p:sp>
        <p:nvSpPr>
          <p:cNvPr id="34822" name="Rectangle 6"/>
          <p:cNvSpPr>
            <a:spLocks noChangeArrowheads="1"/>
          </p:cNvSpPr>
          <p:nvPr/>
        </p:nvSpPr>
        <p:spPr bwMode="auto">
          <a:xfrm>
            <a:off x="2782766" y="4937126"/>
            <a:ext cx="226594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GB" altLang="en-US" sz="2000">
                <a:solidFill>
                  <a:srgbClr val="FF0000"/>
                </a:solidFill>
              </a:rPr>
              <a:t>Note quotes: " and '</a:t>
            </a:r>
          </a:p>
        </p:txBody>
      </p:sp>
      <p:sp>
        <p:nvSpPr>
          <p:cNvPr id="34823" name="Line 7"/>
          <p:cNvSpPr>
            <a:spLocks noChangeShapeType="1"/>
          </p:cNvSpPr>
          <p:nvPr/>
        </p:nvSpPr>
        <p:spPr bwMode="auto">
          <a:xfrm>
            <a:off x="2521928" y="4217988"/>
            <a:ext cx="1534257" cy="722312"/>
          </a:xfrm>
          <a:prstGeom prst="line">
            <a:avLst/>
          </a:prstGeom>
          <a:noFill/>
          <a:ln w="1905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8"/>
          <p:cNvSpPr>
            <a:spLocks noChangeShapeType="1"/>
          </p:cNvSpPr>
          <p:nvPr/>
        </p:nvSpPr>
        <p:spPr bwMode="auto">
          <a:xfrm flipH="1">
            <a:off x="4994031" y="4191001"/>
            <a:ext cx="773723" cy="733425"/>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44320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idx="4294967295"/>
          </p:nvPr>
        </p:nvSpPr>
        <p:spPr>
          <a:xfrm>
            <a:off x="0" y="274638"/>
            <a:ext cx="8229600" cy="1143000"/>
          </a:xfrm>
        </p:spPr>
        <p:txBody>
          <a:bodyPr/>
          <a:lstStyle/>
          <a:p>
            <a:r>
              <a:rPr lang="en-GB" altLang="en-US"/>
              <a:t>HTML Forms and JavaScript</a:t>
            </a:r>
          </a:p>
        </p:txBody>
      </p:sp>
      <p:sp>
        <p:nvSpPr>
          <p:cNvPr id="36869" name="Rectangle 5"/>
          <p:cNvSpPr>
            <a:spLocks noGrp="1" noChangeArrowheads="1"/>
          </p:cNvSpPr>
          <p:nvPr>
            <p:ph type="body" idx="4294967295"/>
          </p:nvPr>
        </p:nvSpPr>
        <p:spPr>
          <a:xfrm>
            <a:off x="0" y="1600200"/>
            <a:ext cx="8229600" cy="4525963"/>
          </a:xfrm>
        </p:spPr>
        <p:txBody>
          <a:bodyPr/>
          <a:lstStyle/>
          <a:p>
            <a:r>
              <a:rPr lang="en-GB" altLang="en-US"/>
              <a:t>JavaScript is very good at processing user input in the web browser</a:t>
            </a:r>
          </a:p>
          <a:p>
            <a:r>
              <a:rPr lang="en-GB" altLang="en-US"/>
              <a:t>HTML</a:t>
            </a:r>
            <a:r>
              <a:rPr lang="en-GB" altLang="en-US">
                <a:latin typeface="Courier New" charset="0"/>
              </a:rPr>
              <a:t> &lt;form&gt; </a:t>
            </a:r>
            <a:r>
              <a:rPr lang="en-GB" altLang="en-US"/>
              <a:t>elements receive input</a:t>
            </a:r>
          </a:p>
          <a:p>
            <a:r>
              <a:rPr lang="en-GB" altLang="en-US"/>
              <a:t>Forms and form elements have unique names</a:t>
            </a:r>
          </a:p>
          <a:p>
            <a:pPr lvl="1"/>
            <a:r>
              <a:rPr lang="en-GB" altLang="en-US"/>
              <a:t>Each unique element can be identified</a:t>
            </a:r>
          </a:p>
          <a:p>
            <a:pPr lvl="1"/>
            <a:r>
              <a:rPr lang="en-GB" altLang="en-US"/>
              <a:t>Uses JavaScript Document Object Model (DOM)</a:t>
            </a:r>
          </a:p>
        </p:txBody>
      </p:sp>
    </p:spTree>
    <p:extLst>
      <p:ext uri="{BB962C8B-B14F-4D97-AF65-F5344CB8AC3E}">
        <p14:creationId xmlns:p14="http://schemas.microsoft.com/office/powerpoint/2010/main" val="1134360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p:cNvSpPr>
            <a:spLocks noGrp="1" noChangeArrowheads="1"/>
          </p:cNvSpPr>
          <p:nvPr>
            <p:ph type="title" idx="4294967295"/>
          </p:nvPr>
        </p:nvSpPr>
        <p:spPr>
          <a:xfrm>
            <a:off x="0" y="274638"/>
            <a:ext cx="8229600" cy="1143000"/>
          </a:xfrm>
        </p:spPr>
        <p:txBody>
          <a:bodyPr/>
          <a:lstStyle/>
          <a:p>
            <a:r>
              <a:rPr lang="en-GB" altLang="en-US"/>
              <a:t>Naming Form Elements in HTML </a:t>
            </a:r>
          </a:p>
        </p:txBody>
      </p:sp>
      <p:sp>
        <p:nvSpPr>
          <p:cNvPr id="38920" name="Rectangle 8"/>
          <p:cNvSpPr>
            <a:spLocks noGrp="1" noChangeArrowheads="1"/>
          </p:cNvSpPr>
          <p:nvPr>
            <p:ph type="body" idx="4294967295"/>
          </p:nvPr>
        </p:nvSpPr>
        <p:spPr>
          <a:xfrm>
            <a:off x="0" y="1600200"/>
            <a:ext cx="8229600" cy="4525963"/>
          </a:xfrm>
        </p:spPr>
        <p:txBody>
          <a:bodyPr>
            <a:normAutofit fontScale="92500" lnSpcReduction="10000"/>
          </a:bodyPr>
          <a:lstStyle/>
          <a:p>
            <a:pPr>
              <a:lnSpc>
                <a:spcPct val="90000"/>
              </a:lnSpc>
              <a:buFont typeface="Wingdings" charset="2"/>
              <a:buNone/>
            </a:pPr>
            <a:endParaRPr lang="en-GB" altLang="en-US" sz="2000"/>
          </a:p>
          <a:p>
            <a:pPr>
              <a:lnSpc>
                <a:spcPct val="90000"/>
              </a:lnSpc>
              <a:buFont typeface="Wingdings" charset="2"/>
              <a:buNone/>
            </a:pPr>
            <a:endParaRPr lang="en-GB" altLang="en-US" sz="2400"/>
          </a:p>
          <a:p>
            <a:pPr>
              <a:lnSpc>
                <a:spcPct val="90000"/>
              </a:lnSpc>
              <a:buFont typeface="Wingdings" charset="2"/>
              <a:buNone/>
            </a:pPr>
            <a:endParaRPr lang="en-GB" altLang="en-US" sz="2400"/>
          </a:p>
          <a:p>
            <a:pPr>
              <a:lnSpc>
                <a:spcPct val="90000"/>
              </a:lnSpc>
              <a:buFont typeface="Wingdings" charset="2"/>
              <a:buNone/>
            </a:pPr>
            <a:endParaRPr lang="en-GB" altLang="en-US" sz="2400"/>
          </a:p>
          <a:p>
            <a:pPr>
              <a:lnSpc>
                <a:spcPct val="90000"/>
              </a:lnSpc>
              <a:buFont typeface="Wingdings" charset="2"/>
              <a:buNone/>
            </a:pPr>
            <a:endParaRPr lang="en-GB" altLang="en-US" sz="2400"/>
          </a:p>
          <a:p>
            <a:pPr>
              <a:lnSpc>
                <a:spcPct val="90000"/>
              </a:lnSpc>
              <a:buFont typeface="Wingdings" charset="2"/>
              <a:buNone/>
            </a:pPr>
            <a:endParaRPr lang="en-GB" altLang="en-US" sz="2400"/>
          </a:p>
          <a:p>
            <a:pPr>
              <a:lnSpc>
                <a:spcPct val="90000"/>
              </a:lnSpc>
              <a:buFont typeface="Wingdings" charset="2"/>
              <a:buNone/>
            </a:pPr>
            <a:endParaRPr lang="en-GB" altLang="en-US" sz="2400"/>
          </a:p>
          <a:p>
            <a:pPr lvl="1">
              <a:lnSpc>
                <a:spcPct val="90000"/>
              </a:lnSpc>
              <a:buFont typeface="Wingdings" charset="2"/>
              <a:buNone/>
            </a:pPr>
            <a:r>
              <a:rPr lang="en-GB" altLang="en-US">
                <a:latin typeface="Courier New" charset="0"/>
              </a:rPr>
              <a:t>&lt;form </a:t>
            </a:r>
            <a:r>
              <a:rPr lang="en-GB" altLang="en-US" b="1">
                <a:latin typeface="Courier New" charset="0"/>
              </a:rPr>
              <a:t>name="addressform"</a:t>
            </a:r>
            <a:r>
              <a:rPr lang="en-GB" altLang="en-US">
                <a:latin typeface="Courier New" charset="0"/>
              </a:rPr>
              <a:t>&gt;</a:t>
            </a:r>
          </a:p>
          <a:p>
            <a:pPr lvl="1">
              <a:lnSpc>
                <a:spcPct val="90000"/>
              </a:lnSpc>
              <a:buFont typeface="Wingdings" charset="2"/>
              <a:buNone/>
            </a:pPr>
            <a:r>
              <a:rPr lang="en-GB" altLang="en-US">
                <a:latin typeface="Courier New" charset="0"/>
              </a:rPr>
              <a:t>Name:  &lt;input </a:t>
            </a:r>
            <a:r>
              <a:rPr lang="en-GB" altLang="en-US" b="1">
                <a:latin typeface="Courier New" charset="0"/>
              </a:rPr>
              <a:t>name="yourname"</a:t>
            </a:r>
            <a:r>
              <a:rPr lang="en-GB" altLang="en-US">
                <a:latin typeface="Courier New" charset="0"/>
              </a:rPr>
              <a:t>&gt;&lt;br /&gt;</a:t>
            </a:r>
          </a:p>
          <a:p>
            <a:pPr lvl="1">
              <a:lnSpc>
                <a:spcPct val="90000"/>
              </a:lnSpc>
              <a:buFont typeface="Wingdings" charset="2"/>
              <a:buNone/>
            </a:pPr>
            <a:r>
              <a:rPr lang="en-GB" altLang="en-US">
                <a:latin typeface="Courier New" charset="0"/>
              </a:rPr>
              <a:t>Phone: &lt;input name="phone"&gt;&lt;br /&gt;</a:t>
            </a:r>
          </a:p>
          <a:p>
            <a:pPr lvl="1">
              <a:lnSpc>
                <a:spcPct val="90000"/>
              </a:lnSpc>
              <a:buFont typeface="Wingdings" charset="2"/>
              <a:buNone/>
            </a:pPr>
            <a:r>
              <a:rPr lang="en-GB" altLang="en-US">
                <a:latin typeface="Courier New" charset="0"/>
              </a:rPr>
              <a:t>Email: &lt;input name="email"&gt;&lt;br /&gt;</a:t>
            </a:r>
          </a:p>
          <a:p>
            <a:pPr lvl="1">
              <a:lnSpc>
                <a:spcPct val="90000"/>
              </a:lnSpc>
              <a:buFont typeface="Wingdings" charset="2"/>
              <a:buNone/>
            </a:pPr>
            <a:r>
              <a:rPr lang="en-GB" altLang="en-US">
                <a:latin typeface="Courier New" charset="0"/>
              </a:rPr>
              <a:t>&lt;/form&gt;</a:t>
            </a:r>
          </a:p>
        </p:txBody>
      </p:sp>
      <p:pic>
        <p:nvPicPr>
          <p:cNvPr id="38916" name="Picture 4" descr="addres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262" y="1712914"/>
            <a:ext cx="4503127" cy="199548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939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0" name="Rectangle 10"/>
          <p:cNvSpPr>
            <a:spLocks noGrp="1" noChangeArrowheads="1"/>
          </p:cNvSpPr>
          <p:nvPr>
            <p:ph type="title" idx="4294967295"/>
          </p:nvPr>
        </p:nvSpPr>
        <p:spPr>
          <a:xfrm>
            <a:off x="0" y="274638"/>
            <a:ext cx="8229600" cy="1143000"/>
          </a:xfrm>
        </p:spPr>
        <p:txBody>
          <a:bodyPr/>
          <a:lstStyle/>
          <a:p>
            <a:r>
              <a:rPr lang="en-GB" altLang="en-US"/>
              <a:t>Forms and JavaScript</a:t>
            </a:r>
          </a:p>
        </p:txBody>
      </p:sp>
      <p:sp>
        <p:nvSpPr>
          <p:cNvPr id="40971" name="Rectangle 11"/>
          <p:cNvSpPr>
            <a:spLocks noGrp="1" noChangeArrowheads="1"/>
          </p:cNvSpPr>
          <p:nvPr>
            <p:ph type="body" idx="4294967295"/>
          </p:nvPr>
        </p:nvSpPr>
        <p:spPr>
          <a:xfrm>
            <a:off x="0" y="1600200"/>
            <a:ext cx="8229600" cy="4525963"/>
          </a:xfrm>
        </p:spPr>
        <p:txBody>
          <a:bodyPr/>
          <a:lstStyle/>
          <a:p>
            <a:pPr>
              <a:buFont typeface="Wingdings" charset="2"/>
              <a:buNone/>
            </a:pPr>
            <a:r>
              <a:rPr lang="en-GB" altLang="en-US" sz="2400" i="1">
                <a:latin typeface="Courier New" charset="0"/>
              </a:rPr>
              <a:t>document.</a:t>
            </a:r>
            <a:r>
              <a:rPr lang="en-GB" altLang="en-US" sz="2400" b="1" i="1">
                <a:latin typeface="Courier New" charset="0"/>
              </a:rPr>
              <a:t>formname.elementname</a:t>
            </a:r>
            <a:r>
              <a:rPr lang="en-GB" altLang="en-US" sz="2400" i="1">
                <a:latin typeface="Courier New" charset="0"/>
              </a:rPr>
              <a:t>.value</a:t>
            </a:r>
          </a:p>
          <a:p>
            <a:pPr>
              <a:buFont typeface="Wingdings" charset="2"/>
              <a:buNone/>
            </a:pPr>
            <a:r>
              <a:rPr lang="en-GB" altLang="en-US" sz="2400"/>
              <a:t>Thus:</a:t>
            </a:r>
          </a:p>
          <a:p>
            <a:pPr>
              <a:buFont typeface="Wingdings" charset="2"/>
              <a:buNone/>
            </a:pPr>
            <a:endParaRPr lang="en-GB" altLang="en-US" sz="2400"/>
          </a:p>
          <a:p>
            <a:pPr>
              <a:buFont typeface="Wingdings" charset="2"/>
              <a:buNone/>
            </a:pPr>
            <a:r>
              <a:rPr lang="en-GB" altLang="en-US" sz="2400">
                <a:latin typeface="Courier New" charset="0"/>
              </a:rPr>
              <a:t>document.</a:t>
            </a:r>
            <a:r>
              <a:rPr lang="en-GB" altLang="en-US" sz="2400" b="1">
                <a:latin typeface="Courier New" charset="0"/>
              </a:rPr>
              <a:t>addressform.yourname</a:t>
            </a:r>
            <a:r>
              <a:rPr lang="en-GB" altLang="en-US" sz="2400">
                <a:latin typeface="Courier New" charset="0"/>
              </a:rPr>
              <a:t>.value</a:t>
            </a:r>
          </a:p>
          <a:p>
            <a:pPr>
              <a:buFont typeface="Wingdings" charset="2"/>
              <a:buNone/>
            </a:pPr>
            <a:r>
              <a:rPr lang="en-GB" altLang="en-US" sz="2400">
                <a:latin typeface="Courier New" charset="0"/>
              </a:rPr>
              <a:t>document.addressform.phone.value</a:t>
            </a:r>
          </a:p>
          <a:p>
            <a:pPr>
              <a:buFont typeface="Wingdings" charset="2"/>
              <a:buNone/>
            </a:pPr>
            <a:r>
              <a:rPr lang="en-GB" altLang="en-US" sz="2400">
                <a:latin typeface="Courier New" charset="0"/>
              </a:rPr>
              <a:t>document.addressform.email.value</a:t>
            </a:r>
          </a:p>
          <a:p>
            <a:pPr>
              <a:buFont typeface="Wingdings" charset="2"/>
              <a:buNone/>
            </a:pPr>
            <a:endParaRPr lang="en-GB" altLang="en-US">
              <a:latin typeface="Courier New" charset="0"/>
            </a:endParaRPr>
          </a:p>
        </p:txBody>
      </p:sp>
      <p:pic>
        <p:nvPicPr>
          <p:cNvPr id="40964" name="Picture 4" descr="addres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092" y="3962400"/>
            <a:ext cx="4501662" cy="19954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40965" name="Group 5"/>
          <p:cNvGrpSpPr>
            <a:grpSpLocks/>
          </p:cNvGrpSpPr>
          <p:nvPr/>
        </p:nvGrpSpPr>
        <p:grpSpPr bwMode="auto">
          <a:xfrm>
            <a:off x="1899139" y="2895600"/>
            <a:ext cx="4237892" cy="1447800"/>
            <a:chOff x="1669" y="1964"/>
            <a:chExt cx="2892" cy="993"/>
          </a:xfrm>
        </p:grpSpPr>
        <p:sp>
          <p:nvSpPr>
            <p:cNvPr id="40966" name="Line 6"/>
            <p:cNvSpPr>
              <a:spLocks noChangeShapeType="1"/>
            </p:cNvSpPr>
            <p:nvPr/>
          </p:nvSpPr>
          <p:spPr bwMode="auto">
            <a:xfrm flipH="1">
              <a:off x="3402" y="2001"/>
              <a:ext cx="1159" cy="956"/>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Line 7"/>
            <p:cNvSpPr>
              <a:spLocks noChangeShapeType="1"/>
            </p:cNvSpPr>
            <p:nvPr/>
          </p:nvSpPr>
          <p:spPr bwMode="auto">
            <a:xfrm flipH="1">
              <a:off x="2691" y="1990"/>
              <a:ext cx="1134" cy="816"/>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8"/>
            <p:cNvSpPr>
              <a:spLocks noChangeShapeType="1"/>
            </p:cNvSpPr>
            <p:nvPr/>
          </p:nvSpPr>
          <p:spPr bwMode="auto">
            <a:xfrm flipH="1">
              <a:off x="1669" y="1964"/>
              <a:ext cx="957" cy="720"/>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Line 9"/>
            <p:cNvSpPr>
              <a:spLocks noChangeShapeType="1"/>
            </p:cNvSpPr>
            <p:nvPr/>
          </p:nvSpPr>
          <p:spPr bwMode="auto">
            <a:xfrm flipH="1">
              <a:off x="3258" y="2957"/>
              <a:ext cx="464" cy="0"/>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311087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idx="4294967295"/>
          </p:nvPr>
        </p:nvSpPr>
        <p:spPr>
          <a:xfrm>
            <a:off x="0" y="274638"/>
            <a:ext cx="8229600" cy="1143000"/>
          </a:xfrm>
        </p:spPr>
        <p:txBody>
          <a:bodyPr/>
          <a:lstStyle/>
          <a:p>
            <a:r>
              <a:rPr lang="en-GB" altLang="en-US"/>
              <a:t>Using Form Data</a:t>
            </a:r>
          </a:p>
        </p:txBody>
      </p:sp>
      <p:sp>
        <p:nvSpPr>
          <p:cNvPr id="43016" name="Rectangle 8"/>
          <p:cNvSpPr>
            <a:spLocks noGrp="1" noChangeArrowheads="1"/>
          </p:cNvSpPr>
          <p:nvPr>
            <p:ph type="body" idx="4294967295"/>
          </p:nvPr>
        </p:nvSpPr>
        <p:spPr>
          <a:xfrm>
            <a:off x="0" y="1600200"/>
            <a:ext cx="8229600" cy="4525963"/>
          </a:xfrm>
        </p:spPr>
        <p:txBody>
          <a:bodyPr>
            <a:normAutofit lnSpcReduction="10000"/>
          </a:bodyPr>
          <a:lstStyle/>
          <a:p>
            <a:pPr>
              <a:buFont typeface="Wingdings" charset="2"/>
              <a:buNone/>
            </a:pPr>
            <a:r>
              <a:rPr lang="en-GB" altLang="en-US" sz="2400"/>
              <a:t>Personalising an alert box</a:t>
            </a:r>
          </a:p>
          <a:p>
            <a:pPr>
              <a:buFont typeface="Wingdings" charset="2"/>
              <a:buNone/>
            </a:pPr>
            <a:endParaRPr lang="en-GB" altLang="en-US" sz="2400"/>
          </a:p>
          <a:p>
            <a:pPr>
              <a:buFont typeface="Wingdings" charset="2"/>
              <a:buNone/>
            </a:pPr>
            <a:endParaRPr lang="en-GB" altLang="en-US" sz="2400"/>
          </a:p>
          <a:p>
            <a:pPr>
              <a:buFont typeface="Wingdings" charset="2"/>
              <a:buNone/>
            </a:pPr>
            <a:endParaRPr lang="en-GB" altLang="en-US" sz="2400"/>
          </a:p>
          <a:p>
            <a:pPr>
              <a:buFont typeface="Wingdings" charset="2"/>
              <a:buNone/>
            </a:pPr>
            <a:r>
              <a:rPr lang="en-GB" altLang="en-US" sz="2400">
                <a:latin typeface="Courier New" charset="0"/>
              </a:rPr>
              <a:t>&lt;form name=</a:t>
            </a:r>
            <a:r>
              <a:rPr lang="en-GB" altLang="en-US" sz="2400" b="1">
                <a:latin typeface="Courier New" charset="0"/>
              </a:rPr>
              <a:t>"alertform"</a:t>
            </a:r>
            <a:r>
              <a:rPr lang="en-GB" altLang="en-US" sz="2400">
                <a:latin typeface="Courier New" charset="0"/>
              </a:rPr>
              <a:t>&gt;</a:t>
            </a:r>
          </a:p>
          <a:p>
            <a:pPr>
              <a:buFont typeface="Wingdings" charset="2"/>
              <a:buNone/>
            </a:pPr>
            <a:r>
              <a:rPr lang="en-GB" altLang="en-US" sz="2400">
                <a:latin typeface="Courier New" charset="0"/>
              </a:rPr>
              <a:t>Enter your name:</a:t>
            </a:r>
          </a:p>
          <a:p>
            <a:pPr>
              <a:buFont typeface="Wingdings" charset="2"/>
              <a:buNone/>
            </a:pPr>
            <a:r>
              <a:rPr lang="en-GB" altLang="en-US" sz="2400">
                <a:latin typeface="Courier New" charset="0"/>
              </a:rPr>
              <a:t>&lt;input type="text" name=</a:t>
            </a:r>
            <a:r>
              <a:rPr lang="en-GB" altLang="en-US" sz="2400" b="1">
                <a:latin typeface="Courier New" charset="0"/>
              </a:rPr>
              <a:t>"yourname"</a:t>
            </a:r>
            <a:r>
              <a:rPr lang="en-GB" altLang="en-US" sz="2400">
                <a:latin typeface="Courier New" charset="0"/>
              </a:rPr>
              <a:t>&gt;</a:t>
            </a:r>
          </a:p>
          <a:p>
            <a:pPr>
              <a:buFont typeface="Wingdings" charset="2"/>
              <a:buNone/>
            </a:pPr>
            <a:r>
              <a:rPr lang="en-GB" altLang="en-US" sz="2400">
                <a:latin typeface="Courier New" charset="0"/>
              </a:rPr>
              <a:t>&lt;input type="button" value= "Go" onClick="window.alert('Hello ' + </a:t>
            </a:r>
            <a:r>
              <a:rPr lang="en-GB" altLang="en-US" sz="2400">
                <a:latin typeface="Courier New" charset="0"/>
                <a:sym typeface="Symbol" pitchFamily="18" charset="2"/>
              </a:rPr>
              <a:t></a:t>
            </a:r>
            <a:r>
              <a:rPr lang="en-GB" altLang="en-US" sz="2400">
                <a:latin typeface="Courier New" charset="0"/>
              </a:rPr>
              <a:t> </a:t>
            </a:r>
            <a:r>
              <a:rPr lang="en-GB" altLang="en-US" sz="2400" b="1">
                <a:latin typeface="Courier New" charset="0"/>
              </a:rPr>
              <a:t>document.alertform.yourname.value</a:t>
            </a:r>
            <a:r>
              <a:rPr lang="en-GB" altLang="en-US" sz="2400">
                <a:latin typeface="Courier New" charset="0"/>
              </a:rPr>
              <a:t>);"&gt;</a:t>
            </a:r>
          </a:p>
          <a:p>
            <a:pPr>
              <a:buFont typeface="Wingdings" charset="2"/>
              <a:buNone/>
            </a:pPr>
            <a:r>
              <a:rPr lang="en-GB" altLang="en-US" sz="2400">
                <a:latin typeface="Courier New" charset="0"/>
              </a:rPr>
              <a:t>&lt;/form&gt;</a:t>
            </a:r>
          </a:p>
        </p:txBody>
      </p:sp>
      <p:pic>
        <p:nvPicPr>
          <p:cNvPr id="43012" name="Picture 4" descr="helloja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9174" y="1438276"/>
            <a:ext cx="2332892" cy="1693863"/>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personali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6897" y="2170114"/>
            <a:ext cx="3877408" cy="5302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3014" name="Line 6"/>
          <p:cNvSpPr>
            <a:spLocks noChangeShapeType="1"/>
          </p:cNvSpPr>
          <p:nvPr/>
        </p:nvSpPr>
        <p:spPr bwMode="auto">
          <a:xfrm>
            <a:off x="4739055" y="2427288"/>
            <a:ext cx="1428750" cy="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394250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idx="4294967295"/>
          </p:nvPr>
        </p:nvSpPr>
        <p:spPr>
          <a:xfrm>
            <a:off x="0" y="274638"/>
            <a:ext cx="8229600" cy="1143000"/>
          </a:xfrm>
        </p:spPr>
        <p:txBody>
          <a:bodyPr/>
          <a:lstStyle/>
          <a:p>
            <a:r>
              <a:rPr lang="en-GB" altLang="en-US"/>
              <a:t>Tips</a:t>
            </a:r>
          </a:p>
        </p:txBody>
      </p:sp>
      <p:sp>
        <p:nvSpPr>
          <p:cNvPr id="45061" name="Rectangle 5"/>
          <p:cNvSpPr>
            <a:spLocks noGrp="1" noChangeArrowheads="1"/>
          </p:cNvSpPr>
          <p:nvPr>
            <p:ph type="body" idx="4294967295"/>
          </p:nvPr>
        </p:nvSpPr>
        <p:spPr>
          <a:xfrm>
            <a:off x="0" y="1600200"/>
            <a:ext cx="8229600" cy="4525963"/>
          </a:xfrm>
        </p:spPr>
        <p:txBody>
          <a:bodyPr/>
          <a:lstStyle/>
          <a:p>
            <a:r>
              <a:rPr lang="en-GB" altLang="en-US"/>
              <a:t>Check your statements are on one line</a:t>
            </a:r>
          </a:p>
          <a:p>
            <a:r>
              <a:rPr lang="en-GB" altLang="en-US"/>
              <a:t>Check your " and ' quotes match</a:t>
            </a:r>
          </a:p>
          <a:p>
            <a:r>
              <a:rPr lang="en-GB" altLang="en-US"/>
              <a:t>Take care with capitalisation</a:t>
            </a:r>
          </a:p>
          <a:p>
            <a:r>
              <a:rPr lang="en-GB" altLang="en-US"/>
              <a:t>Lay it out neatly - use tabs</a:t>
            </a:r>
          </a:p>
          <a:p>
            <a:r>
              <a:rPr lang="en-GB" altLang="en-US"/>
              <a:t>Remember </a:t>
            </a:r>
            <a:r>
              <a:rPr lang="en-GB" altLang="en-US">
                <a:sym typeface="Symbol" pitchFamily="18" charset="2"/>
              </a:rPr>
              <a:t> in the workbook denotes a continuing line</a:t>
            </a:r>
            <a:endParaRPr lang="en-GB" altLang="en-US"/>
          </a:p>
          <a:p>
            <a:r>
              <a:rPr lang="en-GB" altLang="en-US"/>
              <a:t>Be patient</a:t>
            </a:r>
          </a:p>
        </p:txBody>
      </p:sp>
    </p:spTree>
    <p:extLst>
      <p:ext uri="{BB962C8B-B14F-4D97-AF65-F5344CB8AC3E}">
        <p14:creationId xmlns:p14="http://schemas.microsoft.com/office/powerpoint/2010/main" val="424164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D3277E5A-A203-4C0F-A722-A23416D5483D}" type="slidenum">
              <a:rPr lang="en-US" altLang="en-US" sz="1400"/>
              <a:pPr eaLnBrk="1" hangingPunct="1"/>
              <a:t>69</a:t>
            </a:fld>
            <a:endParaRPr lang="en-US" altLang="en-US" sz="1400"/>
          </a:p>
        </p:txBody>
      </p:sp>
      <p:sp>
        <p:nvSpPr>
          <p:cNvPr id="61443"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Characteristics	</a:t>
            </a:r>
          </a:p>
        </p:txBody>
      </p:sp>
      <p:sp>
        <p:nvSpPr>
          <p:cNvPr id="61444" name="Rectangle 3"/>
          <p:cNvSpPr>
            <a:spLocks noGrp="1" noChangeArrowheads="1"/>
          </p:cNvSpPr>
          <p:nvPr>
            <p:ph type="body" idx="4294967295"/>
          </p:nvPr>
        </p:nvSpPr>
        <p:spPr>
          <a:xfrm>
            <a:off x="0" y="1600200"/>
            <a:ext cx="8229600" cy="4525963"/>
          </a:xfrm>
        </p:spPr>
        <p:txBody>
          <a:bodyPr/>
          <a:lstStyle/>
          <a:p>
            <a:pPr eaLnBrk="1" hangingPunct="1"/>
            <a:r>
              <a:rPr lang="en-US" altLang="en-US" sz="2800" smtClean="0"/>
              <a:t>" and ' can be used in pairs</a:t>
            </a:r>
          </a:p>
          <a:p>
            <a:pPr eaLnBrk="1" hangingPunct="1"/>
            <a:r>
              <a:rPr lang="en-US" altLang="en-US" sz="2800" smtClean="0"/>
              <a:t>Scope rules for variables</a:t>
            </a:r>
          </a:p>
          <a:p>
            <a:pPr eaLnBrk="1" hangingPunct="1"/>
            <a:r>
              <a:rPr lang="en-US" altLang="en-US" sz="2800" smtClean="0"/>
              <a:t>Strings are very common data types</a:t>
            </a:r>
          </a:p>
          <a:p>
            <a:pPr eaLnBrk="1" hangingPunct="1"/>
            <a:r>
              <a:rPr lang="en-US" altLang="en-US" sz="2800" smtClean="0"/>
              <a:t>Rich set of methods available</a:t>
            </a:r>
          </a:p>
          <a:p>
            <a:pPr eaLnBrk="1" hangingPunct="1"/>
            <a:r>
              <a:rPr lang="en-US" altLang="en-US" sz="2800" smtClean="0"/>
              <a:t>Arrays have dynamic length</a:t>
            </a:r>
          </a:p>
          <a:p>
            <a:pPr eaLnBrk="1" hangingPunct="1"/>
            <a:r>
              <a:rPr lang="en-US" altLang="en-US" sz="2800" smtClean="0"/>
              <a:t>Array elements have dynamic type</a:t>
            </a:r>
          </a:p>
          <a:p>
            <a:pPr eaLnBrk="1" hangingPunct="1"/>
            <a:r>
              <a:rPr lang="en-US" altLang="en-US" sz="2800" smtClean="0"/>
              <a:t>Arrays are passed by reference</a:t>
            </a:r>
          </a:p>
          <a:p>
            <a:pPr eaLnBrk="1" hangingPunct="1"/>
            <a:r>
              <a:rPr lang="en-US" altLang="en-US" sz="2800" smtClean="0"/>
              <a:t>Array elements are passed by value</a:t>
            </a:r>
          </a:p>
          <a:p>
            <a:pPr eaLnBrk="1" hangingPunct="1"/>
            <a:endParaRPr lang="en-US" altLang="en-US" sz="2800" smtClean="0"/>
          </a:p>
        </p:txBody>
      </p:sp>
    </p:spTree>
    <p:extLst>
      <p:ext uri="{BB962C8B-B14F-4D97-AF65-F5344CB8AC3E}">
        <p14:creationId xmlns:p14="http://schemas.microsoft.com/office/powerpoint/2010/main" val="3074799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25475"/>
            <a:ext cx="8229600" cy="1143000"/>
          </a:xfrm>
        </p:spPr>
        <p:txBody>
          <a:bodyPr/>
          <a:lstStyle/>
          <a:p>
            <a:pPr marR="0" rtl="0"/>
            <a:r>
              <a:rPr lang="en-US" b="1" i="0" u="none" strike="noStrike" kern="1600" baseline="0" dirty="0" smtClean="0">
                <a:latin typeface="Cambria"/>
              </a:rPr>
              <a:t>HTM or HTML Extension?</a:t>
            </a:r>
          </a:p>
        </p:txBody>
      </p:sp>
      <p:sp>
        <p:nvSpPr>
          <p:cNvPr id="3" name="Text Placeholder 2"/>
          <p:cNvSpPr>
            <a:spLocks noGrp="1"/>
          </p:cNvSpPr>
          <p:nvPr>
            <p:ph type="body" idx="4294967295"/>
          </p:nvPr>
        </p:nvSpPr>
        <p:spPr>
          <a:xfrm>
            <a:off x="0" y="1951038"/>
            <a:ext cx="8229600" cy="3992562"/>
          </a:xfrm>
        </p:spPr>
        <p:txBody>
          <a:bodyPr/>
          <a:lstStyle/>
          <a:p>
            <a:pPr marR="0" lvl="0" rtl="0"/>
            <a:r>
              <a:rPr lang="en-US" b="1" i="0" u="none" strike="noStrike" baseline="0" dirty="0" smtClean="0">
                <a:solidFill>
                  <a:srgbClr val="000000"/>
                </a:solidFill>
                <a:latin typeface="Times New Roman"/>
              </a:rPr>
              <a:t>When you save an HTML file, you can use either the .</a:t>
            </a:r>
            <a:r>
              <a:rPr lang="en-US" b="1" i="0" u="none" strike="noStrike" baseline="0" dirty="0" err="1" smtClean="0">
                <a:solidFill>
                  <a:srgbClr val="000000"/>
                </a:solidFill>
                <a:latin typeface="Times New Roman"/>
              </a:rPr>
              <a:t>htm</a:t>
            </a:r>
            <a:r>
              <a:rPr lang="en-US" b="1" i="0" u="none" strike="noStrike" baseline="0" dirty="0" smtClean="0">
                <a:solidFill>
                  <a:srgbClr val="000000"/>
                </a:solidFill>
                <a:latin typeface="Times New Roman"/>
              </a:rPr>
              <a:t> or the .html extension. We have used .html in our example.</a:t>
            </a:r>
          </a:p>
        </p:txBody>
      </p:sp>
    </p:spTree>
    <p:extLst>
      <p:ext uri="{BB962C8B-B14F-4D97-AF65-F5344CB8AC3E}">
        <p14:creationId xmlns:p14="http://schemas.microsoft.com/office/powerpoint/2010/main" val="2255049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0FC7ACD0-34A3-4ED3-9953-CF21827C9A9A}" type="slidenum">
              <a:rPr lang="en-US" altLang="en-US" sz="1400"/>
              <a:pPr eaLnBrk="1" hangingPunct="1"/>
              <a:t>70</a:t>
            </a:fld>
            <a:endParaRPr lang="en-US" altLang="en-US" sz="1400"/>
          </a:p>
        </p:txBody>
      </p:sp>
      <p:sp>
        <p:nvSpPr>
          <p:cNvPr id="63491" name="Rectangle 8"/>
          <p:cNvSpPr>
            <a:spLocks noGrp="1" noChangeArrowheads="1"/>
          </p:cNvSpPr>
          <p:nvPr>
            <p:ph type="title" idx="4294967295"/>
          </p:nvPr>
        </p:nvSpPr>
        <p:spPr>
          <a:xfrm>
            <a:off x="0" y="274638"/>
            <a:ext cx="8229600" cy="1143000"/>
          </a:xfrm>
        </p:spPr>
        <p:txBody>
          <a:bodyPr/>
          <a:lstStyle/>
          <a:p>
            <a:pPr eaLnBrk="1" hangingPunct="1"/>
            <a:r>
              <a:rPr lang="en-US" altLang="en-US" smtClean="0"/>
              <a:t>JavaScript Topics</a:t>
            </a:r>
          </a:p>
        </p:txBody>
      </p:sp>
      <p:sp>
        <p:nvSpPr>
          <p:cNvPr id="63492" name="Rectangle 9"/>
          <p:cNvSpPr>
            <a:spLocks noGrp="1" noChangeArrowheads="1"/>
          </p:cNvSpPr>
          <p:nvPr>
            <p:ph type="body" sz="half" idx="4294967295"/>
          </p:nvPr>
        </p:nvSpPr>
        <p:spPr>
          <a:xfrm>
            <a:off x="0" y="1600200"/>
            <a:ext cx="4038600" cy="4525963"/>
          </a:xfrm>
        </p:spPr>
        <p:txBody>
          <a:bodyPr/>
          <a:lstStyle/>
          <a:p>
            <a:pPr eaLnBrk="1" hangingPunct="1"/>
            <a:r>
              <a:rPr lang="en-US" altLang="en-US" sz="2400" smtClean="0"/>
              <a:t>code placement</a:t>
            </a:r>
          </a:p>
          <a:p>
            <a:pPr eaLnBrk="1" hangingPunct="1"/>
            <a:r>
              <a:rPr lang="en-US" altLang="en-US" sz="2400" smtClean="0"/>
              <a:t>document.writeln</a:t>
            </a:r>
          </a:p>
          <a:p>
            <a:pPr eaLnBrk="1" hangingPunct="1"/>
            <a:r>
              <a:rPr lang="en-US" altLang="en-US" sz="2400" smtClean="0"/>
              <a:t>document tags</a:t>
            </a:r>
          </a:p>
          <a:p>
            <a:pPr eaLnBrk="1" hangingPunct="1"/>
            <a:r>
              <a:rPr lang="en-US" altLang="en-US" sz="2400" smtClean="0"/>
              <a:t>window.alert</a:t>
            </a:r>
          </a:p>
          <a:p>
            <a:pPr eaLnBrk="1" hangingPunct="1"/>
            <a:r>
              <a:rPr lang="en-US" altLang="en-US" sz="2400" smtClean="0"/>
              <a:t>user input/output</a:t>
            </a:r>
          </a:p>
          <a:p>
            <a:pPr eaLnBrk="1" hangingPunct="1"/>
            <a:r>
              <a:rPr lang="en-US" altLang="en-US" sz="2400" smtClean="0"/>
              <a:t>parseInt and parseFloat</a:t>
            </a:r>
          </a:p>
          <a:p>
            <a:pPr eaLnBrk="1" hangingPunct="1"/>
            <a:r>
              <a:rPr lang="en-US" altLang="en-US" sz="2400" smtClean="0"/>
              <a:t>arithmetic</a:t>
            </a:r>
          </a:p>
          <a:p>
            <a:pPr eaLnBrk="1" hangingPunct="1"/>
            <a:r>
              <a:rPr lang="en-US" altLang="en-US" sz="2400" smtClean="0"/>
              <a:t>arithmetic comparisons</a:t>
            </a:r>
          </a:p>
          <a:p>
            <a:pPr eaLnBrk="1" hangingPunct="1"/>
            <a:r>
              <a:rPr lang="en-US" altLang="en-US" sz="2400" smtClean="0"/>
              <a:t>for loops </a:t>
            </a:r>
          </a:p>
          <a:p>
            <a:pPr eaLnBrk="1" hangingPunct="1"/>
            <a:endParaRPr lang="en-US" altLang="en-US" sz="2400" smtClean="0"/>
          </a:p>
        </p:txBody>
      </p:sp>
      <p:sp>
        <p:nvSpPr>
          <p:cNvPr id="63493" name="Rectangle 10"/>
          <p:cNvSpPr>
            <a:spLocks noGrp="1" noChangeArrowheads="1"/>
          </p:cNvSpPr>
          <p:nvPr>
            <p:ph type="body" sz="half" idx="4294967295"/>
          </p:nvPr>
        </p:nvSpPr>
        <p:spPr>
          <a:xfrm>
            <a:off x="5105400" y="1600200"/>
            <a:ext cx="4038600" cy="4525963"/>
          </a:xfrm>
        </p:spPr>
        <p:txBody>
          <a:bodyPr/>
          <a:lstStyle/>
          <a:p>
            <a:pPr eaLnBrk="1" hangingPunct="1">
              <a:lnSpc>
                <a:spcPct val="90000"/>
              </a:lnSpc>
            </a:pPr>
            <a:r>
              <a:rPr lang="en-US" altLang="en-US" sz="2400" smtClean="0"/>
              <a:t>while loops</a:t>
            </a:r>
          </a:p>
          <a:p>
            <a:pPr eaLnBrk="1" hangingPunct="1">
              <a:lnSpc>
                <a:spcPct val="90000"/>
              </a:lnSpc>
            </a:pPr>
            <a:r>
              <a:rPr lang="en-US" altLang="en-US" sz="2400" smtClean="0"/>
              <a:t>do-while loops</a:t>
            </a:r>
          </a:p>
          <a:p>
            <a:pPr eaLnBrk="1" hangingPunct="1">
              <a:lnSpc>
                <a:spcPct val="90000"/>
              </a:lnSpc>
            </a:pPr>
            <a:r>
              <a:rPr lang="en-US" altLang="en-US" sz="2400" smtClean="0"/>
              <a:t>if-else</a:t>
            </a:r>
          </a:p>
          <a:p>
            <a:pPr eaLnBrk="1" hangingPunct="1">
              <a:lnSpc>
                <a:spcPct val="90000"/>
              </a:lnSpc>
            </a:pPr>
            <a:r>
              <a:rPr lang="en-US" altLang="en-US" sz="2400" smtClean="0"/>
              <a:t>variable values in tags</a:t>
            </a:r>
          </a:p>
          <a:p>
            <a:pPr eaLnBrk="1" hangingPunct="1">
              <a:lnSpc>
                <a:spcPct val="90000"/>
              </a:lnSpc>
            </a:pPr>
            <a:r>
              <a:rPr lang="en-US" altLang="en-US" sz="2400" smtClean="0"/>
              <a:t>math library</a:t>
            </a:r>
          </a:p>
          <a:p>
            <a:pPr eaLnBrk="1" hangingPunct="1">
              <a:lnSpc>
                <a:spcPct val="90000"/>
              </a:lnSpc>
            </a:pPr>
            <a:r>
              <a:rPr lang="en-US" altLang="en-US" sz="2400" smtClean="0"/>
              <a:t>switch</a:t>
            </a:r>
          </a:p>
          <a:p>
            <a:pPr eaLnBrk="1" hangingPunct="1">
              <a:lnSpc>
                <a:spcPct val="90000"/>
              </a:lnSpc>
            </a:pPr>
            <a:r>
              <a:rPr lang="en-US" altLang="en-US" sz="2400" smtClean="0"/>
              <a:t>break</a:t>
            </a:r>
          </a:p>
          <a:p>
            <a:pPr eaLnBrk="1" hangingPunct="1">
              <a:lnSpc>
                <a:spcPct val="90000"/>
              </a:lnSpc>
            </a:pPr>
            <a:r>
              <a:rPr lang="en-US" altLang="en-US" sz="2400" smtClean="0"/>
              <a:t>labeled break</a:t>
            </a:r>
          </a:p>
          <a:p>
            <a:pPr eaLnBrk="1" hangingPunct="1">
              <a:lnSpc>
                <a:spcPct val="90000"/>
              </a:lnSpc>
            </a:pPr>
            <a:r>
              <a:rPr lang="en-US" altLang="en-US" sz="2400" smtClean="0"/>
              <a:t>continue</a:t>
            </a:r>
          </a:p>
          <a:p>
            <a:pPr eaLnBrk="1" hangingPunct="1">
              <a:lnSpc>
                <a:spcPct val="90000"/>
              </a:lnSpc>
            </a:pPr>
            <a:r>
              <a:rPr lang="en-US" altLang="en-US" sz="2400" smtClean="0"/>
              <a:t>Booleans</a:t>
            </a:r>
          </a:p>
        </p:txBody>
      </p:sp>
      <p:sp>
        <p:nvSpPr>
          <p:cNvPr id="63494" name="Text Box 4"/>
          <p:cNvSpPr txBox="1">
            <a:spLocks noChangeArrowheads="1"/>
          </p:cNvSpPr>
          <p:nvPr/>
        </p:nvSpPr>
        <p:spPr bwMode="auto">
          <a:xfrm>
            <a:off x="152400" y="1676400"/>
            <a:ext cx="44545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sz="3200"/>
          </a:p>
          <a:p>
            <a:pPr eaLnBrk="1" hangingPunct="1"/>
            <a:endParaRPr lang="en-US" altLang="en-US"/>
          </a:p>
        </p:txBody>
      </p:sp>
      <p:sp>
        <p:nvSpPr>
          <p:cNvPr id="63495" name="Text Box 5"/>
          <p:cNvSpPr txBox="1">
            <a:spLocks noChangeArrowheads="1"/>
          </p:cNvSpPr>
          <p:nvPr/>
        </p:nvSpPr>
        <p:spPr bwMode="auto">
          <a:xfrm>
            <a:off x="1295400" y="38862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sz="3200"/>
          </a:p>
        </p:txBody>
      </p:sp>
    </p:spTree>
    <p:extLst>
      <p:ext uri="{BB962C8B-B14F-4D97-AF65-F5344CB8AC3E}">
        <p14:creationId xmlns:p14="http://schemas.microsoft.com/office/powerpoint/2010/main" val="23587098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291BF0C-0B13-4125-94CD-D3AAA7B0473B}" type="slidenum">
              <a:rPr lang="en-US" altLang="en-US" sz="1400"/>
              <a:pPr eaLnBrk="1" hangingPunct="1"/>
              <a:t>71</a:t>
            </a:fld>
            <a:endParaRPr lang="en-US" altLang="en-US" sz="1400"/>
          </a:p>
        </p:txBody>
      </p:sp>
      <p:sp>
        <p:nvSpPr>
          <p:cNvPr id="65539"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JavaScript Topics</a:t>
            </a:r>
          </a:p>
        </p:txBody>
      </p:sp>
      <p:sp>
        <p:nvSpPr>
          <p:cNvPr id="65540" name="Rectangle 3"/>
          <p:cNvSpPr>
            <a:spLocks noGrp="1" noChangeArrowheads="1"/>
          </p:cNvSpPr>
          <p:nvPr>
            <p:ph type="body" sz="half" idx="4294967295"/>
          </p:nvPr>
        </p:nvSpPr>
        <p:spPr>
          <a:xfrm>
            <a:off x="0" y="1600200"/>
            <a:ext cx="4038600" cy="4525963"/>
          </a:xfrm>
        </p:spPr>
        <p:txBody>
          <a:bodyPr/>
          <a:lstStyle/>
          <a:p>
            <a:pPr eaLnBrk="1" hangingPunct="1"/>
            <a:r>
              <a:rPr lang="en-US" altLang="en-US" sz="2400" smtClean="0"/>
              <a:t>functions</a:t>
            </a:r>
          </a:p>
          <a:p>
            <a:pPr eaLnBrk="1" hangingPunct="1"/>
            <a:r>
              <a:rPr lang="en-US" altLang="en-US" sz="2400" smtClean="0"/>
              <a:t>random numbers</a:t>
            </a:r>
          </a:p>
          <a:p>
            <a:pPr eaLnBrk="1" hangingPunct="1"/>
            <a:r>
              <a:rPr lang="en-US" altLang="en-US" sz="2400" smtClean="0"/>
              <a:t>rolling dice</a:t>
            </a:r>
          </a:p>
          <a:p>
            <a:pPr eaLnBrk="1" hangingPunct="1"/>
            <a:r>
              <a:rPr lang="en-US" altLang="en-US" sz="2400" smtClean="0"/>
              <a:t>form input</a:t>
            </a:r>
          </a:p>
          <a:p>
            <a:pPr eaLnBrk="1" hangingPunct="1"/>
            <a:r>
              <a:rPr lang="en-US" altLang="en-US" sz="2400" smtClean="0"/>
              <a:t>form output</a:t>
            </a:r>
          </a:p>
          <a:p>
            <a:pPr eaLnBrk="1" hangingPunct="1"/>
            <a:r>
              <a:rPr lang="en-US" altLang="en-US" sz="2400" smtClean="0"/>
              <a:t>submit buttons</a:t>
            </a:r>
          </a:p>
          <a:p>
            <a:pPr eaLnBrk="1" hangingPunct="1"/>
            <a:r>
              <a:rPr lang="en-US" altLang="en-US" sz="2400" smtClean="0"/>
              <a:t>games</a:t>
            </a:r>
          </a:p>
        </p:txBody>
      </p:sp>
      <p:sp>
        <p:nvSpPr>
          <p:cNvPr id="65541" name="Rectangle 4"/>
          <p:cNvSpPr>
            <a:spLocks noGrp="1" noChangeArrowheads="1"/>
          </p:cNvSpPr>
          <p:nvPr>
            <p:ph type="body" sz="half" idx="4294967295"/>
          </p:nvPr>
        </p:nvSpPr>
        <p:spPr>
          <a:xfrm>
            <a:off x="5105400" y="1600200"/>
            <a:ext cx="4038600" cy="4525963"/>
          </a:xfrm>
        </p:spPr>
        <p:txBody>
          <a:bodyPr/>
          <a:lstStyle/>
          <a:p>
            <a:pPr eaLnBrk="1" hangingPunct="1"/>
            <a:r>
              <a:rPr lang="en-US" altLang="en-US" sz="2400" smtClean="0"/>
              <a:t>arrays</a:t>
            </a:r>
          </a:p>
          <a:p>
            <a:pPr eaLnBrk="1" hangingPunct="1"/>
            <a:r>
              <a:rPr lang="en-US" altLang="en-US" sz="2400" smtClean="0"/>
              <a:t>searching</a:t>
            </a:r>
          </a:p>
          <a:p>
            <a:pPr eaLnBrk="1" hangingPunct="1"/>
            <a:r>
              <a:rPr lang="en-US" altLang="en-US" sz="2400" smtClean="0"/>
              <a:t>strings</a:t>
            </a:r>
          </a:p>
          <a:p>
            <a:pPr eaLnBrk="1" hangingPunct="1"/>
            <a:r>
              <a:rPr lang="en-US" altLang="en-US" sz="2400" smtClean="0"/>
              <a:t>substrings</a:t>
            </a:r>
          </a:p>
          <a:p>
            <a:pPr eaLnBrk="1" hangingPunct="1"/>
            <a:r>
              <a:rPr lang="en-US" altLang="en-US" sz="2400" smtClean="0"/>
              <a:t>string conversions</a:t>
            </a:r>
          </a:p>
          <a:p>
            <a:pPr eaLnBrk="1" hangingPunct="1"/>
            <a:r>
              <a:rPr lang="en-US" altLang="en-US" sz="2400" smtClean="0"/>
              <a:t>markup methods</a:t>
            </a:r>
          </a:p>
        </p:txBody>
      </p:sp>
    </p:spTree>
    <p:extLst>
      <p:ext uri="{BB962C8B-B14F-4D97-AF65-F5344CB8AC3E}">
        <p14:creationId xmlns:p14="http://schemas.microsoft.com/office/powerpoint/2010/main" val="10587854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CAC8401-D650-4B56-97C0-AFCE8E633D34}" type="slidenum">
              <a:rPr lang="en-US" altLang="en-US" sz="1400"/>
              <a:pPr eaLnBrk="1" hangingPunct="1"/>
              <a:t>72</a:t>
            </a:fld>
            <a:endParaRPr lang="en-US" altLang="en-US" sz="1400"/>
          </a:p>
        </p:txBody>
      </p:sp>
      <p:sp>
        <p:nvSpPr>
          <p:cNvPr id="67587"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JavaScript’s Uses Include:</a:t>
            </a:r>
          </a:p>
        </p:txBody>
      </p:sp>
      <p:sp>
        <p:nvSpPr>
          <p:cNvPr id="67588"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smtClean="0"/>
              <a:t>“Dynamic” web-pages</a:t>
            </a:r>
          </a:p>
          <a:p>
            <a:pPr lvl="1" eaLnBrk="1" hangingPunct="1">
              <a:lnSpc>
                <a:spcPct val="90000"/>
              </a:lnSpc>
            </a:pPr>
            <a:r>
              <a:rPr lang="en-US" altLang="en-US" smtClean="0"/>
              <a:t>What’s DHTML? (in a second)</a:t>
            </a:r>
          </a:p>
          <a:p>
            <a:pPr eaLnBrk="1" hangingPunct="1">
              <a:lnSpc>
                <a:spcPct val="90000"/>
              </a:lnSpc>
            </a:pPr>
            <a:r>
              <a:rPr lang="en-US" altLang="en-US" smtClean="0"/>
              <a:t>Image manipulation</a:t>
            </a:r>
          </a:p>
          <a:p>
            <a:pPr lvl="1" eaLnBrk="1" hangingPunct="1">
              <a:lnSpc>
                <a:spcPct val="90000"/>
              </a:lnSpc>
            </a:pPr>
            <a:r>
              <a:rPr lang="en-US" altLang="en-US" smtClean="0"/>
              <a:t>Swapping, rollovers, slide shows, etc.</a:t>
            </a:r>
          </a:p>
          <a:p>
            <a:pPr eaLnBrk="1" hangingPunct="1">
              <a:lnSpc>
                <a:spcPct val="90000"/>
              </a:lnSpc>
            </a:pPr>
            <a:r>
              <a:rPr lang="en-US" altLang="en-US" smtClean="0"/>
              <a:t>Date, time stuff (e.g. clocks, calendars)</a:t>
            </a:r>
          </a:p>
          <a:p>
            <a:pPr eaLnBrk="1" hangingPunct="1">
              <a:lnSpc>
                <a:spcPct val="90000"/>
              </a:lnSpc>
            </a:pPr>
            <a:r>
              <a:rPr lang="en-US" altLang="en-US" smtClean="0"/>
              <a:t>HTML forms processing</a:t>
            </a:r>
          </a:p>
          <a:p>
            <a:pPr lvl="1" eaLnBrk="1" hangingPunct="1">
              <a:lnSpc>
                <a:spcPct val="90000"/>
              </a:lnSpc>
            </a:pPr>
            <a:r>
              <a:rPr lang="en-US" altLang="en-US" smtClean="0"/>
              <a:t>Verifying input; writing output to fields</a:t>
            </a:r>
          </a:p>
          <a:p>
            <a:pPr eaLnBrk="1" hangingPunct="1">
              <a:lnSpc>
                <a:spcPct val="90000"/>
              </a:lnSpc>
            </a:pPr>
            <a:r>
              <a:rPr lang="en-US" altLang="en-US" smtClean="0"/>
              <a:t>Cookies</a:t>
            </a:r>
          </a:p>
        </p:txBody>
      </p:sp>
    </p:spTree>
    <p:extLst>
      <p:ext uri="{BB962C8B-B14F-4D97-AF65-F5344CB8AC3E}">
        <p14:creationId xmlns:p14="http://schemas.microsoft.com/office/powerpoint/2010/main" val="1584320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E35503DC-522A-4768-BA15-0ECF86868FE9}" type="slidenum">
              <a:rPr lang="en-US" altLang="en-US" sz="1400"/>
              <a:pPr eaLnBrk="1" hangingPunct="1"/>
              <a:t>73</a:t>
            </a:fld>
            <a:endParaRPr lang="en-US" altLang="en-US" sz="1400"/>
          </a:p>
        </p:txBody>
      </p:sp>
      <p:sp>
        <p:nvSpPr>
          <p:cNvPr id="69635"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What’s DHTML?</a:t>
            </a:r>
          </a:p>
        </p:txBody>
      </p:sp>
      <p:sp>
        <p:nvSpPr>
          <p:cNvPr id="69636"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smtClean="0"/>
              <a:t>Purpose: make dynamic / interactive web-pages on the client side</a:t>
            </a:r>
          </a:p>
          <a:p>
            <a:pPr eaLnBrk="1" hangingPunct="1">
              <a:lnSpc>
                <a:spcPct val="90000"/>
              </a:lnSpc>
            </a:pPr>
            <a:r>
              <a:rPr lang="en-US" altLang="en-US" smtClean="0"/>
              <a:t>Use of a collection of technologies together to do this, including</a:t>
            </a:r>
          </a:p>
          <a:p>
            <a:pPr lvl="1" eaLnBrk="1" hangingPunct="1">
              <a:lnSpc>
                <a:spcPct val="90000"/>
              </a:lnSpc>
            </a:pPr>
            <a:r>
              <a:rPr lang="en-US" altLang="en-US" smtClean="0"/>
              <a:t>Markup language (HTML, XML, etc.)</a:t>
            </a:r>
          </a:p>
          <a:p>
            <a:pPr lvl="1" eaLnBrk="1" hangingPunct="1">
              <a:lnSpc>
                <a:spcPct val="90000"/>
              </a:lnSpc>
            </a:pPr>
            <a:r>
              <a:rPr lang="en-US" altLang="en-US" smtClean="0"/>
              <a:t>Scripting language (JavaScript, etc.)</a:t>
            </a:r>
          </a:p>
          <a:p>
            <a:pPr lvl="1" eaLnBrk="1" hangingPunct="1">
              <a:lnSpc>
                <a:spcPct val="90000"/>
              </a:lnSpc>
            </a:pPr>
            <a:r>
              <a:rPr lang="en-US" altLang="en-US" smtClean="0"/>
              <a:t>Presentation language (CSS etc.)</a:t>
            </a:r>
          </a:p>
          <a:p>
            <a:pPr lvl="1" eaLnBrk="1" hangingPunct="1">
              <a:lnSpc>
                <a:spcPct val="90000"/>
              </a:lnSpc>
            </a:pPr>
            <a:endParaRPr lang="en-US" altLang="en-US" smtClean="0"/>
          </a:p>
        </p:txBody>
      </p:sp>
    </p:spTree>
    <p:extLst>
      <p:ext uri="{BB962C8B-B14F-4D97-AF65-F5344CB8AC3E}">
        <p14:creationId xmlns:p14="http://schemas.microsoft.com/office/powerpoint/2010/main" val="7128253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2D4243C9-123C-4568-B88D-AACF7413457E}" type="slidenum">
              <a:rPr lang="en-US" altLang="en-US" sz="1400"/>
              <a:pPr eaLnBrk="1" hangingPunct="1"/>
              <a:t>74</a:t>
            </a:fld>
            <a:endParaRPr lang="en-US" altLang="en-US" sz="1400"/>
          </a:p>
        </p:txBody>
      </p:sp>
      <p:sp>
        <p:nvSpPr>
          <p:cNvPr id="73731"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Browser Compatability</a:t>
            </a:r>
          </a:p>
        </p:txBody>
      </p:sp>
      <p:sp>
        <p:nvSpPr>
          <p:cNvPr id="73732"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en-US" altLang="en-US" sz="2800" smtClean="0"/>
              <a:t>Use of:</a:t>
            </a:r>
            <a:br>
              <a:rPr lang="en-US" altLang="en-US" sz="2800" smtClean="0"/>
            </a:br>
            <a:r>
              <a:rPr lang="en-US" altLang="en-US" sz="2400" smtClean="0">
                <a:latin typeface="Courier New" charset="0"/>
              </a:rPr>
              <a:t>&lt;script type=”text/javascript" language=”javascript" &gt;</a:t>
            </a:r>
            <a:br>
              <a:rPr lang="en-US" altLang="en-US" sz="2400" smtClean="0">
                <a:latin typeface="Courier New" charset="0"/>
              </a:rPr>
            </a:br>
            <a:r>
              <a:rPr lang="en-US" altLang="en-US" sz="2400" smtClean="0">
                <a:latin typeface="Courier New" charset="0"/>
              </a:rPr>
              <a:t>&lt;!--</a:t>
            </a:r>
            <a:r>
              <a:rPr lang="en-US" altLang="en-US" sz="2800" smtClean="0">
                <a:latin typeface="Courier New" charset="0"/>
              </a:rPr>
              <a:t/>
            </a:r>
            <a:br>
              <a:rPr lang="en-US" altLang="en-US" sz="2800" smtClean="0">
                <a:latin typeface="Courier New" charset="0"/>
              </a:rPr>
            </a:br>
            <a:r>
              <a:rPr lang="en-US" altLang="en-US" sz="2800" smtClean="0">
                <a:latin typeface="Courier New" charset="0"/>
              </a:rPr>
              <a:t/>
            </a:r>
            <a:br>
              <a:rPr lang="en-US" altLang="en-US" sz="2800" smtClean="0">
                <a:latin typeface="Courier New" charset="0"/>
              </a:rPr>
            </a:br>
            <a:r>
              <a:rPr lang="en-US" altLang="en-US" sz="2800" smtClean="0">
                <a:latin typeface="Courier New" charset="0"/>
              </a:rPr>
              <a:t>// ends script hiding --&gt;</a:t>
            </a:r>
            <a:br>
              <a:rPr lang="en-US" altLang="en-US" sz="2800" smtClean="0">
                <a:latin typeface="Courier New" charset="0"/>
              </a:rPr>
            </a:br>
            <a:r>
              <a:rPr lang="en-US" altLang="en-US" sz="2800" smtClean="0">
                <a:latin typeface="Courier New" charset="0"/>
              </a:rPr>
              <a:t>&lt;/script&gt;</a:t>
            </a:r>
          </a:p>
          <a:p>
            <a:pPr eaLnBrk="1" hangingPunct="1">
              <a:lnSpc>
                <a:spcPct val="90000"/>
              </a:lnSpc>
            </a:pPr>
            <a:r>
              <a:rPr lang="en-US" altLang="en-US" sz="2800" smtClean="0"/>
              <a:t>“language=“ for pre IE5 and NS6</a:t>
            </a:r>
          </a:p>
          <a:p>
            <a:pPr eaLnBrk="1" hangingPunct="1">
              <a:lnSpc>
                <a:spcPct val="90000"/>
              </a:lnSpc>
            </a:pPr>
            <a:r>
              <a:rPr lang="en-US" altLang="en-US" sz="2800" smtClean="0"/>
              <a:t>Comment for very old browsers (e.g. IE2)</a:t>
            </a:r>
          </a:p>
          <a:p>
            <a:pPr lvl="1" eaLnBrk="1" hangingPunct="1">
              <a:lnSpc>
                <a:spcPct val="90000"/>
              </a:lnSpc>
            </a:pPr>
            <a:r>
              <a:rPr lang="en-US" altLang="en-US" sz="2400" smtClean="0"/>
              <a:t>BTW, comments in HTML vs. in JavaScript</a:t>
            </a:r>
          </a:p>
        </p:txBody>
      </p:sp>
    </p:spTree>
    <p:extLst>
      <p:ext uri="{BB962C8B-B14F-4D97-AF65-F5344CB8AC3E}">
        <p14:creationId xmlns:p14="http://schemas.microsoft.com/office/powerpoint/2010/main" val="2187409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B8CA154-6F50-462C-8898-737553615091}" type="slidenum">
              <a:rPr lang="en-US" altLang="en-US" sz="1400"/>
              <a:pPr eaLnBrk="1" hangingPunct="1"/>
              <a:t>75</a:t>
            </a:fld>
            <a:endParaRPr lang="en-US" altLang="en-US" sz="1400"/>
          </a:p>
        </p:txBody>
      </p:sp>
      <p:sp>
        <p:nvSpPr>
          <p:cNvPr id="75779"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Organization of JavaScript</a:t>
            </a:r>
          </a:p>
        </p:txBody>
      </p:sp>
      <p:sp>
        <p:nvSpPr>
          <p:cNvPr id="75780" name="Rectangle 3"/>
          <p:cNvSpPr>
            <a:spLocks noGrp="1" noChangeArrowheads="1"/>
          </p:cNvSpPr>
          <p:nvPr>
            <p:ph type="body" idx="4294967295"/>
          </p:nvPr>
        </p:nvSpPr>
        <p:spPr>
          <a:xfrm>
            <a:off x="0" y="1600200"/>
            <a:ext cx="8229600" cy="4525963"/>
          </a:xfrm>
        </p:spPr>
        <p:txBody>
          <a:bodyPr/>
          <a:lstStyle/>
          <a:p>
            <a:pPr eaLnBrk="1" hangingPunct="1"/>
            <a:r>
              <a:rPr lang="en-US" altLang="en-US" sz="2800" smtClean="0"/>
              <a:t>Create functions (non-OO style)</a:t>
            </a:r>
          </a:p>
          <a:p>
            <a:pPr lvl="1" eaLnBrk="1" hangingPunct="1"/>
            <a:r>
              <a:rPr lang="en-US" altLang="en-US" sz="2400" smtClean="0"/>
              <a:t>Define in header</a:t>
            </a:r>
          </a:p>
          <a:p>
            <a:pPr lvl="1" eaLnBrk="1" hangingPunct="1"/>
            <a:r>
              <a:rPr lang="en-US" altLang="en-US" sz="2400" smtClean="0"/>
              <a:t>Or load a .js file in header:</a:t>
            </a:r>
            <a:br>
              <a:rPr lang="en-US" altLang="en-US" sz="2400" smtClean="0"/>
            </a:br>
            <a:r>
              <a:rPr lang="en-US" altLang="en-US" sz="2400" smtClean="0"/>
              <a:t> </a:t>
            </a:r>
            <a:r>
              <a:rPr lang="en-US" altLang="en-US" sz="2000" smtClean="0">
                <a:latin typeface="Courier New" charset="0"/>
              </a:rPr>
              <a:t>&lt;script type="text/javascript" language="javascript" </a:t>
            </a:r>
            <a:r>
              <a:rPr lang="en-US" altLang="en-US" sz="2000" smtClean="0">
                <a:solidFill>
                  <a:schemeClr val="hlink"/>
                </a:solidFill>
                <a:latin typeface="Courier New" charset="0"/>
              </a:rPr>
              <a:t>src="mylib.js"</a:t>
            </a:r>
            <a:r>
              <a:rPr lang="en-US" altLang="en-US" sz="2000" smtClean="0">
                <a:latin typeface="Courier New" charset="0"/>
              </a:rPr>
              <a:t>&gt;</a:t>
            </a:r>
            <a:endParaRPr lang="en-US" altLang="en-US" sz="2400" smtClean="0"/>
          </a:p>
          <a:p>
            <a:pPr eaLnBrk="1" hangingPunct="1"/>
            <a:r>
              <a:rPr lang="en-US" altLang="en-US" sz="2800" smtClean="0"/>
              <a:t>Functions called in &lt;BODY&gt;</a:t>
            </a:r>
          </a:p>
          <a:p>
            <a:pPr lvl="1" eaLnBrk="1" hangingPunct="1"/>
            <a:r>
              <a:rPr lang="en-US" altLang="en-US" sz="2400" smtClean="0"/>
              <a:t>Often in response to events, e.g.</a:t>
            </a:r>
            <a:br>
              <a:rPr lang="en-US" altLang="en-US" sz="2400" smtClean="0"/>
            </a:br>
            <a:r>
              <a:rPr lang="en-US" altLang="en-US" sz="2400" smtClean="0"/>
              <a:t> </a:t>
            </a:r>
            <a:r>
              <a:rPr lang="en-US" altLang="en-US" sz="2000" smtClean="0">
                <a:latin typeface="Courier New" charset="0"/>
              </a:rPr>
              <a:t>&lt;input type="button"… onclick="</a:t>
            </a:r>
            <a:r>
              <a:rPr lang="en-US" altLang="en-US" sz="2000" smtClean="0">
                <a:solidFill>
                  <a:schemeClr val="hlink"/>
                </a:solidFill>
                <a:latin typeface="Courier New" charset="0"/>
              </a:rPr>
              <a:t>myFunc(…);</a:t>
            </a:r>
            <a:r>
              <a:rPr lang="en-US" altLang="en-US" sz="2000" smtClean="0">
                <a:latin typeface="Courier New" charset="0"/>
              </a:rPr>
              <a:t>"&gt;</a:t>
            </a:r>
            <a:endParaRPr lang="en-US" altLang="en-US" sz="2400" smtClean="0"/>
          </a:p>
          <a:p>
            <a:pPr eaLnBrk="1" hangingPunct="1"/>
            <a:r>
              <a:rPr lang="en-US" altLang="en-US" sz="2800" smtClean="0"/>
              <a:t>Global variables</a:t>
            </a:r>
          </a:p>
        </p:txBody>
      </p:sp>
    </p:spTree>
    <p:extLst>
      <p:ext uri="{BB962C8B-B14F-4D97-AF65-F5344CB8AC3E}">
        <p14:creationId xmlns:p14="http://schemas.microsoft.com/office/powerpoint/2010/main" val="1567257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1DA23BC-5CC3-4A3B-88A3-F2ED214B843D}" type="slidenum">
              <a:rPr lang="en-US" altLang="en-US" sz="1400"/>
              <a:pPr eaLnBrk="1" hangingPunct="1"/>
              <a:t>76</a:t>
            </a:fld>
            <a:endParaRPr lang="en-US" altLang="en-US" sz="1400"/>
          </a:p>
        </p:txBody>
      </p:sp>
      <p:sp>
        <p:nvSpPr>
          <p:cNvPr id="77827"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JavaScript</a:t>
            </a:r>
          </a:p>
        </p:txBody>
      </p:sp>
      <p:sp>
        <p:nvSpPr>
          <p:cNvPr id="77828" name="Rectangle 3"/>
          <p:cNvSpPr>
            <a:spLocks noGrp="1" noChangeArrowheads="1"/>
          </p:cNvSpPr>
          <p:nvPr>
            <p:ph type="body" idx="4294967295"/>
          </p:nvPr>
        </p:nvSpPr>
        <p:spPr>
          <a:xfrm>
            <a:off x="0" y="1600200"/>
            <a:ext cx="8229600" cy="4525963"/>
          </a:xfrm>
        </p:spPr>
        <p:txBody>
          <a:bodyPr/>
          <a:lstStyle/>
          <a:p>
            <a:pPr eaLnBrk="1" hangingPunct="1"/>
            <a:r>
              <a:rPr lang="en-US" altLang="en-US" smtClean="0"/>
              <a:t>Programming by example</a:t>
            </a:r>
          </a:p>
        </p:txBody>
      </p:sp>
    </p:spTree>
    <p:extLst>
      <p:ext uri="{BB962C8B-B14F-4D97-AF65-F5344CB8AC3E}">
        <p14:creationId xmlns:p14="http://schemas.microsoft.com/office/powerpoint/2010/main" val="18122130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DAF1666-3EF0-44F2-A93A-76B165ADA0F6}" type="slidenum">
              <a:rPr lang="en-US" altLang="en-US" sz="1400"/>
              <a:pPr eaLnBrk="1" hangingPunct="1"/>
              <a:t>77</a:t>
            </a:fld>
            <a:endParaRPr lang="en-US" altLang="en-US" sz="1400"/>
          </a:p>
        </p:txBody>
      </p:sp>
      <p:sp>
        <p:nvSpPr>
          <p:cNvPr id="79875" name="Rectangle 2"/>
          <p:cNvSpPr>
            <a:spLocks noGrp="1" noChangeArrowheads="1"/>
          </p:cNvSpPr>
          <p:nvPr>
            <p:ph type="title" idx="4294967295"/>
          </p:nvPr>
        </p:nvSpPr>
        <p:spPr>
          <a:xfrm>
            <a:off x="1350963" y="617538"/>
            <a:ext cx="7793037" cy="1143000"/>
          </a:xfrm>
        </p:spPr>
        <p:txBody>
          <a:bodyPr/>
          <a:lstStyle/>
          <a:p>
            <a:pPr eaLnBrk="1" hangingPunct="1"/>
            <a:r>
              <a:rPr lang="en-US" altLang="en-US" smtClean="0"/>
              <a:t>document.writeln</a:t>
            </a:r>
          </a:p>
        </p:txBody>
      </p:sp>
      <p:sp>
        <p:nvSpPr>
          <p:cNvPr id="79876" name="Text Box 4"/>
          <p:cNvSpPr txBox="1">
            <a:spLocks noChangeArrowheads="1"/>
          </p:cNvSpPr>
          <p:nvPr/>
        </p:nvSpPr>
        <p:spPr bwMode="auto">
          <a:xfrm>
            <a:off x="0" y="2133600"/>
            <a:ext cx="9144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&lt;!DOCTYPE html PUBLIC "-//W3C//DTD HTML 4.0 Transitional//EN"&gt;</a:t>
            </a:r>
          </a:p>
          <a:p>
            <a:pPr eaLnBrk="1" hangingPunct="1"/>
            <a:r>
              <a:rPr lang="en-US" altLang="en-US" sz="2000"/>
              <a:t>&lt;HTML&gt;</a:t>
            </a:r>
          </a:p>
          <a:p>
            <a:pPr eaLnBrk="1" hangingPunct="1"/>
            <a:r>
              <a:rPr lang="en-US" altLang="en-US" sz="2000"/>
              <a:t>&lt;!– Welcome to JavaScript --&gt;</a:t>
            </a:r>
          </a:p>
          <a:p>
            <a:pPr eaLnBrk="1" hangingPunct="1"/>
            <a:r>
              <a:rPr lang="en-US" altLang="en-US" sz="2000"/>
              <a:t>&lt;HEAD&gt;</a:t>
            </a:r>
          </a:p>
          <a:p>
            <a:pPr eaLnBrk="1" hangingPunct="1"/>
            <a:r>
              <a:rPr lang="en-US" altLang="en-US" sz="2000"/>
              <a:t>&lt;TITLE&gt; Welcome to JavaScript &lt;/TITLE&gt;  </a:t>
            </a:r>
          </a:p>
          <a:p>
            <a:pPr eaLnBrk="1" hangingPunct="1"/>
            <a:r>
              <a:rPr lang="en-US" altLang="en-US" sz="2000"/>
              <a:t>&lt;SCRIPT TYPE="text/javascript"&gt;</a:t>
            </a:r>
          </a:p>
          <a:p>
            <a:pPr eaLnBrk="1" hangingPunct="1"/>
            <a:r>
              <a:rPr lang="en-US" altLang="en-US" sz="2000"/>
              <a:t>	document.writeln( "&lt;FONT COLOR='magenta'&gt;&lt;H1&gt;Welcome to ",</a:t>
            </a:r>
          </a:p>
          <a:p>
            <a:pPr eaLnBrk="1" hangingPunct="1"/>
            <a:r>
              <a:rPr lang="en-US" altLang="en-US" sz="2000"/>
              <a:t>	 "JavaScript Programming!&lt;/H1&gt;&lt;/FONT&gt;" );</a:t>
            </a:r>
          </a:p>
          <a:p>
            <a:pPr eaLnBrk="1" hangingPunct="1"/>
            <a:r>
              <a:rPr lang="en-US" altLang="en-US" sz="2000"/>
              <a:t>&lt;/SCRIPT&gt;</a:t>
            </a:r>
          </a:p>
          <a:p>
            <a:pPr eaLnBrk="1" hangingPunct="1"/>
            <a:r>
              <a:rPr lang="en-US" altLang="en-US" sz="2000"/>
              <a:t>&lt;/HEAD&gt;</a:t>
            </a:r>
          </a:p>
          <a:p>
            <a:pPr eaLnBrk="1" hangingPunct="1"/>
            <a:r>
              <a:rPr lang="en-US" altLang="en-US" sz="2000"/>
              <a:t>&lt;BODY&gt;</a:t>
            </a:r>
          </a:p>
          <a:p>
            <a:pPr eaLnBrk="1" hangingPunct="1"/>
            <a:r>
              <a:rPr lang="en-US" altLang="en-US" sz="2000"/>
              <a:t>&lt;/BODY&gt;</a:t>
            </a:r>
          </a:p>
          <a:p>
            <a:pPr eaLnBrk="1" hangingPunct="1"/>
            <a:r>
              <a:rPr lang="en-US" altLang="en-US" sz="2000"/>
              <a:t>&lt;/HTML&gt; </a:t>
            </a:r>
          </a:p>
        </p:txBody>
      </p:sp>
      <p:sp>
        <p:nvSpPr>
          <p:cNvPr id="79877" name="AutoShape 5">
            <a:hlinkClick r:id="rId3" action="ppaction://program" highlightClick="1"/>
          </p:cNvPr>
          <p:cNvSpPr>
            <a:spLocks noChangeArrowheads="1"/>
          </p:cNvSpPr>
          <p:nvPr/>
        </p:nvSpPr>
        <p:spPr bwMode="auto">
          <a:xfrm>
            <a:off x="7543800" y="51816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217957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2E04E51B-1B00-4F39-92D2-232DC38D412A}" type="slidenum">
              <a:rPr lang="en-US" altLang="en-US" sz="1400"/>
              <a:pPr eaLnBrk="1" hangingPunct="1"/>
              <a:t>78</a:t>
            </a:fld>
            <a:endParaRPr lang="en-US" altLang="en-US" sz="1400"/>
          </a:p>
        </p:txBody>
      </p:sp>
      <p:sp>
        <p:nvSpPr>
          <p:cNvPr id="81923"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document.write</a:t>
            </a:r>
          </a:p>
        </p:txBody>
      </p:sp>
      <p:sp>
        <p:nvSpPr>
          <p:cNvPr id="81924" name="Text Box 5"/>
          <p:cNvSpPr txBox="1">
            <a:spLocks noChangeArrowheads="1"/>
          </p:cNvSpPr>
          <p:nvPr/>
        </p:nvSpPr>
        <p:spPr bwMode="auto">
          <a:xfrm>
            <a:off x="0" y="2286000"/>
            <a:ext cx="802481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&lt;!DOCTYPE html PUBLIC "-//W3C//DTD HTML 4.0 Transitional//EN"&gt;</a:t>
            </a:r>
          </a:p>
          <a:p>
            <a:pPr eaLnBrk="1" hangingPunct="1"/>
            <a:r>
              <a:rPr lang="en-US" altLang="en-US" sz="2000"/>
              <a:t>&lt;HTML&gt;</a:t>
            </a:r>
          </a:p>
          <a:p>
            <a:pPr eaLnBrk="1" hangingPunct="1"/>
            <a:r>
              <a:rPr lang="en-US" altLang="en-US" sz="2000"/>
              <a:t>&lt;HEAD&gt;  </a:t>
            </a:r>
          </a:p>
          <a:p>
            <a:pPr eaLnBrk="1" hangingPunct="1"/>
            <a:r>
              <a:rPr lang="en-US" altLang="en-US" sz="2000"/>
              <a:t>&lt;TITLE&gt; Using document.write &lt;/TITLE&gt;</a:t>
            </a:r>
          </a:p>
          <a:p>
            <a:pPr eaLnBrk="1" hangingPunct="1"/>
            <a:r>
              <a:rPr lang="en-US" altLang="en-US" sz="2000"/>
              <a:t>&lt;SCRIPT TYPE="text/javascript"&gt;   </a:t>
            </a:r>
          </a:p>
          <a:p>
            <a:pPr eaLnBrk="1" hangingPunct="1"/>
            <a:r>
              <a:rPr lang="en-US" altLang="en-US" sz="2000"/>
              <a:t>	document.write (   "&lt;H1&gt;Welcome to ");</a:t>
            </a:r>
          </a:p>
          <a:p>
            <a:pPr eaLnBrk="1" hangingPunct="1"/>
            <a:r>
              <a:rPr lang="en-US" altLang="en-US" sz="2000"/>
              <a:t>	document.writeln(   "JavaScript Programming!&lt;/H1&gt;" );</a:t>
            </a:r>
          </a:p>
          <a:p>
            <a:pPr eaLnBrk="1" hangingPunct="1"/>
            <a:r>
              <a:rPr lang="en-US" altLang="en-US" sz="2000"/>
              <a:t>&lt;/SCRIPT&gt;</a:t>
            </a:r>
          </a:p>
          <a:p>
            <a:pPr eaLnBrk="1" hangingPunct="1"/>
            <a:r>
              <a:rPr lang="en-US" altLang="en-US" sz="2000"/>
              <a:t>&lt;/HEAD&gt;</a:t>
            </a:r>
          </a:p>
          <a:p>
            <a:pPr eaLnBrk="1" hangingPunct="1"/>
            <a:r>
              <a:rPr lang="en-US" altLang="en-US" sz="2000"/>
              <a:t>&lt;BODY&gt;</a:t>
            </a:r>
          </a:p>
          <a:p>
            <a:pPr eaLnBrk="1" hangingPunct="1"/>
            <a:r>
              <a:rPr lang="en-US" altLang="en-US" sz="2000"/>
              <a:t>&lt;/BODY&gt;</a:t>
            </a:r>
          </a:p>
          <a:p>
            <a:pPr eaLnBrk="1" hangingPunct="1"/>
            <a:r>
              <a:rPr lang="en-US" altLang="en-US" sz="2000"/>
              <a:t>&lt;/HTML&gt;</a:t>
            </a:r>
          </a:p>
        </p:txBody>
      </p:sp>
      <p:sp>
        <p:nvSpPr>
          <p:cNvPr id="81925" name="AutoShape 6">
            <a:hlinkClick r:id="rId3" action="ppaction://program" highlightClick="1"/>
          </p:cNvPr>
          <p:cNvSpPr>
            <a:spLocks noChangeArrowheads="1"/>
          </p:cNvSpPr>
          <p:nvPr/>
        </p:nvSpPr>
        <p:spPr bwMode="auto">
          <a:xfrm>
            <a:off x="7467600" y="51054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8917586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61793F8C-BC68-4B88-BF79-270E5006F50A}" type="slidenum">
              <a:rPr lang="en-US" altLang="en-US" sz="1400"/>
              <a:pPr eaLnBrk="1" hangingPunct="1"/>
              <a:t>79</a:t>
            </a:fld>
            <a:endParaRPr lang="en-US" altLang="en-US" sz="1400"/>
          </a:p>
        </p:txBody>
      </p:sp>
      <p:sp>
        <p:nvSpPr>
          <p:cNvPr id="83971"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window.alert</a:t>
            </a:r>
          </a:p>
        </p:txBody>
      </p:sp>
      <p:sp>
        <p:nvSpPr>
          <p:cNvPr id="83972" name="Text Box 5"/>
          <p:cNvSpPr txBox="1">
            <a:spLocks noChangeArrowheads="1"/>
          </p:cNvSpPr>
          <p:nvPr/>
        </p:nvSpPr>
        <p:spPr bwMode="auto">
          <a:xfrm>
            <a:off x="0" y="2335213"/>
            <a:ext cx="816768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&lt;!DOCTYPE HTML PUBLIC "-//W3C//DTD HTML 4.0 Transitional//EN"&gt;</a:t>
            </a:r>
          </a:p>
          <a:p>
            <a:pPr eaLnBrk="1" hangingPunct="1"/>
            <a:r>
              <a:rPr lang="en-US" altLang="en-US" sz="2000"/>
              <a:t>&lt;HTML&gt;</a:t>
            </a:r>
          </a:p>
          <a:p>
            <a:pPr eaLnBrk="1" hangingPunct="1"/>
            <a:r>
              <a:rPr lang="en-US" altLang="en-US" sz="2000"/>
              <a:t>&lt;HEAD&gt;</a:t>
            </a:r>
          </a:p>
          <a:p>
            <a:pPr eaLnBrk="1" hangingPunct="1"/>
            <a:r>
              <a:rPr lang="en-US" altLang="en-US" sz="2000"/>
              <a:t>&lt;TITLE&gt; Using window.alert &lt;/TITLE&gt;</a:t>
            </a:r>
          </a:p>
          <a:p>
            <a:pPr eaLnBrk="1" hangingPunct="1"/>
            <a:r>
              <a:rPr lang="en-US" altLang="en-US" sz="2000"/>
              <a:t>&lt;SCRIPT TYPE="text/javascript"&gt;</a:t>
            </a:r>
          </a:p>
          <a:p>
            <a:pPr eaLnBrk="1" hangingPunct="1"/>
            <a:r>
              <a:rPr lang="en-US" altLang="en-US" sz="2000"/>
              <a:t>	window.alert( "Welcome to\nJavaScript\nProgramming!" );</a:t>
            </a:r>
          </a:p>
          <a:p>
            <a:pPr eaLnBrk="1" hangingPunct="1"/>
            <a:r>
              <a:rPr lang="en-US" altLang="en-US" sz="2000"/>
              <a:t>&lt;/SCRIPT&gt;</a:t>
            </a:r>
          </a:p>
          <a:p>
            <a:pPr eaLnBrk="1" hangingPunct="1"/>
            <a:r>
              <a:rPr lang="en-US" altLang="en-US" sz="2000"/>
              <a:t>&lt;/HEAD&gt;</a:t>
            </a:r>
          </a:p>
          <a:p>
            <a:pPr eaLnBrk="1" hangingPunct="1"/>
            <a:r>
              <a:rPr lang="en-US" altLang="en-US" sz="2000"/>
              <a:t>&lt;BODY&gt;</a:t>
            </a:r>
          </a:p>
          <a:p>
            <a:pPr eaLnBrk="1" hangingPunct="1"/>
            <a:r>
              <a:rPr lang="en-US" altLang="en-US" sz="2000"/>
              <a:t>&lt;P&gt;Click Refresh (or Reload) to run this script again.&lt;/P&gt;</a:t>
            </a:r>
          </a:p>
          <a:p>
            <a:pPr eaLnBrk="1" hangingPunct="1"/>
            <a:r>
              <a:rPr lang="en-US" altLang="en-US" sz="2000"/>
              <a:t>&lt;/BODY&gt;</a:t>
            </a:r>
          </a:p>
          <a:p>
            <a:pPr eaLnBrk="1" hangingPunct="1"/>
            <a:r>
              <a:rPr lang="en-US" altLang="en-US" sz="2000"/>
              <a:t>&lt;/HTML&gt;</a:t>
            </a:r>
          </a:p>
        </p:txBody>
      </p:sp>
      <p:sp>
        <p:nvSpPr>
          <p:cNvPr id="83973" name="AutoShape 6">
            <a:hlinkClick r:id="rId3" action="ppaction://program" highlightClick="1"/>
          </p:cNvPr>
          <p:cNvSpPr>
            <a:spLocks noChangeArrowheads="1"/>
          </p:cNvSpPr>
          <p:nvPr/>
        </p:nvSpPr>
        <p:spPr bwMode="auto">
          <a:xfrm>
            <a:off x="7643813" y="5257800"/>
            <a:ext cx="1042987"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658475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pPr marR="0" rtl="0"/>
            <a:r>
              <a:rPr lang="en-US" b="1" i="0" u="none" strike="noStrike" kern="1600" baseline="0" dirty="0" smtClean="0">
                <a:latin typeface="Cambria"/>
              </a:rPr>
              <a:t>HTML Tags</a:t>
            </a:r>
          </a:p>
        </p:txBody>
      </p:sp>
      <p:sp>
        <p:nvSpPr>
          <p:cNvPr id="3" name="Text Placeholder 2"/>
          <p:cNvSpPr>
            <a:spLocks noGrp="1"/>
          </p:cNvSpPr>
          <p:nvPr>
            <p:ph type="body" idx="4294967295"/>
          </p:nvPr>
        </p:nvSpPr>
        <p:spPr>
          <a:xfrm>
            <a:off x="0" y="1600200"/>
            <a:ext cx="8229600" cy="4525963"/>
          </a:xfrm>
        </p:spPr>
        <p:txBody>
          <a:bodyPr>
            <a:normAutofit fontScale="85000" lnSpcReduction="20000"/>
          </a:bodyPr>
          <a:lstStyle/>
          <a:p>
            <a:pPr marR="0" lvl="0" rtl="0"/>
            <a:r>
              <a:rPr lang="en-US" dirty="0"/>
              <a:t>HTML tags are used to mark-up HTML elements </a:t>
            </a:r>
          </a:p>
          <a:p>
            <a:pPr marR="0" lvl="0" rtl="0"/>
            <a:r>
              <a:rPr lang="en-US" dirty="0"/>
              <a:t>HTML tags are surrounded by the two characters &lt; and &gt; </a:t>
            </a:r>
          </a:p>
          <a:p>
            <a:pPr marR="0" lvl="0" rtl="0"/>
            <a:r>
              <a:rPr lang="en-US" dirty="0"/>
              <a:t>The surrounding characters are called angle brackets </a:t>
            </a:r>
          </a:p>
          <a:p>
            <a:pPr marR="0" lvl="0" rtl="0"/>
            <a:r>
              <a:rPr lang="en-US" dirty="0"/>
              <a:t>HTML tags normally come in pairs like &lt;b&gt; and &lt;/b&gt; </a:t>
            </a:r>
          </a:p>
          <a:p>
            <a:pPr marR="0" lvl="0" rtl="0"/>
            <a:r>
              <a:rPr lang="en-US" dirty="0"/>
              <a:t>The first tag in a pair is the start tag, the second tag is the end tag </a:t>
            </a:r>
          </a:p>
          <a:p>
            <a:pPr marR="0" lvl="0" rtl="0"/>
            <a:r>
              <a:rPr lang="en-US" dirty="0"/>
              <a:t>The text between the start and end tags is the element content </a:t>
            </a:r>
          </a:p>
          <a:p>
            <a:pPr marR="0" lvl="0" rtl="0"/>
            <a:r>
              <a:rPr lang="en-US" dirty="0"/>
              <a:t>HTML tags are not case sensitive, &lt;b&gt; means the same as &lt;B&gt; </a:t>
            </a:r>
          </a:p>
        </p:txBody>
      </p:sp>
    </p:spTree>
    <p:extLst>
      <p:ext uri="{BB962C8B-B14F-4D97-AF65-F5344CB8AC3E}">
        <p14:creationId xmlns:p14="http://schemas.microsoft.com/office/powerpoint/2010/main" val="25318995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3096DEED-85E1-4905-8B34-F29C34F28249}" type="slidenum">
              <a:rPr lang="en-US" altLang="en-US" sz="1400"/>
              <a:pPr eaLnBrk="1" hangingPunct="1"/>
              <a:t>80</a:t>
            </a:fld>
            <a:endParaRPr lang="en-US" altLang="en-US" sz="1400"/>
          </a:p>
        </p:txBody>
      </p:sp>
      <p:sp>
        <p:nvSpPr>
          <p:cNvPr id="86019"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User input/output</a:t>
            </a:r>
          </a:p>
        </p:txBody>
      </p:sp>
      <p:sp>
        <p:nvSpPr>
          <p:cNvPr id="86020" name="Text Box 5"/>
          <p:cNvSpPr txBox="1">
            <a:spLocks noChangeArrowheads="1"/>
          </p:cNvSpPr>
          <p:nvPr/>
        </p:nvSpPr>
        <p:spPr bwMode="auto">
          <a:xfrm>
            <a:off x="827088" y="1822450"/>
            <a:ext cx="8316912"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800"/>
              <a:t>&lt;SCRIPT TYPE="text/javascript"&gt;</a:t>
            </a:r>
          </a:p>
          <a:p>
            <a:pPr eaLnBrk="1" hangingPunct="1"/>
            <a:r>
              <a:rPr lang="en-US" altLang="en-US" sz="1800"/>
              <a:t>	var firstNumber,   // first string entered by user</a:t>
            </a:r>
          </a:p>
          <a:p>
            <a:pPr eaLnBrk="1" hangingPunct="1"/>
            <a:r>
              <a:rPr lang="en-US" altLang="en-US" sz="1800"/>
              <a:t>	secondNumber,   // second string entered by user</a:t>
            </a:r>
          </a:p>
          <a:p>
            <a:pPr eaLnBrk="1" hangingPunct="1"/>
            <a:r>
              <a:rPr lang="en-US" altLang="en-US" sz="1800"/>
              <a:t>	number1,           // first number to add</a:t>
            </a:r>
          </a:p>
          <a:p>
            <a:pPr eaLnBrk="1" hangingPunct="1"/>
            <a:r>
              <a:rPr lang="en-US" altLang="en-US" sz="1800"/>
              <a:t>	number2,           // second number to add</a:t>
            </a:r>
          </a:p>
          <a:p>
            <a:pPr eaLnBrk="1" hangingPunct="1"/>
            <a:r>
              <a:rPr lang="en-US" altLang="en-US" sz="1800"/>
              <a:t>	sum;                 // sum of number1 and number2</a:t>
            </a:r>
          </a:p>
          <a:p>
            <a:pPr eaLnBrk="1" hangingPunct="1"/>
            <a:r>
              <a:rPr lang="en-US" altLang="en-US" sz="1800"/>
              <a:t>	// read in first number from user as a string</a:t>
            </a:r>
          </a:p>
          <a:p>
            <a:pPr eaLnBrk="1" hangingPunct="1"/>
            <a:r>
              <a:rPr lang="en-US" altLang="en-US" sz="1800"/>
              <a:t>	firstNumber = window.prompt("Enter first integer", "0" );   </a:t>
            </a:r>
          </a:p>
          <a:p>
            <a:pPr eaLnBrk="1" hangingPunct="1"/>
            <a:r>
              <a:rPr lang="en-US" altLang="en-US" sz="1800"/>
              <a:t>	// read in second number from user as a string</a:t>
            </a:r>
          </a:p>
          <a:p>
            <a:pPr eaLnBrk="1" hangingPunct="1"/>
            <a:r>
              <a:rPr lang="en-US" altLang="en-US" sz="1800"/>
              <a:t>	secondNumber = window.prompt( "Enter second integer", "0" );</a:t>
            </a:r>
          </a:p>
          <a:p>
            <a:pPr eaLnBrk="1" hangingPunct="1"/>
            <a:r>
              <a:rPr lang="en-US" altLang="en-US" sz="1800"/>
              <a:t>	// convert numbers from strings to integers</a:t>
            </a:r>
          </a:p>
          <a:p>
            <a:pPr eaLnBrk="1" hangingPunct="1"/>
            <a:r>
              <a:rPr lang="en-US" altLang="en-US" sz="1800"/>
              <a:t>	firstNumber = parseInt(firstNumber);</a:t>
            </a:r>
          </a:p>
          <a:p>
            <a:pPr eaLnBrk="1" hangingPunct="1"/>
            <a:r>
              <a:rPr lang="en-US" altLang="en-US" sz="1800"/>
              <a:t>	number2 = parseInt( secondNumber );</a:t>
            </a:r>
          </a:p>
          <a:p>
            <a:pPr eaLnBrk="1" hangingPunct="1"/>
            <a:r>
              <a:rPr lang="en-US" altLang="en-US" sz="1800"/>
              <a:t>	// add the numbers</a:t>
            </a:r>
          </a:p>
          <a:p>
            <a:pPr eaLnBrk="1" hangingPunct="1"/>
            <a:r>
              <a:rPr lang="en-US" altLang="en-US" sz="1800"/>
              <a:t>	sum = firstNumber + number2;</a:t>
            </a:r>
          </a:p>
          <a:p>
            <a:pPr eaLnBrk="1" hangingPunct="1"/>
            <a:r>
              <a:rPr lang="en-US" altLang="en-US" sz="1800"/>
              <a:t>	// display the results</a:t>
            </a:r>
          </a:p>
          <a:p>
            <a:pPr eaLnBrk="1" hangingPunct="1"/>
            <a:r>
              <a:rPr lang="en-US" altLang="en-US" sz="1800"/>
              <a:t>	document.writeln( "&lt;H1&gt;The sum is " + sum + "&lt;/H1&gt;" );</a:t>
            </a:r>
          </a:p>
          <a:p>
            <a:pPr eaLnBrk="1" hangingPunct="1"/>
            <a:r>
              <a:rPr lang="en-US" altLang="en-US" sz="1800"/>
              <a:t>&lt;/SCRIPT&gt;</a:t>
            </a:r>
          </a:p>
        </p:txBody>
      </p:sp>
      <p:sp>
        <p:nvSpPr>
          <p:cNvPr id="86021" name="AutoShape 6">
            <a:hlinkClick r:id="rId3" action="ppaction://program" highlightClick="1"/>
          </p:cNvPr>
          <p:cNvSpPr>
            <a:spLocks noChangeArrowheads="1"/>
          </p:cNvSpPr>
          <p:nvPr/>
        </p:nvSpPr>
        <p:spPr bwMode="auto">
          <a:xfrm>
            <a:off x="7620000" y="49530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2126615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B8E82FC5-E324-4328-9B4A-478B5DEE078E}" type="slidenum">
              <a:rPr lang="en-US" altLang="en-US" sz="1400"/>
              <a:pPr eaLnBrk="1" hangingPunct="1"/>
              <a:t>81</a:t>
            </a:fld>
            <a:endParaRPr lang="en-US" altLang="en-US" sz="1400"/>
          </a:p>
        </p:txBody>
      </p:sp>
      <p:sp>
        <p:nvSpPr>
          <p:cNvPr id="88067"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Functions</a:t>
            </a:r>
          </a:p>
        </p:txBody>
      </p:sp>
      <p:sp>
        <p:nvSpPr>
          <p:cNvPr id="88068" name="Text Box 5"/>
          <p:cNvSpPr txBox="1">
            <a:spLocks noChangeArrowheads="1"/>
          </p:cNvSpPr>
          <p:nvPr/>
        </p:nvSpPr>
        <p:spPr bwMode="auto">
          <a:xfrm>
            <a:off x="1371600" y="1822450"/>
            <a:ext cx="749935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800"/>
              <a:t>&lt;SCRIPT TYPE = "text/javascript"&gt;</a:t>
            </a:r>
          </a:p>
          <a:p>
            <a:pPr eaLnBrk="1" hangingPunct="1"/>
            <a:r>
              <a:rPr lang="en-US" altLang="en-US" sz="1800"/>
              <a:t>	var input1 = window.prompt( "Enter first number", "0" );</a:t>
            </a:r>
          </a:p>
          <a:p>
            <a:pPr eaLnBrk="1" hangingPunct="1"/>
            <a:r>
              <a:rPr lang="en-US" altLang="en-US" sz="1800"/>
              <a:t>	var input2 = window.prompt( "Enter second number", "0" );</a:t>
            </a:r>
          </a:p>
          <a:p>
            <a:pPr eaLnBrk="1" hangingPunct="1"/>
            <a:r>
              <a:rPr lang="en-US" altLang="en-US" sz="1800"/>
              <a:t>	var input3 = window.prompt( "Enter third number", "0" );</a:t>
            </a:r>
          </a:p>
          <a:p>
            <a:pPr eaLnBrk="1" hangingPunct="1"/>
            <a:r>
              <a:rPr lang="en-US" altLang="en-US" sz="1800"/>
              <a:t>	var value1 = parseFloat( input1 );</a:t>
            </a:r>
          </a:p>
          <a:p>
            <a:pPr eaLnBrk="1" hangingPunct="1"/>
            <a:r>
              <a:rPr lang="en-US" altLang="en-US" sz="1800"/>
              <a:t>	var value2 = parseFloat( input2 );</a:t>
            </a:r>
          </a:p>
          <a:p>
            <a:pPr eaLnBrk="1" hangingPunct="1"/>
            <a:r>
              <a:rPr lang="en-US" altLang="en-US" sz="1800"/>
              <a:t>	var value3 = parseFloat( input3 );</a:t>
            </a:r>
          </a:p>
          <a:p>
            <a:pPr eaLnBrk="1" hangingPunct="1"/>
            <a:r>
              <a:rPr lang="en-US" altLang="en-US" sz="1800"/>
              <a:t>	var maxValue = maximum( value1, value2, value3 );</a:t>
            </a:r>
          </a:p>
          <a:p>
            <a:pPr eaLnBrk="1" hangingPunct="1"/>
            <a:r>
              <a:rPr lang="en-US" altLang="en-US" sz="1800"/>
              <a:t>	document.writeln( "First number: " + value1 +                     	</a:t>
            </a:r>
          </a:p>
          <a:p>
            <a:pPr eaLnBrk="1" hangingPunct="1"/>
            <a:r>
              <a:rPr lang="en-US" altLang="en-US" sz="1800"/>
              <a:t>           "&lt;BR&gt;Second number: " + value2 + </a:t>
            </a:r>
          </a:p>
          <a:p>
            <a:pPr eaLnBrk="1" hangingPunct="1"/>
            <a:r>
              <a:rPr lang="en-US" altLang="en-US" sz="1800"/>
              <a:t>	   "&lt;BR&gt;Third number: " + value3 +</a:t>
            </a:r>
          </a:p>
          <a:p>
            <a:pPr eaLnBrk="1" hangingPunct="1"/>
            <a:r>
              <a:rPr lang="en-US" altLang="en-US" sz="1800"/>
              <a:t>           "&lt;BR&gt;Maximum is: " + maxValue );</a:t>
            </a:r>
          </a:p>
          <a:p>
            <a:pPr eaLnBrk="1" hangingPunct="1"/>
            <a:r>
              <a:rPr lang="en-US" altLang="en-US" sz="1800"/>
              <a:t>	// maximum method definition (called from above)</a:t>
            </a:r>
          </a:p>
          <a:p>
            <a:pPr eaLnBrk="1" hangingPunct="1"/>
            <a:r>
              <a:rPr lang="en-US" altLang="en-US" sz="1800"/>
              <a:t>	function maximum( x, y, z ) {</a:t>
            </a:r>
          </a:p>
          <a:p>
            <a:pPr eaLnBrk="1" hangingPunct="1"/>
            <a:r>
              <a:rPr lang="en-US" altLang="en-US" sz="1800"/>
              <a:t>		return Math.max( x, Math.max( y, z ) );</a:t>
            </a:r>
          </a:p>
          <a:p>
            <a:pPr eaLnBrk="1" hangingPunct="1"/>
            <a:r>
              <a:rPr lang="en-US" altLang="en-US" sz="1800"/>
              <a:t>        }</a:t>
            </a:r>
          </a:p>
          <a:p>
            <a:pPr eaLnBrk="1" hangingPunct="1"/>
            <a:r>
              <a:rPr lang="en-US" altLang="en-US" sz="1800"/>
              <a:t>&lt;/SCRIPT&gt;</a:t>
            </a:r>
          </a:p>
        </p:txBody>
      </p:sp>
      <p:sp>
        <p:nvSpPr>
          <p:cNvPr id="88069" name="AutoShape 6">
            <a:hlinkClick r:id="rId3" action="ppaction://program" highlightClick="1"/>
          </p:cNvPr>
          <p:cNvSpPr>
            <a:spLocks noChangeArrowheads="1"/>
          </p:cNvSpPr>
          <p:nvPr/>
        </p:nvSpPr>
        <p:spPr bwMode="auto">
          <a:xfrm>
            <a:off x="7848600" y="50292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29698001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3D4F4A04-55B9-4C2E-AF11-76170315B2CF}" type="slidenum">
              <a:rPr lang="en-US" altLang="en-US" sz="1400"/>
              <a:pPr eaLnBrk="1" hangingPunct="1"/>
              <a:t>82</a:t>
            </a:fld>
            <a:endParaRPr lang="en-US" altLang="en-US" sz="1400"/>
          </a:p>
        </p:txBody>
      </p:sp>
      <p:sp>
        <p:nvSpPr>
          <p:cNvPr id="90115"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Random Numbers</a:t>
            </a:r>
          </a:p>
        </p:txBody>
      </p:sp>
      <p:sp>
        <p:nvSpPr>
          <p:cNvPr id="90116" name="Text Box 5"/>
          <p:cNvSpPr txBox="1">
            <a:spLocks noChangeArrowheads="1"/>
          </p:cNvSpPr>
          <p:nvPr/>
        </p:nvSpPr>
        <p:spPr bwMode="auto">
          <a:xfrm>
            <a:off x="304800" y="2106613"/>
            <a:ext cx="715168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&lt;SCRIPT TYPE="text/javascript"&gt;</a:t>
            </a:r>
          </a:p>
          <a:p>
            <a:pPr eaLnBrk="1" hangingPunct="1"/>
            <a:r>
              <a:rPr lang="en-US" altLang="en-US" sz="2000"/>
              <a:t>	var value;</a:t>
            </a:r>
          </a:p>
          <a:p>
            <a:pPr eaLnBrk="1" hangingPunct="1"/>
            <a:r>
              <a:rPr lang="en-US" altLang="en-US" sz="2000"/>
              <a:t>	document.writeln( "&lt;H1&gt;Random Numbers&lt;/H1&gt;" +</a:t>
            </a:r>
          </a:p>
          <a:p>
            <a:pPr eaLnBrk="1" hangingPunct="1"/>
            <a:r>
              <a:rPr lang="en-US" altLang="en-US" sz="2000"/>
              <a:t>	   "&lt;TABLE BORDER = '1' WIDTH = '50%'&gt;&lt;TR&gt;" );</a:t>
            </a:r>
          </a:p>
          <a:p>
            <a:pPr eaLnBrk="1" hangingPunct="1"/>
            <a:r>
              <a:rPr lang="en-US" altLang="en-US" sz="2000"/>
              <a:t>	for ( var i = 1; i &lt;= 20; i++ ) {</a:t>
            </a:r>
          </a:p>
          <a:p>
            <a:pPr eaLnBrk="1" hangingPunct="1"/>
            <a:r>
              <a:rPr lang="en-US" altLang="en-US" sz="2000"/>
              <a:t>	   value = Math.floor( 1 + Math.random() * 6 );</a:t>
            </a:r>
          </a:p>
          <a:p>
            <a:pPr eaLnBrk="1" hangingPunct="1"/>
            <a:r>
              <a:rPr lang="en-US" altLang="en-US" sz="2000"/>
              <a:t> 	   document.writeln( "&lt;TD&gt;" + value + "&lt;/TD&gt;" );</a:t>
            </a:r>
          </a:p>
          <a:p>
            <a:pPr eaLnBrk="1" hangingPunct="1"/>
            <a:r>
              <a:rPr lang="en-US" altLang="en-US" sz="2000"/>
              <a:t>	   if ( i % 5 == 0 &amp;&amp; i != 20 )</a:t>
            </a:r>
          </a:p>
          <a:p>
            <a:pPr eaLnBrk="1" hangingPunct="1"/>
            <a:r>
              <a:rPr lang="en-US" altLang="en-US" sz="2000"/>
              <a:t>	      document.writeln( "&lt;/TR&gt;&lt;TR&gt;" );</a:t>
            </a:r>
          </a:p>
          <a:p>
            <a:pPr eaLnBrk="1" hangingPunct="1"/>
            <a:r>
              <a:rPr lang="en-US" altLang="en-US" sz="2000"/>
              <a:t>	}</a:t>
            </a:r>
          </a:p>
          <a:p>
            <a:pPr eaLnBrk="1" hangingPunct="1"/>
            <a:r>
              <a:rPr lang="en-US" altLang="en-US" sz="2000"/>
              <a:t>	document.writeln( "&lt;/TR&gt;&lt;/TABLE&gt;" );</a:t>
            </a:r>
          </a:p>
          <a:p>
            <a:pPr eaLnBrk="1" hangingPunct="1"/>
            <a:r>
              <a:rPr lang="en-US" altLang="en-US" sz="2000"/>
              <a:t>&lt;/SCRIPT&gt;</a:t>
            </a:r>
          </a:p>
        </p:txBody>
      </p:sp>
      <p:sp>
        <p:nvSpPr>
          <p:cNvPr id="90117" name="AutoShape 6">
            <a:hlinkClick r:id="rId3" action="ppaction://program" highlightClick="1"/>
          </p:cNvPr>
          <p:cNvSpPr>
            <a:spLocks noChangeArrowheads="1"/>
          </p:cNvSpPr>
          <p:nvPr/>
        </p:nvSpPr>
        <p:spPr bwMode="auto">
          <a:xfrm>
            <a:off x="7467600" y="47244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6180368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CF9C0A48-B74F-4C08-B24E-F8033075759E}" type="slidenum">
              <a:rPr lang="en-US" altLang="en-US" sz="1400"/>
              <a:pPr eaLnBrk="1" hangingPunct="1"/>
              <a:t>83</a:t>
            </a:fld>
            <a:endParaRPr lang="en-US" altLang="en-US" sz="1400"/>
          </a:p>
        </p:txBody>
      </p:sp>
      <p:sp>
        <p:nvSpPr>
          <p:cNvPr id="92163"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Roll the Die</a:t>
            </a:r>
          </a:p>
        </p:txBody>
      </p:sp>
      <p:sp>
        <p:nvSpPr>
          <p:cNvPr id="92164" name="Text Box 5"/>
          <p:cNvSpPr txBox="1">
            <a:spLocks noChangeArrowheads="1"/>
          </p:cNvSpPr>
          <p:nvPr/>
        </p:nvSpPr>
        <p:spPr bwMode="auto">
          <a:xfrm>
            <a:off x="228600" y="1981200"/>
            <a:ext cx="812006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800"/>
              <a:t>&lt;SCRIPT TYPE="text/javascript"&gt;</a:t>
            </a:r>
          </a:p>
          <a:p>
            <a:pPr eaLnBrk="1" hangingPunct="1"/>
            <a:r>
              <a:rPr lang="en-US" altLang="en-US" sz="1800"/>
              <a:t>	var frequency1 = 0, frequency2 = 0,</a:t>
            </a:r>
          </a:p>
          <a:p>
            <a:pPr eaLnBrk="1" hangingPunct="1"/>
            <a:r>
              <a:rPr lang="en-US" altLang="en-US" sz="1800"/>
              <a:t>	frequency3 = 0, frequency4 = 0,</a:t>
            </a:r>
          </a:p>
          <a:p>
            <a:pPr eaLnBrk="1" hangingPunct="1"/>
            <a:r>
              <a:rPr lang="en-US" altLang="en-US" sz="1800"/>
              <a:t>	frequency5 = 0, frequency6 = 0, face;</a:t>
            </a:r>
          </a:p>
          <a:p>
            <a:pPr eaLnBrk="1" hangingPunct="1"/>
            <a:r>
              <a:rPr lang="en-US" altLang="en-US" sz="1800"/>
              <a:t>	// summarize results</a:t>
            </a:r>
          </a:p>
          <a:p>
            <a:pPr eaLnBrk="1" hangingPunct="1"/>
            <a:r>
              <a:rPr lang="en-US" altLang="en-US" sz="1800"/>
              <a:t>	for ( var roll = 1; roll &lt;= 6000; ++roll ) {</a:t>
            </a:r>
          </a:p>
          <a:p>
            <a:pPr eaLnBrk="1" hangingPunct="1"/>
            <a:r>
              <a:rPr lang="en-US" altLang="en-US" sz="1800"/>
              <a:t>	   face = Math.floor( 1 + Math.random() * 6 );</a:t>
            </a:r>
          </a:p>
          <a:p>
            <a:pPr eaLnBrk="1" hangingPunct="1"/>
            <a:r>
              <a:rPr lang="en-US" altLang="en-US" sz="1800"/>
              <a:t>	   switch ( face ) {</a:t>
            </a:r>
          </a:p>
          <a:p>
            <a:pPr eaLnBrk="1" hangingPunct="1"/>
            <a:r>
              <a:rPr lang="en-US" altLang="en-US" sz="1800"/>
              <a:t>	   case 1: ++frequency1; break;</a:t>
            </a:r>
          </a:p>
          <a:p>
            <a:pPr eaLnBrk="1" hangingPunct="1"/>
            <a:r>
              <a:rPr lang="en-US" altLang="en-US" sz="1800"/>
              <a:t>	   case 2: ++frequency2; break;</a:t>
            </a:r>
          </a:p>
          <a:p>
            <a:pPr eaLnBrk="1" hangingPunct="1"/>
            <a:r>
              <a:rPr lang="en-US" altLang="en-US" sz="1800"/>
              <a:t>	   case 3: ++frequency3; break;</a:t>
            </a:r>
          </a:p>
          <a:p>
            <a:pPr eaLnBrk="1" hangingPunct="1"/>
            <a:r>
              <a:rPr lang="en-US" altLang="en-US" sz="1800"/>
              <a:t>	   case 4: ++frequency4; break;</a:t>
            </a:r>
          </a:p>
          <a:p>
            <a:pPr eaLnBrk="1" hangingPunct="1"/>
            <a:r>
              <a:rPr lang="en-US" altLang="en-US" sz="1800"/>
              <a:t>	   case 5: ++frequency5; break;</a:t>
            </a:r>
          </a:p>
          <a:p>
            <a:pPr eaLnBrk="1" hangingPunct="1"/>
            <a:r>
              <a:rPr lang="en-US" altLang="en-US" sz="1800"/>
              <a:t>	   case 6: ++frequency6; break;</a:t>
            </a:r>
          </a:p>
          <a:p>
            <a:pPr eaLnBrk="1" hangingPunct="1"/>
            <a:r>
              <a:rPr lang="en-US" altLang="en-US" sz="1800"/>
              <a:t>	   }</a:t>
            </a:r>
          </a:p>
          <a:p>
            <a:pPr eaLnBrk="1" hangingPunct="1"/>
            <a:r>
              <a:rPr lang="en-US" altLang="en-US" sz="1800"/>
              <a:t>	}</a:t>
            </a:r>
          </a:p>
          <a:p>
            <a:pPr eaLnBrk="1" hangingPunct="1"/>
            <a:r>
              <a:rPr lang="en-US" altLang="en-US" sz="1800"/>
              <a:t>	document.writeln( "&lt;TABLE BORDER = '1' WIDTH = '50%'&gt;" ); .....  </a:t>
            </a:r>
            <a:endParaRPr lang="en-US" altLang="en-US"/>
          </a:p>
        </p:txBody>
      </p:sp>
      <p:sp>
        <p:nvSpPr>
          <p:cNvPr id="92165" name="AutoShape 6">
            <a:hlinkClick r:id="rId3" action="ppaction://hlinkfile" highlightClick="1"/>
          </p:cNvPr>
          <p:cNvSpPr>
            <a:spLocks noChangeArrowheads="1"/>
          </p:cNvSpPr>
          <p:nvPr/>
        </p:nvSpPr>
        <p:spPr bwMode="auto">
          <a:xfrm>
            <a:off x="7567613" y="4876800"/>
            <a:ext cx="1042987"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0126903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D1787CC8-8834-482B-AF87-601A35A4F0E4}" type="slidenum">
              <a:rPr lang="en-US" altLang="en-US" sz="1400"/>
              <a:pPr eaLnBrk="1" hangingPunct="1"/>
              <a:t>84</a:t>
            </a:fld>
            <a:endParaRPr lang="en-US" altLang="en-US" sz="1400"/>
          </a:p>
        </p:txBody>
      </p:sp>
      <p:sp>
        <p:nvSpPr>
          <p:cNvPr id="94211"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Rules of Craps</a:t>
            </a:r>
          </a:p>
        </p:txBody>
      </p:sp>
      <p:sp>
        <p:nvSpPr>
          <p:cNvPr id="94212" name="Rectangle 3"/>
          <p:cNvSpPr>
            <a:spLocks noGrp="1" noChangeArrowheads="1"/>
          </p:cNvSpPr>
          <p:nvPr>
            <p:ph type="body" idx="4294967295"/>
          </p:nvPr>
        </p:nvSpPr>
        <p:spPr>
          <a:xfrm>
            <a:off x="0" y="2057400"/>
            <a:ext cx="7772400" cy="4114800"/>
          </a:xfrm>
        </p:spPr>
        <p:txBody>
          <a:bodyPr>
            <a:normAutofit lnSpcReduction="10000"/>
          </a:bodyPr>
          <a:lstStyle/>
          <a:p>
            <a:pPr eaLnBrk="1" hangingPunct="1"/>
            <a:r>
              <a:rPr lang="en-US" altLang="en-US" smtClean="0"/>
              <a:t>First roll:</a:t>
            </a:r>
          </a:p>
          <a:p>
            <a:pPr lvl="1" eaLnBrk="1" hangingPunct="1"/>
            <a:r>
              <a:rPr lang="en-US" altLang="en-US" smtClean="0"/>
              <a:t>7 or 11 is a win</a:t>
            </a:r>
          </a:p>
          <a:p>
            <a:pPr lvl="1" eaLnBrk="1" hangingPunct="1"/>
            <a:r>
              <a:rPr lang="en-US" altLang="en-US" smtClean="0"/>
              <a:t>2, 3, or 12 is a lose</a:t>
            </a:r>
          </a:p>
          <a:p>
            <a:pPr lvl="1" eaLnBrk="1" hangingPunct="1"/>
            <a:r>
              <a:rPr lang="en-US" altLang="en-US" smtClean="0"/>
              <a:t>otherwise, roll becomes your point</a:t>
            </a:r>
          </a:p>
          <a:p>
            <a:pPr eaLnBrk="1" hangingPunct="1"/>
            <a:r>
              <a:rPr lang="en-US" altLang="en-US" smtClean="0"/>
              <a:t>Subsequent rolls:</a:t>
            </a:r>
          </a:p>
          <a:p>
            <a:pPr lvl="1" eaLnBrk="1" hangingPunct="1"/>
            <a:r>
              <a:rPr lang="en-US" altLang="en-US" smtClean="0"/>
              <a:t>rolling your point is a win</a:t>
            </a:r>
          </a:p>
          <a:p>
            <a:pPr lvl="1" eaLnBrk="1" hangingPunct="1"/>
            <a:r>
              <a:rPr lang="en-US" altLang="en-US" smtClean="0"/>
              <a:t>7 or 11 is a lose</a:t>
            </a:r>
          </a:p>
          <a:p>
            <a:pPr lvl="1" eaLnBrk="1" hangingPunct="1"/>
            <a:r>
              <a:rPr lang="en-US" altLang="en-US" smtClean="0"/>
              <a:t>otherwise continue to roll</a:t>
            </a:r>
          </a:p>
        </p:txBody>
      </p:sp>
      <p:sp>
        <p:nvSpPr>
          <p:cNvPr id="94213" name="AutoShape 4">
            <a:hlinkClick r:id="rId3" action="ppaction://hlinkfile" highlightClick="1"/>
          </p:cNvPr>
          <p:cNvSpPr>
            <a:spLocks noChangeArrowheads="1"/>
          </p:cNvSpPr>
          <p:nvPr/>
        </p:nvSpPr>
        <p:spPr bwMode="auto">
          <a:xfrm>
            <a:off x="7567613" y="4876800"/>
            <a:ext cx="1042987"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30648812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01A5AC7-AB53-455A-B6A1-BE0A861085A6}" type="slidenum">
              <a:rPr lang="en-US" altLang="en-US" sz="1400"/>
              <a:pPr eaLnBrk="1" hangingPunct="1"/>
              <a:t>85</a:t>
            </a:fld>
            <a:endParaRPr lang="en-US" altLang="en-US" sz="1400"/>
          </a:p>
        </p:txBody>
      </p:sp>
      <p:sp>
        <p:nvSpPr>
          <p:cNvPr id="96259"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Craps</a:t>
            </a:r>
          </a:p>
        </p:txBody>
      </p:sp>
      <p:sp>
        <p:nvSpPr>
          <p:cNvPr id="96260" name="Text Box 4"/>
          <p:cNvSpPr txBox="1">
            <a:spLocks noChangeArrowheads="1"/>
          </p:cNvSpPr>
          <p:nvPr/>
        </p:nvSpPr>
        <p:spPr bwMode="auto">
          <a:xfrm>
            <a:off x="304800" y="2259013"/>
            <a:ext cx="681513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&lt;SCRIPT TYPE="text/javascript"&gt;</a:t>
            </a:r>
          </a:p>
          <a:p>
            <a:pPr eaLnBrk="1" hangingPunct="1"/>
            <a:r>
              <a:rPr lang="en-US" altLang="en-US" sz="2000"/>
              <a:t>// variables used to test the state of the game </a:t>
            </a:r>
          </a:p>
          <a:p>
            <a:pPr eaLnBrk="1" hangingPunct="1"/>
            <a:r>
              <a:rPr lang="en-US" altLang="en-US" sz="2000"/>
              <a:t>var WON = 0, LOST = 1, CONTINUE_ROLLING = 2;</a:t>
            </a:r>
          </a:p>
          <a:p>
            <a:pPr eaLnBrk="1" hangingPunct="1"/>
            <a:r>
              <a:rPr lang="en-US" altLang="en-US" sz="2000"/>
              <a:t>// other variables used in program</a:t>
            </a:r>
          </a:p>
          <a:p>
            <a:pPr eaLnBrk="1" hangingPunct="1"/>
            <a:r>
              <a:rPr lang="en-US" altLang="en-US" sz="2000"/>
              <a:t>var firstRoll = true,    // true if first roll</a:t>
            </a:r>
          </a:p>
          <a:p>
            <a:pPr eaLnBrk="1" hangingPunct="1"/>
            <a:r>
              <a:rPr lang="en-US" altLang="en-US" sz="2000"/>
              <a:t>sumOfDice = 0,        // sum of the dice</a:t>
            </a:r>
          </a:p>
          <a:p>
            <a:pPr eaLnBrk="1" hangingPunct="1"/>
            <a:r>
              <a:rPr lang="en-US" altLang="en-US" sz="2000"/>
              <a:t>myPoint = 0,           // point if no win/loss on first roll</a:t>
            </a:r>
          </a:p>
          <a:p>
            <a:pPr eaLnBrk="1" hangingPunct="1"/>
            <a:r>
              <a:rPr lang="en-US" altLang="en-US" sz="2000"/>
              <a:t>gameStatus = CONTINUE_ROLLING;  // game not over yet</a:t>
            </a:r>
          </a:p>
        </p:txBody>
      </p:sp>
    </p:spTree>
    <p:extLst>
      <p:ext uri="{BB962C8B-B14F-4D97-AF65-F5344CB8AC3E}">
        <p14:creationId xmlns:p14="http://schemas.microsoft.com/office/powerpoint/2010/main" val="1402888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9B7B71CE-D104-41F0-BCA8-CB9D8B2BB270}" type="slidenum">
              <a:rPr lang="en-US" altLang="en-US" sz="1400"/>
              <a:pPr eaLnBrk="1" hangingPunct="1"/>
              <a:t>86</a:t>
            </a:fld>
            <a:endParaRPr lang="en-US" altLang="en-US" sz="1400"/>
          </a:p>
        </p:txBody>
      </p:sp>
      <p:sp>
        <p:nvSpPr>
          <p:cNvPr id="98307"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Craps</a:t>
            </a:r>
          </a:p>
        </p:txBody>
      </p:sp>
      <p:sp>
        <p:nvSpPr>
          <p:cNvPr id="98308" name="Text Box 5"/>
          <p:cNvSpPr txBox="1">
            <a:spLocks noChangeArrowheads="1"/>
          </p:cNvSpPr>
          <p:nvPr/>
        </p:nvSpPr>
        <p:spPr bwMode="auto">
          <a:xfrm>
            <a:off x="304800" y="1828800"/>
            <a:ext cx="70866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 process one roll of the dice</a:t>
            </a:r>
          </a:p>
          <a:p>
            <a:pPr eaLnBrk="1" hangingPunct="1"/>
            <a:r>
              <a:rPr lang="en-US" altLang="en-US" sz="2000"/>
              <a:t>function play() {</a:t>
            </a:r>
          </a:p>
          <a:p>
            <a:pPr eaLnBrk="1" hangingPunct="1"/>
            <a:r>
              <a:rPr lang="en-US" altLang="en-US" sz="2000"/>
              <a:t>   if ( firstRoll ) {</a:t>
            </a:r>
          </a:p>
          <a:p>
            <a:pPr eaLnBrk="1" hangingPunct="1"/>
            <a:r>
              <a:rPr lang="en-US" altLang="en-US" sz="2000"/>
              <a:t>      // first roll of the dice</a:t>
            </a:r>
          </a:p>
          <a:p>
            <a:pPr eaLnBrk="1" hangingPunct="1"/>
            <a:r>
              <a:rPr lang="en-US" altLang="en-US" sz="2000"/>
              <a:t>      sumOfDice = rollDice();</a:t>
            </a:r>
          </a:p>
          <a:p>
            <a:pPr eaLnBrk="1" hangingPunct="1"/>
            <a:r>
              <a:rPr lang="en-US" altLang="en-US" sz="2000"/>
              <a:t>      switch ( sumOfDice ) {</a:t>
            </a:r>
          </a:p>
          <a:p>
            <a:pPr eaLnBrk="1" hangingPunct="1"/>
            <a:r>
              <a:rPr lang="en-US" altLang="en-US" sz="2000"/>
              <a:t>         case 7: case 11:  </a:t>
            </a:r>
          </a:p>
          <a:p>
            <a:pPr eaLnBrk="1" hangingPunct="1"/>
            <a:r>
              <a:rPr lang="en-US" altLang="en-US" sz="2000"/>
              <a:t>            // win on first roll</a:t>
            </a:r>
          </a:p>
          <a:p>
            <a:pPr eaLnBrk="1" hangingPunct="1"/>
            <a:r>
              <a:rPr lang="en-US" altLang="en-US" sz="2000"/>
              <a:t>            gameStatus = WON;</a:t>
            </a:r>
          </a:p>
          <a:p>
            <a:pPr eaLnBrk="1" hangingPunct="1"/>
            <a:r>
              <a:rPr lang="en-US" altLang="en-US" sz="2000"/>
              <a:t>            document.craps.point.value = ""; // clear point field                                  </a:t>
            </a:r>
          </a:p>
          <a:p>
            <a:pPr eaLnBrk="1" hangingPunct="1"/>
            <a:r>
              <a:rPr lang="en-US" altLang="en-US" sz="2000"/>
              <a:t>            break;</a:t>
            </a:r>
          </a:p>
          <a:p>
            <a:pPr eaLnBrk="1" hangingPunct="1"/>
            <a:r>
              <a:rPr lang="en-US" altLang="en-US" sz="2000"/>
              <a:t>         case 2: case 3: case 12:   </a:t>
            </a:r>
          </a:p>
          <a:p>
            <a:pPr eaLnBrk="1" hangingPunct="1"/>
            <a:r>
              <a:rPr lang="en-US" altLang="en-US" sz="2000"/>
              <a:t>            // lose on first roll</a:t>
            </a:r>
          </a:p>
          <a:p>
            <a:pPr eaLnBrk="1" hangingPunct="1"/>
            <a:r>
              <a:rPr lang="en-US" altLang="en-US" sz="2000"/>
              <a:t>            gameStatus = LOST;</a:t>
            </a:r>
          </a:p>
          <a:p>
            <a:pPr eaLnBrk="1" hangingPunct="1"/>
            <a:r>
              <a:rPr lang="en-US" altLang="en-US" sz="2000"/>
              <a:t>            document.craps.point.value = ""; // clear point field</a:t>
            </a:r>
          </a:p>
          <a:p>
            <a:pPr eaLnBrk="1" hangingPunct="1"/>
            <a:r>
              <a:rPr lang="en-US" altLang="en-US" sz="2000"/>
              <a:t>            break;         </a:t>
            </a:r>
            <a:endParaRPr lang="en-US" altLang="en-US"/>
          </a:p>
        </p:txBody>
      </p:sp>
    </p:spTree>
    <p:extLst>
      <p:ext uri="{BB962C8B-B14F-4D97-AF65-F5344CB8AC3E}">
        <p14:creationId xmlns:p14="http://schemas.microsoft.com/office/powerpoint/2010/main" val="11645320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9BCCB7C0-CDBD-42A9-A79D-9186FC335098}" type="slidenum">
              <a:rPr lang="en-US" altLang="en-US" sz="1400"/>
              <a:pPr eaLnBrk="1" hangingPunct="1"/>
              <a:t>87</a:t>
            </a:fld>
            <a:endParaRPr lang="en-US" altLang="en-US" sz="1400"/>
          </a:p>
        </p:txBody>
      </p:sp>
      <p:sp>
        <p:nvSpPr>
          <p:cNvPr id="100355"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Craps</a:t>
            </a:r>
          </a:p>
        </p:txBody>
      </p:sp>
      <p:sp>
        <p:nvSpPr>
          <p:cNvPr id="100356" name="Text Box 5"/>
          <p:cNvSpPr txBox="1">
            <a:spLocks noChangeArrowheads="1"/>
          </p:cNvSpPr>
          <p:nvPr/>
        </p:nvSpPr>
        <p:spPr bwMode="auto">
          <a:xfrm>
            <a:off x="228600" y="2108200"/>
            <a:ext cx="6284913"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default:</a:t>
            </a:r>
          </a:p>
          <a:p>
            <a:pPr eaLnBrk="1" hangingPunct="1"/>
            <a:r>
              <a:rPr lang="en-US" altLang="en-US" sz="2000"/>
              <a:t>            // remember point</a:t>
            </a:r>
          </a:p>
          <a:p>
            <a:pPr eaLnBrk="1" hangingPunct="1"/>
            <a:r>
              <a:rPr lang="en-US" altLang="en-US" sz="2000"/>
              <a:t>            gameStatus = CONTINUE_ROLLING;</a:t>
            </a:r>
          </a:p>
          <a:p>
            <a:pPr eaLnBrk="1" hangingPunct="1"/>
            <a:r>
              <a:rPr lang="en-US" altLang="en-US" sz="2000"/>
              <a:t>            myPoint = sumOfDice;</a:t>
            </a:r>
          </a:p>
          <a:p>
            <a:pPr eaLnBrk="1" hangingPunct="1"/>
            <a:r>
              <a:rPr lang="en-US" altLang="en-US" sz="2000"/>
              <a:t>            document.craps.point.value = myPoint;</a:t>
            </a:r>
          </a:p>
          <a:p>
            <a:pPr eaLnBrk="1" hangingPunct="1"/>
            <a:r>
              <a:rPr lang="en-US" altLang="en-US" sz="2000"/>
              <a:t>            firstRoll = false;</a:t>
            </a:r>
          </a:p>
          <a:p>
            <a:pPr eaLnBrk="1" hangingPunct="1"/>
            <a:r>
              <a:rPr lang="en-US" altLang="en-US" sz="2000"/>
              <a:t>         }</a:t>
            </a:r>
          </a:p>
          <a:p>
            <a:pPr eaLnBrk="1" hangingPunct="1"/>
            <a:r>
              <a:rPr lang="en-US" altLang="en-US" sz="2000"/>
              <a:t>   }</a:t>
            </a:r>
          </a:p>
          <a:p>
            <a:pPr eaLnBrk="1" hangingPunct="1"/>
            <a:r>
              <a:rPr lang="en-US" altLang="en-US" sz="2000"/>
              <a:t>   else {</a:t>
            </a:r>
          </a:p>
          <a:p>
            <a:pPr eaLnBrk="1" hangingPunct="1"/>
            <a:r>
              <a:rPr lang="en-US" altLang="en-US" sz="2000"/>
              <a:t>      sumOfDice = rollDice();</a:t>
            </a:r>
          </a:p>
          <a:p>
            <a:pPr eaLnBrk="1" hangingPunct="1"/>
            <a:r>
              <a:rPr lang="en-US" altLang="en-US" sz="2000"/>
              <a:t>      if ( sumOfDice == myPoint ) gameStatus = WON;</a:t>
            </a:r>
          </a:p>
          <a:p>
            <a:pPr eaLnBrk="1" hangingPunct="1"/>
            <a:r>
              <a:rPr lang="en-US" altLang="en-US" sz="2000"/>
              <a:t>      else if ( sumOfDice == 7 )  gameStatus = LOST;</a:t>
            </a:r>
          </a:p>
          <a:p>
            <a:pPr eaLnBrk="1" hangingPunct="1"/>
            <a:r>
              <a:rPr lang="en-US" altLang="en-US" sz="2000"/>
              <a:t>   }</a:t>
            </a:r>
          </a:p>
          <a:p>
            <a:pPr eaLnBrk="1" hangingPunct="1"/>
            <a:r>
              <a:rPr lang="en-US" altLang="en-US" sz="1800"/>
              <a:t>   </a:t>
            </a:r>
          </a:p>
        </p:txBody>
      </p:sp>
    </p:spTree>
    <p:extLst>
      <p:ext uri="{BB962C8B-B14F-4D97-AF65-F5344CB8AC3E}">
        <p14:creationId xmlns:p14="http://schemas.microsoft.com/office/powerpoint/2010/main" val="1530797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EF4FFB4-7260-43EE-9115-8B5E676C02B1}" type="slidenum">
              <a:rPr lang="en-US" altLang="en-US" sz="1400"/>
              <a:pPr eaLnBrk="1" hangingPunct="1"/>
              <a:t>88</a:t>
            </a:fld>
            <a:endParaRPr lang="en-US" altLang="en-US" sz="1400"/>
          </a:p>
        </p:txBody>
      </p:sp>
      <p:sp>
        <p:nvSpPr>
          <p:cNvPr id="102403"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Craps</a:t>
            </a:r>
          </a:p>
        </p:txBody>
      </p:sp>
      <p:sp>
        <p:nvSpPr>
          <p:cNvPr id="102404" name="Text Box 5"/>
          <p:cNvSpPr txBox="1">
            <a:spLocks noChangeArrowheads="1"/>
          </p:cNvSpPr>
          <p:nvPr/>
        </p:nvSpPr>
        <p:spPr bwMode="auto">
          <a:xfrm>
            <a:off x="441325" y="2089150"/>
            <a:ext cx="7370763"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800"/>
              <a:t>if ( gameStatus == CONTINUE_ROLLING ) window.alert ("Roll again");</a:t>
            </a:r>
          </a:p>
          <a:p>
            <a:pPr eaLnBrk="1" hangingPunct="1"/>
            <a:r>
              <a:rPr lang="en-US" altLang="en-US" sz="1800"/>
              <a:t>   else {</a:t>
            </a:r>
          </a:p>
          <a:p>
            <a:pPr eaLnBrk="1" hangingPunct="1"/>
            <a:r>
              <a:rPr lang="en-US" altLang="en-US" sz="1800"/>
              <a:t>      if ( gameStatus == WON ) {</a:t>
            </a:r>
          </a:p>
          <a:p>
            <a:pPr eaLnBrk="1" hangingPunct="1"/>
            <a:r>
              <a:rPr lang="en-US" altLang="en-US" sz="1800"/>
              <a:t>         window.alert ("Player wins. " + "Click Roll Dice to play again."); </a:t>
            </a:r>
          </a:p>
          <a:p>
            <a:pPr eaLnBrk="1" hangingPunct="1"/>
            <a:r>
              <a:rPr lang="en-US" altLang="en-US" sz="1800"/>
              <a:t>         document.craps.point.value = " ";</a:t>
            </a:r>
          </a:p>
          <a:p>
            <a:pPr eaLnBrk="1" hangingPunct="1"/>
            <a:r>
              <a:rPr lang="en-US" altLang="en-US" sz="1800"/>
              <a:t>      }</a:t>
            </a:r>
          </a:p>
          <a:p>
            <a:pPr eaLnBrk="1" hangingPunct="1"/>
            <a:r>
              <a:rPr lang="en-US" altLang="en-US" sz="1800"/>
              <a:t>      else {</a:t>
            </a:r>
          </a:p>
          <a:p>
            <a:pPr eaLnBrk="1" hangingPunct="1"/>
            <a:r>
              <a:rPr lang="en-US" altLang="en-US" sz="1800"/>
              <a:t>         window.alert ("Player loses. " + "Click Roll Dice to play again.");</a:t>
            </a:r>
          </a:p>
          <a:p>
            <a:pPr eaLnBrk="1" hangingPunct="1"/>
            <a:r>
              <a:rPr lang="en-US" altLang="en-US" sz="1800"/>
              <a:t>         document.craps.point.value = " ";</a:t>
            </a:r>
          </a:p>
          <a:p>
            <a:pPr eaLnBrk="1" hangingPunct="1"/>
            <a:r>
              <a:rPr lang="en-US" altLang="en-US" sz="1800"/>
              <a:t>      }</a:t>
            </a:r>
          </a:p>
          <a:p>
            <a:pPr eaLnBrk="1" hangingPunct="1"/>
            <a:r>
              <a:rPr lang="en-US" altLang="en-US" sz="1800"/>
              <a:t>  firstRoll = true;</a:t>
            </a:r>
          </a:p>
          <a:p>
            <a:pPr eaLnBrk="1" hangingPunct="1"/>
            <a:r>
              <a:rPr lang="en-US" altLang="en-US" sz="1800"/>
              <a:t>  }</a:t>
            </a:r>
          </a:p>
          <a:p>
            <a:pPr eaLnBrk="1" hangingPunct="1"/>
            <a:r>
              <a:rPr lang="en-US" altLang="en-US" sz="1800"/>
              <a:t>}</a:t>
            </a:r>
          </a:p>
          <a:p>
            <a:pPr eaLnBrk="1" hangingPunct="1"/>
            <a:endParaRPr lang="en-US" altLang="en-US" sz="1800"/>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33795356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0CE36C92-AC6E-40D2-B9EC-83965B6E8B7E}" type="slidenum">
              <a:rPr lang="en-US" altLang="en-US" sz="1400"/>
              <a:pPr eaLnBrk="1" hangingPunct="1"/>
              <a:t>89</a:t>
            </a:fld>
            <a:endParaRPr lang="en-US" altLang="en-US" sz="1400"/>
          </a:p>
        </p:txBody>
      </p:sp>
      <p:sp>
        <p:nvSpPr>
          <p:cNvPr id="104451"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Craps</a:t>
            </a:r>
          </a:p>
        </p:txBody>
      </p:sp>
      <p:sp>
        <p:nvSpPr>
          <p:cNvPr id="104452" name="Text Box 4"/>
          <p:cNvSpPr txBox="1">
            <a:spLocks noChangeArrowheads="1"/>
          </p:cNvSpPr>
          <p:nvPr/>
        </p:nvSpPr>
        <p:spPr bwMode="auto">
          <a:xfrm>
            <a:off x="441325" y="2139950"/>
            <a:ext cx="5421313"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 roll the dice</a:t>
            </a:r>
          </a:p>
          <a:p>
            <a:pPr eaLnBrk="1" hangingPunct="1"/>
            <a:r>
              <a:rPr lang="en-US" altLang="en-US" sz="2000"/>
              <a:t>function rollDice() {</a:t>
            </a:r>
          </a:p>
          <a:p>
            <a:pPr eaLnBrk="1" hangingPunct="1"/>
            <a:r>
              <a:rPr lang="en-US" altLang="en-US" sz="2000"/>
              <a:t>   var die1, die2, workSum;</a:t>
            </a:r>
          </a:p>
          <a:p>
            <a:pPr eaLnBrk="1" hangingPunct="1"/>
            <a:r>
              <a:rPr lang="en-US" altLang="en-US" sz="2000"/>
              <a:t>   die1 = Math.floor( 1 + Math.random() * 6 );</a:t>
            </a:r>
          </a:p>
          <a:p>
            <a:pPr eaLnBrk="1" hangingPunct="1"/>
            <a:r>
              <a:rPr lang="en-US" altLang="en-US" sz="2000"/>
              <a:t>   die2 = Math.floor( 1 + Math.random() * 6 );</a:t>
            </a:r>
          </a:p>
          <a:p>
            <a:pPr eaLnBrk="1" hangingPunct="1"/>
            <a:r>
              <a:rPr lang="en-US" altLang="en-US" sz="2000"/>
              <a:t>   workSum = die1 + die2;</a:t>
            </a:r>
          </a:p>
          <a:p>
            <a:pPr eaLnBrk="1" hangingPunct="1"/>
            <a:r>
              <a:rPr lang="en-US" altLang="en-US" sz="2000"/>
              <a:t>   document.craps.firstDie.value = die1;</a:t>
            </a:r>
          </a:p>
          <a:p>
            <a:pPr eaLnBrk="1" hangingPunct="1"/>
            <a:r>
              <a:rPr lang="en-US" altLang="en-US" sz="2000"/>
              <a:t>   document.craps.secondDie.value = die2;</a:t>
            </a:r>
          </a:p>
          <a:p>
            <a:pPr eaLnBrk="1" hangingPunct="1"/>
            <a:r>
              <a:rPr lang="en-US" altLang="en-US" sz="2000"/>
              <a:t>   document.craps.sum.value = workSum;</a:t>
            </a:r>
          </a:p>
          <a:p>
            <a:pPr eaLnBrk="1" hangingPunct="1"/>
            <a:r>
              <a:rPr lang="en-US" altLang="en-US" sz="2000"/>
              <a:t>   return workSum;</a:t>
            </a:r>
          </a:p>
          <a:p>
            <a:pPr eaLnBrk="1" hangingPunct="1"/>
            <a:r>
              <a:rPr lang="en-US" altLang="en-US" sz="2000"/>
              <a:t>}</a:t>
            </a:r>
          </a:p>
          <a:p>
            <a:pPr eaLnBrk="1" hangingPunct="1"/>
            <a:r>
              <a:rPr lang="en-US" altLang="en-US" sz="2000"/>
              <a:t>&lt;/SCRIPT&gt;</a:t>
            </a:r>
          </a:p>
          <a:p>
            <a:pPr eaLnBrk="1" hangingPunct="1"/>
            <a:endParaRPr lang="en-US" altLang="en-US" sz="2000"/>
          </a:p>
        </p:txBody>
      </p:sp>
      <p:sp>
        <p:nvSpPr>
          <p:cNvPr id="104453" name="AutoShape 5">
            <a:hlinkClick r:id="rId3" action="ppaction://hlinkfile" highlightClick="1"/>
          </p:cNvPr>
          <p:cNvSpPr>
            <a:spLocks noChangeArrowheads="1"/>
          </p:cNvSpPr>
          <p:nvPr/>
        </p:nvSpPr>
        <p:spPr bwMode="auto">
          <a:xfrm>
            <a:off x="7467600" y="48006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469366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8229600" cy="1143000"/>
          </a:xfrm>
        </p:spPr>
        <p:txBody>
          <a:bodyPr/>
          <a:lstStyle/>
          <a:p>
            <a:pPr marR="0" rtl="0"/>
            <a:r>
              <a:rPr lang="en-US" b="1" i="0" u="none" strike="noStrike" kern="1600" baseline="0" dirty="0" smtClean="0">
                <a:latin typeface="Cambria"/>
              </a:rPr>
              <a:t>Use Lowercase Tags?</a:t>
            </a:r>
          </a:p>
        </p:txBody>
      </p:sp>
      <p:sp>
        <p:nvSpPr>
          <p:cNvPr id="3" name="Text Placeholder 2"/>
          <p:cNvSpPr>
            <a:spLocks noGrp="1"/>
          </p:cNvSpPr>
          <p:nvPr>
            <p:ph type="body" idx="4294967295"/>
          </p:nvPr>
        </p:nvSpPr>
        <p:spPr>
          <a:xfrm>
            <a:off x="0" y="1600200"/>
            <a:ext cx="8229600" cy="4525963"/>
          </a:xfrm>
        </p:spPr>
        <p:txBody>
          <a:bodyPr>
            <a:normAutofit fontScale="70000" lnSpcReduction="20000"/>
          </a:bodyPr>
          <a:lstStyle/>
          <a:p>
            <a:pPr marR="0" lvl="0" rtl="0"/>
            <a:r>
              <a:rPr lang="en-US" dirty="0"/>
              <a:t>We have just said that HTML tags are not case sensitive: &lt;B&gt; means the same as &lt;b&gt;. It is recommended to always use because</a:t>
            </a:r>
          </a:p>
          <a:p>
            <a:pPr marR="0" lvl="0" rtl="0"/>
            <a:r>
              <a:rPr lang="en-US" dirty="0"/>
              <a:t>If you want to prepare yourself for the next generations of HTML, you should start using lowercase tags. The World Wide Web Consortium recommends lowercase tags in their HTML  recommendation, and XHTML (the next generation HTML) demands lowercase tags.</a:t>
            </a:r>
          </a:p>
          <a:p>
            <a:pPr marR="0" lvl="0" rtl="0"/>
            <a:r>
              <a:rPr lang="en-US" dirty="0"/>
              <a:t>Tags can have attributes. Attributes can provide additional information about the HTML elements on your page. </a:t>
            </a:r>
          </a:p>
          <a:p>
            <a:pPr marR="0" lvl="0" rtl="0"/>
            <a:r>
              <a:rPr lang="en-US" dirty="0"/>
              <a:t>This tag defines the body element of your HTML page: &lt;body&gt;. With an added </a:t>
            </a:r>
            <a:r>
              <a:rPr lang="en-US" dirty="0" err="1"/>
              <a:t>bgcolor</a:t>
            </a:r>
            <a:r>
              <a:rPr lang="en-US" dirty="0"/>
              <a:t> attribute, you can tell the browser that the background color of your page should be red, like this: &lt;body </a:t>
            </a:r>
            <a:r>
              <a:rPr lang="en-US" dirty="0" err="1"/>
              <a:t>bgcolor</a:t>
            </a:r>
            <a:r>
              <a:rPr lang="en-US" dirty="0"/>
              <a:t>="red"&gt;.</a:t>
            </a:r>
          </a:p>
          <a:p>
            <a:pPr marR="0" lvl="0" rtl="0"/>
            <a:r>
              <a:rPr lang="en-US" dirty="0"/>
              <a:t>Attributes always come in name/value pairs like this: name="value".</a:t>
            </a:r>
          </a:p>
          <a:p>
            <a:pPr marR="0" lvl="0" rtl="0"/>
            <a:r>
              <a:rPr lang="en-US" dirty="0"/>
              <a:t>Attributes are always added to the start tag of an HTML element.</a:t>
            </a:r>
          </a:p>
        </p:txBody>
      </p:sp>
    </p:spTree>
    <p:extLst>
      <p:ext uri="{BB962C8B-B14F-4D97-AF65-F5344CB8AC3E}">
        <p14:creationId xmlns:p14="http://schemas.microsoft.com/office/powerpoint/2010/main" val="27177559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F66EFD3-4A15-460C-A855-C0964B883BC9}" type="slidenum">
              <a:rPr lang="en-US" altLang="en-US" sz="1400"/>
              <a:pPr eaLnBrk="1" hangingPunct="1"/>
              <a:t>90</a:t>
            </a:fld>
            <a:endParaRPr lang="en-US" altLang="en-US" sz="1400"/>
          </a:p>
        </p:txBody>
      </p:sp>
      <p:sp>
        <p:nvSpPr>
          <p:cNvPr id="106499"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Poker Hand</a:t>
            </a:r>
          </a:p>
        </p:txBody>
      </p:sp>
      <p:sp>
        <p:nvSpPr>
          <p:cNvPr id="106500" name="Text Box 5"/>
          <p:cNvSpPr txBox="1">
            <a:spLocks noChangeArrowheads="1"/>
          </p:cNvSpPr>
          <p:nvPr/>
        </p:nvSpPr>
        <p:spPr bwMode="auto">
          <a:xfrm>
            <a:off x="365125" y="2139950"/>
            <a:ext cx="8154988"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&lt;SCRIPT TYPE="text/javascript"&gt;</a:t>
            </a:r>
          </a:p>
          <a:p>
            <a:pPr eaLnBrk="1" hangingPunct="1"/>
            <a:r>
              <a:rPr lang="en-US" altLang="en-US" sz="2000"/>
              <a:t>function rand1toN(N) {</a:t>
            </a:r>
          </a:p>
          <a:p>
            <a:pPr eaLnBrk="1" hangingPunct="1"/>
            <a:r>
              <a:rPr lang="en-US" altLang="en-US" sz="2000"/>
              <a:t>   return Math.floor( 1+Math.random()*N );</a:t>
            </a:r>
          </a:p>
          <a:p>
            <a:pPr eaLnBrk="1" hangingPunct="1"/>
            <a:r>
              <a:rPr lang="en-US" altLang="en-US" sz="2000"/>
              <a:t>   }</a:t>
            </a:r>
          </a:p>
          <a:p>
            <a:pPr eaLnBrk="1" hangingPunct="1"/>
            <a:r>
              <a:rPr lang="en-US" altLang="en-US" sz="2000"/>
              <a:t>function dealcard(card) {</a:t>
            </a:r>
          </a:p>
          <a:p>
            <a:pPr eaLnBrk="1" hangingPunct="1"/>
            <a:r>
              <a:rPr lang="en-US" altLang="en-US" sz="2000"/>
              <a:t>   var rank = new Array(0,"A","2","3","4","5","6","7",                          </a:t>
            </a:r>
          </a:p>
          <a:p>
            <a:pPr eaLnBrk="1" hangingPunct="1"/>
            <a:r>
              <a:rPr lang="en-US" altLang="en-US" sz="2000"/>
              <a:t>        "8","9","T","J","Q","K");</a:t>
            </a:r>
          </a:p>
          <a:p>
            <a:pPr eaLnBrk="1" hangingPunct="1"/>
            <a:r>
              <a:rPr lang="en-US" altLang="en-US" sz="2000"/>
              <a:t>   var suit = new Array(0, "Spades", "Hearts", "Diamonds", "Clubs");</a:t>
            </a:r>
          </a:p>
          <a:p>
            <a:pPr eaLnBrk="1" hangingPunct="1"/>
            <a:r>
              <a:rPr lang="en-US" altLang="en-US" sz="2000"/>
              <a:t>   card[0] = rank[rand1toN(13)];</a:t>
            </a:r>
          </a:p>
          <a:p>
            <a:pPr eaLnBrk="1" hangingPunct="1"/>
            <a:r>
              <a:rPr lang="en-US" altLang="en-US" sz="2000"/>
              <a:t>   card[1] = suit[rand1toN(4)];</a:t>
            </a:r>
          </a:p>
          <a:p>
            <a:pPr eaLnBrk="1" hangingPunct="1"/>
            <a:r>
              <a:rPr lang="en-US" altLang="en-US" sz="2000"/>
              <a:t>}</a:t>
            </a:r>
          </a:p>
        </p:txBody>
      </p:sp>
    </p:spTree>
    <p:extLst>
      <p:ext uri="{BB962C8B-B14F-4D97-AF65-F5344CB8AC3E}">
        <p14:creationId xmlns:p14="http://schemas.microsoft.com/office/powerpoint/2010/main" val="660136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CCEA7F57-F8F7-4AC0-A546-6569EF372B30}" type="slidenum">
              <a:rPr lang="en-US" altLang="en-US" sz="1400"/>
              <a:pPr eaLnBrk="1" hangingPunct="1"/>
              <a:t>91</a:t>
            </a:fld>
            <a:endParaRPr lang="en-US" altLang="en-US" sz="1400"/>
          </a:p>
        </p:txBody>
      </p:sp>
      <p:sp>
        <p:nvSpPr>
          <p:cNvPr id="108547"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Poker Hand</a:t>
            </a:r>
          </a:p>
        </p:txBody>
      </p:sp>
      <p:sp>
        <p:nvSpPr>
          <p:cNvPr id="108548" name="Text Box 5"/>
          <p:cNvSpPr txBox="1">
            <a:spLocks noChangeArrowheads="1"/>
          </p:cNvSpPr>
          <p:nvPr/>
        </p:nvSpPr>
        <p:spPr bwMode="auto">
          <a:xfrm>
            <a:off x="609600" y="2260600"/>
            <a:ext cx="334962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var card = new Array(2);</a:t>
            </a:r>
          </a:p>
          <a:p>
            <a:pPr eaLnBrk="1" hangingPunct="1"/>
            <a:r>
              <a:rPr lang="en-US" altLang="en-US" sz="2000"/>
              <a:t>var player = new Array(10);</a:t>
            </a:r>
          </a:p>
          <a:p>
            <a:pPr eaLnBrk="1" hangingPunct="1"/>
            <a:r>
              <a:rPr lang="en-US" altLang="en-US" sz="2000"/>
              <a:t>var dealer = new Array(10);</a:t>
            </a:r>
          </a:p>
          <a:p>
            <a:pPr eaLnBrk="1" hangingPunct="1"/>
            <a:r>
              <a:rPr lang="en-US" altLang="en-US" sz="2000"/>
              <a:t>for (var i=0; i&lt;=4; i++) {</a:t>
            </a:r>
          </a:p>
          <a:p>
            <a:pPr eaLnBrk="1" hangingPunct="1"/>
            <a:r>
              <a:rPr lang="en-US" altLang="en-US" sz="2000"/>
              <a:t>   dealcard(card);</a:t>
            </a:r>
          </a:p>
          <a:p>
            <a:pPr eaLnBrk="1" hangingPunct="1"/>
            <a:r>
              <a:rPr lang="en-US" altLang="en-US" sz="2000"/>
              <a:t>   player[i*2] = card[0];</a:t>
            </a:r>
          </a:p>
          <a:p>
            <a:pPr eaLnBrk="1" hangingPunct="1"/>
            <a:r>
              <a:rPr lang="en-US" altLang="en-US" sz="2000"/>
              <a:t>   player[i*2+1] = card[1];</a:t>
            </a:r>
          </a:p>
          <a:p>
            <a:pPr eaLnBrk="1" hangingPunct="1"/>
            <a:r>
              <a:rPr lang="en-US" altLang="en-US" sz="2000"/>
              <a:t>   dealcard(card);</a:t>
            </a:r>
          </a:p>
          <a:p>
            <a:pPr eaLnBrk="1" hangingPunct="1"/>
            <a:r>
              <a:rPr lang="en-US" altLang="en-US" sz="2000"/>
              <a:t>   dealer[i*2] = card[0];</a:t>
            </a:r>
          </a:p>
          <a:p>
            <a:pPr eaLnBrk="1" hangingPunct="1"/>
            <a:r>
              <a:rPr lang="en-US" altLang="en-US" sz="2000"/>
              <a:t>   dealer[i*2+1] = card[1];</a:t>
            </a:r>
          </a:p>
          <a:p>
            <a:pPr eaLnBrk="1" hangingPunct="1"/>
            <a:r>
              <a:rPr lang="en-US" altLang="en-US" sz="2000"/>
              <a:t>}</a:t>
            </a:r>
          </a:p>
          <a:p>
            <a:pPr eaLnBrk="1" hangingPunct="1"/>
            <a:endParaRPr lang="en-US" altLang="en-US" sz="2000"/>
          </a:p>
        </p:txBody>
      </p:sp>
    </p:spTree>
    <p:extLst>
      <p:ext uri="{BB962C8B-B14F-4D97-AF65-F5344CB8AC3E}">
        <p14:creationId xmlns:p14="http://schemas.microsoft.com/office/powerpoint/2010/main" val="31209320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30A46624-A910-4939-8240-7B7D5769658D}" type="slidenum">
              <a:rPr lang="en-US" altLang="en-US" sz="1400"/>
              <a:pPr eaLnBrk="1" hangingPunct="1"/>
              <a:t>92</a:t>
            </a:fld>
            <a:endParaRPr lang="en-US" altLang="en-US" sz="1400"/>
          </a:p>
        </p:txBody>
      </p:sp>
      <p:sp>
        <p:nvSpPr>
          <p:cNvPr id="110595"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Poker Hand</a:t>
            </a:r>
          </a:p>
        </p:txBody>
      </p:sp>
      <p:sp>
        <p:nvSpPr>
          <p:cNvPr id="110596" name="Text Box 5"/>
          <p:cNvSpPr txBox="1">
            <a:spLocks noChangeArrowheads="1"/>
          </p:cNvSpPr>
          <p:nvPr/>
        </p:nvSpPr>
        <p:spPr bwMode="auto">
          <a:xfrm>
            <a:off x="254000" y="2030413"/>
            <a:ext cx="74342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document.writeln("&lt;H1&gt; PLAYER &lt;/H1&gt;");</a:t>
            </a:r>
          </a:p>
          <a:p>
            <a:pPr eaLnBrk="1" hangingPunct="1"/>
            <a:r>
              <a:rPr lang="en-US" altLang="en-US" sz="2000"/>
              <a:t>document.writeln("&lt;TABLE BORDER='1' &gt;");</a:t>
            </a:r>
          </a:p>
          <a:p>
            <a:pPr eaLnBrk="1" hangingPunct="1"/>
            <a:r>
              <a:rPr lang="en-US" altLang="en-US" sz="2000"/>
              <a:t>for (var i=0; i&lt;=4; i++) {</a:t>
            </a:r>
          </a:p>
          <a:p>
            <a:pPr eaLnBrk="1" hangingPunct="1"/>
            <a:r>
              <a:rPr lang="en-US" altLang="en-US" sz="2000"/>
              <a:t>   document.writeln("&lt;TR&gt;&lt;TD&gt;&lt;P&gt;" + player[i*2] + "&lt;/TD&gt;"</a:t>
            </a:r>
          </a:p>
          <a:p>
            <a:pPr eaLnBrk="1" hangingPunct="1"/>
            <a:r>
              <a:rPr lang="en-US" altLang="en-US" sz="2000"/>
              <a:t>     + "&lt;TD&gt;&lt;P&gt;" + player[i*2+1] + "&lt;/TD&gt;&lt;/TR&gt;");</a:t>
            </a:r>
          </a:p>
          <a:p>
            <a:pPr eaLnBrk="1" hangingPunct="1"/>
            <a:r>
              <a:rPr lang="en-US" altLang="en-US" sz="2000"/>
              <a:t>}</a:t>
            </a:r>
          </a:p>
          <a:p>
            <a:pPr eaLnBrk="1" hangingPunct="1"/>
            <a:r>
              <a:rPr lang="en-US" altLang="en-US" sz="2000"/>
              <a:t>document.writeln("&lt;/TABLE&gt; &lt;/HTML&gt;");  </a:t>
            </a:r>
          </a:p>
          <a:p>
            <a:pPr eaLnBrk="1" hangingPunct="1"/>
            <a:r>
              <a:rPr lang="en-US" altLang="en-US" sz="2000"/>
              <a:t>&lt;/SCRIPT&gt;</a:t>
            </a:r>
          </a:p>
          <a:p>
            <a:pPr eaLnBrk="1" hangingPunct="1"/>
            <a:endParaRPr lang="en-US" altLang="en-US" sz="2000"/>
          </a:p>
        </p:txBody>
      </p:sp>
      <p:sp>
        <p:nvSpPr>
          <p:cNvPr id="110597" name="AutoShape 6">
            <a:hlinkClick r:id="rId3" action="ppaction://hlinkfile" highlightClick="1"/>
          </p:cNvPr>
          <p:cNvSpPr>
            <a:spLocks noChangeArrowheads="1"/>
          </p:cNvSpPr>
          <p:nvPr/>
        </p:nvSpPr>
        <p:spPr bwMode="auto">
          <a:xfrm>
            <a:off x="7620000" y="48768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9804201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813C24F-E85C-4F7B-AB8B-09DA08E5201A}" type="slidenum">
              <a:rPr lang="en-US" altLang="en-US" sz="1400"/>
              <a:pPr eaLnBrk="1" hangingPunct="1"/>
              <a:t>93</a:t>
            </a:fld>
            <a:endParaRPr lang="en-US" altLang="en-US" sz="1400"/>
          </a:p>
        </p:txBody>
      </p:sp>
      <p:sp>
        <p:nvSpPr>
          <p:cNvPr id="112643"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Character Processing</a:t>
            </a:r>
          </a:p>
        </p:txBody>
      </p:sp>
      <p:sp>
        <p:nvSpPr>
          <p:cNvPr id="112644" name="Text Box 5"/>
          <p:cNvSpPr txBox="1">
            <a:spLocks noChangeArrowheads="1"/>
          </p:cNvSpPr>
          <p:nvPr/>
        </p:nvSpPr>
        <p:spPr bwMode="auto">
          <a:xfrm>
            <a:off x="381000" y="2209800"/>
            <a:ext cx="80327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&lt;SCRIPT TYPE="text/javascript"&gt;</a:t>
            </a:r>
          </a:p>
          <a:p>
            <a:pPr eaLnBrk="1" hangingPunct="1"/>
            <a:r>
              <a:rPr lang="en-US" altLang="en-US" sz="2000"/>
              <a:t>var s = "ZEBRA";</a:t>
            </a:r>
          </a:p>
          <a:p>
            <a:pPr eaLnBrk="1" hangingPunct="1"/>
            <a:r>
              <a:rPr lang="en-US" altLang="en-US" sz="2000"/>
              <a:t>var s2 = "AbCdEfG";</a:t>
            </a:r>
          </a:p>
          <a:p>
            <a:pPr eaLnBrk="1" hangingPunct="1"/>
            <a:r>
              <a:rPr lang="en-US" altLang="en-US" sz="2000"/>
              <a:t>document.writeln( "&lt;P&gt; Character at index 0 in '"+ </a:t>
            </a:r>
          </a:p>
          <a:p>
            <a:pPr eaLnBrk="1" hangingPunct="1"/>
            <a:r>
              <a:rPr lang="en-US" altLang="en-US" sz="2000"/>
              <a:t>   s + '" is " + s.charAt( 0 ) );</a:t>
            </a:r>
          </a:p>
          <a:p>
            <a:pPr eaLnBrk="1" hangingPunct="1"/>
            <a:r>
              <a:rPr lang="en-US" altLang="en-US" sz="2000"/>
              <a:t>document.writeln( "&lt;BR&gt;Character code at index 0 in '" + </a:t>
            </a:r>
          </a:p>
          <a:p>
            <a:pPr eaLnBrk="1" hangingPunct="1"/>
            <a:r>
              <a:rPr lang="en-US" altLang="en-US" sz="2000"/>
              <a:t>   s + "' is " + s.charCodeAt( 0 ) + "&lt;/P&gt;" ); </a:t>
            </a:r>
          </a:p>
          <a:p>
            <a:pPr eaLnBrk="1" hangingPunct="1"/>
            <a:r>
              <a:rPr lang="en-US" altLang="en-US" sz="2000"/>
              <a:t>document.writeln( "&lt;P&gt;'" + String.fromCharCode( 87, 79, 82, 68 ) + </a:t>
            </a:r>
          </a:p>
          <a:p>
            <a:pPr eaLnBrk="1" hangingPunct="1"/>
            <a:r>
              <a:rPr lang="en-US" altLang="en-US" sz="2000"/>
              <a:t>   "' contains character codes 87, 79, 82 and 68&lt;/P&gt;" );</a:t>
            </a:r>
          </a:p>
          <a:p>
            <a:pPr eaLnBrk="1" hangingPunct="1"/>
            <a:r>
              <a:rPr lang="en-US" altLang="en-US" sz="2000"/>
              <a:t>document.writeln( "&lt;P&gt;'" + s2 + "' in lowercase is '" +</a:t>
            </a:r>
          </a:p>
          <a:p>
            <a:pPr eaLnBrk="1" hangingPunct="1"/>
            <a:r>
              <a:rPr lang="en-US" altLang="en-US" sz="2000"/>
              <a:t>   s2.toLowerCase() + "'" );</a:t>
            </a:r>
          </a:p>
          <a:p>
            <a:pPr eaLnBrk="1" hangingPunct="1"/>
            <a:r>
              <a:rPr lang="en-US" altLang="en-US" sz="2000"/>
              <a:t>document.writeln( "&lt;BR&gt;'" + s2 + "' in uppercase is '" +</a:t>
            </a:r>
          </a:p>
          <a:p>
            <a:pPr eaLnBrk="1" hangingPunct="1"/>
            <a:r>
              <a:rPr lang="en-US" altLang="en-US" sz="2000"/>
              <a:t>   s2.toUpperCase() + "'&lt;/P&gt;" );</a:t>
            </a:r>
          </a:p>
          <a:p>
            <a:pPr eaLnBrk="1" hangingPunct="1"/>
            <a:r>
              <a:rPr lang="en-US" altLang="en-US" sz="2000"/>
              <a:t>&lt;/SCRIPT&gt;</a:t>
            </a:r>
          </a:p>
        </p:txBody>
      </p:sp>
      <p:sp>
        <p:nvSpPr>
          <p:cNvPr id="112645" name="AutoShape 6">
            <a:hlinkClick r:id="rId3" action="ppaction://program" highlightClick="1"/>
          </p:cNvPr>
          <p:cNvSpPr>
            <a:spLocks noChangeArrowheads="1"/>
          </p:cNvSpPr>
          <p:nvPr/>
        </p:nvSpPr>
        <p:spPr bwMode="auto">
          <a:xfrm>
            <a:off x="7620000" y="50292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32941290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5F4DEF80-FBE9-4C9E-81CA-EF382E9BA0D8}" type="slidenum">
              <a:rPr lang="en-US" altLang="en-US" sz="1400"/>
              <a:pPr eaLnBrk="1" hangingPunct="1"/>
              <a:t>94</a:t>
            </a:fld>
            <a:endParaRPr lang="en-US" altLang="en-US" sz="1400"/>
          </a:p>
        </p:txBody>
      </p:sp>
      <p:sp>
        <p:nvSpPr>
          <p:cNvPr id="114691"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Dates and Times</a:t>
            </a:r>
          </a:p>
        </p:txBody>
      </p:sp>
      <p:sp>
        <p:nvSpPr>
          <p:cNvPr id="114692" name="Text Box 4"/>
          <p:cNvSpPr txBox="1">
            <a:spLocks noChangeArrowheads="1"/>
          </p:cNvSpPr>
          <p:nvPr/>
        </p:nvSpPr>
        <p:spPr bwMode="auto">
          <a:xfrm>
            <a:off x="228600" y="1828800"/>
            <a:ext cx="8010525"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1800"/>
              <a:t>&lt;SCRIPT LANGUAGE = "JavaScript"&gt;</a:t>
            </a:r>
          </a:p>
          <a:p>
            <a:pPr eaLnBrk="1" hangingPunct="1"/>
            <a:r>
              <a:rPr lang="en-US" altLang="en-US" sz="1800"/>
              <a:t>var current = new Date();</a:t>
            </a:r>
          </a:p>
          <a:p>
            <a:pPr eaLnBrk="1" hangingPunct="1"/>
            <a:r>
              <a:rPr lang="en-US" altLang="en-US" sz="1800"/>
              <a:t>document.writeln(current);</a:t>
            </a:r>
          </a:p>
          <a:p>
            <a:pPr eaLnBrk="1" hangingPunct="1"/>
            <a:r>
              <a:rPr lang="en-US" altLang="en-US" sz="1800"/>
              <a:t>document.writeln( "&lt;H1&gt;String representations and valueOf&lt;/H1&gt;" );</a:t>
            </a:r>
          </a:p>
          <a:p>
            <a:pPr eaLnBrk="1" hangingPunct="1"/>
            <a:r>
              <a:rPr lang="en-US" altLang="en-US" sz="1800"/>
              <a:t>document.writeln( "toString: " + current.toString() + </a:t>
            </a:r>
          </a:p>
          <a:p>
            <a:pPr eaLnBrk="1" hangingPunct="1"/>
            <a:r>
              <a:rPr lang="en-US" altLang="en-US" sz="1800"/>
              <a:t>    "&lt;BR&gt;toLocaleString: " + current.toLocaleString() + </a:t>
            </a:r>
          </a:p>
          <a:p>
            <a:pPr eaLnBrk="1" hangingPunct="1"/>
            <a:r>
              <a:rPr lang="en-US" altLang="en-US" sz="1800"/>
              <a:t>    "&lt;BR&gt;toUTCString: " + current.toUTCString() +</a:t>
            </a:r>
          </a:p>
          <a:p>
            <a:pPr eaLnBrk="1" hangingPunct="1"/>
            <a:r>
              <a:rPr lang="en-US" altLang="en-US" sz="1800"/>
              <a:t>    "&lt;BR&gt;valueOf: " + current.valueOf() ); </a:t>
            </a:r>
          </a:p>
          <a:p>
            <a:pPr eaLnBrk="1" hangingPunct="1"/>
            <a:r>
              <a:rPr lang="en-US" altLang="en-US" sz="1800"/>
              <a:t>document.writeln( "&lt;H1&gt;Get methods for local time zone&lt;/H1&gt;" );</a:t>
            </a:r>
          </a:p>
          <a:p>
            <a:pPr eaLnBrk="1" hangingPunct="1"/>
            <a:r>
              <a:rPr lang="en-US" altLang="en-US" sz="1800"/>
              <a:t>document.writeln( "getDate: " + current.getDate() + </a:t>
            </a:r>
          </a:p>
          <a:p>
            <a:pPr eaLnBrk="1" hangingPunct="1"/>
            <a:r>
              <a:rPr lang="en-US" altLang="en-US" sz="1800"/>
              <a:t>   "&lt;BR&gt;getDay: " + current.getDay() + "&lt;BR&gt;getMonth: " + </a:t>
            </a:r>
          </a:p>
          <a:p>
            <a:pPr eaLnBrk="1" hangingPunct="1"/>
            <a:r>
              <a:rPr lang="en-US" altLang="en-US" sz="1800"/>
              <a:t>   current.getMonth() + "&lt;BR&gt;getFullYear: " + current.getFullYear() + </a:t>
            </a:r>
          </a:p>
          <a:p>
            <a:pPr eaLnBrk="1" hangingPunct="1"/>
            <a:r>
              <a:rPr lang="en-US" altLang="en-US" sz="1800"/>
              <a:t>   "&lt;BR&gt;getTime: " + current.getTime() + "&lt;BR&gt;getHours: " + </a:t>
            </a:r>
          </a:p>
          <a:p>
            <a:pPr eaLnBrk="1" hangingPunct="1"/>
            <a:r>
              <a:rPr lang="en-US" altLang="en-US" sz="1800"/>
              <a:t>   current.getHours() + "&lt;BR&gt;getMinutes: " + current.getMinutes() +</a:t>
            </a:r>
          </a:p>
          <a:p>
            <a:pPr eaLnBrk="1" hangingPunct="1"/>
            <a:r>
              <a:rPr lang="en-US" altLang="en-US" sz="1800"/>
              <a:t>   "&lt;BR&gt;getSeconds: " + current.getSeconds() +  "&lt;BR&gt;getMilliseconds: " +</a:t>
            </a:r>
          </a:p>
          <a:p>
            <a:pPr eaLnBrk="1" hangingPunct="1"/>
            <a:r>
              <a:rPr lang="en-US" altLang="en-US" sz="1800"/>
              <a:t>   current.getMilliseconds() + "&lt;BR&gt;getTimezoneOffset: " + </a:t>
            </a:r>
          </a:p>
          <a:p>
            <a:pPr eaLnBrk="1" hangingPunct="1"/>
            <a:r>
              <a:rPr lang="en-US" altLang="en-US" sz="1800"/>
              <a:t>   current.getTimezoneOffset() );</a:t>
            </a:r>
          </a:p>
        </p:txBody>
      </p:sp>
    </p:spTree>
    <p:extLst>
      <p:ext uri="{BB962C8B-B14F-4D97-AF65-F5344CB8AC3E}">
        <p14:creationId xmlns:p14="http://schemas.microsoft.com/office/powerpoint/2010/main" val="38456407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1A2D6AC3-E03D-4D5B-9D99-4087821F9F22}" type="slidenum">
              <a:rPr lang="en-US" altLang="en-US" sz="1400"/>
              <a:pPr eaLnBrk="1" hangingPunct="1"/>
              <a:t>95</a:t>
            </a:fld>
            <a:endParaRPr lang="en-US" altLang="en-US" sz="1400"/>
          </a:p>
        </p:txBody>
      </p:sp>
      <p:sp>
        <p:nvSpPr>
          <p:cNvPr id="116739" name="Rectangle 4"/>
          <p:cNvSpPr>
            <a:spLocks noGrp="1" noChangeArrowheads="1"/>
          </p:cNvSpPr>
          <p:nvPr>
            <p:ph type="title" idx="4294967295"/>
          </p:nvPr>
        </p:nvSpPr>
        <p:spPr>
          <a:xfrm>
            <a:off x="0" y="274638"/>
            <a:ext cx="8229600" cy="1143000"/>
          </a:xfrm>
        </p:spPr>
        <p:txBody>
          <a:bodyPr/>
          <a:lstStyle/>
          <a:p>
            <a:pPr eaLnBrk="1" hangingPunct="1"/>
            <a:r>
              <a:rPr lang="en-US" altLang="en-US" smtClean="0"/>
              <a:t>Dates and Times</a:t>
            </a:r>
          </a:p>
        </p:txBody>
      </p:sp>
      <p:sp>
        <p:nvSpPr>
          <p:cNvPr id="116740" name="Text Box 5"/>
          <p:cNvSpPr txBox="1">
            <a:spLocks noChangeArrowheads="1"/>
          </p:cNvSpPr>
          <p:nvPr/>
        </p:nvSpPr>
        <p:spPr bwMode="auto">
          <a:xfrm>
            <a:off x="304800" y="2068513"/>
            <a:ext cx="8458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r>
              <a:rPr lang="en-US" altLang="en-US" sz="2000"/>
              <a:t>document.writeln( "&lt;H1&gt;Specifying arguments for a new Date&lt;/H1&gt;" );                        </a:t>
            </a:r>
          </a:p>
          <a:p>
            <a:pPr eaLnBrk="1" hangingPunct="1"/>
            <a:r>
              <a:rPr lang="en-US" altLang="en-US" sz="2000"/>
              <a:t>var anotherDate = new Date( 1999, 2, 18, 1, 5, 3, 9 );</a:t>
            </a:r>
          </a:p>
          <a:p>
            <a:pPr eaLnBrk="1" hangingPunct="1"/>
            <a:r>
              <a:rPr lang="en-US" altLang="en-US" sz="2000"/>
              <a:t>document.writeln( "Date: " + anotherDate );</a:t>
            </a:r>
          </a:p>
          <a:p>
            <a:pPr eaLnBrk="1" hangingPunct="1"/>
            <a:r>
              <a:rPr lang="en-US" altLang="en-US" sz="2000"/>
              <a:t>document.writeln( "&lt;H1&gt;Set methods for local time zone&lt;/H1&gt;" );                            </a:t>
            </a:r>
          </a:p>
          <a:p>
            <a:pPr eaLnBrk="1" hangingPunct="1"/>
            <a:r>
              <a:rPr lang="en-US" altLang="en-US" sz="2000"/>
              <a:t>anotherDate.setDate( 31 );</a:t>
            </a:r>
          </a:p>
          <a:p>
            <a:pPr eaLnBrk="1" hangingPunct="1"/>
            <a:r>
              <a:rPr lang="en-US" altLang="en-US" sz="2000"/>
              <a:t>anotherDate.setMonth( 11 );</a:t>
            </a:r>
          </a:p>
          <a:p>
            <a:pPr eaLnBrk="1" hangingPunct="1"/>
            <a:r>
              <a:rPr lang="en-US" altLang="en-US" sz="2000"/>
              <a:t>anotherDate.setFullYear( 1999 );</a:t>
            </a:r>
          </a:p>
          <a:p>
            <a:pPr eaLnBrk="1" hangingPunct="1"/>
            <a:r>
              <a:rPr lang="en-US" altLang="en-US" sz="2000"/>
              <a:t>anotherDate.setHours( 23 );      </a:t>
            </a:r>
          </a:p>
          <a:p>
            <a:pPr eaLnBrk="1" hangingPunct="1"/>
            <a:r>
              <a:rPr lang="en-US" altLang="en-US" sz="2000"/>
              <a:t>anotherDate.setMinutes( 59 );</a:t>
            </a:r>
          </a:p>
          <a:p>
            <a:pPr eaLnBrk="1" hangingPunct="1"/>
            <a:r>
              <a:rPr lang="en-US" altLang="en-US" sz="2000"/>
              <a:t>anotherDate.setSeconds( 59 );</a:t>
            </a:r>
          </a:p>
          <a:p>
            <a:pPr eaLnBrk="1" hangingPunct="1"/>
            <a:r>
              <a:rPr lang="en-US" altLang="en-US" sz="2000"/>
              <a:t>document.writeln( "Modified date: " + anotherDate );</a:t>
            </a:r>
          </a:p>
          <a:p>
            <a:pPr eaLnBrk="1" hangingPunct="1"/>
            <a:r>
              <a:rPr lang="en-US" altLang="en-US" sz="2000"/>
              <a:t>&lt;/SCRIPT&gt;</a:t>
            </a:r>
          </a:p>
          <a:p>
            <a:pPr eaLnBrk="1" hangingPunct="1"/>
            <a:endParaRPr lang="en-US" altLang="en-US" sz="2000"/>
          </a:p>
        </p:txBody>
      </p:sp>
      <p:sp>
        <p:nvSpPr>
          <p:cNvPr id="116741" name="AutoShape 6">
            <a:hlinkClick r:id="rId3" action="ppaction://hlinkfile" highlightClick="1"/>
          </p:cNvPr>
          <p:cNvSpPr>
            <a:spLocks noChangeArrowheads="1"/>
          </p:cNvSpPr>
          <p:nvPr/>
        </p:nvSpPr>
        <p:spPr bwMode="auto">
          <a:xfrm>
            <a:off x="7543800" y="47244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34284466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0779C630-E5D8-4384-9240-1EA351EE6635}" type="slidenum">
              <a:rPr lang="en-US" altLang="en-US" sz="1400"/>
              <a:pPr eaLnBrk="1" hangingPunct="1"/>
              <a:t>96</a:t>
            </a:fld>
            <a:endParaRPr lang="en-US" altLang="en-US" sz="1400"/>
          </a:p>
        </p:txBody>
      </p:sp>
      <p:sp>
        <p:nvSpPr>
          <p:cNvPr id="118787"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Radio buttons</a:t>
            </a:r>
          </a:p>
        </p:txBody>
      </p:sp>
      <p:sp>
        <p:nvSpPr>
          <p:cNvPr id="118788" name="Rectangle 3"/>
          <p:cNvSpPr>
            <a:spLocks noGrp="1" noChangeArrowheads="1"/>
          </p:cNvSpPr>
          <p:nvPr>
            <p:ph type="body" idx="4294967295"/>
          </p:nvPr>
        </p:nvSpPr>
        <p:spPr>
          <a:xfrm>
            <a:off x="0" y="1600200"/>
            <a:ext cx="8229600" cy="4525963"/>
          </a:xfrm>
        </p:spPr>
        <p:txBody>
          <a:bodyPr/>
          <a:lstStyle/>
          <a:p>
            <a:pPr eaLnBrk="1" hangingPunct="1"/>
            <a:r>
              <a:rPr lang="en-US" altLang="en-US" smtClean="0"/>
              <a:t>Assure that at least one radio button is clicked before taking action</a:t>
            </a:r>
          </a:p>
          <a:p>
            <a:pPr eaLnBrk="1" hangingPunct="1"/>
            <a:endParaRPr lang="en-US" altLang="en-US" smtClean="0"/>
          </a:p>
        </p:txBody>
      </p:sp>
      <p:sp>
        <p:nvSpPr>
          <p:cNvPr id="118789" name="AutoShape 4">
            <a:hlinkClick r:id="rId3" action="ppaction://program" highlightClick="1"/>
          </p:cNvPr>
          <p:cNvSpPr>
            <a:spLocks noChangeArrowheads="1"/>
          </p:cNvSpPr>
          <p:nvPr/>
        </p:nvSpPr>
        <p:spPr bwMode="auto">
          <a:xfrm>
            <a:off x="6781800" y="27432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16305551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fld id="{7F270B65-F9A6-45AA-AD9D-160099BEDD53}" type="slidenum">
              <a:rPr lang="en-US" altLang="en-US" sz="1400"/>
              <a:pPr eaLnBrk="1" hangingPunct="1"/>
              <a:t>97</a:t>
            </a:fld>
            <a:endParaRPr lang="en-US" altLang="en-US" sz="1400"/>
          </a:p>
        </p:txBody>
      </p:sp>
      <p:sp>
        <p:nvSpPr>
          <p:cNvPr id="120835" name="Rectangle 2"/>
          <p:cNvSpPr>
            <a:spLocks noGrp="1" noChangeArrowheads="1"/>
          </p:cNvSpPr>
          <p:nvPr>
            <p:ph type="title" idx="4294967295"/>
          </p:nvPr>
        </p:nvSpPr>
        <p:spPr>
          <a:xfrm>
            <a:off x="0" y="274638"/>
            <a:ext cx="8229600" cy="1143000"/>
          </a:xfrm>
        </p:spPr>
        <p:txBody>
          <a:bodyPr/>
          <a:lstStyle/>
          <a:p>
            <a:pPr eaLnBrk="1" hangingPunct="1"/>
            <a:r>
              <a:rPr lang="en-US" altLang="en-US" smtClean="0"/>
              <a:t>Checkboxes</a:t>
            </a:r>
          </a:p>
        </p:txBody>
      </p:sp>
      <p:sp>
        <p:nvSpPr>
          <p:cNvPr id="120836" name="Rectangle 3"/>
          <p:cNvSpPr>
            <a:spLocks noGrp="1" noChangeArrowheads="1"/>
          </p:cNvSpPr>
          <p:nvPr>
            <p:ph type="body" idx="4294967295"/>
          </p:nvPr>
        </p:nvSpPr>
        <p:spPr>
          <a:xfrm>
            <a:off x="0" y="1600200"/>
            <a:ext cx="8229600" cy="4525963"/>
          </a:xfrm>
        </p:spPr>
        <p:txBody>
          <a:bodyPr/>
          <a:lstStyle/>
          <a:p>
            <a:pPr eaLnBrk="1" hangingPunct="1"/>
            <a:r>
              <a:rPr lang="en-US" altLang="en-US" smtClean="0"/>
              <a:t>Respond to selections made with checkboxes</a:t>
            </a:r>
          </a:p>
        </p:txBody>
      </p:sp>
      <p:sp>
        <p:nvSpPr>
          <p:cNvPr id="120837" name="AutoShape 4">
            <a:hlinkClick r:id="rId3" action="ppaction://program" highlightClick="1"/>
          </p:cNvPr>
          <p:cNvSpPr>
            <a:spLocks noChangeArrowheads="1"/>
          </p:cNvSpPr>
          <p:nvPr/>
        </p:nvSpPr>
        <p:spPr bwMode="auto">
          <a:xfrm>
            <a:off x="4267200" y="2667000"/>
            <a:ext cx="1042988" cy="1042988"/>
          </a:xfrm>
          <a:prstGeom prst="actionButtonBlank">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eaLnBrk="1" hangingPunct="1"/>
            <a:endParaRPr lang="en-US" altLang="en-US"/>
          </a:p>
        </p:txBody>
      </p:sp>
    </p:spTree>
    <p:extLst>
      <p:ext uri="{BB962C8B-B14F-4D97-AF65-F5344CB8AC3E}">
        <p14:creationId xmlns:p14="http://schemas.microsoft.com/office/powerpoint/2010/main" val="2144769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C33B3F-014A-4AD6-A756-DC0DD52EC8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D2D18F-2017-4EAA-B6A9-C6E66FD743B3}">
  <ds:schemaRefs>
    <ds:schemaRef ds:uri="http://schemas.microsoft.com/sharepoint/v3/contenttype/forms"/>
  </ds:schemaRefs>
</ds:datastoreItem>
</file>

<file path=customXml/itemProps3.xml><?xml version="1.0" encoding="utf-8"?>
<ds:datastoreItem xmlns:ds="http://schemas.openxmlformats.org/officeDocument/2006/customXml" ds:itemID="{00C76DAD-88EA-4033-88CE-359963E781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3246</TotalTime>
  <Words>8392</Words>
  <Application>Microsoft Office PowerPoint</Application>
  <PresentationFormat>On-screen Show (4:3)</PresentationFormat>
  <Paragraphs>1166</Paragraphs>
  <Slides>97</Slides>
  <Notes>51</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97</vt:i4>
      </vt:variant>
    </vt:vector>
  </HeadingPairs>
  <TitlesOfParts>
    <vt:vector size="114" baseType="lpstr">
      <vt:lpstr>ＭＳ Ｐゴシック</vt:lpstr>
      <vt:lpstr>Arial</vt:lpstr>
      <vt:lpstr>Calibri</vt:lpstr>
      <vt:lpstr>Cambria</vt:lpstr>
      <vt:lpstr>Courier New</vt:lpstr>
      <vt:lpstr>Gill Sans MT</vt:lpstr>
      <vt:lpstr>ninifont</vt:lpstr>
      <vt:lpstr>Symbol</vt:lpstr>
      <vt:lpstr>Tahoma</vt:lpstr>
      <vt:lpstr>Times New Roman</vt:lpstr>
      <vt:lpstr>Trebuchet MS</vt:lpstr>
      <vt:lpstr>Verdana</vt:lpstr>
      <vt:lpstr>Wingdings</vt:lpstr>
      <vt:lpstr>Office Theme</vt:lpstr>
      <vt:lpstr>2_Custom Design</vt:lpstr>
      <vt:lpstr>1_Custom Design</vt:lpstr>
      <vt:lpstr>Custom Design</vt:lpstr>
      <vt:lpstr>PowerPoint Presentation</vt:lpstr>
      <vt:lpstr>HTML Programming</vt:lpstr>
      <vt:lpstr>Agenda</vt:lpstr>
      <vt:lpstr>Agenda</vt:lpstr>
      <vt:lpstr>What is HTML?</vt:lpstr>
      <vt:lpstr>Example: Creating a simple web page</vt:lpstr>
      <vt:lpstr>HTM or HTML Extension?</vt:lpstr>
      <vt:lpstr>HTML Tags</vt:lpstr>
      <vt:lpstr>Use Lowercase Tags?</vt:lpstr>
      <vt:lpstr>Quote Styles, "red" or 'red'?</vt:lpstr>
      <vt:lpstr>Headings</vt:lpstr>
      <vt:lpstr>Paragraphs</vt:lpstr>
      <vt:lpstr>Line Breaks</vt:lpstr>
      <vt:lpstr>Comments in HTML</vt:lpstr>
      <vt:lpstr>Text Formatting Tags</vt:lpstr>
      <vt:lpstr>Character Entities</vt:lpstr>
      <vt:lpstr>Non-breaking Space</vt:lpstr>
      <vt:lpstr>Most Common Character Entities</vt:lpstr>
      <vt:lpstr>Additional Commonly Used Character Entities</vt:lpstr>
      <vt:lpstr>The Anchor Tag and the HREF Attribute</vt:lpstr>
      <vt:lpstr>The Target Attribute</vt:lpstr>
      <vt:lpstr>The Anchor Tag and the Name Attribute</vt:lpstr>
      <vt:lpstr>The Anchor Tag and the Name Attribute (Contd…)</vt:lpstr>
      <vt:lpstr>Tables</vt:lpstr>
      <vt:lpstr>Tables and the Border Attribute</vt:lpstr>
      <vt:lpstr>Headings in a Table</vt:lpstr>
      <vt:lpstr>Empty Cells in a Table</vt:lpstr>
      <vt:lpstr>Empty Cells in a Table</vt:lpstr>
      <vt:lpstr>Table Tags</vt:lpstr>
      <vt:lpstr>HTML LISTS</vt:lpstr>
      <vt:lpstr>HTML LISTS</vt:lpstr>
      <vt:lpstr>HTML LISTS</vt:lpstr>
      <vt:lpstr>List Tags</vt:lpstr>
      <vt:lpstr>HTML Inheritance</vt:lpstr>
      <vt:lpstr>HTML Inheritance</vt:lpstr>
      <vt:lpstr>HTML Inheritance</vt:lpstr>
      <vt:lpstr>Working with Templates</vt:lpstr>
      <vt:lpstr>Soft Templates</vt:lpstr>
      <vt:lpstr>Working with Templates</vt:lpstr>
      <vt:lpstr>Working with Templates</vt:lpstr>
      <vt:lpstr>Working with Templates</vt:lpstr>
      <vt:lpstr>Meta Tags Explained</vt:lpstr>
      <vt:lpstr>Meta Tags Explained</vt:lpstr>
      <vt:lpstr>Recommended Tags</vt:lpstr>
      <vt:lpstr>Optional Tags</vt:lpstr>
      <vt:lpstr>Not Recommended Tags</vt:lpstr>
      <vt:lpstr>HTML Forms</vt:lpstr>
      <vt:lpstr>Form Tag</vt:lpstr>
      <vt:lpstr>Input Tag </vt:lpstr>
      <vt:lpstr>HTML Tutorial - Advanced Tags </vt:lpstr>
      <vt:lpstr>Example- Meta Tag</vt:lpstr>
      <vt:lpstr>Example- Meta Tag</vt:lpstr>
      <vt:lpstr>Example- Meta Tag (Contd.)</vt:lpstr>
      <vt:lpstr>PowerPoint Presentation</vt:lpstr>
      <vt:lpstr>Introduction</vt:lpstr>
      <vt:lpstr>What is JavaScript?</vt:lpstr>
      <vt:lpstr>JavaScript Allows Interactivity</vt:lpstr>
      <vt:lpstr>How Does It Work?</vt:lpstr>
      <vt:lpstr>Learning JavaScript</vt:lpstr>
      <vt:lpstr>JavaScript Statements</vt:lpstr>
      <vt:lpstr>JavaScript Statements</vt:lpstr>
      <vt:lpstr>JavaScript Statements</vt:lpstr>
      <vt:lpstr>Example Statements</vt:lpstr>
      <vt:lpstr>HTML Forms and JavaScript</vt:lpstr>
      <vt:lpstr>Naming Form Elements in HTML </vt:lpstr>
      <vt:lpstr>Forms and JavaScript</vt:lpstr>
      <vt:lpstr>Using Form Data</vt:lpstr>
      <vt:lpstr>Tips</vt:lpstr>
      <vt:lpstr>Characteristics </vt:lpstr>
      <vt:lpstr>JavaScript Topics</vt:lpstr>
      <vt:lpstr>JavaScript Topics</vt:lpstr>
      <vt:lpstr>JavaScript’s Uses Include:</vt:lpstr>
      <vt:lpstr>What’s DHTML?</vt:lpstr>
      <vt:lpstr>Browser Compatability</vt:lpstr>
      <vt:lpstr>Organization of JavaScript</vt:lpstr>
      <vt:lpstr>JavaScript</vt:lpstr>
      <vt:lpstr>document.writeln</vt:lpstr>
      <vt:lpstr>document.write</vt:lpstr>
      <vt:lpstr>window.alert</vt:lpstr>
      <vt:lpstr>User input/output</vt:lpstr>
      <vt:lpstr>Functions</vt:lpstr>
      <vt:lpstr>Random Numbers</vt:lpstr>
      <vt:lpstr>Roll the Die</vt:lpstr>
      <vt:lpstr>Rules of Craps</vt:lpstr>
      <vt:lpstr>Craps</vt:lpstr>
      <vt:lpstr>Craps</vt:lpstr>
      <vt:lpstr>Craps</vt:lpstr>
      <vt:lpstr>Craps</vt:lpstr>
      <vt:lpstr>Craps</vt:lpstr>
      <vt:lpstr>Poker Hand</vt:lpstr>
      <vt:lpstr>Poker Hand</vt:lpstr>
      <vt:lpstr>Poker Hand</vt:lpstr>
      <vt:lpstr>Character Processing</vt:lpstr>
      <vt:lpstr>Dates and Times</vt:lpstr>
      <vt:lpstr>Dates and Times</vt:lpstr>
      <vt:lpstr>Radio buttons</vt:lpstr>
      <vt:lpstr>Checkboxes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Shaji P C</dc:creator>
  <cp:lastModifiedBy>Dayananda Rao Us</cp:lastModifiedBy>
  <cp:revision>187</cp:revision>
  <dcterms:created xsi:type="dcterms:W3CDTF">2012-07-07T03:21:21Z</dcterms:created>
  <dcterms:modified xsi:type="dcterms:W3CDTF">2017-11-28T10:36:12Z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