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65" r:id="rId5"/>
    <p:sldId id="330" r:id="rId6"/>
    <p:sldId id="310" r:id="rId7"/>
    <p:sldId id="311" r:id="rId8"/>
    <p:sldId id="313" r:id="rId9"/>
    <p:sldId id="314" r:id="rId10"/>
    <p:sldId id="322" r:id="rId11"/>
    <p:sldId id="323" r:id="rId12"/>
    <p:sldId id="324" r:id="rId13"/>
    <p:sldId id="312" r:id="rId14"/>
    <p:sldId id="327" r:id="rId15"/>
    <p:sldId id="328" r:id="rId16"/>
    <p:sldId id="325" r:id="rId17"/>
    <p:sldId id="326" r:id="rId18"/>
    <p:sldId id="320" r:id="rId19"/>
    <p:sldId id="329" r:id="rId20"/>
    <p:sldId id="333" r:id="rId21"/>
    <p:sldId id="332" r:id="rId22"/>
    <p:sldId id="331"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75" d="100"/>
          <a:sy n="75" d="100"/>
        </p:scale>
        <p:origin x="-528" y="-84"/>
      </p:cViewPr>
      <p:guideLst>
        <p:guide orient="horz" pos="2160"/>
        <p:guide pos="3839"/>
      </p:guideLst>
    </p:cSldViewPr>
  </p:slideViewPr>
  <p:outlineViewPr>
    <p:cViewPr>
      <p:scale>
        <a:sx n="33" d="100"/>
        <a:sy n="33" d="100"/>
      </p:scale>
      <p:origin x="0" y="-756"/>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3/29/2017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3/29/2017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51A495E4-F4BE-4702-9F3E-CA1E480038A4}" type="datetime1">
              <a:rPr lang="en-US" smtClean="0"/>
              <a:pPr/>
              <a:t>3/29/2017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5C4C454-BABF-4CE3-BC37-FDCF2C946B72}" type="datetime1">
              <a:rPr lang="en-US" smtClean="0"/>
              <a:pPr/>
              <a:t>3/29/2017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3E9EEE0-552C-4902-8960-84B37DA83C60}" type="datetime1">
              <a:rPr lang="en-US" smtClean="0"/>
              <a:pPr/>
              <a:t>3/29/2017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E521C56F-4BB6-4538-9AF2-53088316B889}" type="datetime1">
              <a:rPr lang="en-US" smtClean="0"/>
              <a:pPr/>
              <a:t>3/29/2017</a:t>
            </a:fld>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F7DB1561-E8D8-4C36-88DE-DA30DD62C72E}" type="datetime1">
              <a:rPr lang="en-US" smtClean="0"/>
              <a:pPr/>
              <a:t>3/29/2017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43E817F9-9902-4FD7-9A9F-F9F889CA4C55}" type="datetime1">
              <a:rPr lang="en-US" smtClean="0"/>
              <a:pPr/>
              <a:t>3/29/2017</a:t>
            </a:fld>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03A1788-D91E-48C2-AD85-A42AD7EAAF45}" type="datetime1">
              <a:rPr lang="en-US" smtClean="0"/>
              <a:pPr/>
              <a:t>3/29/2017</a:t>
            </a:fld>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1279C00A-C728-459A-BC7F-97F436C0F8C5}" type="datetime1">
              <a:rPr lang="en-US" smtClean="0"/>
              <a:pPr/>
              <a:t>3/29/2017</a:t>
            </a:fld>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EE8EBA4-3173-4D5E-96BC-C18851CA7675}" type="datetime1">
              <a:rPr lang="en-US" smtClean="0"/>
              <a:pPr/>
              <a:t>3/29/2017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D6D63972-B196-4ECD-99B8-90C052AC5A19}" type="datetime1">
              <a:rPr lang="en-US" smtClean="0"/>
              <a:pPr/>
              <a:t>3/29/2017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9384B8F-10C5-4B4A-9CD1-7314368D5234}" type="datetime1">
              <a:rPr lang="en-US" smtClean="0"/>
              <a:pPr/>
              <a:t>3/29/2017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8000" dirty="0"/>
              <a:t>Apache Storm</a:t>
            </a:r>
          </a:p>
        </p:txBody>
      </p:sp>
      <p:sp>
        <p:nvSpPr>
          <p:cNvPr id="4" name="Subtitle 3"/>
          <p:cNvSpPr>
            <a:spLocks noGrp="1"/>
          </p:cNvSpPr>
          <p:nvPr>
            <p:ph type="subTitle" idx="1"/>
          </p:nvPr>
        </p:nvSpPr>
        <p:spPr>
          <a:xfrm>
            <a:off x="1065213" y="4800600"/>
            <a:ext cx="6469359" cy="1219200"/>
          </a:xfrm>
        </p:spPr>
        <p:txBody>
          <a:bodyPr>
            <a:normAutofit/>
          </a:bodyPr>
          <a:lstStyle/>
          <a:p>
            <a:r>
              <a:rPr lang="en-IN" sz="2400" dirty="0">
                <a:solidFill>
                  <a:schemeClr val="tx1">
                    <a:lumMod val="95000"/>
                  </a:schemeClr>
                </a:solidFill>
              </a:rPr>
              <a:t>Distributed and fault-tolerant real-time Processing System</a:t>
            </a:r>
            <a:endParaRPr lang="it-IT" sz="2400" dirty="0">
              <a:solidFill>
                <a:schemeClr val="tx1">
                  <a:lumMod val="95000"/>
                </a:schemeClr>
              </a:solidFill>
            </a:endParaRPr>
          </a:p>
        </p:txBody>
      </p:sp>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381000"/>
            <a:ext cx="10081119" cy="887760"/>
          </a:xfrm>
        </p:spPr>
        <p:txBody>
          <a:bodyPr>
            <a:noAutofit/>
          </a:bodyPr>
          <a:lstStyle/>
          <a:p>
            <a:r>
              <a:rPr lang="en-US" sz="5400" dirty="0"/>
              <a:t>Cluster Architecture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65306686"/>
              </p:ext>
            </p:extLst>
          </p:nvPr>
        </p:nvGraphicFramePr>
        <p:xfrm>
          <a:off x="1053851" y="1484784"/>
          <a:ext cx="10081120" cy="4989056"/>
        </p:xfrm>
        <a:graphic>
          <a:graphicData uri="http://schemas.openxmlformats.org/drawingml/2006/table">
            <a:tbl>
              <a:tblPr firstRow="1" bandRow="1">
                <a:tableStyleId>{073A0DAA-6AF3-43AB-8588-CEC1D06C72B9}</a:tableStyleId>
              </a:tblPr>
              <a:tblGrid>
                <a:gridCol w="2160240">
                  <a:extLst>
                    <a:ext uri="{9D8B030D-6E8A-4147-A177-3AD203B41FA5}">
                      <a16:colId xmlns:a16="http://schemas.microsoft.com/office/drawing/2014/main" xmlns="" val="3934417409"/>
                    </a:ext>
                  </a:extLst>
                </a:gridCol>
                <a:gridCol w="7920880">
                  <a:extLst>
                    <a:ext uri="{9D8B030D-6E8A-4147-A177-3AD203B41FA5}">
                      <a16:colId xmlns:a16="http://schemas.microsoft.com/office/drawing/2014/main" xmlns="" val="1102100783"/>
                    </a:ext>
                  </a:extLst>
                </a:gridCol>
              </a:tblGrid>
              <a:tr h="498088">
                <a:tc>
                  <a:txBody>
                    <a:bodyPr/>
                    <a:lstStyle/>
                    <a:p>
                      <a:r>
                        <a:rPr lang="en-IN" dirty="0"/>
                        <a:t>Component</a:t>
                      </a:r>
                    </a:p>
                  </a:txBody>
                  <a:tcPr/>
                </a:tc>
                <a:tc>
                  <a:txBody>
                    <a:bodyPr/>
                    <a:lstStyle/>
                    <a:p>
                      <a:r>
                        <a:rPr lang="en-IN" dirty="0"/>
                        <a:t>Description</a:t>
                      </a:r>
                    </a:p>
                  </a:txBody>
                  <a:tcPr/>
                </a:tc>
                <a:extLst>
                  <a:ext uri="{0D108BD9-81ED-4DB2-BD59-A6C34878D82A}">
                    <a16:rowId xmlns:a16="http://schemas.microsoft.com/office/drawing/2014/main" xmlns="" val="2760612262"/>
                  </a:ext>
                </a:extLst>
              </a:tr>
              <a:tr h="498088">
                <a:tc>
                  <a:txBody>
                    <a:bodyPr/>
                    <a:lstStyle/>
                    <a:p>
                      <a:r>
                        <a:rPr lang="en-IN" dirty="0"/>
                        <a:t>Nimbus</a:t>
                      </a:r>
                    </a:p>
                  </a:txBody>
                  <a:tcPr/>
                </a:tc>
                <a:tc>
                  <a:txBody>
                    <a:bodyPr/>
                    <a:lstStyle/>
                    <a:p>
                      <a:pPr marL="285750" indent="-285750">
                        <a:buFont typeface="Arial" panose="020B0604020202020204" pitchFamily="34" charset="0"/>
                        <a:buChar char="•"/>
                      </a:pPr>
                      <a:r>
                        <a:rPr lang="en-IN" sz="1800" b="1" i="0" kern="1200" dirty="0">
                          <a:solidFill>
                            <a:schemeClr val="dk1"/>
                          </a:solidFill>
                          <a:effectLst/>
                          <a:latin typeface="+mn-lt"/>
                          <a:ea typeface="+mn-ea"/>
                          <a:cs typeface="+mn-cs"/>
                        </a:rPr>
                        <a:t>Nimbus</a:t>
                      </a:r>
                      <a:r>
                        <a:rPr lang="en-IN" sz="1800" b="0" i="0" kern="1200" dirty="0">
                          <a:solidFill>
                            <a:schemeClr val="dk1"/>
                          </a:solidFill>
                          <a:effectLst/>
                          <a:latin typeface="+mn-lt"/>
                          <a:ea typeface="+mn-ea"/>
                          <a:cs typeface="+mn-cs"/>
                        </a:rPr>
                        <a:t> is a master node of Storm cluster.</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It is responsible for distributing data among all the worker nodes, assign tasks to worker nodes and monitoring failures</a:t>
                      </a:r>
                      <a:endParaRPr lang="en-IN" dirty="0"/>
                    </a:p>
                  </a:txBody>
                  <a:tcPr/>
                </a:tc>
                <a:extLst>
                  <a:ext uri="{0D108BD9-81ED-4DB2-BD59-A6C34878D82A}">
                    <a16:rowId xmlns:a16="http://schemas.microsoft.com/office/drawing/2014/main" xmlns="" val="909420017"/>
                  </a:ext>
                </a:extLst>
              </a:tr>
              <a:tr h="498088">
                <a:tc>
                  <a:txBody>
                    <a:bodyPr/>
                    <a:lstStyle/>
                    <a:p>
                      <a:r>
                        <a:rPr lang="en-IN" dirty="0"/>
                        <a:t>Supervisor</a:t>
                      </a:r>
                    </a:p>
                  </a:txBody>
                  <a:tcPr/>
                </a:tc>
                <a:tc>
                  <a:txBody>
                    <a:bodyPr/>
                    <a:lstStyle/>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The nodes that follow instructions given by the nimbus are called as Supervisors. </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 </a:t>
                      </a:r>
                      <a:r>
                        <a:rPr lang="en-IN" sz="1800" b="1" i="0" kern="1200" dirty="0">
                          <a:solidFill>
                            <a:schemeClr val="dk1"/>
                          </a:solidFill>
                          <a:effectLst/>
                          <a:latin typeface="+mn-lt"/>
                          <a:ea typeface="+mn-ea"/>
                          <a:cs typeface="+mn-cs"/>
                        </a:rPr>
                        <a:t>supervisor</a:t>
                      </a:r>
                      <a:r>
                        <a:rPr lang="en-IN" sz="1800" b="0" i="0" kern="1200" dirty="0">
                          <a:solidFill>
                            <a:schemeClr val="dk1"/>
                          </a:solidFill>
                          <a:effectLst/>
                          <a:latin typeface="+mn-lt"/>
                          <a:ea typeface="+mn-ea"/>
                          <a:cs typeface="+mn-cs"/>
                        </a:rPr>
                        <a:t> has multiple worker processes and it governs worker processes to complete the tasks assigned by the nimbus</a:t>
                      </a:r>
                      <a:endParaRPr lang="en-IN" dirty="0"/>
                    </a:p>
                  </a:txBody>
                  <a:tcPr/>
                </a:tc>
                <a:extLst>
                  <a:ext uri="{0D108BD9-81ED-4DB2-BD59-A6C34878D82A}">
                    <a16:rowId xmlns:a16="http://schemas.microsoft.com/office/drawing/2014/main" xmlns="" val="2820577360"/>
                  </a:ext>
                </a:extLst>
              </a:tr>
              <a:tr h="498088">
                <a:tc>
                  <a:txBody>
                    <a:bodyPr/>
                    <a:lstStyle/>
                    <a:p>
                      <a:r>
                        <a:rPr lang="en-IN" dirty="0"/>
                        <a:t>Worker Process</a:t>
                      </a:r>
                    </a:p>
                  </a:txBody>
                  <a:tcPr/>
                </a:tc>
                <a:tc>
                  <a:txBody>
                    <a:bodyPr/>
                    <a:lstStyle/>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 worker process will execute tasks related to a specific topology. </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 worker process will not run a task by itself, instead it creates </a:t>
                      </a:r>
                      <a:r>
                        <a:rPr lang="en-IN" sz="1800" b="1" i="0" kern="1200" dirty="0">
                          <a:solidFill>
                            <a:schemeClr val="dk1"/>
                          </a:solidFill>
                          <a:effectLst/>
                          <a:latin typeface="+mn-lt"/>
                          <a:ea typeface="+mn-ea"/>
                          <a:cs typeface="+mn-cs"/>
                        </a:rPr>
                        <a:t>executors</a:t>
                      </a:r>
                      <a:r>
                        <a:rPr lang="en-IN" sz="1800" b="0" i="0" kern="1200" dirty="0">
                          <a:solidFill>
                            <a:schemeClr val="dk1"/>
                          </a:solidFill>
                          <a:effectLst/>
                          <a:latin typeface="+mn-lt"/>
                          <a:ea typeface="+mn-ea"/>
                          <a:cs typeface="+mn-cs"/>
                        </a:rPr>
                        <a:t> and asks them to perform a particular task.</a:t>
                      </a:r>
                    </a:p>
                    <a:p>
                      <a:pPr marL="285750" indent="-285750">
                        <a:buFont typeface="Arial" panose="020B0604020202020204" pitchFamily="34" charset="0"/>
                        <a:buChar char="•"/>
                      </a:pPr>
                      <a:r>
                        <a:rPr lang="en-IN" sz="1800" b="0" i="0" kern="1200" dirty="0">
                          <a:solidFill>
                            <a:schemeClr val="dk1"/>
                          </a:solidFill>
                          <a:effectLst/>
                          <a:latin typeface="+mn-lt"/>
                          <a:ea typeface="+mn-ea"/>
                          <a:cs typeface="+mn-cs"/>
                        </a:rPr>
                        <a:t>A worker process will have multiple executors.</a:t>
                      </a:r>
                      <a:endParaRPr lang="en-IN" dirty="0"/>
                    </a:p>
                  </a:txBody>
                  <a:tcPr/>
                </a:tc>
                <a:extLst>
                  <a:ext uri="{0D108BD9-81ED-4DB2-BD59-A6C34878D82A}">
                    <a16:rowId xmlns:a16="http://schemas.microsoft.com/office/drawing/2014/main" xmlns="" val="2044337135"/>
                  </a:ext>
                </a:extLst>
              </a:tr>
              <a:tr h="498088">
                <a:tc>
                  <a:txBody>
                    <a:bodyPr/>
                    <a:lstStyle/>
                    <a:p>
                      <a:pPr fontAlgn="t"/>
                      <a:r>
                        <a:rPr lang="en-IN" dirty="0">
                          <a:effectLst/>
                        </a:rPr>
                        <a:t>Executor</a:t>
                      </a:r>
                    </a:p>
                  </a:txBody>
                  <a:tcPr marL="76200" marR="76200" marT="76200" marB="76200"/>
                </a:tc>
                <a:tc>
                  <a:txBody>
                    <a:bodyPr/>
                    <a:lstStyle/>
                    <a:p>
                      <a:pPr marL="285750" indent="-285750" fontAlgn="t">
                        <a:buFont typeface="Arial" panose="020B0604020202020204" pitchFamily="34" charset="0"/>
                        <a:buChar char="•"/>
                      </a:pPr>
                      <a:r>
                        <a:rPr lang="en-IN" dirty="0">
                          <a:effectLst/>
                        </a:rPr>
                        <a:t>An </a:t>
                      </a:r>
                      <a:r>
                        <a:rPr lang="en-IN" b="1" dirty="0">
                          <a:effectLst/>
                        </a:rPr>
                        <a:t>executor</a:t>
                      </a:r>
                      <a:r>
                        <a:rPr lang="en-IN" dirty="0">
                          <a:effectLst/>
                        </a:rPr>
                        <a:t> is nothing but a single thread spawn by a worker process. </a:t>
                      </a:r>
                    </a:p>
                    <a:p>
                      <a:pPr marL="285750" indent="-285750" fontAlgn="t">
                        <a:buFont typeface="Arial" panose="020B0604020202020204" pitchFamily="34" charset="0"/>
                        <a:buChar char="•"/>
                      </a:pPr>
                      <a:r>
                        <a:rPr lang="en-IN" dirty="0">
                          <a:effectLst/>
                        </a:rPr>
                        <a:t>An executor runs one or more tasks but only for a specific spout or bolt.</a:t>
                      </a:r>
                    </a:p>
                  </a:txBody>
                  <a:tcPr marL="76200" marR="76200" marT="76200" marB="76200"/>
                </a:tc>
                <a:extLst>
                  <a:ext uri="{0D108BD9-81ED-4DB2-BD59-A6C34878D82A}">
                    <a16:rowId xmlns:a16="http://schemas.microsoft.com/office/drawing/2014/main" xmlns="" val="1861503497"/>
                  </a:ext>
                </a:extLst>
              </a:tr>
              <a:tr h="498088">
                <a:tc>
                  <a:txBody>
                    <a:bodyPr/>
                    <a:lstStyle/>
                    <a:p>
                      <a:pPr fontAlgn="t"/>
                      <a:r>
                        <a:rPr lang="en-IN">
                          <a:effectLst/>
                        </a:rPr>
                        <a:t>Task</a:t>
                      </a:r>
                    </a:p>
                  </a:txBody>
                  <a:tcPr marL="76200" marR="76200" marT="76200" marB="76200"/>
                </a:tc>
                <a:tc>
                  <a:txBody>
                    <a:bodyPr/>
                    <a:lstStyle/>
                    <a:p>
                      <a:pPr marL="285750" indent="-285750" fontAlgn="t">
                        <a:buFont typeface="Arial" panose="020B0604020202020204" pitchFamily="34" charset="0"/>
                        <a:buChar char="•"/>
                      </a:pPr>
                      <a:r>
                        <a:rPr lang="en-IN" dirty="0">
                          <a:effectLst/>
                        </a:rPr>
                        <a:t>A task performs actual data processing. So, it is either a spout or a bolt.</a:t>
                      </a:r>
                    </a:p>
                  </a:txBody>
                  <a:tcPr marL="76200" marR="76200" marT="76200" marB="76200"/>
                </a:tc>
                <a:extLst>
                  <a:ext uri="{0D108BD9-81ED-4DB2-BD59-A6C34878D82A}">
                    <a16:rowId xmlns:a16="http://schemas.microsoft.com/office/drawing/2014/main" xmlns="" val="4066392970"/>
                  </a:ext>
                </a:extLst>
              </a:tr>
            </a:tbl>
          </a:graphicData>
        </a:graphic>
      </p:graphicFrame>
      <p:sp>
        <p:nvSpPr>
          <p:cNvPr id="2" name="Slide Number Placeholder 1"/>
          <p:cNvSpPr>
            <a:spLocks noGrp="1"/>
          </p:cNvSpPr>
          <p:nvPr>
            <p:ph type="sldNum" sz="quarter" idx="12"/>
          </p:nvPr>
        </p:nvSpPr>
        <p:spPr>
          <a:xfrm>
            <a:off x="10846940" y="6405105"/>
            <a:ext cx="838201" cy="276228"/>
          </a:xfrm>
        </p:spPr>
        <p:txBody>
          <a:bodyPr/>
          <a:lstStyle/>
          <a:p>
            <a:fld id="{2A013F82-EE5E-44EE-A61D-E31C6657F26F}" type="slidenum">
              <a:rPr lang="en-IN" sz="3600" smtClean="0"/>
              <a:pPr/>
              <a:t>10</a:t>
            </a:fld>
            <a:endParaRPr lang="en-IN" sz="3600" dirty="0"/>
          </a:p>
        </p:txBody>
      </p:sp>
    </p:spTree>
    <p:extLst>
      <p:ext uri="{BB962C8B-B14F-4D97-AF65-F5344CB8AC3E}">
        <p14:creationId xmlns:p14="http://schemas.microsoft.com/office/powerpoint/2010/main" xmlns="" val="462238070"/>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381000"/>
            <a:ext cx="10081119" cy="887760"/>
          </a:xfrm>
        </p:spPr>
        <p:txBody>
          <a:bodyPr>
            <a:normAutofit/>
          </a:bodyPr>
          <a:lstStyle/>
          <a:p>
            <a:r>
              <a:rPr lang="en-IN" sz="5400" dirty="0"/>
              <a:t>Apache </a:t>
            </a:r>
            <a:r>
              <a:rPr lang="en-IN" sz="5400" dirty="0" err="1"/>
              <a:t>ZooKeeper</a:t>
            </a:r>
            <a:endParaRPr lang="en-IN" sz="5400" dirty="0"/>
          </a:p>
        </p:txBody>
      </p:sp>
      <p:sp>
        <p:nvSpPr>
          <p:cNvPr id="3" name="Content Placeholder 2"/>
          <p:cNvSpPr>
            <a:spLocks noGrp="1"/>
          </p:cNvSpPr>
          <p:nvPr>
            <p:ph idx="1"/>
          </p:nvPr>
        </p:nvSpPr>
        <p:spPr>
          <a:xfrm>
            <a:off x="1053853" y="1556791"/>
            <a:ext cx="10081118" cy="4463009"/>
          </a:xfrm>
        </p:spPr>
        <p:txBody>
          <a:bodyPr/>
          <a:lstStyle/>
          <a:p>
            <a:r>
              <a:rPr lang="en-IN" dirty="0" err="1"/>
              <a:t>ZooKeeper</a:t>
            </a:r>
            <a:r>
              <a:rPr lang="en-IN" dirty="0"/>
              <a:t> is a distributed co-ordination service to manage large set of hosts. </a:t>
            </a:r>
          </a:p>
          <a:p>
            <a:r>
              <a:rPr lang="en-IN" dirty="0"/>
              <a:t>Apache </a:t>
            </a:r>
            <a:r>
              <a:rPr lang="en-IN" dirty="0" err="1"/>
              <a:t>ZooKeeper</a:t>
            </a:r>
            <a:r>
              <a:rPr lang="en-IN" dirty="0"/>
              <a:t> is a service used by a cluster (group of nodes) to coordinate between themselves and maintaining shared data with robust synchronization techniques. Nimbus is stateless, so it depends on </a:t>
            </a:r>
            <a:r>
              <a:rPr lang="en-IN" dirty="0" err="1"/>
              <a:t>ZooKeeper</a:t>
            </a:r>
            <a:r>
              <a:rPr lang="en-IN" dirty="0"/>
              <a:t> to monitor the working node status.</a:t>
            </a:r>
          </a:p>
          <a:p>
            <a:r>
              <a:rPr lang="en-IN" dirty="0" err="1"/>
              <a:t>ZooKeeper</a:t>
            </a:r>
            <a:r>
              <a:rPr lang="en-IN" dirty="0"/>
              <a:t> helps the supervisor to interact with the nimbus. It is responsible to maintain the state of nimbus and supervisor.</a:t>
            </a:r>
          </a:p>
          <a:p>
            <a:endParaRPr lang="en-IN" dirty="0"/>
          </a:p>
        </p:txBody>
      </p:sp>
      <p:sp>
        <p:nvSpPr>
          <p:cNvPr id="4" name="Slide Number Placeholder 3"/>
          <p:cNvSpPr>
            <a:spLocks noGrp="1"/>
          </p:cNvSpPr>
          <p:nvPr>
            <p:ph type="sldNum" sz="quarter" idx="12"/>
          </p:nvPr>
        </p:nvSpPr>
        <p:spPr>
          <a:xfrm>
            <a:off x="10990956" y="6453336"/>
            <a:ext cx="838201" cy="276228"/>
          </a:xfrm>
        </p:spPr>
        <p:txBody>
          <a:bodyPr/>
          <a:lstStyle/>
          <a:p>
            <a:fld id="{2A013F82-EE5E-44EE-A61D-E31C6657F26F}" type="slidenum">
              <a:rPr lang="en-IN" sz="3600" smtClean="0"/>
              <a:pPr/>
              <a:t>11</a:t>
            </a:fld>
            <a:endParaRPr lang="en-IN" sz="3600" dirty="0"/>
          </a:p>
        </p:txBody>
      </p:sp>
    </p:spTree>
    <p:extLst>
      <p:ext uri="{BB962C8B-B14F-4D97-AF65-F5344CB8AC3E}">
        <p14:creationId xmlns:p14="http://schemas.microsoft.com/office/powerpoint/2010/main" xmlns="" val="2023310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381000"/>
            <a:ext cx="10081119" cy="887760"/>
          </a:xfrm>
        </p:spPr>
        <p:txBody>
          <a:bodyPr>
            <a:normAutofit/>
          </a:bodyPr>
          <a:lstStyle/>
          <a:p>
            <a:r>
              <a:rPr lang="en-IN" sz="5400" dirty="0"/>
              <a:t>Benefits of using </a:t>
            </a:r>
            <a:r>
              <a:rPr lang="en-IN" sz="5400" dirty="0" err="1"/>
              <a:t>ZooKeeper</a:t>
            </a:r>
            <a:r>
              <a:rPr lang="en-IN" sz="5400" dirty="0"/>
              <a:t> </a:t>
            </a:r>
          </a:p>
        </p:txBody>
      </p:sp>
      <p:sp>
        <p:nvSpPr>
          <p:cNvPr id="3" name="Content Placeholder 2"/>
          <p:cNvSpPr>
            <a:spLocks noGrp="1"/>
          </p:cNvSpPr>
          <p:nvPr>
            <p:ph idx="1"/>
          </p:nvPr>
        </p:nvSpPr>
        <p:spPr>
          <a:xfrm>
            <a:off x="1053853" y="1484783"/>
            <a:ext cx="10081118" cy="4535017"/>
          </a:xfrm>
        </p:spPr>
        <p:txBody>
          <a:bodyPr>
            <a:normAutofit lnSpcReduction="10000"/>
          </a:bodyPr>
          <a:lstStyle/>
          <a:p>
            <a:r>
              <a:rPr lang="en-IN" b="1" dirty="0"/>
              <a:t>Simple distributed coordination process</a:t>
            </a:r>
          </a:p>
          <a:p>
            <a:r>
              <a:rPr lang="en-IN" b="1" dirty="0"/>
              <a:t>Synchronization</a:t>
            </a:r>
            <a:r>
              <a:rPr lang="en-IN" dirty="0"/>
              <a:t> − Mutual exclusion and co-operation between server processes. This process helps in Apache HBase for configuration management.</a:t>
            </a:r>
          </a:p>
          <a:p>
            <a:r>
              <a:rPr lang="en-IN" b="1" dirty="0"/>
              <a:t>Ordered Messages</a:t>
            </a:r>
            <a:endParaRPr lang="en-IN" dirty="0"/>
          </a:p>
          <a:p>
            <a:r>
              <a:rPr lang="en-IN" b="1" dirty="0"/>
              <a:t>Serialization</a:t>
            </a:r>
            <a:r>
              <a:rPr lang="en-IN" dirty="0"/>
              <a:t> − Encode the data according to specific rules. Ensure your application runs consistently. This approach can be used in MapReduce to coordinate queue to execute running threads.</a:t>
            </a:r>
          </a:p>
          <a:p>
            <a:r>
              <a:rPr lang="en-IN" b="1" dirty="0"/>
              <a:t>Reliability</a:t>
            </a:r>
            <a:endParaRPr lang="en-IN" dirty="0"/>
          </a:p>
          <a:p>
            <a:r>
              <a:rPr lang="en-IN" b="1" dirty="0"/>
              <a:t>Atomicity</a:t>
            </a:r>
            <a:r>
              <a:rPr lang="en-IN" dirty="0"/>
              <a:t> − Data transfer either succeed or fail completely, but no transaction is partial.</a:t>
            </a:r>
          </a:p>
          <a:p>
            <a:endParaRPr lang="en-IN" dirty="0"/>
          </a:p>
        </p:txBody>
      </p:sp>
      <p:sp>
        <p:nvSpPr>
          <p:cNvPr id="4" name="Slide Number Placeholder 3"/>
          <p:cNvSpPr>
            <a:spLocks noGrp="1"/>
          </p:cNvSpPr>
          <p:nvPr>
            <p:ph type="sldNum" sz="quarter" idx="12"/>
          </p:nvPr>
        </p:nvSpPr>
        <p:spPr>
          <a:xfrm>
            <a:off x="10990956" y="6381328"/>
            <a:ext cx="838201" cy="276228"/>
          </a:xfrm>
        </p:spPr>
        <p:txBody>
          <a:bodyPr/>
          <a:lstStyle/>
          <a:p>
            <a:fld id="{2A013F82-EE5E-44EE-A61D-E31C6657F26F}" type="slidenum">
              <a:rPr lang="en-IN" sz="3600" smtClean="0"/>
              <a:pPr/>
              <a:t>12</a:t>
            </a:fld>
            <a:endParaRPr lang="en-IN" sz="3600" dirty="0"/>
          </a:p>
        </p:txBody>
      </p:sp>
    </p:spTree>
    <p:extLst>
      <p:ext uri="{BB962C8B-B14F-4D97-AF65-F5344CB8AC3E}">
        <p14:creationId xmlns:p14="http://schemas.microsoft.com/office/powerpoint/2010/main" xmlns="" val="40882530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381000"/>
            <a:ext cx="10081119" cy="887760"/>
          </a:xfrm>
        </p:spPr>
        <p:txBody>
          <a:bodyPr>
            <a:normAutofit/>
          </a:bodyPr>
          <a:lstStyle/>
          <a:p>
            <a:r>
              <a:rPr lang="en-IN" sz="5400" dirty="0"/>
              <a:t>Working</a:t>
            </a:r>
          </a:p>
        </p:txBody>
      </p:sp>
      <p:sp>
        <p:nvSpPr>
          <p:cNvPr id="3" name="Content Placeholder 2"/>
          <p:cNvSpPr>
            <a:spLocks noGrp="1"/>
          </p:cNvSpPr>
          <p:nvPr>
            <p:ph idx="1"/>
          </p:nvPr>
        </p:nvSpPr>
        <p:spPr>
          <a:xfrm>
            <a:off x="1053853" y="1484784"/>
            <a:ext cx="10081118" cy="4751041"/>
          </a:xfrm>
        </p:spPr>
        <p:txBody>
          <a:bodyPr>
            <a:normAutofit lnSpcReduction="10000"/>
          </a:bodyPr>
          <a:lstStyle/>
          <a:p>
            <a:pPr marL="0" indent="0">
              <a:buNone/>
            </a:pPr>
            <a:r>
              <a:rPr lang="en-IN" dirty="0"/>
              <a:t>The following is the workflow of the cluster model:</a:t>
            </a:r>
          </a:p>
          <a:p>
            <a:r>
              <a:rPr lang="en-IN" dirty="0"/>
              <a:t>Initially, the nimbus will wait for the “Storm Topology” to be submitted to it.</a:t>
            </a:r>
          </a:p>
          <a:p>
            <a:r>
              <a:rPr lang="en-IN" dirty="0"/>
              <a:t>Once a topology is submitted, it will process the topology and gather all the tasks that are to be carried out and the order in which the task is to be executed.</a:t>
            </a:r>
          </a:p>
          <a:p>
            <a:r>
              <a:rPr lang="en-IN" dirty="0"/>
              <a:t>Then, the nimbus will evenly distribute the tasks to all the available supervisors.</a:t>
            </a:r>
          </a:p>
          <a:p>
            <a:r>
              <a:rPr lang="en-IN" dirty="0"/>
              <a:t>At a particular time interval, all supervisors will send heartbeats to the nimbus to inform that they are still alive.</a:t>
            </a:r>
          </a:p>
          <a:p>
            <a:r>
              <a:rPr lang="en-IN" dirty="0"/>
              <a:t>When a supervisor dies and doesn’t send a heartbeat to the nimbus, then the nimbus assigns the tasks to another supervisor.</a:t>
            </a:r>
          </a:p>
          <a:p>
            <a:endParaRPr lang="en-IN" dirty="0"/>
          </a:p>
        </p:txBody>
      </p:sp>
      <p:sp>
        <p:nvSpPr>
          <p:cNvPr id="4" name="Slide Number Placeholder 3"/>
          <p:cNvSpPr>
            <a:spLocks noGrp="1"/>
          </p:cNvSpPr>
          <p:nvPr>
            <p:ph type="sldNum" sz="quarter" idx="12"/>
          </p:nvPr>
        </p:nvSpPr>
        <p:spPr>
          <a:xfrm>
            <a:off x="10990956" y="6313735"/>
            <a:ext cx="838201" cy="276228"/>
          </a:xfrm>
        </p:spPr>
        <p:txBody>
          <a:bodyPr/>
          <a:lstStyle/>
          <a:p>
            <a:fld id="{2A013F82-EE5E-44EE-A61D-E31C6657F26F}" type="slidenum">
              <a:rPr lang="en-IN" sz="3600" smtClean="0"/>
              <a:pPr/>
              <a:t>13</a:t>
            </a:fld>
            <a:endParaRPr lang="en-IN" sz="3600" dirty="0"/>
          </a:p>
        </p:txBody>
      </p:sp>
    </p:spTree>
    <p:extLst>
      <p:ext uri="{BB962C8B-B14F-4D97-AF65-F5344CB8AC3E}">
        <p14:creationId xmlns:p14="http://schemas.microsoft.com/office/powerpoint/2010/main" xmlns="" val="8291524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3852" y="1268761"/>
            <a:ext cx="10081119" cy="4751040"/>
          </a:xfrm>
        </p:spPr>
        <p:txBody>
          <a:bodyPr>
            <a:normAutofit lnSpcReduction="10000"/>
          </a:bodyPr>
          <a:lstStyle/>
          <a:p>
            <a:r>
              <a:rPr lang="en-IN" dirty="0"/>
              <a:t>When the nimbus itself dies, supervisors will work on the already assigned task without any issue.</a:t>
            </a:r>
          </a:p>
          <a:p>
            <a:r>
              <a:rPr lang="en-IN" dirty="0"/>
              <a:t>Once all the tasks are completed, the supervisor will wait for a new task to come in.</a:t>
            </a:r>
          </a:p>
          <a:p>
            <a:r>
              <a:rPr lang="en-IN" dirty="0"/>
              <a:t>In the meantime, the dead nimbus will be restarted automatically by service monitoring tools.</a:t>
            </a:r>
          </a:p>
          <a:p>
            <a:r>
              <a:rPr lang="en-IN" dirty="0"/>
              <a:t>The restarted nimbus will continue from where it stopped. Similarly, the dead supervisor can also be restarted automatically. Since both the nimbus and the supervisor can be restarted automatically and both will continue as before, Storm is guaranteed to process all the task at least once.</a:t>
            </a:r>
          </a:p>
          <a:p>
            <a:r>
              <a:rPr lang="en-IN" dirty="0"/>
              <a:t>Once all the topologies are processed, the nimbus waits for a new topology to arrive and similarly the supervisor waits for new tasks.</a:t>
            </a:r>
          </a:p>
          <a:p>
            <a:endParaRPr lang="en-IN" dirty="0"/>
          </a:p>
        </p:txBody>
      </p:sp>
      <p:sp>
        <p:nvSpPr>
          <p:cNvPr id="2" name="Slide Number Placeholder 1"/>
          <p:cNvSpPr>
            <a:spLocks noGrp="1"/>
          </p:cNvSpPr>
          <p:nvPr>
            <p:ph type="sldNum" sz="quarter" idx="12"/>
          </p:nvPr>
        </p:nvSpPr>
        <p:spPr>
          <a:xfrm>
            <a:off x="10918948" y="6309320"/>
            <a:ext cx="838201" cy="276228"/>
          </a:xfrm>
        </p:spPr>
        <p:txBody>
          <a:bodyPr/>
          <a:lstStyle/>
          <a:p>
            <a:r>
              <a:rPr lang="en-IN" sz="3600" dirty="0"/>
              <a:t>13</a:t>
            </a:r>
          </a:p>
        </p:txBody>
      </p:sp>
    </p:spTree>
    <p:extLst>
      <p:ext uri="{BB962C8B-B14F-4D97-AF65-F5344CB8AC3E}">
        <p14:creationId xmlns:p14="http://schemas.microsoft.com/office/powerpoint/2010/main" xmlns="" val="1163540525"/>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3" y="381000"/>
            <a:ext cx="9612562" cy="887760"/>
          </a:xfrm>
        </p:spPr>
        <p:txBody>
          <a:bodyPr>
            <a:normAutofit/>
          </a:bodyPr>
          <a:lstStyle/>
          <a:p>
            <a:r>
              <a:rPr lang="en-IN" sz="5400" dirty="0"/>
              <a:t>Benefits of Storm</a:t>
            </a:r>
          </a:p>
        </p:txBody>
      </p:sp>
      <p:sp>
        <p:nvSpPr>
          <p:cNvPr id="3" name="Content Placeholder 2"/>
          <p:cNvSpPr>
            <a:spLocks noGrp="1"/>
          </p:cNvSpPr>
          <p:nvPr>
            <p:ph idx="1"/>
          </p:nvPr>
        </p:nvSpPr>
        <p:spPr>
          <a:xfrm>
            <a:off x="1053854" y="1412776"/>
            <a:ext cx="10081118" cy="4752528"/>
          </a:xfrm>
        </p:spPr>
        <p:txBody>
          <a:bodyPr>
            <a:normAutofit fontScale="92500" lnSpcReduction="10000"/>
          </a:bodyPr>
          <a:lstStyle/>
          <a:p>
            <a:r>
              <a:rPr lang="en-IN" sz="2800" dirty="0"/>
              <a:t>Storm is open source, robust, user friendly &amp; allows real-time stream processing.</a:t>
            </a:r>
          </a:p>
          <a:p>
            <a:r>
              <a:rPr lang="en-IN" sz="2800" dirty="0"/>
              <a:t>It is fault tolerant, flexible, reliable, and supports any programming language.</a:t>
            </a:r>
          </a:p>
          <a:p>
            <a:r>
              <a:rPr lang="en-IN" sz="2800" dirty="0"/>
              <a:t>It is unbelievably fast because it has enormous power of processing the data.</a:t>
            </a:r>
          </a:p>
          <a:p>
            <a:r>
              <a:rPr lang="en-IN" sz="2800" dirty="0"/>
              <a:t>It can keep up the performance even under increasing load by adding resources linearly. It is highly scalable.</a:t>
            </a:r>
          </a:p>
          <a:p>
            <a:r>
              <a:rPr lang="en-IN" sz="2800" dirty="0"/>
              <a:t>It provides guaranteed data processing even if any of the connected nodes in the cluster die or messages are lost.</a:t>
            </a:r>
          </a:p>
          <a:p>
            <a:r>
              <a:rPr lang="en-IN" sz="2800" dirty="0"/>
              <a:t>It excels at event processing and incremental computation.</a:t>
            </a:r>
          </a:p>
          <a:p>
            <a:endParaRPr lang="en-IN" dirty="0"/>
          </a:p>
          <a:p>
            <a:endParaRPr lang="en-IN" dirty="0"/>
          </a:p>
        </p:txBody>
      </p:sp>
      <p:sp>
        <p:nvSpPr>
          <p:cNvPr id="4" name="Slide Number Placeholder 3"/>
          <p:cNvSpPr>
            <a:spLocks noGrp="1"/>
          </p:cNvSpPr>
          <p:nvPr>
            <p:ph type="sldNum" sz="quarter" idx="12"/>
          </p:nvPr>
        </p:nvSpPr>
        <p:spPr>
          <a:xfrm>
            <a:off x="10918948" y="6334147"/>
            <a:ext cx="838201" cy="276228"/>
          </a:xfrm>
        </p:spPr>
        <p:txBody>
          <a:bodyPr/>
          <a:lstStyle/>
          <a:p>
            <a:fld id="{2A013F82-EE5E-44EE-A61D-E31C6657F26F}" type="slidenum">
              <a:rPr lang="en-IN" sz="3600" smtClean="0"/>
              <a:pPr/>
              <a:t>15</a:t>
            </a:fld>
            <a:endParaRPr lang="en-IN" sz="3600" dirty="0"/>
          </a:p>
        </p:txBody>
      </p:sp>
    </p:spTree>
    <p:extLst>
      <p:ext uri="{BB962C8B-B14F-4D97-AF65-F5344CB8AC3E}">
        <p14:creationId xmlns:p14="http://schemas.microsoft.com/office/powerpoint/2010/main" xmlns="" val="1463896968"/>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387424"/>
            <a:ext cx="10081120" cy="4592100"/>
          </a:xfrm>
        </p:spPr>
        <p:txBody>
          <a:bodyPr>
            <a:normAutofit/>
          </a:bodyPr>
          <a:lstStyle/>
          <a:p>
            <a:pPr algn="ctr"/>
            <a:r>
              <a:rPr lang="en-IN" sz="6000" dirty="0"/>
              <a:t>Demonstration of Storm Using Twitter API’s</a:t>
            </a:r>
          </a:p>
        </p:txBody>
      </p:sp>
      <p:sp>
        <p:nvSpPr>
          <p:cNvPr id="4" name="Slide Number Placeholder 3"/>
          <p:cNvSpPr>
            <a:spLocks noGrp="1"/>
          </p:cNvSpPr>
          <p:nvPr>
            <p:ph type="sldNum" sz="quarter" idx="12"/>
          </p:nvPr>
        </p:nvSpPr>
        <p:spPr>
          <a:xfrm>
            <a:off x="10918948" y="6309320"/>
            <a:ext cx="838201" cy="276228"/>
          </a:xfrm>
        </p:spPr>
        <p:txBody>
          <a:bodyPr/>
          <a:lstStyle/>
          <a:p>
            <a:fld id="{2A013F82-EE5E-44EE-A61D-E31C6657F26F}" type="slidenum">
              <a:rPr lang="en-IN" sz="3600" smtClean="0"/>
              <a:pPr/>
              <a:t>16</a:t>
            </a:fld>
            <a:endParaRPr lang="en-IN" sz="3600" dirty="0"/>
          </a:p>
        </p:txBody>
      </p:sp>
    </p:spTree>
    <p:extLst>
      <p:ext uri="{BB962C8B-B14F-4D97-AF65-F5344CB8AC3E}">
        <p14:creationId xmlns:p14="http://schemas.microsoft.com/office/powerpoint/2010/main" xmlns="" val="301567873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pPr/>
              <a:t>17</a:t>
            </a:fld>
            <a:endParaRPr lang="en-US"/>
          </a:p>
        </p:txBody>
      </p:sp>
      <p:pic>
        <p:nvPicPr>
          <p:cNvPr id="1026" name="Picture 2" descr="C:\Users\MYPC\Desktop\red.jpg"/>
          <p:cNvPicPr>
            <a:picLocks noChangeAspect="1" noChangeArrowheads="1"/>
          </p:cNvPicPr>
          <p:nvPr/>
        </p:nvPicPr>
        <p:blipFill>
          <a:blip r:embed="rId2" cstate="print"/>
          <a:srcRect/>
          <a:stretch>
            <a:fillRect/>
          </a:stretch>
        </p:blipFill>
        <p:spPr bwMode="auto">
          <a:xfrm>
            <a:off x="1557908" y="404664"/>
            <a:ext cx="9056688" cy="5616624"/>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950396" y="1556793"/>
            <a:ext cx="5715798" cy="4320480"/>
          </a:xfrm>
        </p:spPr>
      </p:pic>
      <p:sp>
        <p:nvSpPr>
          <p:cNvPr id="4" name="Slide Number Placeholder 3"/>
          <p:cNvSpPr>
            <a:spLocks noGrp="1"/>
          </p:cNvSpPr>
          <p:nvPr>
            <p:ph type="sldNum" sz="quarter" idx="12"/>
          </p:nvPr>
        </p:nvSpPr>
        <p:spPr>
          <a:xfrm>
            <a:off x="10990956" y="6309320"/>
            <a:ext cx="838201" cy="276228"/>
          </a:xfrm>
        </p:spPr>
        <p:txBody>
          <a:bodyPr/>
          <a:lstStyle/>
          <a:p>
            <a:fld id="{2A013F82-EE5E-44EE-A61D-E31C6657F26F}" type="slidenum">
              <a:rPr lang="en-IN" sz="3600" smtClean="0"/>
              <a:pPr/>
              <a:t>18</a:t>
            </a:fld>
            <a:endParaRPr lang="en-IN" sz="3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5780" y="1988840"/>
            <a:ext cx="5305425" cy="3384376"/>
          </a:xfrm>
          <a:prstGeom prst="rect">
            <a:avLst/>
          </a:prstGeom>
        </p:spPr>
      </p:pic>
    </p:spTree>
    <p:extLst>
      <p:ext uri="{BB962C8B-B14F-4D97-AF65-F5344CB8AC3E}">
        <p14:creationId xmlns:p14="http://schemas.microsoft.com/office/powerpoint/2010/main" xmlns="" val="243660024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044" y="2514600"/>
            <a:ext cx="6969969" cy="1562472"/>
          </a:xfrm>
        </p:spPr>
        <p:txBody>
          <a:bodyPr>
            <a:normAutofit/>
          </a:bodyPr>
          <a:lstStyle/>
          <a:p>
            <a:pPr algn="ctr"/>
            <a:r>
              <a:rPr lang="en-IN" sz="8800" dirty="0"/>
              <a:t>Thank you</a:t>
            </a:r>
          </a:p>
        </p:txBody>
      </p:sp>
      <p:sp>
        <p:nvSpPr>
          <p:cNvPr id="5" name="Text Placeholder 4"/>
          <p:cNvSpPr>
            <a:spLocks noGrp="1"/>
          </p:cNvSpPr>
          <p:nvPr>
            <p:ph type="body" idx="1"/>
          </p:nvPr>
        </p:nvSpPr>
        <p:spPr/>
        <p:txBody>
          <a:bodyPr/>
          <a:lstStyle/>
          <a:p>
            <a:endParaRPr lang="en-IN"/>
          </a:p>
        </p:txBody>
      </p:sp>
      <p:sp>
        <p:nvSpPr>
          <p:cNvPr id="4" name="Slide Number Placeholder 3"/>
          <p:cNvSpPr>
            <a:spLocks noGrp="1"/>
          </p:cNvSpPr>
          <p:nvPr>
            <p:ph type="sldNum" sz="quarter" idx="12"/>
          </p:nvPr>
        </p:nvSpPr>
        <p:spPr>
          <a:xfrm>
            <a:off x="10918948" y="6309320"/>
            <a:ext cx="838201" cy="276228"/>
          </a:xfrm>
        </p:spPr>
        <p:txBody>
          <a:bodyPr/>
          <a:lstStyle/>
          <a:p>
            <a:fld id="{2A013F82-EE5E-44EE-A61D-E31C6657F26F}" type="slidenum">
              <a:rPr lang="en-IN" sz="3600" smtClean="0"/>
              <a:pPr/>
              <a:t>19</a:t>
            </a:fld>
            <a:endParaRPr lang="en-IN" sz="3600" dirty="0"/>
          </a:p>
        </p:txBody>
      </p:sp>
    </p:spTree>
    <p:extLst>
      <p:ext uri="{BB962C8B-B14F-4D97-AF65-F5344CB8AC3E}">
        <p14:creationId xmlns:p14="http://schemas.microsoft.com/office/powerpoint/2010/main" xmlns="" val="58198556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3" y="381000"/>
            <a:ext cx="9612562" cy="887760"/>
          </a:xfrm>
        </p:spPr>
        <p:txBody>
          <a:bodyPr>
            <a:normAutofit/>
          </a:bodyPr>
          <a:lstStyle/>
          <a:p>
            <a:r>
              <a:rPr lang="en-IN" sz="5400" dirty="0"/>
              <a:t>Team Members</a:t>
            </a:r>
          </a:p>
        </p:txBody>
      </p:sp>
      <p:sp>
        <p:nvSpPr>
          <p:cNvPr id="3" name="Content Placeholder 2"/>
          <p:cNvSpPr>
            <a:spLocks noGrp="1"/>
          </p:cNvSpPr>
          <p:nvPr>
            <p:ph idx="1"/>
          </p:nvPr>
        </p:nvSpPr>
        <p:spPr>
          <a:xfrm>
            <a:off x="1063461" y="1865784"/>
            <a:ext cx="9602951" cy="4535016"/>
          </a:xfrm>
        </p:spPr>
        <p:txBody>
          <a:bodyPr>
            <a:normAutofit/>
          </a:bodyPr>
          <a:lstStyle/>
          <a:p>
            <a:r>
              <a:rPr lang="en-IN" sz="4000" dirty="0"/>
              <a:t>Gary </a:t>
            </a:r>
            <a:r>
              <a:rPr lang="en-IN" sz="4000" dirty="0" err="1"/>
              <a:t>Mendonca</a:t>
            </a:r>
            <a:r>
              <a:rPr lang="en-IN" sz="4000" dirty="0"/>
              <a:t> (43)</a:t>
            </a:r>
          </a:p>
          <a:p>
            <a:r>
              <a:rPr lang="en-IN" sz="4000" dirty="0" err="1"/>
              <a:t>Linson</a:t>
            </a:r>
            <a:r>
              <a:rPr lang="en-IN" sz="4000" dirty="0"/>
              <a:t> Miranda (44)</a:t>
            </a:r>
          </a:p>
          <a:p>
            <a:r>
              <a:rPr lang="en-IN" sz="4000" dirty="0" err="1"/>
              <a:t>Preetham</a:t>
            </a:r>
            <a:r>
              <a:rPr lang="en-IN" sz="4000" dirty="0"/>
              <a:t> </a:t>
            </a:r>
            <a:r>
              <a:rPr lang="en-IN" sz="4000" dirty="0" err="1"/>
              <a:t>Monis</a:t>
            </a:r>
            <a:r>
              <a:rPr lang="en-IN" sz="4000" dirty="0"/>
              <a:t> (45)</a:t>
            </a:r>
          </a:p>
        </p:txBody>
      </p:sp>
      <p:sp>
        <p:nvSpPr>
          <p:cNvPr id="4" name="Slide Number Placeholder 3"/>
          <p:cNvSpPr>
            <a:spLocks noGrp="1"/>
          </p:cNvSpPr>
          <p:nvPr>
            <p:ph type="sldNum" sz="quarter" idx="12"/>
          </p:nvPr>
        </p:nvSpPr>
        <p:spPr/>
        <p:txBody>
          <a:bodyPr/>
          <a:lstStyle/>
          <a:p>
            <a:fld id="{2A013F82-EE5E-44EE-A61D-E31C6657F26F}" type="slidenum">
              <a:rPr lang="en-IN" smtClean="0"/>
              <a:pPr/>
              <a:t>2</a:t>
            </a:fld>
            <a:endParaRPr lang="en-IN"/>
          </a:p>
        </p:txBody>
      </p:sp>
    </p:spTree>
    <p:extLst>
      <p:ext uri="{BB962C8B-B14F-4D97-AF65-F5344CB8AC3E}">
        <p14:creationId xmlns:p14="http://schemas.microsoft.com/office/powerpoint/2010/main" xmlns="" val="33703436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380999"/>
            <a:ext cx="9612562" cy="887761"/>
          </a:xfrm>
        </p:spPr>
        <p:txBody>
          <a:bodyPr>
            <a:normAutofit/>
          </a:bodyPr>
          <a:lstStyle/>
          <a:p>
            <a:r>
              <a:rPr lang="en-US" sz="5400" dirty="0"/>
              <a:t>Contents</a:t>
            </a:r>
          </a:p>
        </p:txBody>
      </p:sp>
      <p:sp>
        <p:nvSpPr>
          <p:cNvPr id="14" name="Content Placeholder 13"/>
          <p:cNvSpPr>
            <a:spLocks noGrp="1"/>
          </p:cNvSpPr>
          <p:nvPr>
            <p:ph idx="1"/>
          </p:nvPr>
        </p:nvSpPr>
        <p:spPr>
          <a:xfrm>
            <a:off x="1053852" y="1484784"/>
            <a:ext cx="9602953" cy="4823048"/>
          </a:xfrm>
        </p:spPr>
        <p:txBody>
          <a:bodyPr>
            <a:normAutofit fontScale="92500" lnSpcReduction="20000"/>
          </a:bodyPr>
          <a:lstStyle/>
          <a:p>
            <a:r>
              <a:rPr lang="en-US" sz="3200" dirty="0"/>
              <a:t>What is Storm?</a:t>
            </a:r>
          </a:p>
          <a:p>
            <a:r>
              <a:rPr lang="en-US" sz="3200" dirty="0"/>
              <a:t>Storm vs Hadoop</a:t>
            </a:r>
          </a:p>
          <a:p>
            <a:r>
              <a:rPr lang="en-US" sz="3200" dirty="0"/>
              <a:t>Core Concepts</a:t>
            </a:r>
          </a:p>
          <a:p>
            <a:r>
              <a:rPr lang="en-US" sz="3200" dirty="0"/>
              <a:t>Cluster Architecture</a:t>
            </a:r>
          </a:p>
          <a:p>
            <a:pPr marL="0" indent="0">
              <a:buNone/>
            </a:pPr>
            <a:r>
              <a:rPr lang="en-US" sz="3200" dirty="0"/>
              <a:t>	</a:t>
            </a:r>
            <a:r>
              <a:rPr lang="en-US" sz="2600" dirty="0"/>
              <a:t>a.</a:t>
            </a:r>
            <a:r>
              <a:rPr lang="en-US" sz="3200" dirty="0"/>
              <a:t> </a:t>
            </a:r>
            <a:r>
              <a:rPr lang="en-US" sz="2600" dirty="0"/>
              <a:t>Components</a:t>
            </a:r>
          </a:p>
          <a:p>
            <a:pPr marL="0" indent="0">
              <a:buNone/>
            </a:pPr>
            <a:r>
              <a:rPr lang="en-US" sz="2600" dirty="0"/>
              <a:t>	b. Apache </a:t>
            </a:r>
            <a:r>
              <a:rPr lang="en-US" sz="2600" dirty="0" err="1"/>
              <a:t>ZooKeeper</a:t>
            </a:r>
            <a:endParaRPr lang="en-US" sz="2600" dirty="0"/>
          </a:p>
          <a:p>
            <a:r>
              <a:rPr lang="en-US" sz="3200" dirty="0"/>
              <a:t>Working</a:t>
            </a:r>
          </a:p>
          <a:p>
            <a:r>
              <a:rPr lang="en-US" sz="3200" dirty="0"/>
              <a:t>Benefits</a:t>
            </a:r>
          </a:p>
          <a:p>
            <a:r>
              <a:rPr lang="en-US" sz="3200" dirty="0"/>
              <a:t>Demo</a:t>
            </a:r>
          </a:p>
        </p:txBody>
      </p:sp>
      <p:sp>
        <p:nvSpPr>
          <p:cNvPr id="2" name="Slide Number Placeholder 1"/>
          <p:cNvSpPr>
            <a:spLocks noGrp="1"/>
          </p:cNvSpPr>
          <p:nvPr>
            <p:ph type="sldNum" sz="quarter" idx="12"/>
          </p:nvPr>
        </p:nvSpPr>
        <p:spPr>
          <a:xfrm>
            <a:off x="10918948" y="6307832"/>
            <a:ext cx="838201" cy="348236"/>
          </a:xfrm>
        </p:spPr>
        <p:txBody>
          <a:bodyPr/>
          <a:lstStyle/>
          <a:p>
            <a:fld id="{2A013F82-EE5E-44EE-A61D-E31C6657F26F}" type="slidenum">
              <a:rPr lang="en-IN" sz="3600" smtClean="0"/>
              <a:pPr/>
              <a:t>3</a:t>
            </a:fld>
            <a:endParaRPr lang="en-IN" sz="3600" dirty="0"/>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3" y="381000"/>
            <a:ext cx="9612562" cy="887760"/>
          </a:xfrm>
        </p:spPr>
        <p:txBody>
          <a:bodyPr>
            <a:normAutofit/>
          </a:bodyPr>
          <a:lstStyle/>
          <a:p>
            <a:r>
              <a:rPr lang="en-US" sz="5400" dirty="0"/>
              <a:t>What is Storm?</a:t>
            </a:r>
            <a:endParaRPr lang="en-IN" sz="5400" dirty="0"/>
          </a:p>
        </p:txBody>
      </p:sp>
      <p:sp>
        <p:nvSpPr>
          <p:cNvPr id="2" name="Content Placeholder 1"/>
          <p:cNvSpPr>
            <a:spLocks noGrp="1"/>
          </p:cNvSpPr>
          <p:nvPr>
            <p:ph idx="1"/>
          </p:nvPr>
        </p:nvSpPr>
        <p:spPr>
          <a:xfrm>
            <a:off x="1053853" y="1556792"/>
            <a:ext cx="6480719" cy="4607025"/>
          </a:xfrm>
        </p:spPr>
        <p:txBody>
          <a:bodyPr/>
          <a:lstStyle/>
          <a:p>
            <a:r>
              <a:rPr lang="en-IN" dirty="0"/>
              <a:t>Apache Storm is a distributed real-time big data-processing system.</a:t>
            </a:r>
          </a:p>
          <a:p>
            <a:r>
              <a:rPr lang="en-IN" dirty="0"/>
              <a:t>Storm: The Hadoop of real-time processing.</a:t>
            </a:r>
          </a:p>
          <a:p>
            <a:r>
              <a:rPr lang="en-IN" dirty="0"/>
              <a:t>Storm is designed to process vast amount of data in a fault-tolerant and horizontal scalable method.</a:t>
            </a:r>
          </a:p>
          <a:p>
            <a:r>
              <a:rPr lang="en-IN" dirty="0"/>
              <a:t>Storm is written primarily in Clojure and is designed to support wiring “spouts”  and “bolts” together as a directed acyclic graph(DAG) called a topology.</a:t>
            </a:r>
          </a:p>
          <a:p>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22604" y="1268760"/>
            <a:ext cx="3779342" cy="4320480"/>
          </a:xfrm>
          <a:prstGeom prst="rect">
            <a:avLst/>
          </a:prstGeom>
        </p:spPr>
      </p:pic>
      <p:sp>
        <p:nvSpPr>
          <p:cNvPr id="4" name="Slide Number Placeholder 3"/>
          <p:cNvSpPr>
            <a:spLocks noGrp="1"/>
          </p:cNvSpPr>
          <p:nvPr>
            <p:ph type="sldNum" sz="quarter" idx="12"/>
          </p:nvPr>
        </p:nvSpPr>
        <p:spPr>
          <a:xfrm>
            <a:off x="10846940" y="6338886"/>
            <a:ext cx="838201" cy="276228"/>
          </a:xfrm>
        </p:spPr>
        <p:txBody>
          <a:bodyPr/>
          <a:lstStyle/>
          <a:p>
            <a:fld id="{2A013F82-EE5E-44EE-A61D-E31C6657F26F}" type="slidenum">
              <a:rPr lang="en-IN" sz="3600" smtClean="0"/>
              <a:pPr/>
              <a:t>4</a:t>
            </a:fld>
            <a:endParaRPr lang="en-IN" sz="3600" dirty="0"/>
          </a:p>
        </p:txBody>
      </p:sp>
    </p:spTree>
    <p:extLst>
      <p:ext uri="{BB962C8B-B14F-4D97-AF65-F5344CB8AC3E}">
        <p14:creationId xmlns:p14="http://schemas.microsoft.com/office/powerpoint/2010/main" xmlns="" val="31062068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3" y="381000"/>
            <a:ext cx="9612562" cy="887760"/>
          </a:xfrm>
        </p:spPr>
        <p:txBody>
          <a:bodyPr>
            <a:normAutofit/>
          </a:bodyPr>
          <a:lstStyle/>
          <a:p>
            <a:r>
              <a:rPr lang="en-US" sz="5400" dirty="0"/>
              <a:t>Storm Vs Hadoop</a:t>
            </a:r>
          </a:p>
        </p:txBody>
      </p:sp>
      <p:sp>
        <p:nvSpPr>
          <p:cNvPr id="3" name="Content Placeholder 2"/>
          <p:cNvSpPr>
            <a:spLocks noGrp="1"/>
          </p:cNvSpPr>
          <p:nvPr>
            <p:ph sz="half" idx="1"/>
          </p:nvPr>
        </p:nvSpPr>
        <p:spPr/>
        <p:txBody>
          <a:bodyPr/>
          <a:lstStyle/>
          <a:p>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xmlns="" val="2841503247"/>
              </p:ext>
            </p:extLst>
          </p:nvPr>
        </p:nvGraphicFramePr>
        <p:xfrm>
          <a:off x="1053854" y="1412776"/>
          <a:ext cx="10081118" cy="4824537"/>
        </p:xfrm>
        <a:graphic>
          <a:graphicData uri="http://schemas.openxmlformats.org/drawingml/2006/table">
            <a:tbl>
              <a:tblPr firstRow="1" bandRow="1">
                <a:tableStyleId>{073A0DAA-6AF3-43AB-8588-CEC1D06C72B9}</a:tableStyleId>
              </a:tblPr>
              <a:tblGrid>
                <a:gridCol w="2808310">
                  <a:extLst>
                    <a:ext uri="{9D8B030D-6E8A-4147-A177-3AD203B41FA5}">
                      <a16:colId xmlns:a16="http://schemas.microsoft.com/office/drawing/2014/main" xmlns="" val="20000"/>
                    </a:ext>
                  </a:extLst>
                </a:gridCol>
                <a:gridCol w="3600400">
                  <a:extLst>
                    <a:ext uri="{9D8B030D-6E8A-4147-A177-3AD203B41FA5}">
                      <a16:colId xmlns:a16="http://schemas.microsoft.com/office/drawing/2014/main" xmlns="" val="20001"/>
                    </a:ext>
                  </a:extLst>
                </a:gridCol>
                <a:gridCol w="3672408">
                  <a:extLst>
                    <a:ext uri="{9D8B030D-6E8A-4147-A177-3AD203B41FA5}">
                      <a16:colId xmlns:a16="http://schemas.microsoft.com/office/drawing/2014/main" xmlns="" val="20002"/>
                    </a:ext>
                  </a:extLst>
                </a:gridCol>
              </a:tblGrid>
              <a:tr h="687914">
                <a:tc>
                  <a:txBody>
                    <a:bodyPr/>
                    <a:lstStyle/>
                    <a:p>
                      <a:pPr algn="l"/>
                      <a:r>
                        <a:rPr lang="en-US" sz="2000" dirty="0"/>
                        <a:t>Feature</a:t>
                      </a:r>
                    </a:p>
                  </a:txBody>
                  <a:tcPr anchor="ctr"/>
                </a:tc>
                <a:tc>
                  <a:txBody>
                    <a:bodyPr/>
                    <a:lstStyle/>
                    <a:p>
                      <a:pPr algn="l"/>
                      <a:r>
                        <a:rPr lang="en-US" sz="2000" dirty="0"/>
                        <a:t>Storm</a:t>
                      </a:r>
                    </a:p>
                  </a:txBody>
                  <a:tcPr anchor="ctr"/>
                </a:tc>
                <a:tc>
                  <a:txBody>
                    <a:bodyPr/>
                    <a:lstStyle/>
                    <a:p>
                      <a:pPr algn="l"/>
                      <a:r>
                        <a:rPr lang="en-US" sz="2000" dirty="0"/>
                        <a:t>Hadoop</a:t>
                      </a:r>
                    </a:p>
                  </a:txBody>
                  <a:tcPr anchor="ctr"/>
                </a:tc>
                <a:extLst>
                  <a:ext uri="{0D108BD9-81ED-4DB2-BD59-A6C34878D82A}">
                    <a16:rowId xmlns:a16="http://schemas.microsoft.com/office/drawing/2014/main" xmlns="" val="10000"/>
                  </a:ext>
                </a:extLst>
              </a:tr>
              <a:tr h="679878">
                <a:tc>
                  <a:txBody>
                    <a:bodyPr/>
                    <a:lstStyle/>
                    <a:p>
                      <a:pPr algn="l"/>
                      <a:r>
                        <a:rPr lang="en-US" sz="2000" dirty="0"/>
                        <a:t>Processing Methods</a:t>
                      </a:r>
                    </a:p>
                  </a:txBody>
                  <a:tcPr anchor="ctr"/>
                </a:tc>
                <a:tc>
                  <a:txBody>
                    <a:bodyPr/>
                    <a:lstStyle/>
                    <a:p>
                      <a:pPr algn="l"/>
                      <a:r>
                        <a:rPr lang="en-US" sz="2000" dirty="0"/>
                        <a:t>Real-time stream</a:t>
                      </a:r>
                    </a:p>
                  </a:txBody>
                  <a:tcPr anchor="ctr"/>
                </a:tc>
                <a:tc>
                  <a:txBody>
                    <a:bodyPr/>
                    <a:lstStyle/>
                    <a:p>
                      <a:pPr algn="l"/>
                      <a:r>
                        <a:rPr lang="en-US" sz="2000" dirty="0"/>
                        <a:t>Batch</a:t>
                      </a:r>
                    </a:p>
                  </a:txBody>
                  <a:tcPr anchor="ctr"/>
                </a:tc>
                <a:extLst>
                  <a:ext uri="{0D108BD9-81ED-4DB2-BD59-A6C34878D82A}">
                    <a16:rowId xmlns:a16="http://schemas.microsoft.com/office/drawing/2014/main" xmlns="" val="10001"/>
                  </a:ext>
                </a:extLst>
              </a:tr>
              <a:tr h="679878">
                <a:tc>
                  <a:txBody>
                    <a:bodyPr/>
                    <a:lstStyle/>
                    <a:p>
                      <a:pPr algn="l"/>
                      <a:r>
                        <a:rPr lang="en-US" sz="2000" dirty="0"/>
                        <a:t>Protocol</a:t>
                      </a:r>
                    </a:p>
                  </a:txBody>
                  <a:tcPr anchor="ctr"/>
                </a:tc>
                <a:tc>
                  <a:txBody>
                    <a:bodyPr/>
                    <a:lstStyle/>
                    <a:p>
                      <a:pPr algn="l"/>
                      <a:r>
                        <a:rPr lang="en-US" sz="2000" dirty="0"/>
                        <a:t>Stateless</a:t>
                      </a:r>
                    </a:p>
                  </a:txBody>
                  <a:tcPr anchor="ctr"/>
                </a:tc>
                <a:tc>
                  <a:txBody>
                    <a:bodyPr/>
                    <a:lstStyle/>
                    <a:p>
                      <a:pPr algn="l"/>
                      <a:r>
                        <a:rPr lang="en-US" sz="2000" dirty="0" err="1"/>
                        <a:t>Stateful</a:t>
                      </a:r>
                      <a:endParaRPr lang="en-US" sz="2000" dirty="0"/>
                    </a:p>
                  </a:txBody>
                  <a:tcPr anchor="ctr"/>
                </a:tc>
                <a:extLst>
                  <a:ext uri="{0D108BD9-81ED-4DB2-BD59-A6C34878D82A}">
                    <a16:rowId xmlns:a16="http://schemas.microsoft.com/office/drawing/2014/main" xmlns="" val="10002"/>
                  </a:ext>
                </a:extLst>
              </a:tr>
              <a:tr h="1705677">
                <a:tc>
                  <a:txBody>
                    <a:bodyPr/>
                    <a:lstStyle/>
                    <a:p>
                      <a:pPr algn="l"/>
                      <a:r>
                        <a:rPr lang="en-US" sz="2000" dirty="0"/>
                        <a:t>Processing speeds</a:t>
                      </a:r>
                    </a:p>
                  </a:txBody>
                  <a:tcPr anchor="ctr"/>
                </a:tc>
                <a:tc>
                  <a:txBody>
                    <a:bodyPr/>
                    <a:lstStyle/>
                    <a:p>
                      <a:pPr algn="l"/>
                      <a:r>
                        <a:rPr lang="en-IN" sz="2000" b="0" i="0" kern="1200" dirty="0">
                          <a:solidFill>
                            <a:schemeClr val="dk1"/>
                          </a:solidFill>
                          <a:effectLst/>
                          <a:latin typeface="+mn-lt"/>
                          <a:ea typeface="+mn-ea"/>
                          <a:cs typeface="+mn-cs"/>
                        </a:rPr>
                        <a:t>A Storm streaming process can access tens of thousands messages per second on cluster</a:t>
                      </a:r>
                      <a:endParaRPr lang="en-US" sz="2000" dirty="0"/>
                    </a:p>
                  </a:txBody>
                  <a:tcPr anchor="ctr"/>
                </a:tc>
                <a:tc>
                  <a:txBody>
                    <a:bodyPr/>
                    <a:lstStyle/>
                    <a:p>
                      <a:pPr algn="l"/>
                      <a:r>
                        <a:rPr lang="en-IN" sz="2000" b="0" i="0" kern="1200" dirty="0">
                          <a:solidFill>
                            <a:schemeClr val="dk1"/>
                          </a:solidFill>
                          <a:effectLst/>
                          <a:latin typeface="+mn-lt"/>
                          <a:ea typeface="+mn-ea"/>
                          <a:cs typeface="+mn-cs"/>
                        </a:rPr>
                        <a:t>Hadoop Distributed File System (HDFS) uses MapReduce framework to process vast amount of data that takes minutes or hours.</a:t>
                      </a:r>
                    </a:p>
                  </a:txBody>
                  <a:tcPr anchor="ctr"/>
                </a:tc>
                <a:extLst>
                  <a:ext uri="{0D108BD9-81ED-4DB2-BD59-A6C34878D82A}">
                    <a16:rowId xmlns:a16="http://schemas.microsoft.com/office/drawing/2014/main" xmlns="" val="10003"/>
                  </a:ext>
                </a:extLst>
              </a:tr>
              <a:tr h="1071190">
                <a:tc>
                  <a:txBody>
                    <a:bodyPr/>
                    <a:lstStyle/>
                    <a:p>
                      <a:pPr algn="l"/>
                      <a:r>
                        <a:rPr lang="en-IN" sz="2000" dirty="0"/>
                        <a:t>Execution order</a:t>
                      </a:r>
                    </a:p>
                  </a:txBody>
                  <a:tcPr/>
                </a:tc>
                <a:tc>
                  <a:txBody>
                    <a:bodyPr/>
                    <a:lstStyle/>
                    <a:p>
                      <a:pPr algn="l"/>
                      <a:r>
                        <a:rPr lang="en-IN" sz="2000" b="0" i="0" kern="1200" dirty="0">
                          <a:solidFill>
                            <a:schemeClr val="dk1"/>
                          </a:solidFill>
                          <a:effectLst/>
                          <a:latin typeface="+mn-lt"/>
                          <a:ea typeface="+mn-ea"/>
                          <a:cs typeface="+mn-cs"/>
                        </a:rPr>
                        <a:t>Runs until shutdown by the user or an unexpected unrecoverable failure.</a:t>
                      </a:r>
                      <a:endParaRPr lang="en-IN" sz="2000" dirty="0"/>
                    </a:p>
                  </a:txBody>
                  <a:tcPr/>
                </a:tc>
                <a:tc>
                  <a:txBody>
                    <a:bodyPr/>
                    <a:lstStyle/>
                    <a:p>
                      <a:pPr algn="l"/>
                      <a:r>
                        <a:rPr lang="en-IN" sz="2000" b="0" i="0" kern="1200" dirty="0">
                          <a:solidFill>
                            <a:schemeClr val="dk1"/>
                          </a:solidFill>
                          <a:effectLst/>
                          <a:latin typeface="+mn-lt"/>
                          <a:ea typeface="+mn-ea"/>
                          <a:cs typeface="+mn-cs"/>
                        </a:rPr>
                        <a:t>MapReduce jobs are executed in a sequential order and completed eventually</a:t>
                      </a:r>
                      <a:endParaRPr lang="en-IN" sz="2000" dirty="0"/>
                    </a:p>
                  </a:txBody>
                  <a:tcPr/>
                </a:tc>
                <a:extLst>
                  <a:ext uri="{0D108BD9-81ED-4DB2-BD59-A6C34878D82A}">
                    <a16:rowId xmlns:a16="http://schemas.microsoft.com/office/drawing/2014/main" xmlns="" val="4082198759"/>
                  </a:ext>
                </a:extLst>
              </a:tr>
            </a:tbl>
          </a:graphicData>
        </a:graphic>
      </p:graphicFrame>
      <p:sp>
        <p:nvSpPr>
          <p:cNvPr id="4" name="Slide Number Placeholder 3"/>
          <p:cNvSpPr>
            <a:spLocks noGrp="1"/>
          </p:cNvSpPr>
          <p:nvPr>
            <p:ph type="sldNum" sz="quarter" idx="12"/>
          </p:nvPr>
        </p:nvSpPr>
        <p:spPr>
          <a:xfrm>
            <a:off x="10846940" y="6381329"/>
            <a:ext cx="838201" cy="276228"/>
          </a:xfrm>
        </p:spPr>
        <p:txBody>
          <a:bodyPr/>
          <a:lstStyle/>
          <a:p>
            <a:fld id="{2A013F82-EE5E-44EE-A61D-E31C6657F26F}" type="slidenum">
              <a:rPr lang="en-IN" sz="3600" smtClean="0"/>
              <a:pPr/>
              <a:t>5</a:t>
            </a:fld>
            <a:endParaRPr lang="en-IN" sz="3600" dirty="0"/>
          </a:p>
        </p:txBody>
      </p:sp>
    </p:spTree>
    <p:extLst>
      <p:ext uri="{BB962C8B-B14F-4D97-AF65-F5344CB8AC3E}">
        <p14:creationId xmlns:p14="http://schemas.microsoft.com/office/powerpoint/2010/main" xmlns="" val="420698826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xmlns="" val="323401974"/>
              </p:ext>
            </p:extLst>
          </p:nvPr>
        </p:nvGraphicFramePr>
        <p:xfrm>
          <a:off x="1053852" y="1196752"/>
          <a:ext cx="10081119" cy="4752529"/>
        </p:xfrm>
        <a:graphic>
          <a:graphicData uri="http://schemas.openxmlformats.org/drawingml/2006/table">
            <a:tbl>
              <a:tblPr firstRow="1" bandRow="1">
                <a:tableStyleId>{073A0DAA-6AF3-43AB-8588-CEC1D06C72B9}</a:tableStyleId>
              </a:tblPr>
              <a:tblGrid>
                <a:gridCol w="3360373">
                  <a:extLst>
                    <a:ext uri="{9D8B030D-6E8A-4147-A177-3AD203B41FA5}">
                      <a16:colId xmlns:a16="http://schemas.microsoft.com/office/drawing/2014/main" xmlns="" val="1239286776"/>
                    </a:ext>
                  </a:extLst>
                </a:gridCol>
                <a:gridCol w="3360373">
                  <a:extLst>
                    <a:ext uri="{9D8B030D-6E8A-4147-A177-3AD203B41FA5}">
                      <a16:colId xmlns:a16="http://schemas.microsoft.com/office/drawing/2014/main" xmlns="" val="2493714214"/>
                    </a:ext>
                  </a:extLst>
                </a:gridCol>
                <a:gridCol w="3360373">
                  <a:extLst>
                    <a:ext uri="{9D8B030D-6E8A-4147-A177-3AD203B41FA5}">
                      <a16:colId xmlns:a16="http://schemas.microsoft.com/office/drawing/2014/main" xmlns="" val="1897407813"/>
                    </a:ext>
                  </a:extLst>
                </a:gridCol>
              </a:tblGrid>
              <a:tr h="519363">
                <a:tc>
                  <a:txBody>
                    <a:bodyPr/>
                    <a:lstStyle/>
                    <a:p>
                      <a:pPr algn="l"/>
                      <a:r>
                        <a:rPr lang="en-IN" sz="2000" dirty="0"/>
                        <a:t>Feature</a:t>
                      </a:r>
                    </a:p>
                  </a:txBody>
                  <a:tcPr/>
                </a:tc>
                <a:tc>
                  <a:txBody>
                    <a:bodyPr/>
                    <a:lstStyle/>
                    <a:p>
                      <a:pPr algn="l"/>
                      <a:r>
                        <a:rPr lang="en-IN" sz="2000" dirty="0"/>
                        <a:t>Storm</a:t>
                      </a:r>
                    </a:p>
                  </a:txBody>
                  <a:tcPr/>
                </a:tc>
                <a:tc>
                  <a:txBody>
                    <a:bodyPr/>
                    <a:lstStyle/>
                    <a:p>
                      <a:pPr algn="l"/>
                      <a:r>
                        <a:rPr lang="en-IN" sz="2000" dirty="0"/>
                        <a:t>Hadoop</a:t>
                      </a:r>
                    </a:p>
                  </a:txBody>
                  <a:tcPr/>
                </a:tc>
                <a:extLst>
                  <a:ext uri="{0D108BD9-81ED-4DB2-BD59-A6C34878D82A}">
                    <a16:rowId xmlns:a16="http://schemas.microsoft.com/office/drawing/2014/main" xmlns="" val="2187506278"/>
                  </a:ext>
                </a:extLst>
              </a:tr>
              <a:tr h="2048994">
                <a:tc>
                  <a:txBody>
                    <a:bodyPr/>
                    <a:lstStyle/>
                    <a:p>
                      <a:pPr algn="l"/>
                      <a:r>
                        <a:rPr lang="en-IN" sz="2000" dirty="0"/>
                        <a:t>Master/Slave Configuration</a:t>
                      </a:r>
                    </a:p>
                  </a:txBody>
                  <a:tcPr/>
                </a:tc>
                <a:tc>
                  <a:txBody>
                    <a:bodyPr/>
                    <a:lstStyle/>
                    <a:p>
                      <a:pPr algn="l"/>
                      <a:r>
                        <a:rPr lang="en-IN" sz="2000" b="0" i="0" kern="1200" dirty="0">
                          <a:solidFill>
                            <a:schemeClr val="dk1"/>
                          </a:solidFill>
                          <a:effectLst/>
                          <a:latin typeface="+mn-lt"/>
                          <a:ea typeface="+mn-ea"/>
                          <a:cs typeface="+mn-cs"/>
                        </a:rPr>
                        <a:t>Master/Slave architecture with </a:t>
                      </a:r>
                      <a:r>
                        <a:rPr lang="en-IN" sz="2000" b="0" i="0" kern="1200" dirty="0" err="1">
                          <a:solidFill>
                            <a:schemeClr val="dk1"/>
                          </a:solidFill>
                          <a:effectLst/>
                          <a:latin typeface="+mn-lt"/>
                          <a:ea typeface="+mn-ea"/>
                          <a:cs typeface="+mn-cs"/>
                        </a:rPr>
                        <a:t>ZooKeeper</a:t>
                      </a:r>
                      <a:r>
                        <a:rPr lang="en-IN" sz="2000" b="0" i="0" kern="1200" dirty="0">
                          <a:solidFill>
                            <a:schemeClr val="dk1"/>
                          </a:solidFill>
                          <a:effectLst/>
                          <a:latin typeface="+mn-lt"/>
                          <a:ea typeface="+mn-ea"/>
                          <a:cs typeface="+mn-cs"/>
                        </a:rPr>
                        <a:t> based coordination. The master node is called as </a:t>
                      </a:r>
                      <a:r>
                        <a:rPr lang="en-IN" sz="2000" b="1" i="0" kern="1200" dirty="0">
                          <a:solidFill>
                            <a:schemeClr val="dk1"/>
                          </a:solidFill>
                          <a:effectLst/>
                          <a:latin typeface="+mn-lt"/>
                          <a:ea typeface="+mn-ea"/>
                          <a:cs typeface="+mn-cs"/>
                        </a:rPr>
                        <a:t>nimbus</a:t>
                      </a:r>
                      <a:r>
                        <a:rPr lang="en-IN" sz="2000" b="0" i="0" kern="1200" dirty="0">
                          <a:solidFill>
                            <a:schemeClr val="dk1"/>
                          </a:solidFill>
                          <a:effectLst/>
                          <a:latin typeface="+mn-lt"/>
                          <a:ea typeface="+mn-ea"/>
                          <a:cs typeface="+mn-cs"/>
                        </a:rPr>
                        <a:t> and slaves are </a:t>
                      </a:r>
                      <a:r>
                        <a:rPr lang="en-IN" sz="2000" b="1" i="0" kern="1200" dirty="0">
                          <a:solidFill>
                            <a:schemeClr val="dk1"/>
                          </a:solidFill>
                          <a:effectLst/>
                          <a:latin typeface="+mn-lt"/>
                          <a:ea typeface="+mn-ea"/>
                          <a:cs typeface="+mn-cs"/>
                        </a:rPr>
                        <a:t>supervisors</a:t>
                      </a:r>
                      <a:r>
                        <a:rPr lang="en-IN" sz="2000" b="0" i="0" kern="1200" dirty="0">
                          <a:solidFill>
                            <a:schemeClr val="dk1"/>
                          </a:solidFill>
                          <a:effectLst/>
                          <a:latin typeface="+mn-lt"/>
                          <a:ea typeface="+mn-ea"/>
                          <a:cs typeface="+mn-cs"/>
                        </a:rPr>
                        <a:t>.</a:t>
                      </a:r>
                      <a:endParaRPr lang="en-IN" sz="2000" dirty="0"/>
                    </a:p>
                  </a:txBody>
                  <a:tcPr/>
                </a:tc>
                <a:tc>
                  <a:txBody>
                    <a:bodyPr/>
                    <a:lstStyle/>
                    <a:p>
                      <a:pPr algn="l"/>
                      <a:r>
                        <a:rPr lang="en-IN" sz="2000" b="0" i="0" kern="1200" dirty="0">
                          <a:solidFill>
                            <a:schemeClr val="dk1"/>
                          </a:solidFill>
                          <a:effectLst/>
                          <a:latin typeface="+mn-lt"/>
                          <a:ea typeface="+mn-ea"/>
                          <a:cs typeface="+mn-cs"/>
                        </a:rPr>
                        <a:t>Master-slave architecture with/without </a:t>
                      </a:r>
                      <a:r>
                        <a:rPr lang="en-IN" sz="2000" b="0" i="0" kern="1200" dirty="0" err="1">
                          <a:solidFill>
                            <a:schemeClr val="dk1"/>
                          </a:solidFill>
                          <a:effectLst/>
                          <a:latin typeface="+mn-lt"/>
                          <a:ea typeface="+mn-ea"/>
                          <a:cs typeface="+mn-cs"/>
                        </a:rPr>
                        <a:t>ZooKeeper</a:t>
                      </a:r>
                      <a:r>
                        <a:rPr lang="en-IN" sz="2000" b="0" i="0" kern="1200" dirty="0">
                          <a:solidFill>
                            <a:schemeClr val="dk1"/>
                          </a:solidFill>
                          <a:effectLst/>
                          <a:latin typeface="+mn-lt"/>
                          <a:ea typeface="+mn-ea"/>
                          <a:cs typeface="+mn-cs"/>
                        </a:rPr>
                        <a:t> based coordination. Master node is </a:t>
                      </a:r>
                      <a:r>
                        <a:rPr lang="en-IN" sz="2000" b="1" i="0" kern="1200" dirty="0">
                          <a:solidFill>
                            <a:schemeClr val="dk1"/>
                          </a:solidFill>
                          <a:effectLst/>
                          <a:latin typeface="+mn-lt"/>
                          <a:ea typeface="+mn-ea"/>
                          <a:cs typeface="+mn-cs"/>
                        </a:rPr>
                        <a:t>job tracker</a:t>
                      </a:r>
                      <a:r>
                        <a:rPr lang="en-IN" sz="2000" b="0" i="0" kern="1200" dirty="0">
                          <a:solidFill>
                            <a:schemeClr val="dk1"/>
                          </a:solidFill>
                          <a:effectLst/>
                          <a:latin typeface="+mn-lt"/>
                          <a:ea typeface="+mn-ea"/>
                          <a:cs typeface="+mn-cs"/>
                        </a:rPr>
                        <a:t> and slave node is </a:t>
                      </a:r>
                      <a:r>
                        <a:rPr lang="en-IN" sz="2000" b="1" i="0" kern="1200" dirty="0">
                          <a:solidFill>
                            <a:schemeClr val="dk1"/>
                          </a:solidFill>
                          <a:effectLst/>
                          <a:latin typeface="+mn-lt"/>
                          <a:ea typeface="+mn-ea"/>
                          <a:cs typeface="+mn-cs"/>
                        </a:rPr>
                        <a:t>task tracker</a:t>
                      </a:r>
                      <a:r>
                        <a:rPr lang="en-IN" sz="2000" b="0" i="0" kern="1200" dirty="0">
                          <a:solidFill>
                            <a:schemeClr val="dk1"/>
                          </a:solidFill>
                          <a:effectLst/>
                          <a:latin typeface="+mn-lt"/>
                          <a:ea typeface="+mn-ea"/>
                          <a:cs typeface="+mn-cs"/>
                        </a:rPr>
                        <a:t>.</a:t>
                      </a:r>
                      <a:endParaRPr lang="en-IN" sz="2000" dirty="0"/>
                    </a:p>
                  </a:txBody>
                  <a:tcPr/>
                </a:tc>
                <a:extLst>
                  <a:ext uri="{0D108BD9-81ED-4DB2-BD59-A6C34878D82A}">
                    <a16:rowId xmlns:a16="http://schemas.microsoft.com/office/drawing/2014/main" xmlns="" val="876095627"/>
                  </a:ext>
                </a:extLst>
              </a:tr>
              <a:tr h="519363">
                <a:tc>
                  <a:txBody>
                    <a:bodyPr/>
                    <a:lstStyle/>
                    <a:p>
                      <a:pPr algn="l"/>
                      <a:r>
                        <a:rPr lang="en-US" sz="2000" dirty="0"/>
                        <a:t>Distribution &amp; Fault-tolerance</a:t>
                      </a:r>
                    </a:p>
                  </a:txBody>
                  <a:tcPr anchor="ctr"/>
                </a:tc>
                <a:tc>
                  <a:txBody>
                    <a:bodyPr/>
                    <a:lstStyle/>
                    <a:p>
                      <a:pPr algn="l"/>
                      <a:r>
                        <a:rPr lang="en-US" sz="2000" dirty="0"/>
                        <a:t>Yes</a:t>
                      </a:r>
                    </a:p>
                  </a:txBody>
                  <a:tcPr anchor="ctr"/>
                </a:tc>
                <a:tc>
                  <a:txBody>
                    <a:bodyPr/>
                    <a:lstStyle/>
                    <a:p>
                      <a:pPr algn="l"/>
                      <a:r>
                        <a:rPr lang="en-IN" sz="2000" b="0" i="0" kern="1200" dirty="0">
                          <a:solidFill>
                            <a:schemeClr val="dk1"/>
                          </a:solidFill>
                          <a:effectLst/>
                          <a:latin typeface="+mn-lt"/>
                          <a:ea typeface="+mn-ea"/>
                          <a:cs typeface="+mn-cs"/>
                        </a:rPr>
                        <a:t>Yes</a:t>
                      </a:r>
                    </a:p>
                  </a:txBody>
                  <a:tcPr anchor="ctr"/>
                </a:tc>
                <a:extLst>
                  <a:ext uri="{0D108BD9-81ED-4DB2-BD59-A6C34878D82A}">
                    <a16:rowId xmlns:a16="http://schemas.microsoft.com/office/drawing/2014/main" xmlns="" val="3431489333"/>
                  </a:ext>
                </a:extLst>
              </a:tr>
              <a:tr h="1664809">
                <a:tc>
                  <a:txBody>
                    <a:bodyPr/>
                    <a:lstStyle/>
                    <a:p>
                      <a:pPr algn="l"/>
                      <a:r>
                        <a:rPr lang="en-IN" sz="2000" dirty="0"/>
                        <a:t>Recoverability</a:t>
                      </a:r>
                    </a:p>
                  </a:txBody>
                  <a:tcPr/>
                </a:tc>
                <a:tc>
                  <a:txBody>
                    <a:bodyPr/>
                    <a:lstStyle/>
                    <a:p>
                      <a:pPr algn="l"/>
                      <a:r>
                        <a:rPr lang="en-IN" sz="2000" b="0" i="0" kern="1200" dirty="0">
                          <a:solidFill>
                            <a:schemeClr val="dk1"/>
                          </a:solidFill>
                          <a:effectLst/>
                          <a:latin typeface="+mn-lt"/>
                          <a:ea typeface="+mn-ea"/>
                          <a:cs typeface="+mn-cs"/>
                        </a:rPr>
                        <a:t>If nimbus / supervisor dies, restarting makes it continue from where it stopped, hence nothing gets affected.</a:t>
                      </a:r>
                      <a:endParaRPr lang="en-IN" sz="2000" dirty="0"/>
                    </a:p>
                  </a:txBody>
                  <a:tcPr/>
                </a:tc>
                <a:tc>
                  <a:txBody>
                    <a:bodyPr/>
                    <a:lstStyle/>
                    <a:p>
                      <a:pPr algn="l"/>
                      <a:r>
                        <a:rPr lang="en-IN" sz="2000" b="0" i="0" kern="1200" dirty="0">
                          <a:solidFill>
                            <a:schemeClr val="dk1"/>
                          </a:solidFill>
                          <a:effectLst/>
                          <a:latin typeface="+mn-lt"/>
                          <a:ea typeface="+mn-ea"/>
                          <a:cs typeface="+mn-cs"/>
                        </a:rPr>
                        <a:t>If the </a:t>
                      </a:r>
                      <a:r>
                        <a:rPr lang="en-IN" sz="2000" b="0" i="0" kern="1200" dirty="0" err="1">
                          <a:solidFill>
                            <a:schemeClr val="dk1"/>
                          </a:solidFill>
                          <a:effectLst/>
                          <a:latin typeface="+mn-lt"/>
                          <a:ea typeface="+mn-ea"/>
                          <a:cs typeface="+mn-cs"/>
                        </a:rPr>
                        <a:t>JobTracker</a:t>
                      </a:r>
                      <a:r>
                        <a:rPr lang="en-IN" sz="2000" b="0" i="0" kern="1200" dirty="0">
                          <a:solidFill>
                            <a:schemeClr val="dk1"/>
                          </a:solidFill>
                          <a:effectLst/>
                          <a:latin typeface="+mn-lt"/>
                          <a:ea typeface="+mn-ea"/>
                          <a:cs typeface="+mn-cs"/>
                        </a:rPr>
                        <a:t> dies, all the running jobs are lost</a:t>
                      </a:r>
                      <a:endParaRPr lang="en-IN" sz="2000" dirty="0"/>
                    </a:p>
                  </a:txBody>
                  <a:tcPr/>
                </a:tc>
                <a:extLst>
                  <a:ext uri="{0D108BD9-81ED-4DB2-BD59-A6C34878D82A}">
                    <a16:rowId xmlns:a16="http://schemas.microsoft.com/office/drawing/2014/main" xmlns="" val="1355489337"/>
                  </a:ext>
                </a:extLst>
              </a:tr>
            </a:tbl>
          </a:graphicData>
        </a:graphic>
      </p:graphicFrame>
      <p:sp>
        <p:nvSpPr>
          <p:cNvPr id="2" name="Slide Number Placeholder 1"/>
          <p:cNvSpPr>
            <a:spLocks noGrp="1"/>
          </p:cNvSpPr>
          <p:nvPr>
            <p:ph type="sldNum" sz="quarter" idx="12"/>
          </p:nvPr>
        </p:nvSpPr>
        <p:spPr>
          <a:xfrm>
            <a:off x="10846940" y="6381328"/>
            <a:ext cx="838201" cy="276228"/>
          </a:xfrm>
        </p:spPr>
        <p:txBody>
          <a:bodyPr/>
          <a:lstStyle/>
          <a:p>
            <a:fld id="{2A013F82-EE5E-44EE-A61D-E31C6657F26F}" type="slidenum">
              <a:rPr lang="en-IN" sz="3600" smtClean="0"/>
              <a:pPr/>
              <a:t>6</a:t>
            </a:fld>
            <a:endParaRPr lang="en-IN" sz="3600" dirty="0"/>
          </a:p>
        </p:txBody>
      </p:sp>
    </p:spTree>
    <p:extLst>
      <p:ext uri="{BB962C8B-B14F-4D97-AF65-F5344CB8AC3E}">
        <p14:creationId xmlns:p14="http://schemas.microsoft.com/office/powerpoint/2010/main" xmlns="" val="247816014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3" y="188640"/>
            <a:ext cx="9612562" cy="1080120"/>
          </a:xfrm>
        </p:spPr>
        <p:txBody>
          <a:bodyPr>
            <a:normAutofit/>
          </a:bodyPr>
          <a:lstStyle/>
          <a:p>
            <a:r>
              <a:rPr lang="en-IN" sz="5400" dirty="0"/>
              <a:t>Core Concepts</a:t>
            </a:r>
          </a:p>
        </p:txBody>
      </p:sp>
      <p:sp>
        <p:nvSpPr>
          <p:cNvPr id="3" name="Content Placeholder 2"/>
          <p:cNvSpPr>
            <a:spLocks noGrp="1"/>
          </p:cNvSpPr>
          <p:nvPr>
            <p:ph idx="1"/>
          </p:nvPr>
        </p:nvSpPr>
        <p:spPr>
          <a:xfrm>
            <a:off x="1053853" y="1484783"/>
            <a:ext cx="10081119" cy="4535017"/>
          </a:xfrm>
        </p:spPr>
        <p:txBody>
          <a:bodyPr/>
          <a:lstStyle/>
          <a:p>
            <a:r>
              <a:rPr lang="en-IN" dirty="0"/>
              <a:t>Apache Storm reads raw stream of real-time data from one end and passes it through a sequence of small processing units and output the processed / useful information at the other end.</a:t>
            </a:r>
          </a:p>
          <a:p>
            <a:pPr marL="0" indent="0">
              <a:buNone/>
            </a:pP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49996" y="2780928"/>
            <a:ext cx="7488832" cy="36607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a:xfrm>
            <a:off x="10846940" y="6441639"/>
            <a:ext cx="838201" cy="276228"/>
          </a:xfrm>
        </p:spPr>
        <p:txBody>
          <a:bodyPr/>
          <a:lstStyle/>
          <a:p>
            <a:fld id="{2A013F82-EE5E-44EE-A61D-E31C6657F26F}" type="slidenum">
              <a:rPr lang="en-IN" sz="3600" smtClean="0"/>
              <a:pPr/>
              <a:t>7</a:t>
            </a:fld>
            <a:endParaRPr lang="en-IN" sz="3600" dirty="0"/>
          </a:p>
        </p:txBody>
      </p:sp>
    </p:spTree>
    <p:extLst>
      <p:ext uri="{BB962C8B-B14F-4D97-AF65-F5344CB8AC3E}">
        <p14:creationId xmlns:p14="http://schemas.microsoft.com/office/powerpoint/2010/main" xmlns="" val="1937813882"/>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3852" y="908721"/>
            <a:ext cx="10081119" cy="5111080"/>
          </a:xfrm>
        </p:spPr>
        <p:txBody>
          <a:bodyPr/>
          <a:lstStyle/>
          <a:p>
            <a:r>
              <a:rPr lang="en-IN" b="1" i="1" dirty="0"/>
              <a:t>Tuple</a:t>
            </a:r>
            <a:r>
              <a:rPr lang="en-IN" dirty="0"/>
              <a:t> – Immutable set of key/value pairs. Tuple is the main data structure in Storm. It is a list of ordered elements. By default, a Tuple supports all data types. Generally, it is modelled as a set of comma separated values and passed to a Storm cluster.</a:t>
            </a:r>
          </a:p>
          <a:p>
            <a:r>
              <a:rPr lang="en-IN" b="1" i="1" dirty="0"/>
              <a:t>Stream</a:t>
            </a:r>
            <a:r>
              <a:rPr lang="en-IN" dirty="0"/>
              <a:t> – An </a:t>
            </a:r>
            <a:r>
              <a:rPr lang="en-IN" dirty="0" err="1"/>
              <a:t>unbounded,unordered</a:t>
            </a:r>
            <a:r>
              <a:rPr lang="en-IN" dirty="0"/>
              <a:t> sequence of tuples that can be processed in parallel by Storm.</a:t>
            </a:r>
          </a:p>
          <a:p>
            <a:r>
              <a:rPr lang="en-IN" b="1" i="1" dirty="0"/>
              <a:t>Topology</a:t>
            </a:r>
            <a:r>
              <a:rPr lang="en-IN" dirty="0"/>
              <a:t> – A directed graph where vertices are computation and edges are stream of data. A simple topology starts with spouts.</a:t>
            </a:r>
          </a:p>
          <a:p>
            <a:r>
              <a:rPr lang="en-IN" b="1" i="1" dirty="0"/>
              <a:t>Spout</a:t>
            </a:r>
            <a:r>
              <a:rPr lang="en-IN" dirty="0"/>
              <a:t> – Source of data streams(tuples). Can be run in reliable and unreliable modes.</a:t>
            </a:r>
          </a:p>
          <a:p>
            <a:r>
              <a:rPr lang="en-IN" b="1" i="1" dirty="0"/>
              <a:t>Bolt</a:t>
            </a:r>
            <a:r>
              <a:rPr lang="en-IN" dirty="0"/>
              <a:t> – Consumes 1+ streams to produce new streams. Complex operations often require multiple steps, &amp; thus multiple bolts.</a:t>
            </a:r>
          </a:p>
        </p:txBody>
      </p:sp>
      <p:sp>
        <p:nvSpPr>
          <p:cNvPr id="2" name="Slide Number Placeholder 1"/>
          <p:cNvSpPr>
            <a:spLocks noGrp="1"/>
          </p:cNvSpPr>
          <p:nvPr>
            <p:ph type="sldNum" sz="quarter" idx="12"/>
          </p:nvPr>
        </p:nvSpPr>
        <p:spPr>
          <a:xfrm>
            <a:off x="10846940" y="6381328"/>
            <a:ext cx="838201" cy="276228"/>
          </a:xfrm>
        </p:spPr>
        <p:txBody>
          <a:bodyPr/>
          <a:lstStyle/>
          <a:p>
            <a:fld id="{2A013F82-EE5E-44EE-A61D-E31C6657F26F}" type="slidenum">
              <a:rPr lang="en-IN" sz="3600" smtClean="0"/>
              <a:pPr/>
              <a:t>8</a:t>
            </a:fld>
            <a:endParaRPr lang="en-IN" sz="3600" dirty="0"/>
          </a:p>
        </p:txBody>
      </p:sp>
    </p:spTree>
    <p:extLst>
      <p:ext uri="{BB962C8B-B14F-4D97-AF65-F5344CB8AC3E}">
        <p14:creationId xmlns:p14="http://schemas.microsoft.com/office/powerpoint/2010/main" xmlns="" val="3942870438"/>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381000"/>
            <a:ext cx="10081119" cy="887760"/>
          </a:xfrm>
        </p:spPr>
        <p:txBody>
          <a:bodyPr>
            <a:normAutofit/>
          </a:bodyPr>
          <a:lstStyle/>
          <a:p>
            <a:r>
              <a:rPr lang="en-IN" sz="5400" dirty="0"/>
              <a:t>Cluster Architecture</a:t>
            </a:r>
          </a:p>
        </p:txBody>
      </p:sp>
      <p:sp>
        <p:nvSpPr>
          <p:cNvPr id="3" name="Content Placeholder 2"/>
          <p:cNvSpPr>
            <a:spLocks noGrp="1"/>
          </p:cNvSpPr>
          <p:nvPr>
            <p:ph idx="1"/>
          </p:nvPr>
        </p:nvSpPr>
        <p:spPr>
          <a:xfrm>
            <a:off x="1089605" y="1372428"/>
            <a:ext cx="10081118" cy="4968551"/>
          </a:xfrm>
        </p:spPr>
        <p:txBody>
          <a:bodyPr/>
          <a:lstStyle/>
          <a:p>
            <a:r>
              <a:rPr lang="en-IN" dirty="0"/>
              <a:t>Apache Storm has two type of nodes, </a:t>
            </a:r>
            <a:r>
              <a:rPr lang="en-IN" b="1" dirty="0"/>
              <a:t>Nimbus</a:t>
            </a:r>
            <a:r>
              <a:rPr lang="en-IN" dirty="0"/>
              <a:t> (master node) and </a:t>
            </a:r>
            <a:r>
              <a:rPr lang="en-IN" b="1" dirty="0"/>
              <a:t>Supervisor (worker node).</a:t>
            </a: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1652" y="2292057"/>
            <a:ext cx="9217024" cy="4176463"/>
          </a:xfrm>
          <a:prstGeom prst="rect">
            <a:avLst/>
          </a:prstGeom>
        </p:spPr>
      </p:pic>
      <p:sp>
        <p:nvSpPr>
          <p:cNvPr id="4" name="Slide Number Placeholder 3"/>
          <p:cNvSpPr>
            <a:spLocks noGrp="1"/>
          </p:cNvSpPr>
          <p:nvPr>
            <p:ph type="sldNum" sz="quarter" idx="12"/>
          </p:nvPr>
        </p:nvSpPr>
        <p:spPr>
          <a:xfrm>
            <a:off x="10918948" y="6444647"/>
            <a:ext cx="838201" cy="276228"/>
          </a:xfrm>
        </p:spPr>
        <p:txBody>
          <a:bodyPr/>
          <a:lstStyle/>
          <a:p>
            <a:fld id="{2A013F82-EE5E-44EE-A61D-E31C6657F26F}" type="slidenum">
              <a:rPr lang="en-IN" sz="3600" smtClean="0"/>
              <a:pPr/>
              <a:t>9</a:t>
            </a:fld>
            <a:endParaRPr lang="en-IN" sz="3600" dirty="0"/>
          </a:p>
        </p:txBody>
      </p:sp>
    </p:spTree>
    <p:extLst>
      <p:ext uri="{BB962C8B-B14F-4D97-AF65-F5344CB8AC3E}">
        <p14:creationId xmlns:p14="http://schemas.microsoft.com/office/powerpoint/2010/main" xmlns="" val="40134915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269</TotalTime>
  <Words>945</Words>
  <Application>Microsoft Office PowerPoint</Application>
  <PresentationFormat>Custom</PresentationFormat>
  <Paragraphs>126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Digital Blue Tunnel 16x9</vt:lpstr>
      <vt:lpstr>Apache Storm</vt:lpstr>
      <vt:lpstr>Team Members</vt:lpstr>
      <vt:lpstr>Contents</vt:lpstr>
      <vt:lpstr>What is Storm?</vt:lpstr>
      <vt:lpstr>Storm Vs Hadoop</vt:lpstr>
      <vt:lpstr>Slide 6</vt:lpstr>
      <vt:lpstr>Core Concepts</vt:lpstr>
      <vt:lpstr>Slide 8</vt:lpstr>
      <vt:lpstr>Cluster Architecture</vt:lpstr>
      <vt:lpstr>Cluster Architecture Components</vt:lpstr>
      <vt:lpstr>Apache ZooKeeper</vt:lpstr>
      <vt:lpstr>Benefits of using ZooKeeper </vt:lpstr>
      <vt:lpstr>Working</vt:lpstr>
      <vt:lpstr>Slide 14</vt:lpstr>
      <vt:lpstr>Benefits of Storm</vt:lpstr>
      <vt:lpstr>Demonstration of Storm Using Twitter API’s</vt:lpstr>
      <vt:lpstr>Slide 17</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Storm</dc:title>
  <dc:creator>Admin</dc:creator>
  <cp:lastModifiedBy>MYPC</cp:lastModifiedBy>
  <cp:revision>31</cp:revision>
  <dcterms:created xsi:type="dcterms:W3CDTF">2017-03-13T13:18:40Z</dcterms:created>
  <dcterms:modified xsi:type="dcterms:W3CDTF">2017-03-29T17:31:09Z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