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76" r:id="rId1"/>
  </p:sldMasterIdLst>
  <p:notesMasterIdLst>
    <p:notesMasterId r:id="rId27"/>
  </p:notesMasterIdLst>
  <p:sldIdLst>
    <p:sldId id="275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86" r:id="rId11"/>
    <p:sldId id="288" r:id="rId12"/>
    <p:sldId id="289" r:id="rId13"/>
    <p:sldId id="269" r:id="rId14"/>
    <p:sldId id="270" r:id="rId15"/>
    <p:sldId id="271" r:id="rId16"/>
    <p:sldId id="272" r:id="rId17"/>
    <p:sldId id="287" r:id="rId18"/>
    <p:sldId id="273" r:id="rId19"/>
    <p:sldId id="274" r:id="rId20"/>
    <p:sldId id="278" r:id="rId21"/>
    <p:sldId id="279" r:id="rId22"/>
    <p:sldId id="280" r:id="rId23"/>
    <p:sldId id="281" r:id="rId24"/>
    <p:sldId id="291" r:id="rId25"/>
    <p:sldId id="29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512"/>
    <a:srgbClr val="21692B"/>
    <a:srgbClr val="FDFBF5"/>
    <a:srgbClr val="C05B08"/>
    <a:srgbClr val="CD6209"/>
    <a:srgbClr val="008A3E"/>
    <a:srgbClr val="FDFCF9"/>
    <a:srgbClr val="FCF9F2"/>
    <a:srgbClr val="FAFAF8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490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71F36-96FF-48DC-8048-A387BF52FD30}" type="datetimeFigureOut">
              <a:rPr lang="es-MX" smtClean="0"/>
              <a:t>17/04/2020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3B010-E6C6-45C6-A419-271929B078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6347" y="6453386"/>
            <a:ext cx="6270922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Diplomado en Ciencia de Datos con Python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605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/>
          <a:lstStyle/>
          <a:p>
            <a:fld id="{0EC3E458-1557-4F67-8BF2-CCB3AD501E5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340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8700" y="685800"/>
            <a:ext cx="7200900" cy="115902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88840"/>
            <a:ext cx="7200900" cy="3878560"/>
          </a:xfrm>
        </p:spPr>
        <p:txBody>
          <a:bodyPr/>
          <a:lstStyle>
            <a:lvl1pPr marL="384048" indent="-384048">
              <a:buFont typeface="Franklin Gothic Book" panose="020B0503020102020204" pitchFamily="34" charset="0"/>
              <a:buChar char="►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-384048">
              <a:buFont typeface="Franklin Gothic Book" panose="020B05030201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371600" indent="-384048">
              <a:buFont typeface="Franklin Gothic Book" panose="020B0503020102020204" pitchFamily="34" charset="0"/>
              <a:buChar char="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715C696-68C8-4F2E-AE6C-538878278D96}"/>
              </a:ext>
            </a:extLst>
          </p:cNvPr>
          <p:cNvSpPr txBox="1">
            <a:spLocks/>
          </p:cNvSpPr>
          <p:nvPr userDrawn="1"/>
        </p:nvSpPr>
        <p:spPr>
          <a:xfrm>
            <a:off x="8604448" y="44624"/>
            <a:ext cx="446856" cy="432048"/>
          </a:xfrm>
          <a:prstGeom prst="teardrop">
            <a:avLst/>
          </a:prstGeom>
          <a:solidFill>
            <a:schemeClr val="accent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EC3E458-1557-4F67-8BF2-CCB3AD501E5A}" type="slidenum">
              <a:rPr lang="es-MX" sz="1200" smtClean="0"/>
              <a:pPr algn="ctr"/>
              <a:t>‹Nº›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86551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8700" y="685800"/>
            <a:ext cx="7200900" cy="115902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C087A7-C90C-40EA-8C24-8638544A8CF0}"/>
              </a:ext>
            </a:extLst>
          </p:cNvPr>
          <p:cNvSpPr txBox="1">
            <a:spLocks/>
          </p:cNvSpPr>
          <p:nvPr userDrawn="1"/>
        </p:nvSpPr>
        <p:spPr>
          <a:xfrm>
            <a:off x="8604448" y="44624"/>
            <a:ext cx="446856" cy="432048"/>
          </a:xfrm>
          <a:prstGeom prst="teardrop">
            <a:avLst/>
          </a:prstGeom>
          <a:solidFill>
            <a:schemeClr val="accent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EC3E458-1557-4F67-8BF2-CCB3AD501E5A}" type="slidenum">
              <a:rPr lang="es-MX" sz="1200" smtClean="0"/>
              <a:pPr algn="ctr"/>
              <a:t>‹Nº›</a:t>
            </a:fld>
            <a:endParaRPr lang="es-MX" sz="12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055B4A-CE71-4C67-96FB-946B77BD2F2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048224" y="2060848"/>
            <a:ext cx="3335840" cy="3806553"/>
          </a:xfrm>
        </p:spPr>
        <p:txBody>
          <a:bodyPr/>
          <a:lstStyle>
            <a:lvl1pPr marL="384048" indent="-384048">
              <a:buFont typeface="Franklin Gothic Book" panose="020B0503020102020204" pitchFamily="34" charset="0"/>
              <a:buChar char="►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-384048">
              <a:buFont typeface="Franklin Gothic Book" panose="020B05030201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371600" indent="-384048">
              <a:buFont typeface="Franklin Gothic Book" panose="020B0503020102020204" pitchFamily="34" charset="0"/>
              <a:buChar char="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034B88A-A880-4A77-BDB6-66A77FD48CC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93760" y="2078432"/>
            <a:ext cx="3335840" cy="3806553"/>
          </a:xfrm>
        </p:spPr>
        <p:txBody>
          <a:bodyPr/>
          <a:lstStyle>
            <a:lvl1pPr marL="384048" indent="-384048">
              <a:buFont typeface="Franklin Gothic Book" panose="020B0503020102020204" pitchFamily="34" charset="0"/>
              <a:buChar char="►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-384048">
              <a:buFont typeface="Franklin Gothic Book" panose="020B05030201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371600" indent="-384048">
              <a:buFont typeface="Franklin Gothic Book" panose="020B0503020102020204" pitchFamily="34" charset="0"/>
              <a:buChar char="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6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8700" y="685800"/>
            <a:ext cx="7200900" cy="115902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8884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199836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BA8538B-890B-4795-B663-4AAE54F28F72}"/>
              </a:ext>
            </a:extLst>
          </p:cNvPr>
          <p:cNvSpPr txBox="1">
            <a:spLocks/>
          </p:cNvSpPr>
          <p:nvPr userDrawn="1"/>
        </p:nvSpPr>
        <p:spPr>
          <a:xfrm>
            <a:off x="8604448" y="44624"/>
            <a:ext cx="446856" cy="432048"/>
          </a:xfrm>
          <a:prstGeom prst="teardrop">
            <a:avLst/>
          </a:prstGeom>
          <a:solidFill>
            <a:schemeClr val="accent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EC3E458-1557-4F67-8BF2-CCB3AD501E5A}" type="slidenum">
              <a:rPr lang="es-MX" sz="1200" smtClean="0"/>
              <a:pPr algn="ctr"/>
              <a:t>‹Nº›</a:t>
            </a:fld>
            <a:endParaRPr lang="es-MX" sz="120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CBBBA4-76BA-4A8C-A6DF-5DF49A5008D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025145" y="2956769"/>
            <a:ext cx="3335840" cy="2910632"/>
          </a:xfrm>
        </p:spPr>
        <p:txBody>
          <a:bodyPr/>
          <a:lstStyle>
            <a:lvl1pPr marL="384048" indent="-384048">
              <a:buFont typeface="Franklin Gothic Book" panose="020B0503020102020204" pitchFamily="34" charset="0"/>
              <a:buChar char="►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-384048">
              <a:buFont typeface="Franklin Gothic Book" panose="020B05030201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371600" indent="-384048">
              <a:buFont typeface="Franklin Gothic Book" panose="020B0503020102020204" pitchFamily="34" charset="0"/>
              <a:buChar char="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8010CA-BA8C-426F-922C-B169C1927BB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93760" y="2956769"/>
            <a:ext cx="3335840" cy="2928216"/>
          </a:xfrm>
        </p:spPr>
        <p:txBody>
          <a:bodyPr/>
          <a:lstStyle>
            <a:lvl1pPr marL="384048" indent="-384048">
              <a:buFont typeface="Franklin Gothic Book" panose="020B0503020102020204" pitchFamily="34" charset="0"/>
              <a:buChar char="►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-384048">
              <a:buFont typeface="Franklin Gothic Book" panose="020B05030201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371600" indent="-384048">
              <a:buFont typeface="Franklin Gothic Book" panose="020B0503020102020204" pitchFamily="34" charset="0"/>
              <a:buChar char="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5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8700" y="685800"/>
            <a:ext cx="7200900" cy="1087016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8701" y="6453386"/>
            <a:ext cx="7200899" cy="404614"/>
          </a:xfrm>
        </p:spPr>
        <p:txBody>
          <a:bodyPr/>
          <a:lstStyle/>
          <a:p>
            <a:r>
              <a:rPr lang="es-ES"/>
              <a:t>Diplomado en Ciencia de Datos con Python</a:t>
            </a:r>
            <a:endParaRPr lang="es-MX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5E2142-83E5-4C08-8B0B-59EF49C661AB}"/>
              </a:ext>
            </a:extLst>
          </p:cNvPr>
          <p:cNvSpPr txBox="1">
            <a:spLocks/>
          </p:cNvSpPr>
          <p:nvPr userDrawn="1"/>
        </p:nvSpPr>
        <p:spPr>
          <a:xfrm>
            <a:off x="8604448" y="44624"/>
            <a:ext cx="446856" cy="432048"/>
          </a:xfrm>
          <a:prstGeom prst="teardrop">
            <a:avLst/>
          </a:prstGeom>
          <a:solidFill>
            <a:schemeClr val="accent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EC3E458-1557-4F67-8BF2-CCB3AD501E5A}" type="slidenum">
              <a:rPr lang="es-MX" sz="1200" smtClean="0"/>
              <a:pPr algn="ctr"/>
              <a:t>‹Nº›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357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B183024E-C3ED-4F99-BEE3-D8A15DE0F7E5}"/>
              </a:ext>
            </a:extLst>
          </p:cNvPr>
          <p:cNvSpPr/>
          <p:nvPr userDrawn="1"/>
        </p:nvSpPr>
        <p:spPr bwMode="auto">
          <a:xfrm flipV="1">
            <a:off x="58" y="711193"/>
            <a:ext cx="102864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AE2512"/>
          </a:solidFill>
          <a:ln>
            <a:noFill/>
          </a:ln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D661E-622C-4B43-BEC7-E465247044A4}"/>
              </a:ext>
            </a:extLst>
          </p:cNvPr>
          <p:cNvSpPr txBox="1">
            <a:spLocks/>
          </p:cNvSpPr>
          <p:nvPr userDrawn="1"/>
        </p:nvSpPr>
        <p:spPr>
          <a:xfrm>
            <a:off x="8604448" y="44624"/>
            <a:ext cx="446856" cy="432048"/>
          </a:xfrm>
          <a:prstGeom prst="teardrop">
            <a:avLst/>
          </a:prstGeom>
          <a:solidFill>
            <a:schemeClr val="accent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EC3E458-1557-4F67-8BF2-CCB3AD501E5A}" type="slidenum">
              <a:rPr lang="es-MX" sz="1050" smtClean="0"/>
              <a:pPr algn="ctr"/>
              <a:t>‹Nº›</a:t>
            </a:fld>
            <a:endParaRPr lang="es-MX" sz="1050"/>
          </a:p>
        </p:txBody>
      </p:sp>
    </p:spTree>
    <p:extLst>
      <p:ext uri="{BB962C8B-B14F-4D97-AF65-F5344CB8AC3E}">
        <p14:creationId xmlns:p14="http://schemas.microsoft.com/office/powerpoint/2010/main" val="238560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rgbClr val="92D05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Diplomado en Ciencia de Datos con Python</a:t>
            </a:r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BFCF52E-AE1D-4E3E-8078-F4F9FC6F488A}"/>
              </a:ext>
            </a:extLst>
          </p:cNvPr>
          <p:cNvSpPr txBox="1">
            <a:spLocks/>
          </p:cNvSpPr>
          <p:nvPr userDrawn="1"/>
        </p:nvSpPr>
        <p:spPr>
          <a:xfrm>
            <a:off x="8604448" y="44624"/>
            <a:ext cx="446856" cy="432048"/>
          </a:xfrm>
          <a:prstGeom prst="teardrop">
            <a:avLst/>
          </a:prstGeom>
          <a:solidFill>
            <a:schemeClr val="accent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EC3E458-1557-4F67-8BF2-CCB3AD501E5A}" type="slidenum">
              <a:rPr lang="es-MX" sz="1200" smtClean="0"/>
              <a:pPr algn="ctr"/>
              <a:t>‹Nº›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89074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>
                <a:solidFill>
                  <a:srgbClr val="92D05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Diplomado en Ciencia de Datos con Python</a:t>
            </a:r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63BBCF7-077D-43E5-91DC-F3616FA47450}"/>
              </a:ext>
            </a:extLst>
          </p:cNvPr>
          <p:cNvSpPr txBox="1">
            <a:spLocks/>
          </p:cNvSpPr>
          <p:nvPr userDrawn="1"/>
        </p:nvSpPr>
        <p:spPr>
          <a:xfrm>
            <a:off x="8604448" y="44624"/>
            <a:ext cx="446856" cy="432048"/>
          </a:xfrm>
          <a:prstGeom prst="teardrop">
            <a:avLst/>
          </a:prstGeom>
          <a:solidFill>
            <a:schemeClr val="accent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EC3E458-1557-4F67-8BF2-CCB3AD501E5A}" type="slidenum">
              <a:rPr lang="es-MX" sz="1200" smtClean="0"/>
              <a:pPr algn="ctr"/>
              <a:t>‹Nº›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31251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/>
          <a:lstStyle/>
          <a:p>
            <a:fld id="{0EC3E458-1557-4F67-8BF2-CCB3AD501E5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77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159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88840"/>
            <a:ext cx="7200900" cy="3878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8701" y="6453386"/>
            <a:ext cx="720090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Diplomado en Ciencia de Datos con Python</a:t>
            </a:r>
            <a:endParaRPr lang="es-MX" dirty="0"/>
          </a:p>
        </p:txBody>
      </p:sp>
      <p:pic>
        <p:nvPicPr>
          <p:cNvPr id="12" name="3 Imagen">
            <a:extLst>
              <a:ext uri="{FF2B5EF4-FFF2-40B4-BE49-F238E27FC236}">
                <a16:creationId xmlns:a16="http://schemas.microsoft.com/office/drawing/2014/main" id="{B3256926-4B82-41E8-B380-EEE8385E7899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6475672"/>
            <a:ext cx="977894" cy="36004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3" name="5 Imagen">
            <a:extLst>
              <a:ext uri="{FF2B5EF4-FFF2-40B4-BE49-F238E27FC236}">
                <a16:creationId xmlns:a16="http://schemas.microsoft.com/office/drawing/2014/main" id="{560B54E1-3281-4915-9062-204249D174A9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322" y="6431099"/>
            <a:ext cx="648072" cy="404614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1469BA5-0BAF-463F-97B1-BB8A077405F1}"/>
              </a:ext>
            </a:extLst>
          </p:cNvPr>
          <p:cNvCxnSpPr/>
          <p:nvPr userDrawn="1"/>
        </p:nvCxnSpPr>
        <p:spPr>
          <a:xfrm>
            <a:off x="2267744" y="652534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9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</p:sldLayoutIdLst>
  <p:hf sldNum="0" hdr="0" dt="0"/>
  <p:txStyles>
    <p:titleStyle>
      <a:lvl1pPr algn="ctr" defTabSz="685800" rtl="0" eaLnBrk="1" latinLnBrk="0" hangingPunct="1">
        <a:lnSpc>
          <a:spcPct val="89000"/>
        </a:lnSpc>
        <a:spcBef>
          <a:spcPct val="0"/>
        </a:spcBef>
        <a:buNone/>
        <a:defRPr sz="36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hyperlink" Target="mailto:jhermosillo@uaem.mx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web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ndawi.com/journals/mpe/2019/4540731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rudhvi47/ML-Books/blob/master/Peter%20Flach-Machine%20Learning_%20The%20Art%20and%20Science%20of%20Algorithms%20that%20Make%20Sense%20of%20Data.pdf" TargetMode="External"/><Relationship Id="rId2" Type="http://schemas.openxmlformats.org/officeDocument/2006/relationships/hyperlink" Target="http://users.isr.ist.utl.pt/~wurmd/Livros/school/Bishop%20-%20Pattern%20Recognition%20And%20Machine%20Learning%20-%20Springer%20%202006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28720" y="2996952"/>
            <a:ext cx="6270922" cy="1578059"/>
          </a:xfrm>
        </p:spPr>
        <p:txBody>
          <a:bodyPr/>
          <a:lstStyle/>
          <a:p>
            <a:r>
              <a:rPr lang="es-MX" dirty="0"/>
              <a:t>Machine </a:t>
            </a:r>
            <a:r>
              <a:rPr lang="es-MX" dirty="0" err="1"/>
              <a:t>learning</a:t>
            </a:r>
            <a:r>
              <a:rPr lang="es-MX" dirty="0"/>
              <a:t> </a:t>
            </a:r>
            <a:r>
              <a:rPr lang="es-MX" sz="4400" dirty="0"/>
              <a:t>Introducción</a:t>
            </a:r>
            <a:endParaRPr lang="es-MX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4B7D2A9A-103F-4481-BFE2-5FA4153ED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4113" y="4575012"/>
            <a:ext cx="5976664" cy="1086237"/>
          </a:xfrm>
        </p:spPr>
        <p:txBody>
          <a:bodyPr>
            <a:noAutofit/>
          </a:bodyPr>
          <a:lstStyle/>
          <a:p>
            <a:r>
              <a:rPr lang="es-ES" dirty="0"/>
              <a:t>Dr. Jorge Hermosillo</a:t>
            </a:r>
          </a:p>
          <a:p>
            <a:r>
              <a:rPr lang="es-ES" dirty="0"/>
              <a:t>Laboratorio de Semántica Computacional</a:t>
            </a:r>
          </a:p>
          <a:p>
            <a:r>
              <a:rPr lang="es-ES" dirty="0">
                <a:hlinkClick r:id="rId2"/>
              </a:rPr>
              <a:t>jhermosillo@uaem.mx</a:t>
            </a:r>
            <a:r>
              <a:rPr lang="es-ES" dirty="0"/>
              <a:t> </a:t>
            </a:r>
            <a:endParaRPr lang="es-MX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B530BA7-354F-40B6-957C-D7323F0C1BC0}"/>
              </a:ext>
            </a:extLst>
          </p:cNvPr>
          <p:cNvGrpSpPr/>
          <p:nvPr/>
        </p:nvGrpSpPr>
        <p:grpSpPr>
          <a:xfrm>
            <a:off x="-1196" y="0"/>
            <a:ext cx="9144000" cy="188640"/>
            <a:chOff x="31159" y="0"/>
            <a:chExt cx="9144000" cy="188640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A8427A2-BC5E-4B84-AF2E-D3BF0C6F06FF}"/>
                </a:ext>
              </a:extLst>
            </p:cNvPr>
            <p:cNvSpPr/>
            <p:nvPr userDrawn="1"/>
          </p:nvSpPr>
          <p:spPr>
            <a:xfrm>
              <a:off x="31159" y="0"/>
              <a:ext cx="3059832" cy="188640"/>
            </a:xfrm>
            <a:prstGeom prst="rect">
              <a:avLst/>
            </a:prstGeom>
            <a:solidFill>
              <a:srgbClr val="AE2512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E232C59-C574-4099-B686-00F34FC4D479}"/>
                </a:ext>
              </a:extLst>
            </p:cNvPr>
            <p:cNvSpPr/>
            <p:nvPr userDrawn="1"/>
          </p:nvSpPr>
          <p:spPr>
            <a:xfrm>
              <a:off x="3094884" y="0"/>
              <a:ext cx="3059832" cy="188640"/>
            </a:xfrm>
            <a:prstGeom prst="rect">
              <a:avLst/>
            </a:prstGeom>
            <a:solidFill>
              <a:srgbClr val="CD6209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0E824F1-BD69-4CC2-BE8A-E737918395D1}"/>
                </a:ext>
              </a:extLst>
            </p:cNvPr>
            <p:cNvSpPr/>
            <p:nvPr userDrawn="1"/>
          </p:nvSpPr>
          <p:spPr>
            <a:xfrm>
              <a:off x="6142042" y="0"/>
              <a:ext cx="3033117" cy="188640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AF222057-F99F-4496-BAAA-B80FD91C86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5120663" cy="277275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5AFB3B7-366E-49C7-88C6-0170CD96D9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88640"/>
            <a:ext cx="4067943" cy="2772759"/>
          </a:xfrm>
          <a:prstGeom prst="rect">
            <a:avLst/>
          </a:prstGeom>
        </p:spPr>
      </p:pic>
      <p:pic>
        <p:nvPicPr>
          <p:cNvPr id="19" name="3 Imagen">
            <a:extLst>
              <a:ext uri="{FF2B5EF4-FFF2-40B4-BE49-F238E27FC236}">
                <a16:creationId xmlns:a16="http://schemas.microsoft.com/office/drawing/2014/main" id="{7B3FF6B8-EC2C-48A4-95BA-08B4396C348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22244"/>
            <a:ext cx="2159044" cy="79551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" name="5 Imagen">
            <a:extLst>
              <a:ext uri="{FF2B5EF4-FFF2-40B4-BE49-F238E27FC236}">
                <a16:creationId xmlns:a16="http://schemas.microsoft.com/office/drawing/2014/main" id="{1DC23958-8201-4159-AAF2-92650FD2716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370" y="5319716"/>
            <a:ext cx="1492062" cy="100057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12904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1544782" y="476672"/>
                <a:ext cx="2376264" cy="10081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Función objetivo (desconocida)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𝑓</m:t>
                      </m:r>
                      <m:r>
                        <a:rPr lang="es-MX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:</m:t>
                      </m:r>
                      <m:r>
                        <a:rPr lang="el-GR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𝒳</m:t>
                      </m:r>
                      <m:r>
                        <a:rPr lang="el-GR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→ </m:t>
                      </m:r>
                      <m:r>
                        <a:rPr lang="es-MX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𝒴</m:t>
                      </m:r>
                    </m:oMath>
                  </m:oMathPara>
                </a14:m>
                <a:endParaRPr lang="es-MX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782" y="476672"/>
                <a:ext cx="2376264" cy="1008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1200754" y="2204864"/>
                <a:ext cx="3064321" cy="10081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Ejemplos de entrenamiento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MX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s-MX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MX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, </m:t>
                      </m:r>
                      <m:r>
                        <a:rPr lang="es-MX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⋯,</m:t>
                      </m:r>
                      <m:d>
                        <m:dPr>
                          <m:ctrlPr>
                            <a:rPr lang="es-MX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s-MX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54" y="2204864"/>
                <a:ext cx="3064321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Elipse"/>
              <p:cNvSpPr/>
              <p:nvPr/>
            </p:nvSpPr>
            <p:spPr>
              <a:xfrm>
                <a:off x="3774147" y="3404994"/>
                <a:ext cx="1728192" cy="172819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dirty="0">
                    <a:solidFill>
                      <a:schemeClr val="accent5">
                        <a:lumMod val="50000"/>
                      </a:schemeClr>
                    </a:solidFill>
                  </a:rPr>
                  <a:t>Algoritmo de Aprendizaje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𝒜</m:t>
                      </m:r>
                    </m:oMath>
                  </m:oMathPara>
                </a14:m>
                <a:endParaRPr lang="es-MX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7 Elip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47" y="3404994"/>
                <a:ext cx="1728192" cy="172819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1400766" y="5013176"/>
                <a:ext cx="2664296" cy="100811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5">
                        <a:lumMod val="50000"/>
                      </a:schemeClr>
                    </a:solidFill>
                  </a:rPr>
                  <a:t>Conjunto de hipótesis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ℋ</m:t>
                      </m:r>
                    </m:oMath>
                  </m:oMathPara>
                </a14:m>
                <a:endParaRPr lang="es-MX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6" y="5013176"/>
                <a:ext cx="2664296" cy="1008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Rectángulo"/>
              <p:cNvSpPr/>
              <p:nvPr/>
            </p:nvSpPr>
            <p:spPr>
              <a:xfrm>
                <a:off x="6588224" y="3765034"/>
                <a:ext cx="1872208" cy="10081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Hipótesis final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𝑔</m:t>
                      </m:r>
                      <m:r>
                        <a:rPr lang="es-MX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MX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s-MX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765034"/>
                <a:ext cx="1872208" cy="10081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echa: doblada 17">
            <a:extLst>
              <a:ext uri="{FF2B5EF4-FFF2-40B4-BE49-F238E27FC236}">
                <a16:creationId xmlns:a16="http://schemas.microsoft.com/office/drawing/2014/main" id="{A44DFEE1-64E7-490B-9F38-8A5B7912A05A}"/>
              </a:ext>
            </a:extLst>
          </p:cNvPr>
          <p:cNvSpPr/>
          <p:nvPr/>
        </p:nvSpPr>
        <p:spPr>
          <a:xfrm flipV="1">
            <a:off x="2555776" y="3573016"/>
            <a:ext cx="909860" cy="6000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9" name="Flecha: doblada 18">
            <a:extLst>
              <a:ext uri="{FF2B5EF4-FFF2-40B4-BE49-F238E27FC236}">
                <a16:creationId xmlns:a16="http://schemas.microsoft.com/office/drawing/2014/main" id="{363D0D6C-A9DB-469E-9339-507C9523A9D1}"/>
              </a:ext>
            </a:extLst>
          </p:cNvPr>
          <p:cNvSpPr/>
          <p:nvPr/>
        </p:nvSpPr>
        <p:spPr>
          <a:xfrm>
            <a:off x="2555776" y="4341098"/>
            <a:ext cx="909860" cy="6000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3C10E026-05C6-4AA3-8387-C73F83526532}"/>
              </a:ext>
            </a:extLst>
          </p:cNvPr>
          <p:cNvSpPr/>
          <p:nvPr/>
        </p:nvSpPr>
        <p:spPr>
          <a:xfrm>
            <a:off x="5721245" y="4111866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6F2FC49D-064A-428E-889F-FEC7D1CFE742}"/>
              </a:ext>
            </a:extLst>
          </p:cNvPr>
          <p:cNvSpPr/>
          <p:nvPr/>
        </p:nvSpPr>
        <p:spPr>
          <a:xfrm>
            <a:off x="2555776" y="1815301"/>
            <a:ext cx="216024" cy="360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Marcador de pie de página 15">
            <a:extLst>
              <a:ext uri="{FF2B5EF4-FFF2-40B4-BE49-F238E27FC236}">
                <a16:creationId xmlns:a16="http://schemas.microsoft.com/office/drawing/2014/main" id="{5854FA0C-FB07-4991-9F5A-11A2FB15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 dirty="0"/>
          </a:p>
        </p:txBody>
      </p:sp>
      <p:sp>
        <p:nvSpPr>
          <p:cNvPr id="17" name="21 CuadroTexto">
            <a:extLst>
              <a:ext uri="{FF2B5EF4-FFF2-40B4-BE49-F238E27FC236}">
                <a16:creationId xmlns:a16="http://schemas.microsoft.com/office/drawing/2014/main" id="{2CA56B85-2D9E-469F-BCB4-34017CD949FE}"/>
              </a:ext>
            </a:extLst>
          </p:cNvPr>
          <p:cNvSpPr txBox="1"/>
          <p:nvPr/>
        </p:nvSpPr>
        <p:spPr>
          <a:xfrm>
            <a:off x="4934513" y="5108826"/>
            <a:ext cx="2221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8A3E"/>
                </a:solidFill>
              </a:rPr>
              <a:t>MODELO DE APRENDIZAJE</a:t>
            </a:r>
          </a:p>
        </p:txBody>
      </p:sp>
    </p:spTree>
    <p:extLst>
      <p:ext uri="{BB962C8B-B14F-4D97-AF65-F5344CB8AC3E}">
        <p14:creationId xmlns:p14="http://schemas.microsoft.com/office/powerpoint/2010/main" val="15077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1544782" y="476672"/>
                <a:ext cx="2376264" cy="10081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Función objetivo (desconocida)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𝑓</m:t>
                      </m:r>
                      <m:r>
                        <a:rPr lang="es-MX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:</m:t>
                      </m:r>
                      <m:r>
                        <a:rPr lang="el-GR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𝒳</m:t>
                      </m:r>
                      <m:r>
                        <a:rPr lang="el-GR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→ </m:t>
                      </m:r>
                      <m:r>
                        <a:rPr lang="es-MX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𝒴</m:t>
                      </m:r>
                    </m:oMath>
                  </m:oMathPara>
                </a14:m>
                <a:endParaRPr lang="es-MX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782" y="476672"/>
                <a:ext cx="2376264" cy="1008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1200754" y="2204864"/>
                <a:ext cx="3064321" cy="10081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Ejemplos de entrenamiento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MX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s-MX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MX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, </m:t>
                      </m:r>
                      <m:r>
                        <a:rPr lang="es-MX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⋯,</m:t>
                      </m:r>
                      <m:d>
                        <m:dPr>
                          <m:ctrlPr>
                            <a:rPr lang="es-MX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s-MX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54" y="2204864"/>
                <a:ext cx="3064321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Elipse"/>
              <p:cNvSpPr/>
              <p:nvPr/>
            </p:nvSpPr>
            <p:spPr>
              <a:xfrm>
                <a:off x="3774147" y="3404994"/>
                <a:ext cx="1728192" cy="172819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dirty="0">
                    <a:solidFill>
                      <a:schemeClr val="accent5">
                        <a:lumMod val="50000"/>
                      </a:schemeClr>
                    </a:solidFill>
                  </a:rPr>
                  <a:t>Algoritmo de Aprendizaje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𝒜</m:t>
                      </m:r>
                    </m:oMath>
                  </m:oMathPara>
                </a14:m>
                <a:endParaRPr lang="es-MX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7 Elip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47" y="3404994"/>
                <a:ext cx="1728192" cy="172819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1400766" y="5013176"/>
                <a:ext cx="2664296" cy="100811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5">
                        <a:lumMod val="50000"/>
                      </a:schemeClr>
                    </a:solidFill>
                  </a:rPr>
                  <a:t>Conjunto de hipótesis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ℋ</m:t>
                      </m:r>
                    </m:oMath>
                  </m:oMathPara>
                </a14:m>
                <a:endParaRPr lang="es-MX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6" y="5013176"/>
                <a:ext cx="2664296" cy="1008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Rectángulo"/>
              <p:cNvSpPr/>
              <p:nvPr/>
            </p:nvSpPr>
            <p:spPr>
              <a:xfrm>
                <a:off x="6588224" y="3765034"/>
                <a:ext cx="1872208" cy="100811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Hipótesis final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𝑔</m:t>
                      </m:r>
                      <m:r>
                        <a:rPr lang="es-MX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MX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s-MX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765034"/>
                <a:ext cx="1872208" cy="10081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echa: doblada 17">
            <a:extLst>
              <a:ext uri="{FF2B5EF4-FFF2-40B4-BE49-F238E27FC236}">
                <a16:creationId xmlns:a16="http://schemas.microsoft.com/office/drawing/2014/main" id="{A44DFEE1-64E7-490B-9F38-8A5B7912A05A}"/>
              </a:ext>
            </a:extLst>
          </p:cNvPr>
          <p:cNvSpPr/>
          <p:nvPr/>
        </p:nvSpPr>
        <p:spPr>
          <a:xfrm flipV="1">
            <a:off x="2555776" y="3573016"/>
            <a:ext cx="909860" cy="6000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9" name="Flecha: doblada 18">
            <a:extLst>
              <a:ext uri="{FF2B5EF4-FFF2-40B4-BE49-F238E27FC236}">
                <a16:creationId xmlns:a16="http://schemas.microsoft.com/office/drawing/2014/main" id="{363D0D6C-A9DB-469E-9339-507C9523A9D1}"/>
              </a:ext>
            </a:extLst>
          </p:cNvPr>
          <p:cNvSpPr/>
          <p:nvPr/>
        </p:nvSpPr>
        <p:spPr>
          <a:xfrm>
            <a:off x="2555776" y="4341098"/>
            <a:ext cx="909860" cy="6000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3C10E026-05C6-4AA3-8387-C73F83526532}"/>
              </a:ext>
            </a:extLst>
          </p:cNvPr>
          <p:cNvSpPr/>
          <p:nvPr/>
        </p:nvSpPr>
        <p:spPr>
          <a:xfrm>
            <a:off x="5721245" y="4111866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6F2FC49D-064A-428E-889F-FEC7D1CFE742}"/>
              </a:ext>
            </a:extLst>
          </p:cNvPr>
          <p:cNvSpPr/>
          <p:nvPr/>
        </p:nvSpPr>
        <p:spPr>
          <a:xfrm>
            <a:off x="2555776" y="1815301"/>
            <a:ext cx="216024" cy="360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Marcador de pie de página 15">
            <a:extLst>
              <a:ext uri="{FF2B5EF4-FFF2-40B4-BE49-F238E27FC236}">
                <a16:creationId xmlns:a16="http://schemas.microsoft.com/office/drawing/2014/main" id="{5854FA0C-FB07-4991-9F5A-11A2FB15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5 Rectángulo">
                <a:extLst>
                  <a:ext uri="{FF2B5EF4-FFF2-40B4-BE49-F238E27FC236}">
                    <a16:creationId xmlns:a16="http://schemas.microsoft.com/office/drawing/2014/main" id="{3C752519-F02A-40A6-8A57-EB9B8FCF54AB}"/>
                  </a:ext>
                </a:extLst>
              </p:cNvPr>
              <p:cNvSpPr/>
              <p:nvPr/>
            </p:nvSpPr>
            <p:spPr>
              <a:xfrm>
                <a:off x="2371775" y="2201365"/>
                <a:ext cx="3064321" cy="100811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dirty="0">
                    <a:solidFill>
                      <a:schemeClr val="accent1">
                        <a:lumMod val="75000"/>
                      </a:schemeClr>
                    </a:solidFill>
                  </a:rPr>
                  <a:t>Datos de </a:t>
                </a:r>
                <a:r>
                  <a:rPr lang="es-MX" sz="2400" b="1" dirty="0">
                    <a:solidFill>
                      <a:srgbClr val="AE2512"/>
                    </a:solidFill>
                  </a:rPr>
                  <a:t>prueba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5 Rectángulo">
                <a:extLst>
                  <a:ext uri="{FF2B5EF4-FFF2-40B4-BE49-F238E27FC236}">
                    <a16:creationId xmlns:a16="http://schemas.microsoft.com/office/drawing/2014/main" id="{3C752519-F02A-40A6-8A57-EB9B8FCF5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775" y="2201365"/>
                <a:ext cx="3064321" cy="10081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21 CuadroTexto">
            <a:extLst>
              <a:ext uri="{FF2B5EF4-FFF2-40B4-BE49-F238E27FC236}">
                <a16:creationId xmlns:a16="http://schemas.microsoft.com/office/drawing/2014/main" id="{B08410F7-0935-41EA-BC34-02D30384587D}"/>
              </a:ext>
            </a:extLst>
          </p:cNvPr>
          <p:cNvSpPr txBox="1"/>
          <p:nvPr/>
        </p:nvSpPr>
        <p:spPr>
          <a:xfrm>
            <a:off x="6323069" y="1267001"/>
            <a:ext cx="2221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21692B"/>
                </a:solidFill>
              </a:rPr>
              <a:t>MODELO (aprendido)</a:t>
            </a:r>
          </a:p>
        </p:txBody>
      </p:sp>
    </p:spTree>
    <p:extLst>
      <p:ext uri="{BB962C8B-B14F-4D97-AF65-F5344CB8AC3E}">
        <p14:creationId xmlns:p14="http://schemas.microsoft.com/office/powerpoint/2010/main" val="35324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00364 -0.2201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1101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0.00018 -0.2275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38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0.13004 2.59259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15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Rectángulo"/>
              <p:cNvSpPr/>
              <p:nvPr/>
            </p:nvSpPr>
            <p:spPr>
              <a:xfrm>
                <a:off x="6516216" y="2204864"/>
                <a:ext cx="1872208" cy="100811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𝑔</m:t>
                    </m:r>
                    <m:r>
                      <a:rPr lang="es-E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s-MX" sz="20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204864"/>
                <a:ext cx="1872208" cy="1008112"/>
              </a:xfrm>
              <a:prstGeom prst="rect">
                <a:avLst/>
              </a:prstGeom>
              <a:blipFill>
                <a:blip r:embed="rId2"/>
                <a:stretch>
                  <a:fillRect r="-639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arcador de pie de página 15">
            <a:extLst>
              <a:ext uri="{FF2B5EF4-FFF2-40B4-BE49-F238E27FC236}">
                <a16:creationId xmlns:a16="http://schemas.microsoft.com/office/drawing/2014/main" id="{5854FA0C-FB07-4991-9F5A-11A2FB15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3139F660-1DC4-4DAE-AC89-42B3F8363EC1}"/>
              </a:ext>
            </a:extLst>
          </p:cNvPr>
          <p:cNvSpPr/>
          <p:nvPr/>
        </p:nvSpPr>
        <p:spPr>
          <a:xfrm rot="5400000">
            <a:off x="7128284" y="3609020"/>
            <a:ext cx="648072" cy="2880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35B12128-C243-4211-BB31-C989BA096FFF}"/>
                  </a:ext>
                </a:extLst>
              </p:cNvPr>
              <p:cNvSpPr/>
              <p:nvPr/>
            </p:nvSpPr>
            <p:spPr>
              <a:xfrm>
                <a:off x="6423017" y="4247059"/>
                <a:ext cx="202164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35B12128-C243-4211-BB31-C989BA096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17" y="4247059"/>
                <a:ext cx="2021643" cy="461665"/>
              </a:xfrm>
              <a:prstGeom prst="rect">
                <a:avLst/>
              </a:prstGeom>
              <a:blipFill>
                <a:blip r:embed="rId3"/>
                <a:stretch>
                  <a:fillRect l="-3021" t="-4000" r="-3625" b="-18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05D234DE-A2DE-4DE6-A161-17CF31DCFF71}"/>
              </a:ext>
            </a:extLst>
          </p:cNvPr>
          <p:cNvSpPr/>
          <p:nvPr/>
        </p:nvSpPr>
        <p:spPr>
          <a:xfrm>
            <a:off x="5721245" y="2602118"/>
            <a:ext cx="648072" cy="2880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5 Rectángulo">
                <a:extLst>
                  <a:ext uri="{FF2B5EF4-FFF2-40B4-BE49-F238E27FC236}">
                    <a16:creationId xmlns:a16="http://schemas.microsoft.com/office/drawing/2014/main" id="{657A102B-BD71-44F1-BE5B-C74D179E0A4C}"/>
                  </a:ext>
                </a:extLst>
              </p:cNvPr>
              <p:cNvSpPr/>
              <p:nvPr/>
            </p:nvSpPr>
            <p:spPr>
              <a:xfrm>
                <a:off x="2371775" y="2201365"/>
                <a:ext cx="3064321" cy="100811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dirty="0">
                    <a:solidFill>
                      <a:schemeClr val="accent1">
                        <a:lumMod val="75000"/>
                      </a:schemeClr>
                    </a:solidFill>
                  </a:rPr>
                  <a:t>Datos de </a:t>
                </a:r>
                <a:r>
                  <a:rPr lang="es-MX" sz="2400" b="1" dirty="0">
                    <a:solidFill>
                      <a:srgbClr val="AE2512"/>
                    </a:solidFill>
                  </a:rPr>
                  <a:t>prueba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5 Rectángulo">
                <a:extLst>
                  <a:ext uri="{FF2B5EF4-FFF2-40B4-BE49-F238E27FC236}">
                    <a16:creationId xmlns:a16="http://schemas.microsoft.com/office/drawing/2014/main" id="{657A102B-BD71-44F1-BE5B-C74D179E0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775" y="2201365"/>
                <a:ext cx="3064321" cy="1008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21 CuadroTexto">
            <a:extLst>
              <a:ext uri="{FF2B5EF4-FFF2-40B4-BE49-F238E27FC236}">
                <a16:creationId xmlns:a16="http://schemas.microsoft.com/office/drawing/2014/main" id="{8CB7FC68-5502-4723-BC04-FB56B83CE519}"/>
              </a:ext>
            </a:extLst>
          </p:cNvPr>
          <p:cNvSpPr txBox="1"/>
          <p:nvPr/>
        </p:nvSpPr>
        <p:spPr>
          <a:xfrm>
            <a:off x="6323069" y="1267001"/>
            <a:ext cx="2221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21692B"/>
                </a:solidFill>
              </a:rPr>
              <a:t>MODELO (aprendido)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936ECB81-D7D6-4A0A-B379-77B665A33101}"/>
              </a:ext>
            </a:extLst>
          </p:cNvPr>
          <p:cNvSpPr/>
          <p:nvPr/>
        </p:nvSpPr>
        <p:spPr>
          <a:xfrm rot="5400000">
            <a:off x="3579899" y="3504508"/>
            <a:ext cx="648072" cy="2880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DA5FA3CF-761C-4725-9146-413C9CB02FE6}"/>
                  </a:ext>
                </a:extLst>
              </p:cNvPr>
              <p:cNvSpPr/>
              <p:nvPr/>
            </p:nvSpPr>
            <p:spPr>
              <a:xfrm>
                <a:off x="3016805" y="4204790"/>
                <a:ext cx="20622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s-E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DA5FA3CF-761C-4725-9146-413C9CB02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05" y="4204790"/>
                <a:ext cx="2062295" cy="461665"/>
              </a:xfrm>
              <a:prstGeom prst="rect">
                <a:avLst/>
              </a:prstGeom>
              <a:blipFill>
                <a:blip r:embed="rId5"/>
                <a:stretch>
                  <a:fillRect l="-2071" b="-18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6FCF356-E97F-4877-90D4-31604E064FE5}"/>
              </a:ext>
            </a:extLst>
          </p:cNvPr>
          <p:cNvCxnSpPr>
            <a:stCxn id="23" idx="2"/>
          </p:cNvCxnSpPr>
          <p:nvPr/>
        </p:nvCxnSpPr>
        <p:spPr>
          <a:xfrm>
            <a:off x="4047953" y="4666455"/>
            <a:ext cx="1018611" cy="922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74BBD52-03F3-423B-ACFA-970D59EC4E92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143139" y="4708724"/>
            <a:ext cx="1290700" cy="880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7869DAF-7474-4FA5-B4BA-F7F348711BFD}"/>
              </a:ext>
            </a:extLst>
          </p:cNvPr>
          <p:cNvSpPr txBox="1"/>
          <p:nvPr/>
        </p:nvSpPr>
        <p:spPr>
          <a:xfrm>
            <a:off x="4494787" y="5681842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AE2512"/>
                </a:solidFill>
              </a:rPr>
              <a:t>Métricas de desempeño</a:t>
            </a:r>
            <a:endParaRPr lang="es-MX" b="1" dirty="0">
              <a:solidFill>
                <a:srgbClr val="AE2512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B4507C6-6AE7-4F0D-8682-6B81CEB9F176}"/>
              </a:ext>
            </a:extLst>
          </p:cNvPr>
          <p:cNvSpPr txBox="1"/>
          <p:nvPr/>
        </p:nvSpPr>
        <p:spPr>
          <a:xfrm>
            <a:off x="7178671" y="5373804"/>
            <a:ext cx="1050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AE2512"/>
                </a:solidFill>
              </a:rPr>
              <a:t>Precisión</a:t>
            </a:r>
          </a:p>
          <a:p>
            <a:r>
              <a:rPr lang="es-ES" dirty="0">
                <a:solidFill>
                  <a:srgbClr val="AE2512"/>
                </a:solidFill>
              </a:rPr>
              <a:t>Exactitud</a:t>
            </a:r>
          </a:p>
          <a:p>
            <a:r>
              <a:rPr lang="es-ES" dirty="0" err="1">
                <a:solidFill>
                  <a:srgbClr val="AE2512"/>
                </a:solidFill>
              </a:rPr>
              <a:t>Recall</a:t>
            </a:r>
            <a:endParaRPr lang="es-MX" dirty="0">
              <a:solidFill>
                <a:srgbClr val="AE2512"/>
              </a:solidFill>
            </a:endParaRPr>
          </a:p>
        </p:txBody>
      </p:sp>
      <p:sp>
        <p:nvSpPr>
          <p:cNvPr id="26" name="Abrir llave 25">
            <a:extLst>
              <a:ext uri="{FF2B5EF4-FFF2-40B4-BE49-F238E27FC236}">
                <a16:creationId xmlns:a16="http://schemas.microsoft.com/office/drawing/2014/main" id="{6201D3E7-A125-4823-A05F-C3143824466A}"/>
              </a:ext>
            </a:extLst>
          </p:cNvPr>
          <p:cNvSpPr/>
          <p:nvPr/>
        </p:nvSpPr>
        <p:spPr>
          <a:xfrm>
            <a:off x="6948264" y="5386051"/>
            <a:ext cx="216024" cy="1008112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558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PREMISA BÁSICA DEL ML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66780" y="1572761"/>
            <a:ext cx="8237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i="1" dirty="0">
                <a:solidFill>
                  <a:schemeClr val="accent1">
                    <a:lumMod val="75000"/>
                  </a:schemeClr>
                </a:solidFill>
              </a:rPr>
              <a:t>“Utilizar un conjunto de observaciones para descubrir un proceso subyacente”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F0E0F3-0991-449B-9008-1673E2D3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 dirty="0"/>
          </a:p>
        </p:txBody>
      </p:sp>
      <p:graphicFrame>
        <p:nvGraphicFramePr>
          <p:cNvPr id="9" name="Tabla 6">
            <a:extLst>
              <a:ext uri="{FF2B5EF4-FFF2-40B4-BE49-F238E27FC236}">
                <a16:creationId xmlns:a16="http://schemas.microsoft.com/office/drawing/2014/main" id="{92A07938-CF79-4DA6-BED9-4ED635DE6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14306"/>
              </p:ext>
            </p:extLst>
          </p:nvPr>
        </p:nvGraphicFramePr>
        <p:xfrm>
          <a:off x="899592" y="2217625"/>
          <a:ext cx="763737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742">
                  <a:extLst>
                    <a:ext uri="{9D8B030D-6E8A-4147-A177-3AD203B41FA5}">
                      <a16:colId xmlns:a16="http://schemas.microsoft.com/office/drawing/2014/main" val="284236634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117701133"/>
                    </a:ext>
                  </a:extLst>
                </a:gridCol>
                <a:gridCol w="3816423">
                  <a:extLst>
                    <a:ext uri="{9D8B030D-6E8A-4147-A177-3AD203B41FA5}">
                      <a16:colId xmlns:a16="http://schemas.microsoft.com/office/drawing/2014/main" val="1751941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TIPO DE APRENDIZAJE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TAREAS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ENFOQUES COMUNES</a:t>
                      </a:r>
                      <a:endParaRPr lang="es-MX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08434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Supervisado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Regresión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Lineal/Polinomial/Bayesiana/Redes Neuronales</a:t>
                      </a:r>
                      <a:endParaRPr lang="es-MX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266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Clasificación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Lineal/Basada en </a:t>
                      </a:r>
                      <a:r>
                        <a:rPr lang="es-ES" sz="1800" dirty="0" err="1"/>
                        <a:t>Kernels</a:t>
                      </a:r>
                      <a:r>
                        <a:rPr lang="es-ES" sz="1800" dirty="0"/>
                        <a:t>/Bayesiana/Redes Neuronales</a:t>
                      </a:r>
                      <a:endParaRPr lang="es-MX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09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No Supervisado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Agrupamiento (</a:t>
                      </a:r>
                      <a:r>
                        <a:rPr lang="es-ES" sz="1800" dirty="0" err="1"/>
                        <a:t>clustering</a:t>
                      </a:r>
                      <a:r>
                        <a:rPr lang="es-ES" sz="1800" dirty="0"/>
                        <a:t>)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Particiones/Jerárquico/Probabilista/Espectral/Gravitacional/Topológico</a:t>
                      </a:r>
                      <a:r>
                        <a:rPr lang="es-ES" sz="1800" b="1" dirty="0"/>
                        <a:t>*</a:t>
                      </a:r>
                      <a:endParaRPr lang="es-MX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87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Por Refuerzo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Diseño de agentes/</a:t>
                      </a:r>
                      <a:r>
                        <a:rPr lang="es-ES" sz="1800" dirty="0" err="1"/>
                        <a:t>MDP’s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Programación dinámica/Recocido simulado/Algoritmos genéticos</a:t>
                      </a:r>
                      <a:endParaRPr lang="es-MX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96223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669BAD17-F97F-4872-B64D-A817571FB4CA}"/>
              </a:ext>
            </a:extLst>
          </p:cNvPr>
          <p:cNvSpPr txBox="1"/>
          <p:nvPr/>
        </p:nvSpPr>
        <p:spPr>
          <a:xfrm>
            <a:off x="827584" y="5597151"/>
            <a:ext cx="5104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https://www.hindawi.com/journals/mpe/2019/4540731/</a:t>
            </a:r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s-MX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0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26754"/>
          </a:xfrm>
        </p:spPr>
        <p:txBody>
          <a:bodyPr/>
          <a:lstStyle/>
          <a:p>
            <a:r>
              <a:rPr lang="es-MX" dirty="0"/>
              <a:t>APRENDIZAJE SUPERVISADO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65077" y="1586896"/>
            <a:ext cx="656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Ejemplo de una máquina de expendio: </a:t>
            </a: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reconocimiento de monedas</a:t>
            </a:r>
          </a:p>
        </p:txBody>
      </p:sp>
      <p:sp>
        <p:nvSpPr>
          <p:cNvPr id="159" name="158 CuadroTexto"/>
          <p:cNvSpPr txBox="1"/>
          <p:nvPr/>
        </p:nvSpPr>
        <p:spPr>
          <a:xfrm>
            <a:off x="1724099" y="2199095"/>
            <a:ext cx="111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u="sng" dirty="0">
                <a:solidFill>
                  <a:srgbClr val="21692B"/>
                </a:solidFill>
              </a:rPr>
              <a:t>ENTRADA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DAE5EF5-BD71-43AC-802B-31C154933D6C}"/>
              </a:ext>
            </a:extLst>
          </p:cNvPr>
          <p:cNvGrpSpPr/>
          <p:nvPr/>
        </p:nvGrpSpPr>
        <p:grpSpPr>
          <a:xfrm>
            <a:off x="395536" y="2636912"/>
            <a:ext cx="8208873" cy="3356982"/>
            <a:chOff x="395536" y="2296749"/>
            <a:chExt cx="8208873" cy="3356982"/>
          </a:xfrm>
        </p:grpSpPr>
        <p:cxnSp>
          <p:nvCxnSpPr>
            <p:cNvPr id="7" name="6 Conector recto de flecha"/>
            <p:cNvCxnSpPr/>
            <p:nvPr/>
          </p:nvCxnSpPr>
          <p:spPr>
            <a:xfrm flipV="1">
              <a:off x="893347" y="2306644"/>
              <a:ext cx="0" cy="3240360"/>
            </a:xfrm>
            <a:prstGeom prst="straightConnector1">
              <a:avLst/>
            </a:prstGeom>
            <a:solidFill>
              <a:srgbClr val="FAFAF8"/>
            </a:solidFill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 de flecha"/>
            <p:cNvCxnSpPr/>
            <p:nvPr/>
          </p:nvCxnSpPr>
          <p:spPr>
            <a:xfrm>
              <a:off x="689735" y="5274391"/>
              <a:ext cx="3456384" cy="0"/>
            </a:xfrm>
            <a:prstGeom prst="straightConnector1">
              <a:avLst/>
            </a:prstGeom>
            <a:solidFill>
              <a:srgbClr val="FAFAF8"/>
            </a:solidFill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395536" y="2438817"/>
              <a:ext cx="430887" cy="542777"/>
            </a:xfrm>
            <a:prstGeom prst="rect">
              <a:avLst/>
            </a:prstGeom>
            <a:solidFill>
              <a:srgbClr val="FAFAF8"/>
            </a:solidFill>
          </p:spPr>
          <p:txBody>
            <a:bodyPr vert="vert270" wrap="none" rtlCol="0">
              <a:spAutoFit/>
            </a:bodyPr>
            <a:lstStyle/>
            <a:p>
              <a:r>
                <a:rPr lang="es-MX" sz="1600" dirty="0">
                  <a:solidFill>
                    <a:schemeClr val="accent1">
                      <a:lumMod val="75000"/>
                    </a:schemeClr>
                  </a:solidFill>
                </a:rPr>
                <a:t>Masa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3129781" y="5315177"/>
              <a:ext cx="843501" cy="338554"/>
            </a:xfrm>
            <a:prstGeom prst="rect">
              <a:avLst/>
            </a:prstGeom>
            <a:solidFill>
              <a:srgbClr val="FAFAF8"/>
            </a:solidFill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solidFill>
                    <a:schemeClr val="accent1">
                      <a:lumMod val="75000"/>
                    </a:schemeClr>
                  </a:solidFill>
                </a:rPr>
                <a:t>Tamaño</a:t>
              </a:r>
            </a:p>
          </p:txBody>
        </p:sp>
        <p:grpSp>
          <p:nvGrpSpPr>
            <p:cNvPr id="144" name="143 Grupo"/>
            <p:cNvGrpSpPr/>
            <p:nvPr/>
          </p:nvGrpSpPr>
          <p:grpSpPr>
            <a:xfrm>
              <a:off x="2448181" y="3355440"/>
              <a:ext cx="916462" cy="727684"/>
              <a:chOff x="2263177" y="3647749"/>
              <a:chExt cx="916462" cy="727684"/>
            </a:xfrm>
            <a:solidFill>
              <a:srgbClr val="FAFAF8"/>
            </a:solidFill>
          </p:grpSpPr>
          <p:sp>
            <p:nvSpPr>
              <p:cNvPr id="25" name="24 Elipse"/>
              <p:cNvSpPr/>
              <p:nvPr/>
            </p:nvSpPr>
            <p:spPr>
              <a:xfrm>
                <a:off x="2654486" y="3999970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28" name="27 Elipse"/>
              <p:cNvSpPr/>
              <p:nvPr/>
            </p:nvSpPr>
            <p:spPr>
              <a:xfrm>
                <a:off x="2630831" y="3830655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29" name="28 Elipse"/>
              <p:cNvSpPr/>
              <p:nvPr/>
            </p:nvSpPr>
            <p:spPr>
              <a:xfrm>
                <a:off x="2574993" y="3901865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30" name="29 Elipse"/>
              <p:cNvSpPr/>
              <p:nvPr/>
            </p:nvSpPr>
            <p:spPr>
              <a:xfrm>
                <a:off x="2574993" y="4100560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31" name="30 Elipse"/>
              <p:cNvSpPr/>
              <p:nvPr/>
            </p:nvSpPr>
            <p:spPr>
              <a:xfrm>
                <a:off x="2759201" y="4089815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32" name="31 Elipse"/>
              <p:cNvSpPr/>
              <p:nvPr/>
            </p:nvSpPr>
            <p:spPr>
              <a:xfrm>
                <a:off x="2859791" y="4060950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33" name="32 Elipse"/>
              <p:cNvSpPr/>
              <p:nvPr/>
            </p:nvSpPr>
            <p:spPr>
              <a:xfrm>
                <a:off x="2765080" y="3931245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34" name="33 Elipse"/>
              <p:cNvSpPr/>
              <p:nvPr/>
            </p:nvSpPr>
            <p:spPr>
              <a:xfrm>
                <a:off x="2305980" y="3901865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35" name="34 Elipse"/>
              <p:cNvSpPr/>
              <p:nvPr/>
            </p:nvSpPr>
            <p:spPr>
              <a:xfrm>
                <a:off x="2529696" y="3758224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36" name="35 Elipse"/>
              <p:cNvSpPr/>
              <p:nvPr/>
            </p:nvSpPr>
            <p:spPr>
              <a:xfrm>
                <a:off x="2406570" y="3997522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37" name="36 Elipse"/>
              <p:cNvSpPr/>
              <p:nvPr/>
            </p:nvSpPr>
            <p:spPr>
              <a:xfrm>
                <a:off x="2263177" y="3707929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38" name="37 Elipse"/>
              <p:cNvSpPr/>
              <p:nvPr/>
            </p:nvSpPr>
            <p:spPr>
              <a:xfrm>
                <a:off x="2429106" y="3858814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39" name="38 Elipse"/>
              <p:cNvSpPr/>
              <p:nvPr/>
            </p:nvSpPr>
            <p:spPr>
              <a:xfrm>
                <a:off x="3079049" y="3896932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40" name="39 Elipse"/>
              <p:cNvSpPr/>
              <p:nvPr/>
            </p:nvSpPr>
            <p:spPr>
              <a:xfrm>
                <a:off x="2625288" y="4262130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41" name="40 Elipse"/>
              <p:cNvSpPr/>
              <p:nvPr/>
            </p:nvSpPr>
            <p:spPr>
              <a:xfrm>
                <a:off x="2860708" y="3647749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67" name="66 Elipse"/>
              <p:cNvSpPr/>
              <p:nvPr/>
            </p:nvSpPr>
            <p:spPr>
              <a:xfrm>
                <a:off x="2586653" y="3888635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68" name="67 Elipse"/>
              <p:cNvSpPr/>
              <p:nvPr/>
            </p:nvSpPr>
            <p:spPr>
              <a:xfrm>
                <a:off x="2507160" y="3989225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69" name="68 Elipse"/>
              <p:cNvSpPr/>
              <p:nvPr/>
            </p:nvSpPr>
            <p:spPr>
              <a:xfrm>
                <a:off x="2691368" y="3978480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70" name="69 Elipse"/>
              <p:cNvSpPr/>
              <p:nvPr/>
            </p:nvSpPr>
            <p:spPr>
              <a:xfrm>
                <a:off x="2697247" y="3819910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71" name="70 Elipse"/>
              <p:cNvSpPr/>
              <p:nvPr/>
            </p:nvSpPr>
            <p:spPr>
              <a:xfrm>
                <a:off x="2865670" y="4274843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72" name="71 Elipse"/>
              <p:cNvSpPr/>
              <p:nvPr/>
            </p:nvSpPr>
            <p:spPr>
              <a:xfrm>
                <a:off x="3028754" y="4084350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</p:grpSp>
        <p:grpSp>
          <p:nvGrpSpPr>
            <p:cNvPr id="157" name="156 Grupo"/>
            <p:cNvGrpSpPr/>
            <p:nvPr/>
          </p:nvGrpSpPr>
          <p:grpSpPr>
            <a:xfrm>
              <a:off x="3030003" y="2724547"/>
              <a:ext cx="908412" cy="591794"/>
              <a:chOff x="3036248" y="3050926"/>
              <a:chExt cx="908412" cy="591794"/>
            </a:xfrm>
            <a:solidFill>
              <a:srgbClr val="FAFAF8"/>
            </a:solidFill>
          </p:grpSpPr>
          <p:sp>
            <p:nvSpPr>
              <p:cNvPr id="42" name="41 Elipse"/>
              <p:cNvSpPr/>
              <p:nvPr/>
            </p:nvSpPr>
            <p:spPr>
              <a:xfrm>
                <a:off x="3459753" y="3542130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43" name="42 Elipse"/>
              <p:cNvSpPr/>
              <p:nvPr/>
            </p:nvSpPr>
            <p:spPr>
              <a:xfrm>
                <a:off x="3522981" y="3101221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44" name="43 Elipse"/>
              <p:cNvSpPr/>
              <p:nvPr/>
            </p:nvSpPr>
            <p:spPr>
              <a:xfrm>
                <a:off x="3327501" y="3484635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45" name="44 Elipse"/>
              <p:cNvSpPr/>
              <p:nvPr/>
            </p:nvSpPr>
            <p:spPr>
              <a:xfrm>
                <a:off x="3349536" y="3346419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46" name="45 Elipse"/>
              <p:cNvSpPr/>
              <p:nvPr/>
            </p:nvSpPr>
            <p:spPr>
              <a:xfrm>
                <a:off x="3522981" y="341238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47" name="46 Elipse"/>
              <p:cNvSpPr/>
              <p:nvPr/>
            </p:nvSpPr>
            <p:spPr>
              <a:xfrm>
                <a:off x="3427138" y="3227820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48" name="47 Elipse"/>
              <p:cNvSpPr/>
              <p:nvPr/>
            </p:nvSpPr>
            <p:spPr>
              <a:xfrm>
                <a:off x="3738443" y="3050926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49" name="48 Elipse"/>
              <p:cNvSpPr/>
              <p:nvPr/>
            </p:nvSpPr>
            <p:spPr>
              <a:xfrm>
                <a:off x="3638273" y="3534930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50" name="49 Elipse"/>
              <p:cNvSpPr/>
              <p:nvPr/>
            </p:nvSpPr>
            <p:spPr>
              <a:xfrm>
                <a:off x="3728908" y="3415995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51" name="50 Elipse"/>
              <p:cNvSpPr/>
              <p:nvPr/>
            </p:nvSpPr>
            <p:spPr>
              <a:xfrm>
                <a:off x="3628318" y="3127230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52" name="51 Elipse"/>
              <p:cNvSpPr/>
              <p:nvPr/>
            </p:nvSpPr>
            <p:spPr>
              <a:xfrm>
                <a:off x="3564828" y="3278115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53" name="52 Elipse"/>
              <p:cNvSpPr/>
              <p:nvPr/>
            </p:nvSpPr>
            <p:spPr>
              <a:xfrm>
                <a:off x="3728908" y="321075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54" name="53 Elipse"/>
              <p:cNvSpPr/>
              <p:nvPr/>
            </p:nvSpPr>
            <p:spPr>
              <a:xfrm>
                <a:off x="3251124" y="3213197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55" name="54 Elipse"/>
              <p:cNvSpPr/>
              <p:nvPr/>
            </p:nvSpPr>
            <p:spPr>
              <a:xfrm>
                <a:off x="3424569" y="3279166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56" name="55 Elipse"/>
              <p:cNvSpPr/>
              <p:nvPr/>
            </p:nvSpPr>
            <p:spPr>
              <a:xfrm>
                <a:off x="3328726" y="309459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57" name="56 Elipse"/>
              <p:cNvSpPr/>
              <p:nvPr/>
            </p:nvSpPr>
            <p:spPr>
              <a:xfrm>
                <a:off x="3466416" y="314489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63" name="62 Elipse"/>
              <p:cNvSpPr/>
              <p:nvPr/>
            </p:nvSpPr>
            <p:spPr>
              <a:xfrm>
                <a:off x="3638143" y="337079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64" name="63 Elipse"/>
              <p:cNvSpPr/>
              <p:nvPr/>
            </p:nvSpPr>
            <p:spPr>
              <a:xfrm>
                <a:off x="3753435" y="3493335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65" name="64 Elipse"/>
              <p:cNvSpPr/>
              <p:nvPr/>
            </p:nvSpPr>
            <p:spPr>
              <a:xfrm>
                <a:off x="3844070" y="3374400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66" name="65 Elipse"/>
              <p:cNvSpPr/>
              <p:nvPr/>
            </p:nvSpPr>
            <p:spPr>
              <a:xfrm>
                <a:off x="3679990" y="3236520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73" name="72 Elipse"/>
              <p:cNvSpPr/>
              <p:nvPr/>
            </p:nvSpPr>
            <p:spPr>
              <a:xfrm>
                <a:off x="3112625" y="3384045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74" name="73 Elipse"/>
              <p:cNvSpPr/>
              <p:nvPr/>
            </p:nvSpPr>
            <p:spPr>
              <a:xfrm>
                <a:off x="3423397" y="3434340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75" name="74 Elipse"/>
              <p:cNvSpPr/>
              <p:nvPr/>
            </p:nvSpPr>
            <p:spPr>
              <a:xfrm>
                <a:off x="3036248" y="3112607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</p:grpSp>
        <p:grpSp>
          <p:nvGrpSpPr>
            <p:cNvPr id="97" name="96 Grupo"/>
            <p:cNvGrpSpPr/>
            <p:nvPr/>
          </p:nvGrpSpPr>
          <p:grpSpPr>
            <a:xfrm rot="2192760">
              <a:off x="1554241" y="3699511"/>
              <a:ext cx="956506" cy="727684"/>
              <a:chOff x="1556549" y="4037812"/>
              <a:chExt cx="956506" cy="727684"/>
            </a:xfrm>
            <a:solidFill>
              <a:srgbClr val="FAFAF8"/>
            </a:solidFill>
          </p:grpSpPr>
          <p:sp>
            <p:nvSpPr>
              <p:cNvPr id="76" name="75 Elipse"/>
              <p:cNvSpPr/>
              <p:nvPr/>
            </p:nvSpPr>
            <p:spPr>
              <a:xfrm>
                <a:off x="1987902" y="439003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77" name="76 Elipse"/>
              <p:cNvSpPr/>
              <p:nvPr/>
            </p:nvSpPr>
            <p:spPr>
              <a:xfrm>
                <a:off x="1964247" y="422071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78" name="77 Elipse"/>
              <p:cNvSpPr/>
              <p:nvPr/>
            </p:nvSpPr>
            <p:spPr>
              <a:xfrm>
                <a:off x="1908409" y="429192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79" name="78 Elipse"/>
              <p:cNvSpPr/>
              <p:nvPr/>
            </p:nvSpPr>
            <p:spPr>
              <a:xfrm>
                <a:off x="1908409" y="449062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80" name="79 Elipse"/>
              <p:cNvSpPr/>
              <p:nvPr/>
            </p:nvSpPr>
            <p:spPr>
              <a:xfrm>
                <a:off x="2092617" y="447987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81" name="80 Elipse"/>
              <p:cNvSpPr/>
              <p:nvPr/>
            </p:nvSpPr>
            <p:spPr>
              <a:xfrm>
                <a:off x="2193207" y="445101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82" name="81 Elipse"/>
              <p:cNvSpPr/>
              <p:nvPr/>
            </p:nvSpPr>
            <p:spPr>
              <a:xfrm>
                <a:off x="2098496" y="432130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83" name="82 Elipse"/>
              <p:cNvSpPr/>
              <p:nvPr/>
            </p:nvSpPr>
            <p:spPr>
              <a:xfrm>
                <a:off x="1639396" y="429192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84" name="83 Elipse"/>
              <p:cNvSpPr/>
              <p:nvPr/>
            </p:nvSpPr>
            <p:spPr>
              <a:xfrm>
                <a:off x="1863112" y="4148287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85" name="84 Elipse"/>
              <p:cNvSpPr/>
              <p:nvPr/>
            </p:nvSpPr>
            <p:spPr>
              <a:xfrm>
                <a:off x="1733914" y="4445231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86" name="85 Elipse"/>
              <p:cNvSpPr/>
              <p:nvPr/>
            </p:nvSpPr>
            <p:spPr>
              <a:xfrm>
                <a:off x="1596593" y="4097992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87" name="86 Elipse"/>
              <p:cNvSpPr/>
              <p:nvPr/>
            </p:nvSpPr>
            <p:spPr>
              <a:xfrm>
                <a:off x="1762522" y="4248877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88" name="87 Elipse"/>
              <p:cNvSpPr/>
              <p:nvPr/>
            </p:nvSpPr>
            <p:spPr>
              <a:xfrm>
                <a:off x="2412465" y="4286995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89" name="88 Elipse"/>
              <p:cNvSpPr/>
              <p:nvPr/>
            </p:nvSpPr>
            <p:spPr>
              <a:xfrm>
                <a:off x="1976140" y="4619706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90" name="89 Elipse"/>
              <p:cNvSpPr/>
              <p:nvPr/>
            </p:nvSpPr>
            <p:spPr>
              <a:xfrm>
                <a:off x="2194124" y="4037812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91" name="90 Elipse"/>
              <p:cNvSpPr/>
              <p:nvPr/>
            </p:nvSpPr>
            <p:spPr>
              <a:xfrm>
                <a:off x="1794526" y="4549409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92" name="91 Elipse"/>
              <p:cNvSpPr/>
              <p:nvPr/>
            </p:nvSpPr>
            <p:spPr>
              <a:xfrm>
                <a:off x="1840576" y="437928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93" name="92 Elipse"/>
              <p:cNvSpPr/>
              <p:nvPr/>
            </p:nvSpPr>
            <p:spPr>
              <a:xfrm>
                <a:off x="1667590" y="4406842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94" name="93 Elipse"/>
              <p:cNvSpPr/>
              <p:nvPr/>
            </p:nvSpPr>
            <p:spPr>
              <a:xfrm>
                <a:off x="2030663" y="420997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95" name="94 Elipse"/>
              <p:cNvSpPr/>
              <p:nvPr/>
            </p:nvSpPr>
            <p:spPr>
              <a:xfrm>
                <a:off x="2199086" y="4664906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96" name="95 Elipse"/>
              <p:cNvSpPr/>
              <p:nvPr/>
            </p:nvSpPr>
            <p:spPr>
              <a:xfrm>
                <a:off x="2362170" y="447441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50" name="149 Elipse"/>
              <p:cNvSpPr/>
              <p:nvPr/>
            </p:nvSpPr>
            <p:spPr>
              <a:xfrm>
                <a:off x="1556549" y="4324277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51" name="150 Elipse"/>
              <p:cNvSpPr/>
              <p:nvPr/>
            </p:nvSpPr>
            <p:spPr>
              <a:xfrm>
                <a:off x="1725512" y="4347676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</p:grpSp>
        <p:grpSp>
          <p:nvGrpSpPr>
            <p:cNvPr id="98" name="97 Grupo"/>
            <p:cNvGrpSpPr/>
            <p:nvPr/>
          </p:nvGrpSpPr>
          <p:grpSpPr>
            <a:xfrm rot="13795224">
              <a:off x="978079" y="4187388"/>
              <a:ext cx="1054073" cy="620998"/>
              <a:chOff x="1596593" y="4097992"/>
              <a:chExt cx="1143198" cy="706486"/>
            </a:xfrm>
            <a:solidFill>
              <a:srgbClr val="FAFAF8"/>
            </a:solidFill>
          </p:grpSpPr>
          <p:sp>
            <p:nvSpPr>
              <p:cNvPr id="99" name="98 Elipse"/>
              <p:cNvSpPr/>
              <p:nvPr/>
            </p:nvSpPr>
            <p:spPr>
              <a:xfrm>
                <a:off x="1914580" y="4296891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00" name="99 Elipse"/>
              <p:cNvSpPr/>
              <p:nvPr/>
            </p:nvSpPr>
            <p:spPr>
              <a:xfrm>
                <a:off x="2101751" y="4342091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01" name="100 Elipse"/>
              <p:cNvSpPr/>
              <p:nvPr/>
            </p:nvSpPr>
            <p:spPr>
              <a:xfrm>
                <a:off x="1597528" y="4477721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02" name="101 Elipse"/>
              <p:cNvSpPr/>
              <p:nvPr/>
            </p:nvSpPr>
            <p:spPr>
              <a:xfrm>
                <a:off x="1908409" y="449062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03" name="102 Elipse"/>
              <p:cNvSpPr/>
              <p:nvPr/>
            </p:nvSpPr>
            <p:spPr>
              <a:xfrm>
                <a:off x="2092617" y="447987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04" name="103 Elipse"/>
              <p:cNvSpPr/>
              <p:nvPr/>
            </p:nvSpPr>
            <p:spPr>
              <a:xfrm>
                <a:off x="2193207" y="445101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05" name="104 Elipse"/>
              <p:cNvSpPr/>
              <p:nvPr/>
            </p:nvSpPr>
            <p:spPr>
              <a:xfrm>
                <a:off x="2352370" y="4356020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06" name="105 Elipse"/>
              <p:cNvSpPr/>
              <p:nvPr/>
            </p:nvSpPr>
            <p:spPr>
              <a:xfrm>
                <a:off x="1639396" y="429192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07" name="106 Elipse"/>
              <p:cNvSpPr/>
              <p:nvPr/>
            </p:nvSpPr>
            <p:spPr>
              <a:xfrm>
                <a:off x="1863112" y="4148287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08" name="107 Elipse"/>
              <p:cNvSpPr/>
              <p:nvPr/>
            </p:nvSpPr>
            <p:spPr>
              <a:xfrm>
                <a:off x="1653337" y="4622124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09" name="108 Elipse"/>
              <p:cNvSpPr/>
              <p:nvPr/>
            </p:nvSpPr>
            <p:spPr>
              <a:xfrm>
                <a:off x="1596593" y="4097992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10" name="109 Elipse"/>
              <p:cNvSpPr/>
              <p:nvPr/>
            </p:nvSpPr>
            <p:spPr>
              <a:xfrm>
                <a:off x="1762522" y="4248877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11" name="110 Elipse"/>
              <p:cNvSpPr/>
              <p:nvPr/>
            </p:nvSpPr>
            <p:spPr>
              <a:xfrm>
                <a:off x="2639201" y="470388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12" name="111 Elipse"/>
              <p:cNvSpPr/>
              <p:nvPr/>
            </p:nvSpPr>
            <p:spPr>
              <a:xfrm>
                <a:off x="1958704" y="465219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13" name="112 Elipse"/>
              <p:cNvSpPr/>
              <p:nvPr/>
            </p:nvSpPr>
            <p:spPr>
              <a:xfrm>
                <a:off x="2201671" y="4212827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14" name="113 Elipse"/>
              <p:cNvSpPr/>
              <p:nvPr/>
            </p:nvSpPr>
            <p:spPr>
              <a:xfrm>
                <a:off x="1773095" y="452110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15" name="114 Elipse"/>
              <p:cNvSpPr/>
              <p:nvPr/>
            </p:nvSpPr>
            <p:spPr>
              <a:xfrm>
                <a:off x="1840576" y="437928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16" name="115 Elipse"/>
              <p:cNvSpPr/>
              <p:nvPr/>
            </p:nvSpPr>
            <p:spPr>
              <a:xfrm>
                <a:off x="2420700" y="4532140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17" name="116 Elipse"/>
              <p:cNvSpPr/>
              <p:nvPr/>
            </p:nvSpPr>
            <p:spPr>
              <a:xfrm>
                <a:off x="2030663" y="420997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18" name="117 Elipse"/>
              <p:cNvSpPr/>
              <p:nvPr/>
            </p:nvSpPr>
            <p:spPr>
              <a:xfrm>
                <a:off x="2199086" y="4664906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19" name="118 Elipse"/>
              <p:cNvSpPr/>
              <p:nvPr/>
            </p:nvSpPr>
            <p:spPr>
              <a:xfrm>
                <a:off x="2420811" y="4684836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</p:grpSp>
        <p:sp>
          <p:nvSpPr>
            <p:cNvPr id="136" name="135 CuadroTexto"/>
            <p:cNvSpPr txBox="1"/>
            <p:nvPr/>
          </p:nvSpPr>
          <p:spPr>
            <a:xfrm>
              <a:off x="1018216" y="4762241"/>
              <a:ext cx="312906" cy="369332"/>
            </a:xfrm>
            <a:prstGeom prst="rect">
              <a:avLst/>
            </a:prstGeom>
            <a:solidFill>
              <a:srgbClr val="FAFAF8"/>
            </a:solidFill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7" name="136 CuadroTexto"/>
            <p:cNvSpPr txBox="1"/>
            <p:nvPr/>
          </p:nvSpPr>
          <p:spPr>
            <a:xfrm>
              <a:off x="1422760" y="3359160"/>
              <a:ext cx="312906" cy="369332"/>
            </a:xfrm>
            <a:prstGeom prst="rect">
              <a:avLst/>
            </a:prstGeom>
            <a:solidFill>
              <a:srgbClr val="FAFAF8"/>
            </a:solidFill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38" name="137 CuadroTexto"/>
            <p:cNvSpPr txBox="1"/>
            <p:nvPr/>
          </p:nvSpPr>
          <p:spPr>
            <a:xfrm>
              <a:off x="2305668" y="3009879"/>
              <a:ext cx="312906" cy="369332"/>
            </a:xfrm>
            <a:prstGeom prst="rect">
              <a:avLst/>
            </a:prstGeom>
            <a:solidFill>
              <a:srgbClr val="FAFAF8"/>
            </a:solidFill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39" name="138 CuadroTexto"/>
            <p:cNvSpPr txBox="1"/>
            <p:nvPr/>
          </p:nvSpPr>
          <p:spPr>
            <a:xfrm>
              <a:off x="3237133" y="2351256"/>
              <a:ext cx="418704" cy="369332"/>
            </a:xfrm>
            <a:prstGeom prst="rect">
              <a:avLst/>
            </a:prstGeom>
            <a:solidFill>
              <a:srgbClr val="FAFAF8"/>
            </a:solidFill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rgbClr val="C00000"/>
                  </a:solidFill>
                </a:rPr>
                <a:t>10</a:t>
              </a:r>
            </a:p>
          </p:txBody>
        </p:sp>
        <p:cxnSp>
          <p:nvCxnSpPr>
            <p:cNvPr id="121" name="120 Conector recto"/>
            <p:cNvCxnSpPr/>
            <p:nvPr/>
          </p:nvCxnSpPr>
          <p:spPr>
            <a:xfrm>
              <a:off x="7095530" y="2847300"/>
              <a:ext cx="1358007" cy="1047023"/>
            </a:xfrm>
            <a:prstGeom prst="line">
              <a:avLst/>
            </a:prstGeom>
            <a:solidFill>
              <a:srgbClr val="FAFAF8"/>
            </a:solidFill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2" name="121 Conector recto"/>
            <p:cNvCxnSpPr/>
            <p:nvPr/>
          </p:nvCxnSpPr>
          <p:spPr>
            <a:xfrm>
              <a:off x="6587768" y="3175021"/>
              <a:ext cx="768917" cy="1373361"/>
            </a:xfrm>
            <a:prstGeom prst="line">
              <a:avLst/>
            </a:prstGeom>
            <a:solidFill>
              <a:srgbClr val="FAFAF8"/>
            </a:solidFill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126 Conector recto"/>
            <p:cNvCxnSpPr/>
            <p:nvPr/>
          </p:nvCxnSpPr>
          <p:spPr>
            <a:xfrm>
              <a:off x="5563943" y="3602584"/>
              <a:ext cx="838282" cy="1152860"/>
            </a:xfrm>
            <a:prstGeom prst="line">
              <a:avLst/>
            </a:prstGeom>
            <a:solidFill>
              <a:srgbClr val="FAFAF8"/>
            </a:solidFill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131 Conector recto de flecha"/>
            <p:cNvCxnSpPr/>
            <p:nvPr/>
          </p:nvCxnSpPr>
          <p:spPr>
            <a:xfrm flipV="1">
              <a:off x="5351637" y="2296749"/>
              <a:ext cx="0" cy="3240360"/>
            </a:xfrm>
            <a:prstGeom prst="straightConnector1">
              <a:avLst/>
            </a:prstGeom>
            <a:solidFill>
              <a:srgbClr val="FAFAF8"/>
            </a:solidFill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132 Conector recto de flecha"/>
            <p:cNvCxnSpPr/>
            <p:nvPr/>
          </p:nvCxnSpPr>
          <p:spPr>
            <a:xfrm>
              <a:off x="5148025" y="5264496"/>
              <a:ext cx="3456384" cy="0"/>
            </a:xfrm>
            <a:prstGeom prst="straightConnector1">
              <a:avLst/>
            </a:prstGeom>
            <a:solidFill>
              <a:srgbClr val="FAFAF8"/>
            </a:solidFill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133 CuadroTexto"/>
            <p:cNvSpPr txBox="1"/>
            <p:nvPr/>
          </p:nvSpPr>
          <p:spPr>
            <a:xfrm>
              <a:off x="4860032" y="2428922"/>
              <a:ext cx="430887" cy="542777"/>
            </a:xfrm>
            <a:prstGeom prst="rect">
              <a:avLst/>
            </a:prstGeom>
            <a:solidFill>
              <a:srgbClr val="FAFAF8"/>
            </a:solidFill>
          </p:spPr>
          <p:txBody>
            <a:bodyPr vert="vert270" wrap="none" rtlCol="0">
              <a:spAutoFit/>
            </a:bodyPr>
            <a:lstStyle/>
            <a:p>
              <a:r>
                <a:rPr lang="es-MX" sz="1600" dirty="0">
                  <a:solidFill>
                    <a:schemeClr val="accent1">
                      <a:lumMod val="75000"/>
                    </a:schemeClr>
                  </a:solidFill>
                </a:rPr>
                <a:t>Masa</a:t>
              </a:r>
            </a:p>
          </p:txBody>
        </p:sp>
        <p:sp>
          <p:nvSpPr>
            <p:cNvPr id="135" name="134 CuadroTexto"/>
            <p:cNvSpPr txBox="1"/>
            <p:nvPr/>
          </p:nvSpPr>
          <p:spPr>
            <a:xfrm>
              <a:off x="7588071" y="5305282"/>
              <a:ext cx="843501" cy="338554"/>
            </a:xfrm>
            <a:prstGeom prst="rect">
              <a:avLst/>
            </a:prstGeom>
            <a:solidFill>
              <a:srgbClr val="FAFAF8"/>
            </a:solidFill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solidFill>
                    <a:schemeClr val="accent1">
                      <a:lumMod val="75000"/>
                    </a:schemeClr>
                  </a:solidFill>
                </a:rPr>
                <a:t>Tamaño</a:t>
              </a:r>
            </a:p>
          </p:txBody>
        </p:sp>
        <p:sp>
          <p:nvSpPr>
            <p:cNvPr id="140" name="139 CuadroTexto"/>
            <p:cNvSpPr txBox="1"/>
            <p:nvPr/>
          </p:nvSpPr>
          <p:spPr>
            <a:xfrm>
              <a:off x="5684775" y="4709825"/>
              <a:ext cx="312906" cy="369332"/>
            </a:xfrm>
            <a:prstGeom prst="rect">
              <a:avLst/>
            </a:prstGeom>
            <a:solidFill>
              <a:srgbClr val="FAFAF8"/>
            </a:solidFill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41" name="140 CuadroTexto"/>
            <p:cNvSpPr txBox="1"/>
            <p:nvPr/>
          </p:nvSpPr>
          <p:spPr>
            <a:xfrm>
              <a:off x="6089319" y="3306744"/>
              <a:ext cx="312906" cy="369332"/>
            </a:xfrm>
            <a:prstGeom prst="rect">
              <a:avLst/>
            </a:prstGeom>
            <a:solidFill>
              <a:srgbClr val="FAFAF8"/>
            </a:solidFill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42" name="141 CuadroTexto"/>
            <p:cNvSpPr txBox="1"/>
            <p:nvPr/>
          </p:nvSpPr>
          <p:spPr>
            <a:xfrm>
              <a:off x="6953373" y="3032879"/>
              <a:ext cx="312906" cy="369332"/>
            </a:xfrm>
            <a:prstGeom prst="rect">
              <a:avLst/>
            </a:prstGeom>
            <a:solidFill>
              <a:srgbClr val="FAFAF8"/>
            </a:solidFill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43" name="142 CuadroTexto"/>
            <p:cNvSpPr txBox="1"/>
            <p:nvPr/>
          </p:nvSpPr>
          <p:spPr>
            <a:xfrm>
              <a:off x="7903692" y="2298840"/>
              <a:ext cx="418704" cy="369332"/>
            </a:xfrm>
            <a:prstGeom prst="rect">
              <a:avLst/>
            </a:prstGeom>
            <a:solidFill>
              <a:srgbClr val="FAFAF8"/>
            </a:solidFill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rgbClr val="C00000"/>
                  </a:solidFill>
                </a:rPr>
                <a:t>10</a:t>
              </a:r>
            </a:p>
          </p:txBody>
        </p:sp>
      </p:grpSp>
      <p:sp>
        <p:nvSpPr>
          <p:cNvPr id="160" name="159 CuadroTexto"/>
          <p:cNvSpPr txBox="1"/>
          <p:nvPr/>
        </p:nvSpPr>
        <p:spPr>
          <a:xfrm>
            <a:off x="6205322" y="2199095"/>
            <a:ext cx="868956" cy="369332"/>
          </a:xfrm>
          <a:prstGeom prst="rect">
            <a:avLst/>
          </a:prstGeom>
          <a:solidFill>
            <a:srgbClr val="FAFAF8"/>
          </a:solidFill>
        </p:spPr>
        <p:txBody>
          <a:bodyPr wrap="none" rtlCol="0">
            <a:spAutoFit/>
          </a:bodyPr>
          <a:lstStyle/>
          <a:p>
            <a:r>
              <a:rPr lang="es-MX" b="1" u="sng" dirty="0">
                <a:solidFill>
                  <a:srgbClr val="21692B"/>
                </a:solidFill>
              </a:rPr>
              <a:t>SALIDA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A3BAC2C-3CA6-49C0-A9A2-2FAEC672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466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NO SUPERVISADO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35692" y="1734473"/>
            <a:ext cx="4185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292934"/>
                </a:solidFill>
              </a:rPr>
              <a:t>En lugar de (</a:t>
            </a:r>
            <a:r>
              <a:rPr lang="es-MX" sz="2000" b="1" dirty="0">
                <a:solidFill>
                  <a:srgbClr val="C00000"/>
                </a:solidFill>
              </a:rPr>
              <a:t>entrada, salida correcta</a:t>
            </a:r>
            <a:r>
              <a:rPr lang="es-MX" sz="2000" dirty="0">
                <a:solidFill>
                  <a:srgbClr val="292934"/>
                </a:solidFill>
              </a:rPr>
              <a:t>), </a:t>
            </a:r>
          </a:p>
        </p:txBody>
      </p:sp>
      <p:grpSp>
        <p:nvGrpSpPr>
          <p:cNvPr id="105" name="104 Grupo"/>
          <p:cNvGrpSpPr/>
          <p:nvPr/>
        </p:nvGrpSpPr>
        <p:grpSpPr>
          <a:xfrm>
            <a:off x="2412921" y="2739041"/>
            <a:ext cx="3601160" cy="3347087"/>
            <a:chOff x="551204" y="2633023"/>
            <a:chExt cx="3601160" cy="3347087"/>
          </a:xfrm>
          <a:solidFill>
            <a:srgbClr val="FAFAF8"/>
          </a:solidFill>
        </p:grpSpPr>
        <p:grpSp>
          <p:nvGrpSpPr>
            <p:cNvPr id="107" name="106 Grupo"/>
            <p:cNvGrpSpPr/>
            <p:nvPr/>
          </p:nvGrpSpPr>
          <p:grpSpPr>
            <a:xfrm>
              <a:off x="551204" y="2633023"/>
              <a:ext cx="3601160" cy="3347087"/>
              <a:chOff x="551204" y="2633023"/>
              <a:chExt cx="3601160" cy="3347087"/>
            </a:xfrm>
            <a:grpFill/>
          </p:grpSpPr>
          <p:cxnSp>
            <p:nvCxnSpPr>
              <p:cNvPr id="204" name="203 Conector recto de flecha"/>
              <p:cNvCxnSpPr/>
              <p:nvPr/>
            </p:nvCxnSpPr>
            <p:spPr>
              <a:xfrm flipV="1">
                <a:off x="899592" y="2633023"/>
                <a:ext cx="0" cy="324036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204 Conector recto de flecha"/>
              <p:cNvCxnSpPr/>
              <p:nvPr/>
            </p:nvCxnSpPr>
            <p:spPr>
              <a:xfrm>
                <a:off x="695980" y="5600770"/>
                <a:ext cx="3456384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205 CuadroTexto"/>
              <p:cNvSpPr txBox="1"/>
              <p:nvPr/>
            </p:nvSpPr>
            <p:spPr>
              <a:xfrm>
                <a:off x="551204" y="2765196"/>
                <a:ext cx="430887" cy="542777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s-MX" sz="1600" dirty="0">
                    <a:solidFill>
                      <a:schemeClr val="accent1">
                        <a:lumMod val="75000"/>
                      </a:schemeClr>
                    </a:solidFill>
                  </a:rPr>
                  <a:t>Masa</a:t>
                </a:r>
              </a:p>
            </p:txBody>
          </p:sp>
          <p:sp>
            <p:nvSpPr>
              <p:cNvPr id="207" name="206 CuadroTexto"/>
              <p:cNvSpPr txBox="1"/>
              <p:nvPr/>
            </p:nvSpPr>
            <p:spPr>
              <a:xfrm>
                <a:off x="3136026" y="5641556"/>
                <a:ext cx="843501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s-MX" sz="1600" dirty="0">
                    <a:solidFill>
                      <a:schemeClr val="accent1">
                        <a:lumMod val="75000"/>
                      </a:schemeClr>
                    </a:solidFill>
                  </a:rPr>
                  <a:t>Tamaño</a:t>
                </a:r>
              </a:p>
            </p:txBody>
          </p:sp>
        </p:grpSp>
        <p:grpSp>
          <p:nvGrpSpPr>
            <p:cNvPr id="108" name="107 Grupo"/>
            <p:cNvGrpSpPr/>
            <p:nvPr/>
          </p:nvGrpSpPr>
          <p:grpSpPr>
            <a:xfrm>
              <a:off x="2454426" y="3681819"/>
              <a:ext cx="916462" cy="727684"/>
              <a:chOff x="2263177" y="3647749"/>
              <a:chExt cx="916462" cy="727684"/>
            </a:xfrm>
            <a:grpFill/>
          </p:grpSpPr>
          <p:sp>
            <p:nvSpPr>
              <p:cNvPr id="183" name="182 Elipse"/>
              <p:cNvSpPr/>
              <p:nvPr/>
            </p:nvSpPr>
            <p:spPr>
              <a:xfrm>
                <a:off x="2654486" y="3999970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84" name="183 Elipse"/>
              <p:cNvSpPr/>
              <p:nvPr/>
            </p:nvSpPr>
            <p:spPr>
              <a:xfrm>
                <a:off x="2630831" y="3830655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85" name="184 Elipse"/>
              <p:cNvSpPr/>
              <p:nvPr/>
            </p:nvSpPr>
            <p:spPr>
              <a:xfrm>
                <a:off x="2574993" y="3901865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86" name="185 Elipse"/>
              <p:cNvSpPr/>
              <p:nvPr/>
            </p:nvSpPr>
            <p:spPr>
              <a:xfrm>
                <a:off x="2574993" y="4100560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87" name="186 Elipse"/>
              <p:cNvSpPr/>
              <p:nvPr/>
            </p:nvSpPr>
            <p:spPr>
              <a:xfrm>
                <a:off x="2759201" y="4089815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88" name="187 Elipse"/>
              <p:cNvSpPr/>
              <p:nvPr/>
            </p:nvSpPr>
            <p:spPr>
              <a:xfrm>
                <a:off x="2859791" y="4060950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89" name="188 Elipse"/>
              <p:cNvSpPr/>
              <p:nvPr/>
            </p:nvSpPr>
            <p:spPr>
              <a:xfrm>
                <a:off x="2765080" y="3931245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90" name="189 Elipse"/>
              <p:cNvSpPr/>
              <p:nvPr/>
            </p:nvSpPr>
            <p:spPr>
              <a:xfrm>
                <a:off x="2305980" y="3901865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91" name="190 Elipse"/>
              <p:cNvSpPr/>
              <p:nvPr/>
            </p:nvSpPr>
            <p:spPr>
              <a:xfrm>
                <a:off x="2529696" y="3758224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92" name="191 Elipse"/>
              <p:cNvSpPr/>
              <p:nvPr/>
            </p:nvSpPr>
            <p:spPr>
              <a:xfrm>
                <a:off x="2406570" y="3997522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93" name="192 Elipse"/>
              <p:cNvSpPr/>
              <p:nvPr/>
            </p:nvSpPr>
            <p:spPr>
              <a:xfrm>
                <a:off x="2263177" y="3707929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94" name="193 Elipse"/>
              <p:cNvSpPr/>
              <p:nvPr/>
            </p:nvSpPr>
            <p:spPr>
              <a:xfrm>
                <a:off x="2429106" y="3858814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95" name="194 Elipse"/>
              <p:cNvSpPr/>
              <p:nvPr/>
            </p:nvSpPr>
            <p:spPr>
              <a:xfrm>
                <a:off x="3079049" y="3896932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96" name="195 Elipse"/>
              <p:cNvSpPr/>
              <p:nvPr/>
            </p:nvSpPr>
            <p:spPr>
              <a:xfrm>
                <a:off x="2625288" y="4262130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97" name="196 Elipse"/>
              <p:cNvSpPr/>
              <p:nvPr/>
            </p:nvSpPr>
            <p:spPr>
              <a:xfrm>
                <a:off x="2860708" y="3647749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98" name="197 Elipse"/>
              <p:cNvSpPr/>
              <p:nvPr/>
            </p:nvSpPr>
            <p:spPr>
              <a:xfrm>
                <a:off x="2586653" y="3888635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99" name="198 Elipse"/>
              <p:cNvSpPr/>
              <p:nvPr/>
            </p:nvSpPr>
            <p:spPr>
              <a:xfrm>
                <a:off x="2507160" y="3989225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200" name="199 Elipse"/>
              <p:cNvSpPr/>
              <p:nvPr/>
            </p:nvSpPr>
            <p:spPr>
              <a:xfrm>
                <a:off x="2691368" y="3978480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201" name="200 Elipse"/>
              <p:cNvSpPr/>
              <p:nvPr/>
            </p:nvSpPr>
            <p:spPr>
              <a:xfrm>
                <a:off x="2697247" y="3819910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202" name="201 Elipse"/>
              <p:cNvSpPr/>
              <p:nvPr/>
            </p:nvSpPr>
            <p:spPr>
              <a:xfrm>
                <a:off x="2865670" y="4274843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203" name="202 Elipse"/>
              <p:cNvSpPr/>
              <p:nvPr/>
            </p:nvSpPr>
            <p:spPr>
              <a:xfrm>
                <a:off x="3028754" y="4084350"/>
                <a:ext cx="100590" cy="100590"/>
              </a:xfrm>
              <a:prstGeom prst="ellipse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</p:grpSp>
        <p:grpSp>
          <p:nvGrpSpPr>
            <p:cNvPr id="109" name="108 Grupo"/>
            <p:cNvGrpSpPr/>
            <p:nvPr/>
          </p:nvGrpSpPr>
          <p:grpSpPr>
            <a:xfrm>
              <a:off x="3036248" y="3050926"/>
              <a:ext cx="908412" cy="591794"/>
              <a:chOff x="3036248" y="3050926"/>
              <a:chExt cx="908412" cy="591794"/>
            </a:xfrm>
            <a:grpFill/>
          </p:grpSpPr>
          <p:sp>
            <p:nvSpPr>
              <p:cNvPr id="160" name="159 Elipse"/>
              <p:cNvSpPr/>
              <p:nvPr/>
            </p:nvSpPr>
            <p:spPr>
              <a:xfrm>
                <a:off x="3459753" y="3542130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61" name="160 Elipse"/>
              <p:cNvSpPr/>
              <p:nvPr/>
            </p:nvSpPr>
            <p:spPr>
              <a:xfrm>
                <a:off x="3522981" y="3101221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62" name="161 Elipse"/>
              <p:cNvSpPr/>
              <p:nvPr/>
            </p:nvSpPr>
            <p:spPr>
              <a:xfrm>
                <a:off x="3327501" y="3484635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63" name="162 Elipse"/>
              <p:cNvSpPr/>
              <p:nvPr/>
            </p:nvSpPr>
            <p:spPr>
              <a:xfrm>
                <a:off x="3349536" y="3346419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64" name="163 Elipse"/>
              <p:cNvSpPr/>
              <p:nvPr/>
            </p:nvSpPr>
            <p:spPr>
              <a:xfrm>
                <a:off x="3522981" y="341238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65" name="164 Elipse"/>
              <p:cNvSpPr/>
              <p:nvPr/>
            </p:nvSpPr>
            <p:spPr>
              <a:xfrm>
                <a:off x="3427138" y="3227820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66" name="165 Elipse"/>
              <p:cNvSpPr/>
              <p:nvPr/>
            </p:nvSpPr>
            <p:spPr>
              <a:xfrm>
                <a:off x="3738443" y="3050926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67" name="166 Elipse"/>
              <p:cNvSpPr/>
              <p:nvPr/>
            </p:nvSpPr>
            <p:spPr>
              <a:xfrm>
                <a:off x="3638273" y="3534930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68" name="167 Elipse"/>
              <p:cNvSpPr/>
              <p:nvPr/>
            </p:nvSpPr>
            <p:spPr>
              <a:xfrm>
                <a:off x="3728908" y="3415995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69" name="168 Elipse"/>
              <p:cNvSpPr/>
              <p:nvPr/>
            </p:nvSpPr>
            <p:spPr>
              <a:xfrm>
                <a:off x="3628318" y="3127230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70" name="169 Elipse"/>
              <p:cNvSpPr/>
              <p:nvPr/>
            </p:nvSpPr>
            <p:spPr>
              <a:xfrm>
                <a:off x="3564828" y="3278115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71" name="170 Elipse"/>
              <p:cNvSpPr/>
              <p:nvPr/>
            </p:nvSpPr>
            <p:spPr>
              <a:xfrm>
                <a:off x="3728908" y="321075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72" name="171 Elipse"/>
              <p:cNvSpPr/>
              <p:nvPr/>
            </p:nvSpPr>
            <p:spPr>
              <a:xfrm>
                <a:off x="3251124" y="3213197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73" name="172 Elipse"/>
              <p:cNvSpPr/>
              <p:nvPr/>
            </p:nvSpPr>
            <p:spPr>
              <a:xfrm>
                <a:off x="3424569" y="3279166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74" name="173 Elipse"/>
              <p:cNvSpPr/>
              <p:nvPr/>
            </p:nvSpPr>
            <p:spPr>
              <a:xfrm>
                <a:off x="3328726" y="309459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75" name="174 Elipse"/>
              <p:cNvSpPr/>
              <p:nvPr/>
            </p:nvSpPr>
            <p:spPr>
              <a:xfrm>
                <a:off x="3466416" y="314489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76" name="175 Elipse"/>
              <p:cNvSpPr/>
              <p:nvPr/>
            </p:nvSpPr>
            <p:spPr>
              <a:xfrm>
                <a:off x="3638143" y="337079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77" name="176 Elipse"/>
              <p:cNvSpPr/>
              <p:nvPr/>
            </p:nvSpPr>
            <p:spPr>
              <a:xfrm>
                <a:off x="3753435" y="3493335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78" name="177 Elipse"/>
              <p:cNvSpPr/>
              <p:nvPr/>
            </p:nvSpPr>
            <p:spPr>
              <a:xfrm>
                <a:off x="3844070" y="3374400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79" name="178 Elipse"/>
              <p:cNvSpPr/>
              <p:nvPr/>
            </p:nvSpPr>
            <p:spPr>
              <a:xfrm>
                <a:off x="3679990" y="3236520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80" name="179 Elipse"/>
              <p:cNvSpPr/>
              <p:nvPr/>
            </p:nvSpPr>
            <p:spPr>
              <a:xfrm>
                <a:off x="3112625" y="3384045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81" name="180 Elipse"/>
              <p:cNvSpPr/>
              <p:nvPr/>
            </p:nvSpPr>
            <p:spPr>
              <a:xfrm>
                <a:off x="3423397" y="3434340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82" name="181 Elipse"/>
              <p:cNvSpPr/>
              <p:nvPr/>
            </p:nvSpPr>
            <p:spPr>
              <a:xfrm>
                <a:off x="3036248" y="3112607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</p:grpSp>
        <p:grpSp>
          <p:nvGrpSpPr>
            <p:cNvPr id="110" name="109 Grupo"/>
            <p:cNvGrpSpPr/>
            <p:nvPr/>
          </p:nvGrpSpPr>
          <p:grpSpPr>
            <a:xfrm rot="2192760">
              <a:off x="1560486" y="4025890"/>
              <a:ext cx="956506" cy="727684"/>
              <a:chOff x="1556549" y="4037812"/>
              <a:chExt cx="956506" cy="727684"/>
            </a:xfrm>
            <a:grpFill/>
          </p:grpSpPr>
          <p:sp>
            <p:nvSpPr>
              <p:cNvPr id="137" name="136 Elipse"/>
              <p:cNvSpPr/>
              <p:nvPr/>
            </p:nvSpPr>
            <p:spPr>
              <a:xfrm>
                <a:off x="1987902" y="439003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38" name="137 Elipse"/>
              <p:cNvSpPr/>
              <p:nvPr/>
            </p:nvSpPr>
            <p:spPr>
              <a:xfrm>
                <a:off x="1964247" y="422071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39" name="138 Elipse"/>
              <p:cNvSpPr/>
              <p:nvPr/>
            </p:nvSpPr>
            <p:spPr>
              <a:xfrm>
                <a:off x="1908409" y="429192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40" name="139 Elipse"/>
              <p:cNvSpPr/>
              <p:nvPr/>
            </p:nvSpPr>
            <p:spPr>
              <a:xfrm>
                <a:off x="1908409" y="449062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41" name="140 Elipse"/>
              <p:cNvSpPr/>
              <p:nvPr/>
            </p:nvSpPr>
            <p:spPr>
              <a:xfrm>
                <a:off x="2092617" y="447987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42" name="141 Elipse"/>
              <p:cNvSpPr/>
              <p:nvPr/>
            </p:nvSpPr>
            <p:spPr>
              <a:xfrm>
                <a:off x="2193207" y="445101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43" name="142 Elipse"/>
              <p:cNvSpPr/>
              <p:nvPr/>
            </p:nvSpPr>
            <p:spPr>
              <a:xfrm>
                <a:off x="2098496" y="432130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44" name="143 Elipse"/>
              <p:cNvSpPr/>
              <p:nvPr/>
            </p:nvSpPr>
            <p:spPr>
              <a:xfrm>
                <a:off x="1639396" y="429192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45" name="144 Elipse"/>
              <p:cNvSpPr/>
              <p:nvPr/>
            </p:nvSpPr>
            <p:spPr>
              <a:xfrm>
                <a:off x="1863112" y="4148287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46" name="145 Elipse"/>
              <p:cNvSpPr/>
              <p:nvPr/>
            </p:nvSpPr>
            <p:spPr>
              <a:xfrm>
                <a:off x="1733914" y="4445231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47" name="146 Elipse"/>
              <p:cNvSpPr/>
              <p:nvPr/>
            </p:nvSpPr>
            <p:spPr>
              <a:xfrm>
                <a:off x="1596593" y="4097992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48" name="147 Elipse"/>
              <p:cNvSpPr/>
              <p:nvPr/>
            </p:nvSpPr>
            <p:spPr>
              <a:xfrm>
                <a:off x="1762522" y="4248877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49" name="148 Elipse"/>
              <p:cNvSpPr/>
              <p:nvPr/>
            </p:nvSpPr>
            <p:spPr>
              <a:xfrm>
                <a:off x="2412465" y="4286995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50" name="149 Elipse"/>
              <p:cNvSpPr/>
              <p:nvPr/>
            </p:nvSpPr>
            <p:spPr>
              <a:xfrm>
                <a:off x="1976140" y="4619706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51" name="150 Elipse"/>
              <p:cNvSpPr/>
              <p:nvPr/>
            </p:nvSpPr>
            <p:spPr>
              <a:xfrm>
                <a:off x="2194124" y="4037812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52" name="151 Elipse"/>
              <p:cNvSpPr/>
              <p:nvPr/>
            </p:nvSpPr>
            <p:spPr>
              <a:xfrm>
                <a:off x="1794526" y="4549409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53" name="152 Elipse"/>
              <p:cNvSpPr/>
              <p:nvPr/>
            </p:nvSpPr>
            <p:spPr>
              <a:xfrm>
                <a:off x="1840576" y="437928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54" name="153 Elipse"/>
              <p:cNvSpPr/>
              <p:nvPr/>
            </p:nvSpPr>
            <p:spPr>
              <a:xfrm>
                <a:off x="1667590" y="4406842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55" name="154 Elipse"/>
              <p:cNvSpPr/>
              <p:nvPr/>
            </p:nvSpPr>
            <p:spPr>
              <a:xfrm>
                <a:off x="2030663" y="420997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56" name="155 Elipse"/>
              <p:cNvSpPr/>
              <p:nvPr/>
            </p:nvSpPr>
            <p:spPr>
              <a:xfrm>
                <a:off x="2199086" y="4664906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57" name="156 Elipse"/>
              <p:cNvSpPr/>
              <p:nvPr/>
            </p:nvSpPr>
            <p:spPr>
              <a:xfrm>
                <a:off x="2362170" y="447441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58" name="157 Elipse"/>
              <p:cNvSpPr/>
              <p:nvPr/>
            </p:nvSpPr>
            <p:spPr>
              <a:xfrm>
                <a:off x="1556549" y="4324277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59" name="158 Elipse"/>
              <p:cNvSpPr/>
              <p:nvPr/>
            </p:nvSpPr>
            <p:spPr>
              <a:xfrm>
                <a:off x="1725512" y="4347676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</p:grpSp>
        <p:grpSp>
          <p:nvGrpSpPr>
            <p:cNvPr id="111" name="110 Grupo"/>
            <p:cNvGrpSpPr/>
            <p:nvPr/>
          </p:nvGrpSpPr>
          <p:grpSpPr>
            <a:xfrm rot="13795224">
              <a:off x="984324" y="4513767"/>
              <a:ext cx="1054073" cy="620998"/>
              <a:chOff x="1596593" y="4097992"/>
              <a:chExt cx="1143198" cy="706486"/>
            </a:xfrm>
            <a:grpFill/>
          </p:grpSpPr>
          <p:sp>
            <p:nvSpPr>
              <p:cNvPr id="116" name="115 Elipse"/>
              <p:cNvSpPr/>
              <p:nvPr/>
            </p:nvSpPr>
            <p:spPr>
              <a:xfrm>
                <a:off x="1914580" y="4296891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17" name="116 Elipse"/>
              <p:cNvSpPr/>
              <p:nvPr/>
            </p:nvSpPr>
            <p:spPr>
              <a:xfrm>
                <a:off x="2101751" y="4342091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18" name="117 Elipse"/>
              <p:cNvSpPr/>
              <p:nvPr/>
            </p:nvSpPr>
            <p:spPr>
              <a:xfrm>
                <a:off x="1597528" y="4477721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19" name="118 Elipse"/>
              <p:cNvSpPr/>
              <p:nvPr/>
            </p:nvSpPr>
            <p:spPr>
              <a:xfrm>
                <a:off x="1908409" y="449062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20" name="119 Elipse"/>
              <p:cNvSpPr/>
              <p:nvPr/>
            </p:nvSpPr>
            <p:spPr>
              <a:xfrm>
                <a:off x="2092617" y="447987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21" name="120 Elipse"/>
              <p:cNvSpPr/>
              <p:nvPr/>
            </p:nvSpPr>
            <p:spPr>
              <a:xfrm>
                <a:off x="2193207" y="445101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22" name="121 Elipse"/>
              <p:cNvSpPr/>
              <p:nvPr/>
            </p:nvSpPr>
            <p:spPr>
              <a:xfrm>
                <a:off x="2352370" y="4356020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23" name="122 Elipse"/>
              <p:cNvSpPr/>
              <p:nvPr/>
            </p:nvSpPr>
            <p:spPr>
              <a:xfrm>
                <a:off x="1639396" y="429192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24" name="123 Elipse"/>
              <p:cNvSpPr/>
              <p:nvPr/>
            </p:nvSpPr>
            <p:spPr>
              <a:xfrm>
                <a:off x="1863112" y="4148287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25" name="124 Elipse"/>
              <p:cNvSpPr/>
              <p:nvPr/>
            </p:nvSpPr>
            <p:spPr>
              <a:xfrm>
                <a:off x="1653337" y="4622124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26" name="125 Elipse"/>
              <p:cNvSpPr/>
              <p:nvPr/>
            </p:nvSpPr>
            <p:spPr>
              <a:xfrm>
                <a:off x="1596593" y="4097992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27" name="126 Elipse"/>
              <p:cNvSpPr/>
              <p:nvPr/>
            </p:nvSpPr>
            <p:spPr>
              <a:xfrm>
                <a:off x="1762522" y="4248877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28" name="127 Elipse"/>
              <p:cNvSpPr/>
              <p:nvPr/>
            </p:nvSpPr>
            <p:spPr>
              <a:xfrm>
                <a:off x="2639201" y="470388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29" name="128 Elipse"/>
              <p:cNvSpPr/>
              <p:nvPr/>
            </p:nvSpPr>
            <p:spPr>
              <a:xfrm>
                <a:off x="1958704" y="465219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30" name="129 Elipse"/>
              <p:cNvSpPr/>
              <p:nvPr/>
            </p:nvSpPr>
            <p:spPr>
              <a:xfrm>
                <a:off x="2201671" y="4212827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31" name="130 Elipse"/>
              <p:cNvSpPr/>
              <p:nvPr/>
            </p:nvSpPr>
            <p:spPr>
              <a:xfrm>
                <a:off x="1773095" y="452110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32" name="131 Elipse"/>
              <p:cNvSpPr/>
              <p:nvPr/>
            </p:nvSpPr>
            <p:spPr>
              <a:xfrm>
                <a:off x="1840576" y="4379288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33" name="132 Elipse"/>
              <p:cNvSpPr/>
              <p:nvPr/>
            </p:nvSpPr>
            <p:spPr>
              <a:xfrm>
                <a:off x="2420700" y="4532140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34" name="133 Elipse"/>
              <p:cNvSpPr/>
              <p:nvPr/>
            </p:nvSpPr>
            <p:spPr>
              <a:xfrm>
                <a:off x="2030663" y="4209973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35" name="134 Elipse"/>
              <p:cNvSpPr/>
              <p:nvPr/>
            </p:nvSpPr>
            <p:spPr>
              <a:xfrm>
                <a:off x="2199086" y="4664906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  <p:sp>
            <p:nvSpPr>
              <p:cNvPr id="136" name="135 Elipse"/>
              <p:cNvSpPr/>
              <p:nvPr/>
            </p:nvSpPr>
            <p:spPr>
              <a:xfrm>
                <a:off x="2420811" y="4684836"/>
                <a:ext cx="100590" cy="10059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292934"/>
                  </a:solidFill>
                </a:endParaRPr>
              </a:p>
            </p:txBody>
          </p:sp>
        </p:grpSp>
        <p:sp>
          <p:nvSpPr>
            <p:cNvPr id="112" name="111 CuadroTexto"/>
            <p:cNvSpPr txBox="1"/>
            <p:nvPr/>
          </p:nvSpPr>
          <p:spPr>
            <a:xfrm>
              <a:off x="1024461" y="508862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rgbClr val="292934"/>
                  </a:solidFill>
                </a:rPr>
                <a:t>1</a:t>
              </a:r>
            </a:p>
          </p:txBody>
        </p:sp>
        <p:sp>
          <p:nvSpPr>
            <p:cNvPr id="113" name="112 CuadroTexto"/>
            <p:cNvSpPr txBox="1"/>
            <p:nvPr/>
          </p:nvSpPr>
          <p:spPr>
            <a:xfrm>
              <a:off x="1429005" y="3685539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rgbClr val="292934"/>
                  </a:solidFill>
                </a:rPr>
                <a:t>2</a:t>
              </a:r>
            </a:p>
          </p:txBody>
        </p:sp>
        <p:sp>
          <p:nvSpPr>
            <p:cNvPr id="114" name="113 CuadroTexto"/>
            <p:cNvSpPr txBox="1"/>
            <p:nvPr/>
          </p:nvSpPr>
          <p:spPr>
            <a:xfrm>
              <a:off x="2311913" y="3336258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rgbClr val="292934"/>
                  </a:solidFill>
                </a:rPr>
                <a:t>5</a:t>
              </a:r>
            </a:p>
          </p:txBody>
        </p:sp>
        <p:sp>
          <p:nvSpPr>
            <p:cNvPr id="115" name="114 CuadroTexto"/>
            <p:cNvSpPr txBox="1"/>
            <p:nvPr/>
          </p:nvSpPr>
          <p:spPr>
            <a:xfrm>
              <a:off x="3243378" y="2677635"/>
              <a:ext cx="44114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rgbClr val="292934"/>
                  </a:solidFill>
                </a:rPr>
                <a:t>10</a:t>
              </a:r>
            </a:p>
          </p:txBody>
        </p:sp>
      </p:grp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034AD6-0672-432D-A14E-76F04A64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12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NO SUPERVISADO</a:t>
            </a:r>
          </a:p>
        </p:txBody>
      </p:sp>
      <p:grpSp>
        <p:nvGrpSpPr>
          <p:cNvPr id="106" name="105 Grupo"/>
          <p:cNvGrpSpPr/>
          <p:nvPr/>
        </p:nvGrpSpPr>
        <p:grpSpPr>
          <a:xfrm>
            <a:off x="2401269" y="2739041"/>
            <a:ext cx="3612812" cy="3347087"/>
            <a:chOff x="539552" y="2633023"/>
            <a:chExt cx="3612812" cy="3347087"/>
          </a:xfrm>
        </p:grpSpPr>
        <p:cxnSp>
          <p:nvCxnSpPr>
            <p:cNvPr id="203" name="202 Conector recto de flecha"/>
            <p:cNvCxnSpPr/>
            <p:nvPr/>
          </p:nvCxnSpPr>
          <p:spPr>
            <a:xfrm flipV="1">
              <a:off x="899592" y="2633023"/>
              <a:ext cx="0" cy="3240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203 Conector recto de flecha"/>
            <p:cNvCxnSpPr/>
            <p:nvPr/>
          </p:nvCxnSpPr>
          <p:spPr>
            <a:xfrm>
              <a:off x="695980" y="5600770"/>
              <a:ext cx="34563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204 CuadroTexto"/>
            <p:cNvSpPr txBox="1"/>
            <p:nvPr/>
          </p:nvSpPr>
          <p:spPr>
            <a:xfrm>
              <a:off x="539552" y="2765196"/>
              <a:ext cx="430887" cy="54277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s-MX" sz="1600" dirty="0">
                  <a:solidFill>
                    <a:schemeClr val="accent1">
                      <a:lumMod val="75000"/>
                    </a:schemeClr>
                  </a:solidFill>
                </a:rPr>
                <a:t>Masa</a:t>
              </a:r>
            </a:p>
          </p:txBody>
        </p:sp>
        <p:sp>
          <p:nvSpPr>
            <p:cNvPr id="206" name="205 CuadroTexto"/>
            <p:cNvSpPr txBox="1"/>
            <p:nvPr/>
          </p:nvSpPr>
          <p:spPr>
            <a:xfrm>
              <a:off x="3136026" y="5641556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solidFill>
                    <a:schemeClr val="accent1">
                      <a:lumMod val="75000"/>
                    </a:schemeClr>
                  </a:solidFill>
                </a:rPr>
                <a:t>Tamaño</a:t>
              </a:r>
            </a:p>
          </p:txBody>
        </p:sp>
      </p:grpSp>
      <p:grpSp>
        <p:nvGrpSpPr>
          <p:cNvPr id="107" name="106 Grupo"/>
          <p:cNvGrpSpPr/>
          <p:nvPr/>
        </p:nvGrpSpPr>
        <p:grpSpPr>
          <a:xfrm>
            <a:off x="4316143" y="3787837"/>
            <a:ext cx="916462" cy="727684"/>
            <a:chOff x="2263177" y="3647749"/>
            <a:chExt cx="916462" cy="727684"/>
          </a:xfrm>
        </p:grpSpPr>
        <p:sp>
          <p:nvSpPr>
            <p:cNvPr id="182" name="181 Elipse"/>
            <p:cNvSpPr/>
            <p:nvPr/>
          </p:nvSpPr>
          <p:spPr>
            <a:xfrm>
              <a:off x="2654486" y="399997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3" name="182 Elipse"/>
            <p:cNvSpPr/>
            <p:nvPr/>
          </p:nvSpPr>
          <p:spPr>
            <a:xfrm>
              <a:off x="2630831" y="383065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4" name="183 Elipse"/>
            <p:cNvSpPr/>
            <p:nvPr/>
          </p:nvSpPr>
          <p:spPr>
            <a:xfrm>
              <a:off x="2574993" y="390186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5" name="184 Elipse"/>
            <p:cNvSpPr/>
            <p:nvPr/>
          </p:nvSpPr>
          <p:spPr>
            <a:xfrm>
              <a:off x="2574993" y="410056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6" name="185 Elipse"/>
            <p:cNvSpPr/>
            <p:nvPr/>
          </p:nvSpPr>
          <p:spPr>
            <a:xfrm>
              <a:off x="2759201" y="408981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7" name="186 Elipse"/>
            <p:cNvSpPr/>
            <p:nvPr/>
          </p:nvSpPr>
          <p:spPr>
            <a:xfrm>
              <a:off x="2859791" y="406095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8" name="187 Elipse"/>
            <p:cNvSpPr/>
            <p:nvPr/>
          </p:nvSpPr>
          <p:spPr>
            <a:xfrm>
              <a:off x="2765080" y="393124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9" name="188 Elipse"/>
            <p:cNvSpPr/>
            <p:nvPr/>
          </p:nvSpPr>
          <p:spPr>
            <a:xfrm>
              <a:off x="2305980" y="390186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0" name="189 Elipse"/>
            <p:cNvSpPr/>
            <p:nvPr/>
          </p:nvSpPr>
          <p:spPr>
            <a:xfrm>
              <a:off x="2529696" y="3758224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1" name="190 Elipse"/>
            <p:cNvSpPr/>
            <p:nvPr/>
          </p:nvSpPr>
          <p:spPr>
            <a:xfrm>
              <a:off x="2406570" y="3997522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2" name="191 Elipse"/>
            <p:cNvSpPr/>
            <p:nvPr/>
          </p:nvSpPr>
          <p:spPr>
            <a:xfrm>
              <a:off x="2263177" y="3707929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3" name="192 Elipse"/>
            <p:cNvSpPr/>
            <p:nvPr/>
          </p:nvSpPr>
          <p:spPr>
            <a:xfrm>
              <a:off x="2429106" y="3858814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4" name="193 Elipse"/>
            <p:cNvSpPr/>
            <p:nvPr/>
          </p:nvSpPr>
          <p:spPr>
            <a:xfrm>
              <a:off x="3079049" y="3896932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5" name="194 Elipse"/>
            <p:cNvSpPr/>
            <p:nvPr/>
          </p:nvSpPr>
          <p:spPr>
            <a:xfrm>
              <a:off x="2625288" y="426213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6" name="195 Elipse"/>
            <p:cNvSpPr/>
            <p:nvPr/>
          </p:nvSpPr>
          <p:spPr>
            <a:xfrm>
              <a:off x="2860708" y="3647749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7" name="196 Elipse"/>
            <p:cNvSpPr/>
            <p:nvPr/>
          </p:nvSpPr>
          <p:spPr>
            <a:xfrm>
              <a:off x="2586653" y="388863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8" name="197 Elipse"/>
            <p:cNvSpPr/>
            <p:nvPr/>
          </p:nvSpPr>
          <p:spPr>
            <a:xfrm>
              <a:off x="2507160" y="398922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9" name="198 Elipse"/>
            <p:cNvSpPr/>
            <p:nvPr/>
          </p:nvSpPr>
          <p:spPr>
            <a:xfrm>
              <a:off x="2691368" y="397848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200" name="199 Elipse"/>
            <p:cNvSpPr/>
            <p:nvPr/>
          </p:nvSpPr>
          <p:spPr>
            <a:xfrm>
              <a:off x="2697247" y="381991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201" name="200 Elipse"/>
            <p:cNvSpPr/>
            <p:nvPr/>
          </p:nvSpPr>
          <p:spPr>
            <a:xfrm>
              <a:off x="2865670" y="427484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202" name="201 Elipse"/>
            <p:cNvSpPr/>
            <p:nvPr/>
          </p:nvSpPr>
          <p:spPr>
            <a:xfrm>
              <a:off x="3028754" y="408435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</p:grpSp>
      <p:grpSp>
        <p:nvGrpSpPr>
          <p:cNvPr id="108" name="107 Grupo"/>
          <p:cNvGrpSpPr/>
          <p:nvPr/>
        </p:nvGrpSpPr>
        <p:grpSpPr>
          <a:xfrm>
            <a:off x="4897965" y="3156944"/>
            <a:ext cx="908412" cy="591794"/>
            <a:chOff x="3036248" y="3050926"/>
            <a:chExt cx="908412" cy="591794"/>
          </a:xfrm>
        </p:grpSpPr>
        <p:sp>
          <p:nvSpPr>
            <p:cNvPr id="159" name="158 Elipse"/>
            <p:cNvSpPr/>
            <p:nvPr/>
          </p:nvSpPr>
          <p:spPr>
            <a:xfrm>
              <a:off x="3459753" y="354213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0" name="159 Elipse"/>
            <p:cNvSpPr/>
            <p:nvPr/>
          </p:nvSpPr>
          <p:spPr>
            <a:xfrm>
              <a:off x="3522981" y="3101221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1" name="160 Elipse"/>
            <p:cNvSpPr/>
            <p:nvPr/>
          </p:nvSpPr>
          <p:spPr>
            <a:xfrm>
              <a:off x="3327501" y="348463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2" name="161 Elipse"/>
            <p:cNvSpPr/>
            <p:nvPr/>
          </p:nvSpPr>
          <p:spPr>
            <a:xfrm>
              <a:off x="3349536" y="3346419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3" name="162 Elipse"/>
            <p:cNvSpPr/>
            <p:nvPr/>
          </p:nvSpPr>
          <p:spPr>
            <a:xfrm>
              <a:off x="3522981" y="341238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4" name="163 Elipse"/>
            <p:cNvSpPr/>
            <p:nvPr/>
          </p:nvSpPr>
          <p:spPr>
            <a:xfrm>
              <a:off x="3427138" y="322782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5" name="164 Elipse"/>
            <p:cNvSpPr/>
            <p:nvPr/>
          </p:nvSpPr>
          <p:spPr>
            <a:xfrm>
              <a:off x="3738443" y="305092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6" name="165 Elipse"/>
            <p:cNvSpPr/>
            <p:nvPr/>
          </p:nvSpPr>
          <p:spPr>
            <a:xfrm>
              <a:off x="3638273" y="353493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7" name="166 Elipse"/>
            <p:cNvSpPr/>
            <p:nvPr/>
          </p:nvSpPr>
          <p:spPr>
            <a:xfrm>
              <a:off x="3728908" y="341599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8" name="167 Elipse"/>
            <p:cNvSpPr/>
            <p:nvPr/>
          </p:nvSpPr>
          <p:spPr>
            <a:xfrm>
              <a:off x="3628318" y="312723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9" name="168 Elipse"/>
            <p:cNvSpPr/>
            <p:nvPr/>
          </p:nvSpPr>
          <p:spPr>
            <a:xfrm>
              <a:off x="3564828" y="327811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0" name="169 Elipse"/>
            <p:cNvSpPr/>
            <p:nvPr/>
          </p:nvSpPr>
          <p:spPr>
            <a:xfrm>
              <a:off x="3728908" y="321075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1" name="170 Elipse"/>
            <p:cNvSpPr/>
            <p:nvPr/>
          </p:nvSpPr>
          <p:spPr>
            <a:xfrm>
              <a:off x="3251124" y="321319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2" name="171 Elipse"/>
            <p:cNvSpPr/>
            <p:nvPr/>
          </p:nvSpPr>
          <p:spPr>
            <a:xfrm>
              <a:off x="3424569" y="327916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3" name="172 Elipse"/>
            <p:cNvSpPr/>
            <p:nvPr/>
          </p:nvSpPr>
          <p:spPr>
            <a:xfrm>
              <a:off x="3328726" y="309459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4" name="173 Elipse"/>
            <p:cNvSpPr/>
            <p:nvPr/>
          </p:nvSpPr>
          <p:spPr>
            <a:xfrm>
              <a:off x="3466416" y="314489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5" name="174 Elipse"/>
            <p:cNvSpPr/>
            <p:nvPr/>
          </p:nvSpPr>
          <p:spPr>
            <a:xfrm>
              <a:off x="3638143" y="337079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6" name="175 Elipse"/>
            <p:cNvSpPr/>
            <p:nvPr/>
          </p:nvSpPr>
          <p:spPr>
            <a:xfrm>
              <a:off x="3753435" y="349333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7" name="176 Elipse"/>
            <p:cNvSpPr/>
            <p:nvPr/>
          </p:nvSpPr>
          <p:spPr>
            <a:xfrm>
              <a:off x="3844070" y="337440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8" name="177 Elipse"/>
            <p:cNvSpPr/>
            <p:nvPr/>
          </p:nvSpPr>
          <p:spPr>
            <a:xfrm>
              <a:off x="3679990" y="323652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9" name="178 Elipse"/>
            <p:cNvSpPr/>
            <p:nvPr/>
          </p:nvSpPr>
          <p:spPr>
            <a:xfrm>
              <a:off x="3112625" y="338404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0" name="179 Elipse"/>
            <p:cNvSpPr/>
            <p:nvPr/>
          </p:nvSpPr>
          <p:spPr>
            <a:xfrm>
              <a:off x="3423397" y="343434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1" name="180 Elipse"/>
            <p:cNvSpPr/>
            <p:nvPr/>
          </p:nvSpPr>
          <p:spPr>
            <a:xfrm>
              <a:off x="3036248" y="311260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</p:grpSp>
      <p:grpSp>
        <p:nvGrpSpPr>
          <p:cNvPr id="109" name="108 Grupo"/>
          <p:cNvGrpSpPr/>
          <p:nvPr/>
        </p:nvGrpSpPr>
        <p:grpSpPr>
          <a:xfrm rot="2192760">
            <a:off x="3422203" y="4131908"/>
            <a:ext cx="956506" cy="727684"/>
            <a:chOff x="1556549" y="4037812"/>
            <a:chExt cx="956506" cy="727684"/>
          </a:xfrm>
        </p:grpSpPr>
        <p:sp>
          <p:nvSpPr>
            <p:cNvPr id="136" name="135 Elipse"/>
            <p:cNvSpPr/>
            <p:nvPr/>
          </p:nvSpPr>
          <p:spPr>
            <a:xfrm>
              <a:off x="1987902" y="439003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7" name="136 Elipse"/>
            <p:cNvSpPr/>
            <p:nvPr/>
          </p:nvSpPr>
          <p:spPr>
            <a:xfrm>
              <a:off x="1964247" y="422071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8" name="137 Elipse"/>
            <p:cNvSpPr/>
            <p:nvPr/>
          </p:nvSpPr>
          <p:spPr>
            <a:xfrm>
              <a:off x="1908409" y="429192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9" name="138 Elipse"/>
            <p:cNvSpPr/>
            <p:nvPr/>
          </p:nvSpPr>
          <p:spPr>
            <a:xfrm>
              <a:off x="1908409" y="449062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0" name="139 Elipse"/>
            <p:cNvSpPr/>
            <p:nvPr/>
          </p:nvSpPr>
          <p:spPr>
            <a:xfrm>
              <a:off x="2092617" y="447987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1" name="140 Elipse"/>
            <p:cNvSpPr/>
            <p:nvPr/>
          </p:nvSpPr>
          <p:spPr>
            <a:xfrm>
              <a:off x="2193207" y="445101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2" name="141 Elipse"/>
            <p:cNvSpPr/>
            <p:nvPr/>
          </p:nvSpPr>
          <p:spPr>
            <a:xfrm>
              <a:off x="2098496" y="432130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3" name="142 Elipse"/>
            <p:cNvSpPr/>
            <p:nvPr/>
          </p:nvSpPr>
          <p:spPr>
            <a:xfrm>
              <a:off x="1639396" y="429192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4" name="143 Elipse"/>
            <p:cNvSpPr/>
            <p:nvPr/>
          </p:nvSpPr>
          <p:spPr>
            <a:xfrm>
              <a:off x="1863112" y="414828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5" name="144 Elipse"/>
            <p:cNvSpPr/>
            <p:nvPr/>
          </p:nvSpPr>
          <p:spPr>
            <a:xfrm>
              <a:off x="1733914" y="4445231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6" name="145 Elipse"/>
            <p:cNvSpPr/>
            <p:nvPr/>
          </p:nvSpPr>
          <p:spPr>
            <a:xfrm>
              <a:off x="1596593" y="4097992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7" name="146 Elipse"/>
            <p:cNvSpPr/>
            <p:nvPr/>
          </p:nvSpPr>
          <p:spPr>
            <a:xfrm>
              <a:off x="1762522" y="424887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8" name="147 Elipse"/>
            <p:cNvSpPr/>
            <p:nvPr/>
          </p:nvSpPr>
          <p:spPr>
            <a:xfrm>
              <a:off x="2412465" y="428699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9" name="148 Elipse"/>
            <p:cNvSpPr/>
            <p:nvPr/>
          </p:nvSpPr>
          <p:spPr>
            <a:xfrm>
              <a:off x="1976140" y="461970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0" name="149 Elipse"/>
            <p:cNvSpPr/>
            <p:nvPr/>
          </p:nvSpPr>
          <p:spPr>
            <a:xfrm>
              <a:off x="2194124" y="4037812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1" name="150 Elipse"/>
            <p:cNvSpPr/>
            <p:nvPr/>
          </p:nvSpPr>
          <p:spPr>
            <a:xfrm>
              <a:off x="1794526" y="4549409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2" name="151 Elipse"/>
            <p:cNvSpPr/>
            <p:nvPr/>
          </p:nvSpPr>
          <p:spPr>
            <a:xfrm>
              <a:off x="1840576" y="437928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3" name="152 Elipse"/>
            <p:cNvSpPr/>
            <p:nvPr/>
          </p:nvSpPr>
          <p:spPr>
            <a:xfrm>
              <a:off x="1667590" y="4406842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4" name="153 Elipse"/>
            <p:cNvSpPr/>
            <p:nvPr/>
          </p:nvSpPr>
          <p:spPr>
            <a:xfrm>
              <a:off x="2030663" y="420997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5" name="154 Elipse"/>
            <p:cNvSpPr/>
            <p:nvPr/>
          </p:nvSpPr>
          <p:spPr>
            <a:xfrm>
              <a:off x="2199086" y="466490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6" name="155 Elipse"/>
            <p:cNvSpPr/>
            <p:nvPr/>
          </p:nvSpPr>
          <p:spPr>
            <a:xfrm>
              <a:off x="2362170" y="447441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7" name="156 Elipse"/>
            <p:cNvSpPr/>
            <p:nvPr/>
          </p:nvSpPr>
          <p:spPr>
            <a:xfrm>
              <a:off x="1556549" y="432427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8" name="157 Elipse"/>
            <p:cNvSpPr/>
            <p:nvPr/>
          </p:nvSpPr>
          <p:spPr>
            <a:xfrm>
              <a:off x="1725512" y="434767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</p:grpSp>
      <p:grpSp>
        <p:nvGrpSpPr>
          <p:cNvPr id="110" name="109 Grupo"/>
          <p:cNvGrpSpPr/>
          <p:nvPr/>
        </p:nvGrpSpPr>
        <p:grpSpPr>
          <a:xfrm rot="13795224">
            <a:off x="2846041" y="4619785"/>
            <a:ext cx="1054073" cy="620998"/>
            <a:chOff x="1596593" y="4097992"/>
            <a:chExt cx="1143198" cy="706486"/>
          </a:xfrm>
        </p:grpSpPr>
        <p:sp>
          <p:nvSpPr>
            <p:cNvPr id="115" name="114 Elipse"/>
            <p:cNvSpPr/>
            <p:nvPr/>
          </p:nvSpPr>
          <p:spPr>
            <a:xfrm>
              <a:off x="1914580" y="4296891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16" name="115 Elipse"/>
            <p:cNvSpPr/>
            <p:nvPr/>
          </p:nvSpPr>
          <p:spPr>
            <a:xfrm>
              <a:off x="2101751" y="4342091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17" name="116 Elipse"/>
            <p:cNvSpPr/>
            <p:nvPr/>
          </p:nvSpPr>
          <p:spPr>
            <a:xfrm>
              <a:off x="1597528" y="4477721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18" name="117 Elipse"/>
            <p:cNvSpPr/>
            <p:nvPr/>
          </p:nvSpPr>
          <p:spPr>
            <a:xfrm>
              <a:off x="1908409" y="449062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19" name="118 Elipse"/>
            <p:cNvSpPr/>
            <p:nvPr/>
          </p:nvSpPr>
          <p:spPr>
            <a:xfrm>
              <a:off x="2092617" y="447987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0" name="119 Elipse"/>
            <p:cNvSpPr/>
            <p:nvPr/>
          </p:nvSpPr>
          <p:spPr>
            <a:xfrm>
              <a:off x="2193207" y="445101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1" name="120 Elipse"/>
            <p:cNvSpPr/>
            <p:nvPr/>
          </p:nvSpPr>
          <p:spPr>
            <a:xfrm>
              <a:off x="2352370" y="435602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2" name="121 Elipse"/>
            <p:cNvSpPr/>
            <p:nvPr/>
          </p:nvSpPr>
          <p:spPr>
            <a:xfrm>
              <a:off x="1639396" y="429192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3" name="122 Elipse"/>
            <p:cNvSpPr/>
            <p:nvPr/>
          </p:nvSpPr>
          <p:spPr>
            <a:xfrm>
              <a:off x="1863112" y="414828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4" name="123 Elipse"/>
            <p:cNvSpPr/>
            <p:nvPr/>
          </p:nvSpPr>
          <p:spPr>
            <a:xfrm>
              <a:off x="1653337" y="4622124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5" name="124 Elipse"/>
            <p:cNvSpPr/>
            <p:nvPr/>
          </p:nvSpPr>
          <p:spPr>
            <a:xfrm>
              <a:off x="1596593" y="4097992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6" name="125 Elipse"/>
            <p:cNvSpPr/>
            <p:nvPr/>
          </p:nvSpPr>
          <p:spPr>
            <a:xfrm>
              <a:off x="1762522" y="424887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7" name="126 Elipse"/>
            <p:cNvSpPr/>
            <p:nvPr/>
          </p:nvSpPr>
          <p:spPr>
            <a:xfrm>
              <a:off x="2639201" y="470388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8" name="127 Elipse"/>
            <p:cNvSpPr/>
            <p:nvPr/>
          </p:nvSpPr>
          <p:spPr>
            <a:xfrm>
              <a:off x="1958704" y="465219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9" name="128 Elipse"/>
            <p:cNvSpPr/>
            <p:nvPr/>
          </p:nvSpPr>
          <p:spPr>
            <a:xfrm>
              <a:off x="2201671" y="421282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0" name="129 Elipse"/>
            <p:cNvSpPr/>
            <p:nvPr/>
          </p:nvSpPr>
          <p:spPr>
            <a:xfrm>
              <a:off x="1773095" y="452110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1" name="130 Elipse"/>
            <p:cNvSpPr/>
            <p:nvPr/>
          </p:nvSpPr>
          <p:spPr>
            <a:xfrm>
              <a:off x="1840576" y="437928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2" name="131 Elipse"/>
            <p:cNvSpPr/>
            <p:nvPr/>
          </p:nvSpPr>
          <p:spPr>
            <a:xfrm>
              <a:off x="2420700" y="453214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3" name="132 Elipse"/>
            <p:cNvSpPr/>
            <p:nvPr/>
          </p:nvSpPr>
          <p:spPr>
            <a:xfrm>
              <a:off x="2030663" y="420997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4" name="133 Elipse"/>
            <p:cNvSpPr/>
            <p:nvPr/>
          </p:nvSpPr>
          <p:spPr>
            <a:xfrm>
              <a:off x="2199086" y="466490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5" name="134 Elipse"/>
            <p:cNvSpPr/>
            <p:nvPr/>
          </p:nvSpPr>
          <p:spPr>
            <a:xfrm>
              <a:off x="2420811" y="468483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</p:grp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8F488D-4BA6-4E70-9D8E-EAEF211A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1" y="6453386"/>
            <a:ext cx="7200899" cy="404614"/>
          </a:xfrm>
        </p:spPr>
        <p:txBody>
          <a:bodyPr/>
          <a:lstStyle/>
          <a:p>
            <a:r>
              <a:rPr lang="es-ES"/>
              <a:t>Diplomado en Ciencia de Datos con Python</a:t>
            </a:r>
            <a:endParaRPr lang="es-MX"/>
          </a:p>
        </p:txBody>
      </p:sp>
      <p:sp>
        <p:nvSpPr>
          <p:cNvPr id="111" name="158 CuadroTexto">
            <a:extLst>
              <a:ext uri="{FF2B5EF4-FFF2-40B4-BE49-F238E27FC236}">
                <a16:creationId xmlns:a16="http://schemas.microsoft.com/office/drawing/2014/main" id="{EF235700-E8C5-47D6-A430-9EA31DDB2023}"/>
              </a:ext>
            </a:extLst>
          </p:cNvPr>
          <p:cNvSpPr txBox="1"/>
          <p:nvPr/>
        </p:nvSpPr>
        <p:spPr>
          <a:xfrm>
            <a:off x="3797323" y="2472841"/>
            <a:ext cx="111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u="sng" dirty="0">
                <a:solidFill>
                  <a:srgbClr val="21692B"/>
                </a:solidFill>
              </a:rPr>
              <a:t>ENTRADA</a:t>
            </a:r>
          </a:p>
        </p:txBody>
      </p:sp>
      <p:sp>
        <p:nvSpPr>
          <p:cNvPr id="112" name="103 Rectángulo">
            <a:extLst>
              <a:ext uri="{FF2B5EF4-FFF2-40B4-BE49-F238E27FC236}">
                <a16:creationId xmlns:a16="http://schemas.microsoft.com/office/drawing/2014/main" id="{CE9D7F97-D168-4234-A091-D92EB1DE63C7}"/>
              </a:ext>
            </a:extLst>
          </p:cNvPr>
          <p:cNvSpPr/>
          <p:nvPr/>
        </p:nvSpPr>
        <p:spPr>
          <a:xfrm>
            <a:off x="4818882" y="1729858"/>
            <a:ext cx="2387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rgbClr val="292934"/>
                </a:solidFill>
              </a:rPr>
              <a:t>tenemos (</a:t>
            </a:r>
            <a:r>
              <a:rPr lang="es-MX" sz="2000" b="1" dirty="0">
                <a:solidFill>
                  <a:srgbClr val="C00000"/>
                </a:solidFill>
              </a:rPr>
              <a:t>entrada, ?</a:t>
            </a:r>
            <a:r>
              <a:rPr lang="es-MX" sz="2000" dirty="0">
                <a:solidFill>
                  <a:srgbClr val="292934"/>
                </a:solidFill>
              </a:rPr>
              <a:t>)</a:t>
            </a:r>
          </a:p>
        </p:txBody>
      </p:sp>
      <p:sp>
        <p:nvSpPr>
          <p:cNvPr id="113" name="2 CuadroTexto">
            <a:extLst>
              <a:ext uri="{FF2B5EF4-FFF2-40B4-BE49-F238E27FC236}">
                <a16:creationId xmlns:a16="http://schemas.microsoft.com/office/drawing/2014/main" id="{E2B3C744-A9D7-49B6-8843-23EAA57DCFF1}"/>
              </a:ext>
            </a:extLst>
          </p:cNvPr>
          <p:cNvSpPr txBox="1"/>
          <p:nvPr/>
        </p:nvSpPr>
        <p:spPr>
          <a:xfrm>
            <a:off x="735692" y="1729858"/>
            <a:ext cx="4185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292934"/>
                </a:solidFill>
              </a:rPr>
              <a:t>En lugar de (</a:t>
            </a:r>
            <a:r>
              <a:rPr lang="es-MX" sz="2000" b="1" dirty="0">
                <a:solidFill>
                  <a:srgbClr val="C00000"/>
                </a:solidFill>
              </a:rPr>
              <a:t>entrada, salida correcta</a:t>
            </a:r>
            <a:r>
              <a:rPr lang="es-MX" sz="2000" dirty="0">
                <a:solidFill>
                  <a:srgbClr val="292934"/>
                </a:solidFill>
              </a:rPr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2461157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NO SUPERVISADO</a:t>
            </a:r>
          </a:p>
        </p:txBody>
      </p:sp>
      <p:grpSp>
        <p:nvGrpSpPr>
          <p:cNvPr id="106" name="105 Grupo"/>
          <p:cNvGrpSpPr/>
          <p:nvPr/>
        </p:nvGrpSpPr>
        <p:grpSpPr>
          <a:xfrm>
            <a:off x="2401269" y="2739041"/>
            <a:ext cx="3612812" cy="3347087"/>
            <a:chOff x="539552" y="2633023"/>
            <a:chExt cx="3612812" cy="3347087"/>
          </a:xfrm>
        </p:grpSpPr>
        <p:cxnSp>
          <p:nvCxnSpPr>
            <p:cNvPr id="203" name="202 Conector recto de flecha"/>
            <p:cNvCxnSpPr/>
            <p:nvPr/>
          </p:nvCxnSpPr>
          <p:spPr>
            <a:xfrm flipV="1">
              <a:off x="899592" y="2633023"/>
              <a:ext cx="0" cy="3240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203 Conector recto de flecha"/>
            <p:cNvCxnSpPr/>
            <p:nvPr/>
          </p:nvCxnSpPr>
          <p:spPr>
            <a:xfrm>
              <a:off x="695980" y="5600770"/>
              <a:ext cx="34563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204 CuadroTexto"/>
            <p:cNvSpPr txBox="1"/>
            <p:nvPr/>
          </p:nvSpPr>
          <p:spPr>
            <a:xfrm>
              <a:off x="539552" y="2765196"/>
              <a:ext cx="430887" cy="54277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s-MX" sz="1600" dirty="0">
                  <a:solidFill>
                    <a:schemeClr val="accent1">
                      <a:lumMod val="75000"/>
                    </a:schemeClr>
                  </a:solidFill>
                </a:rPr>
                <a:t>Masa</a:t>
              </a:r>
            </a:p>
          </p:txBody>
        </p:sp>
        <p:sp>
          <p:nvSpPr>
            <p:cNvPr id="206" name="205 CuadroTexto"/>
            <p:cNvSpPr txBox="1"/>
            <p:nvPr/>
          </p:nvSpPr>
          <p:spPr>
            <a:xfrm>
              <a:off x="3136026" y="5641556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solidFill>
                    <a:schemeClr val="accent1">
                      <a:lumMod val="75000"/>
                    </a:schemeClr>
                  </a:solidFill>
                </a:rPr>
                <a:t>Tamaño</a:t>
              </a:r>
            </a:p>
          </p:txBody>
        </p:sp>
      </p:grpSp>
      <p:grpSp>
        <p:nvGrpSpPr>
          <p:cNvPr id="107" name="106 Grupo"/>
          <p:cNvGrpSpPr/>
          <p:nvPr/>
        </p:nvGrpSpPr>
        <p:grpSpPr>
          <a:xfrm>
            <a:off x="4316143" y="3787837"/>
            <a:ext cx="916462" cy="727684"/>
            <a:chOff x="2263177" y="3647749"/>
            <a:chExt cx="916462" cy="727684"/>
          </a:xfrm>
        </p:grpSpPr>
        <p:sp>
          <p:nvSpPr>
            <p:cNvPr id="182" name="181 Elipse"/>
            <p:cNvSpPr/>
            <p:nvPr/>
          </p:nvSpPr>
          <p:spPr>
            <a:xfrm>
              <a:off x="2654486" y="399997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3" name="182 Elipse"/>
            <p:cNvSpPr/>
            <p:nvPr/>
          </p:nvSpPr>
          <p:spPr>
            <a:xfrm>
              <a:off x="2630831" y="383065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4" name="183 Elipse"/>
            <p:cNvSpPr/>
            <p:nvPr/>
          </p:nvSpPr>
          <p:spPr>
            <a:xfrm>
              <a:off x="2574993" y="390186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5" name="184 Elipse"/>
            <p:cNvSpPr/>
            <p:nvPr/>
          </p:nvSpPr>
          <p:spPr>
            <a:xfrm>
              <a:off x="2574993" y="410056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6" name="185 Elipse"/>
            <p:cNvSpPr/>
            <p:nvPr/>
          </p:nvSpPr>
          <p:spPr>
            <a:xfrm>
              <a:off x="2759201" y="408981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7" name="186 Elipse"/>
            <p:cNvSpPr/>
            <p:nvPr/>
          </p:nvSpPr>
          <p:spPr>
            <a:xfrm>
              <a:off x="2859791" y="406095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8" name="187 Elipse"/>
            <p:cNvSpPr/>
            <p:nvPr/>
          </p:nvSpPr>
          <p:spPr>
            <a:xfrm>
              <a:off x="2765080" y="393124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9" name="188 Elipse"/>
            <p:cNvSpPr/>
            <p:nvPr/>
          </p:nvSpPr>
          <p:spPr>
            <a:xfrm>
              <a:off x="2305980" y="390186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0" name="189 Elipse"/>
            <p:cNvSpPr/>
            <p:nvPr/>
          </p:nvSpPr>
          <p:spPr>
            <a:xfrm>
              <a:off x="2529696" y="3758224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1" name="190 Elipse"/>
            <p:cNvSpPr/>
            <p:nvPr/>
          </p:nvSpPr>
          <p:spPr>
            <a:xfrm>
              <a:off x="2406570" y="3997522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2" name="191 Elipse"/>
            <p:cNvSpPr/>
            <p:nvPr/>
          </p:nvSpPr>
          <p:spPr>
            <a:xfrm>
              <a:off x="2263177" y="3707929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3" name="192 Elipse"/>
            <p:cNvSpPr/>
            <p:nvPr/>
          </p:nvSpPr>
          <p:spPr>
            <a:xfrm>
              <a:off x="2429106" y="3858814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4" name="193 Elipse"/>
            <p:cNvSpPr/>
            <p:nvPr/>
          </p:nvSpPr>
          <p:spPr>
            <a:xfrm>
              <a:off x="3079049" y="3896932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5" name="194 Elipse"/>
            <p:cNvSpPr/>
            <p:nvPr/>
          </p:nvSpPr>
          <p:spPr>
            <a:xfrm>
              <a:off x="2625288" y="426213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6" name="195 Elipse"/>
            <p:cNvSpPr/>
            <p:nvPr/>
          </p:nvSpPr>
          <p:spPr>
            <a:xfrm>
              <a:off x="2860708" y="3647749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7" name="196 Elipse"/>
            <p:cNvSpPr/>
            <p:nvPr/>
          </p:nvSpPr>
          <p:spPr>
            <a:xfrm>
              <a:off x="2586653" y="388863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8" name="197 Elipse"/>
            <p:cNvSpPr/>
            <p:nvPr/>
          </p:nvSpPr>
          <p:spPr>
            <a:xfrm>
              <a:off x="2507160" y="398922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9" name="198 Elipse"/>
            <p:cNvSpPr/>
            <p:nvPr/>
          </p:nvSpPr>
          <p:spPr>
            <a:xfrm>
              <a:off x="2691368" y="397848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200" name="199 Elipse"/>
            <p:cNvSpPr/>
            <p:nvPr/>
          </p:nvSpPr>
          <p:spPr>
            <a:xfrm>
              <a:off x="2697247" y="381991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201" name="200 Elipse"/>
            <p:cNvSpPr/>
            <p:nvPr/>
          </p:nvSpPr>
          <p:spPr>
            <a:xfrm>
              <a:off x="2865670" y="427484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202" name="201 Elipse"/>
            <p:cNvSpPr/>
            <p:nvPr/>
          </p:nvSpPr>
          <p:spPr>
            <a:xfrm>
              <a:off x="3028754" y="408435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</p:grpSp>
      <p:grpSp>
        <p:nvGrpSpPr>
          <p:cNvPr id="108" name="107 Grupo"/>
          <p:cNvGrpSpPr/>
          <p:nvPr/>
        </p:nvGrpSpPr>
        <p:grpSpPr>
          <a:xfrm>
            <a:off x="4897965" y="3156944"/>
            <a:ext cx="908412" cy="591794"/>
            <a:chOff x="3036248" y="3050926"/>
            <a:chExt cx="908412" cy="591794"/>
          </a:xfrm>
        </p:grpSpPr>
        <p:sp>
          <p:nvSpPr>
            <p:cNvPr id="159" name="158 Elipse"/>
            <p:cNvSpPr/>
            <p:nvPr/>
          </p:nvSpPr>
          <p:spPr>
            <a:xfrm>
              <a:off x="3459753" y="354213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0" name="159 Elipse"/>
            <p:cNvSpPr/>
            <p:nvPr/>
          </p:nvSpPr>
          <p:spPr>
            <a:xfrm>
              <a:off x="3522981" y="3101221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1" name="160 Elipse"/>
            <p:cNvSpPr/>
            <p:nvPr/>
          </p:nvSpPr>
          <p:spPr>
            <a:xfrm>
              <a:off x="3327501" y="348463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2" name="161 Elipse"/>
            <p:cNvSpPr/>
            <p:nvPr/>
          </p:nvSpPr>
          <p:spPr>
            <a:xfrm>
              <a:off x="3349536" y="3346419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3" name="162 Elipse"/>
            <p:cNvSpPr/>
            <p:nvPr/>
          </p:nvSpPr>
          <p:spPr>
            <a:xfrm>
              <a:off x="3522981" y="341238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4" name="163 Elipse"/>
            <p:cNvSpPr/>
            <p:nvPr/>
          </p:nvSpPr>
          <p:spPr>
            <a:xfrm>
              <a:off x="3427138" y="322782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5" name="164 Elipse"/>
            <p:cNvSpPr/>
            <p:nvPr/>
          </p:nvSpPr>
          <p:spPr>
            <a:xfrm>
              <a:off x="3738443" y="305092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6" name="165 Elipse"/>
            <p:cNvSpPr/>
            <p:nvPr/>
          </p:nvSpPr>
          <p:spPr>
            <a:xfrm>
              <a:off x="3638273" y="353493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7" name="166 Elipse"/>
            <p:cNvSpPr/>
            <p:nvPr/>
          </p:nvSpPr>
          <p:spPr>
            <a:xfrm>
              <a:off x="3728908" y="341599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8" name="167 Elipse"/>
            <p:cNvSpPr/>
            <p:nvPr/>
          </p:nvSpPr>
          <p:spPr>
            <a:xfrm>
              <a:off x="3628318" y="312723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9" name="168 Elipse"/>
            <p:cNvSpPr/>
            <p:nvPr/>
          </p:nvSpPr>
          <p:spPr>
            <a:xfrm>
              <a:off x="3564828" y="327811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0" name="169 Elipse"/>
            <p:cNvSpPr/>
            <p:nvPr/>
          </p:nvSpPr>
          <p:spPr>
            <a:xfrm>
              <a:off x="3728908" y="321075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1" name="170 Elipse"/>
            <p:cNvSpPr/>
            <p:nvPr/>
          </p:nvSpPr>
          <p:spPr>
            <a:xfrm>
              <a:off x="3251124" y="321319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2" name="171 Elipse"/>
            <p:cNvSpPr/>
            <p:nvPr/>
          </p:nvSpPr>
          <p:spPr>
            <a:xfrm>
              <a:off x="3424569" y="327916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3" name="172 Elipse"/>
            <p:cNvSpPr/>
            <p:nvPr/>
          </p:nvSpPr>
          <p:spPr>
            <a:xfrm>
              <a:off x="3328726" y="309459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4" name="173 Elipse"/>
            <p:cNvSpPr/>
            <p:nvPr/>
          </p:nvSpPr>
          <p:spPr>
            <a:xfrm>
              <a:off x="3466416" y="314489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5" name="174 Elipse"/>
            <p:cNvSpPr/>
            <p:nvPr/>
          </p:nvSpPr>
          <p:spPr>
            <a:xfrm>
              <a:off x="3638143" y="337079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6" name="175 Elipse"/>
            <p:cNvSpPr/>
            <p:nvPr/>
          </p:nvSpPr>
          <p:spPr>
            <a:xfrm>
              <a:off x="3753435" y="349333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7" name="176 Elipse"/>
            <p:cNvSpPr/>
            <p:nvPr/>
          </p:nvSpPr>
          <p:spPr>
            <a:xfrm>
              <a:off x="3844070" y="337440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8" name="177 Elipse"/>
            <p:cNvSpPr/>
            <p:nvPr/>
          </p:nvSpPr>
          <p:spPr>
            <a:xfrm>
              <a:off x="3679990" y="323652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9" name="178 Elipse"/>
            <p:cNvSpPr/>
            <p:nvPr/>
          </p:nvSpPr>
          <p:spPr>
            <a:xfrm>
              <a:off x="3112625" y="338404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0" name="179 Elipse"/>
            <p:cNvSpPr/>
            <p:nvPr/>
          </p:nvSpPr>
          <p:spPr>
            <a:xfrm>
              <a:off x="3423397" y="343434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1" name="180 Elipse"/>
            <p:cNvSpPr/>
            <p:nvPr/>
          </p:nvSpPr>
          <p:spPr>
            <a:xfrm>
              <a:off x="3036248" y="311260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</p:grpSp>
      <p:grpSp>
        <p:nvGrpSpPr>
          <p:cNvPr id="109" name="108 Grupo"/>
          <p:cNvGrpSpPr/>
          <p:nvPr/>
        </p:nvGrpSpPr>
        <p:grpSpPr>
          <a:xfrm rot="2192760">
            <a:off x="3422203" y="4131908"/>
            <a:ext cx="956506" cy="727684"/>
            <a:chOff x="1556549" y="4037812"/>
            <a:chExt cx="956506" cy="727684"/>
          </a:xfrm>
        </p:grpSpPr>
        <p:sp>
          <p:nvSpPr>
            <p:cNvPr id="136" name="135 Elipse"/>
            <p:cNvSpPr/>
            <p:nvPr/>
          </p:nvSpPr>
          <p:spPr>
            <a:xfrm>
              <a:off x="1987902" y="439003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7" name="136 Elipse"/>
            <p:cNvSpPr/>
            <p:nvPr/>
          </p:nvSpPr>
          <p:spPr>
            <a:xfrm>
              <a:off x="1964247" y="422071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8" name="137 Elipse"/>
            <p:cNvSpPr/>
            <p:nvPr/>
          </p:nvSpPr>
          <p:spPr>
            <a:xfrm>
              <a:off x="1908409" y="429192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9" name="138 Elipse"/>
            <p:cNvSpPr/>
            <p:nvPr/>
          </p:nvSpPr>
          <p:spPr>
            <a:xfrm>
              <a:off x="1908409" y="449062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0" name="139 Elipse"/>
            <p:cNvSpPr/>
            <p:nvPr/>
          </p:nvSpPr>
          <p:spPr>
            <a:xfrm>
              <a:off x="2092617" y="447987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1" name="140 Elipse"/>
            <p:cNvSpPr/>
            <p:nvPr/>
          </p:nvSpPr>
          <p:spPr>
            <a:xfrm>
              <a:off x="2193207" y="445101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2" name="141 Elipse"/>
            <p:cNvSpPr/>
            <p:nvPr/>
          </p:nvSpPr>
          <p:spPr>
            <a:xfrm>
              <a:off x="2098496" y="432130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3" name="142 Elipse"/>
            <p:cNvSpPr/>
            <p:nvPr/>
          </p:nvSpPr>
          <p:spPr>
            <a:xfrm>
              <a:off x="1639396" y="429192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4" name="143 Elipse"/>
            <p:cNvSpPr/>
            <p:nvPr/>
          </p:nvSpPr>
          <p:spPr>
            <a:xfrm>
              <a:off x="1863112" y="414828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5" name="144 Elipse"/>
            <p:cNvSpPr/>
            <p:nvPr/>
          </p:nvSpPr>
          <p:spPr>
            <a:xfrm>
              <a:off x="1733914" y="4445231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6" name="145 Elipse"/>
            <p:cNvSpPr/>
            <p:nvPr/>
          </p:nvSpPr>
          <p:spPr>
            <a:xfrm>
              <a:off x="1596593" y="4097992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7" name="146 Elipse"/>
            <p:cNvSpPr/>
            <p:nvPr/>
          </p:nvSpPr>
          <p:spPr>
            <a:xfrm>
              <a:off x="1762522" y="424887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8" name="147 Elipse"/>
            <p:cNvSpPr/>
            <p:nvPr/>
          </p:nvSpPr>
          <p:spPr>
            <a:xfrm>
              <a:off x="2412465" y="428699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9" name="148 Elipse"/>
            <p:cNvSpPr/>
            <p:nvPr/>
          </p:nvSpPr>
          <p:spPr>
            <a:xfrm>
              <a:off x="1976140" y="461970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0" name="149 Elipse"/>
            <p:cNvSpPr/>
            <p:nvPr/>
          </p:nvSpPr>
          <p:spPr>
            <a:xfrm>
              <a:off x="2194124" y="4037812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1" name="150 Elipse"/>
            <p:cNvSpPr/>
            <p:nvPr/>
          </p:nvSpPr>
          <p:spPr>
            <a:xfrm>
              <a:off x="1794526" y="4549409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2" name="151 Elipse"/>
            <p:cNvSpPr/>
            <p:nvPr/>
          </p:nvSpPr>
          <p:spPr>
            <a:xfrm>
              <a:off x="1840576" y="437928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3" name="152 Elipse"/>
            <p:cNvSpPr/>
            <p:nvPr/>
          </p:nvSpPr>
          <p:spPr>
            <a:xfrm>
              <a:off x="1667590" y="4406842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4" name="153 Elipse"/>
            <p:cNvSpPr/>
            <p:nvPr/>
          </p:nvSpPr>
          <p:spPr>
            <a:xfrm>
              <a:off x="2030663" y="420997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5" name="154 Elipse"/>
            <p:cNvSpPr/>
            <p:nvPr/>
          </p:nvSpPr>
          <p:spPr>
            <a:xfrm>
              <a:off x="2199086" y="466490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6" name="155 Elipse"/>
            <p:cNvSpPr/>
            <p:nvPr/>
          </p:nvSpPr>
          <p:spPr>
            <a:xfrm>
              <a:off x="2362170" y="447441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7" name="156 Elipse"/>
            <p:cNvSpPr/>
            <p:nvPr/>
          </p:nvSpPr>
          <p:spPr>
            <a:xfrm>
              <a:off x="1556549" y="432427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8" name="157 Elipse"/>
            <p:cNvSpPr/>
            <p:nvPr/>
          </p:nvSpPr>
          <p:spPr>
            <a:xfrm>
              <a:off x="1725512" y="434767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</p:grpSp>
      <p:grpSp>
        <p:nvGrpSpPr>
          <p:cNvPr id="110" name="109 Grupo"/>
          <p:cNvGrpSpPr/>
          <p:nvPr/>
        </p:nvGrpSpPr>
        <p:grpSpPr>
          <a:xfrm rot="13795224">
            <a:off x="2846041" y="4619785"/>
            <a:ext cx="1054073" cy="620998"/>
            <a:chOff x="1596593" y="4097992"/>
            <a:chExt cx="1143198" cy="706486"/>
          </a:xfrm>
        </p:grpSpPr>
        <p:sp>
          <p:nvSpPr>
            <p:cNvPr id="115" name="114 Elipse"/>
            <p:cNvSpPr/>
            <p:nvPr/>
          </p:nvSpPr>
          <p:spPr>
            <a:xfrm>
              <a:off x="1914580" y="4296891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16" name="115 Elipse"/>
            <p:cNvSpPr/>
            <p:nvPr/>
          </p:nvSpPr>
          <p:spPr>
            <a:xfrm>
              <a:off x="2101751" y="4342091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17" name="116 Elipse"/>
            <p:cNvSpPr/>
            <p:nvPr/>
          </p:nvSpPr>
          <p:spPr>
            <a:xfrm>
              <a:off x="1597528" y="4477721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18" name="117 Elipse"/>
            <p:cNvSpPr/>
            <p:nvPr/>
          </p:nvSpPr>
          <p:spPr>
            <a:xfrm>
              <a:off x="1908409" y="449062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19" name="118 Elipse"/>
            <p:cNvSpPr/>
            <p:nvPr/>
          </p:nvSpPr>
          <p:spPr>
            <a:xfrm>
              <a:off x="2092617" y="447987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0" name="119 Elipse"/>
            <p:cNvSpPr/>
            <p:nvPr/>
          </p:nvSpPr>
          <p:spPr>
            <a:xfrm>
              <a:off x="2193207" y="445101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1" name="120 Elipse"/>
            <p:cNvSpPr/>
            <p:nvPr/>
          </p:nvSpPr>
          <p:spPr>
            <a:xfrm>
              <a:off x="2352370" y="435602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2" name="121 Elipse"/>
            <p:cNvSpPr/>
            <p:nvPr/>
          </p:nvSpPr>
          <p:spPr>
            <a:xfrm>
              <a:off x="1639396" y="429192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3" name="122 Elipse"/>
            <p:cNvSpPr/>
            <p:nvPr/>
          </p:nvSpPr>
          <p:spPr>
            <a:xfrm>
              <a:off x="1863112" y="414828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4" name="123 Elipse"/>
            <p:cNvSpPr/>
            <p:nvPr/>
          </p:nvSpPr>
          <p:spPr>
            <a:xfrm>
              <a:off x="1653337" y="4622124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5" name="124 Elipse"/>
            <p:cNvSpPr/>
            <p:nvPr/>
          </p:nvSpPr>
          <p:spPr>
            <a:xfrm>
              <a:off x="1596593" y="4097992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6" name="125 Elipse"/>
            <p:cNvSpPr/>
            <p:nvPr/>
          </p:nvSpPr>
          <p:spPr>
            <a:xfrm>
              <a:off x="1762522" y="424887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7" name="126 Elipse"/>
            <p:cNvSpPr/>
            <p:nvPr/>
          </p:nvSpPr>
          <p:spPr>
            <a:xfrm>
              <a:off x="2639201" y="470388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8" name="127 Elipse"/>
            <p:cNvSpPr/>
            <p:nvPr/>
          </p:nvSpPr>
          <p:spPr>
            <a:xfrm>
              <a:off x="1958704" y="465219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9" name="128 Elipse"/>
            <p:cNvSpPr/>
            <p:nvPr/>
          </p:nvSpPr>
          <p:spPr>
            <a:xfrm>
              <a:off x="2201671" y="421282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0" name="129 Elipse"/>
            <p:cNvSpPr/>
            <p:nvPr/>
          </p:nvSpPr>
          <p:spPr>
            <a:xfrm>
              <a:off x="1773095" y="452110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1" name="130 Elipse"/>
            <p:cNvSpPr/>
            <p:nvPr/>
          </p:nvSpPr>
          <p:spPr>
            <a:xfrm>
              <a:off x="1840576" y="437928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2" name="131 Elipse"/>
            <p:cNvSpPr/>
            <p:nvPr/>
          </p:nvSpPr>
          <p:spPr>
            <a:xfrm>
              <a:off x="2420700" y="453214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3" name="132 Elipse"/>
            <p:cNvSpPr/>
            <p:nvPr/>
          </p:nvSpPr>
          <p:spPr>
            <a:xfrm>
              <a:off x="2030663" y="420997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4" name="133 Elipse"/>
            <p:cNvSpPr/>
            <p:nvPr/>
          </p:nvSpPr>
          <p:spPr>
            <a:xfrm>
              <a:off x="2199086" y="466490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5" name="134 Elipse"/>
            <p:cNvSpPr/>
            <p:nvPr/>
          </p:nvSpPr>
          <p:spPr>
            <a:xfrm>
              <a:off x="2420811" y="468483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</p:grpSp>
      <p:grpSp>
        <p:nvGrpSpPr>
          <p:cNvPr id="210" name="209 Grupo"/>
          <p:cNvGrpSpPr/>
          <p:nvPr/>
        </p:nvGrpSpPr>
        <p:grpSpPr>
          <a:xfrm>
            <a:off x="3183446" y="3355195"/>
            <a:ext cx="2748346" cy="1897157"/>
            <a:chOff x="3183446" y="3355195"/>
            <a:chExt cx="2748346" cy="1897157"/>
          </a:xfrm>
        </p:grpSpPr>
        <p:cxnSp>
          <p:nvCxnSpPr>
            <p:cNvPr id="207" name="206 Conector recto"/>
            <p:cNvCxnSpPr/>
            <p:nvPr/>
          </p:nvCxnSpPr>
          <p:spPr>
            <a:xfrm>
              <a:off x="4573785" y="3355195"/>
              <a:ext cx="1358007" cy="1047023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8" name="207 Conector recto"/>
            <p:cNvCxnSpPr/>
            <p:nvPr/>
          </p:nvCxnSpPr>
          <p:spPr>
            <a:xfrm>
              <a:off x="4026505" y="3704373"/>
              <a:ext cx="768917" cy="1373361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9" name="208 Conector recto"/>
            <p:cNvCxnSpPr/>
            <p:nvPr/>
          </p:nvCxnSpPr>
          <p:spPr>
            <a:xfrm>
              <a:off x="3183446" y="4099492"/>
              <a:ext cx="838282" cy="115286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8F488D-4BA6-4E70-9D8E-EAEF211A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1" y="6453386"/>
            <a:ext cx="7200899" cy="404614"/>
          </a:xfrm>
        </p:spPr>
        <p:txBody>
          <a:bodyPr/>
          <a:lstStyle/>
          <a:p>
            <a:r>
              <a:rPr lang="es-ES"/>
              <a:t>Diplomado en Ciencia de Datos con Python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718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NO SUPERVISADO</a:t>
            </a:r>
          </a:p>
        </p:txBody>
      </p:sp>
      <p:grpSp>
        <p:nvGrpSpPr>
          <p:cNvPr id="106" name="105 Grupo"/>
          <p:cNvGrpSpPr/>
          <p:nvPr/>
        </p:nvGrpSpPr>
        <p:grpSpPr>
          <a:xfrm>
            <a:off x="2401269" y="2739041"/>
            <a:ext cx="3612812" cy="3347087"/>
            <a:chOff x="539552" y="2633023"/>
            <a:chExt cx="3612812" cy="3347087"/>
          </a:xfrm>
        </p:grpSpPr>
        <p:cxnSp>
          <p:nvCxnSpPr>
            <p:cNvPr id="203" name="202 Conector recto de flecha"/>
            <p:cNvCxnSpPr/>
            <p:nvPr/>
          </p:nvCxnSpPr>
          <p:spPr>
            <a:xfrm flipV="1">
              <a:off x="899592" y="2633023"/>
              <a:ext cx="0" cy="3240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203 Conector recto de flecha"/>
            <p:cNvCxnSpPr/>
            <p:nvPr/>
          </p:nvCxnSpPr>
          <p:spPr>
            <a:xfrm>
              <a:off x="695980" y="5600770"/>
              <a:ext cx="34563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204 CuadroTexto"/>
            <p:cNvSpPr txBox="1"/>
            <p:nvPr/>
          </p:nvSpPr>
          <p:spPr>
            <a:xfrm>
              <a:off x="539552" y="2713900"/>
              <a:ext cx="430887" cy="59407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s-MX" sz="1600" dirty="0">
                  <a:solidFill>
                    <a:srgbClr val="292934"/>
                  </a:solidFill>
                </a:rPr>
                <a:t>Masa</a:t>
              </a:r>
            </a:p>
          </p:txBody>
        </p:sp>
        <p:sp>
          <p:nvSpPr>
            <p:cNvPr id="206" name="205 CuadroTexto"/>
            <p:cNvSpPr txBox="1"/>
            <p:nvPr/>
          </p:nvSpPr>
          <p:spPr>
            <a:xfrm>
              <a:off x="3136026" y="5641556"/>
              <a:ext cx="913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solidFill>
                    <a:srgbClr val="292934"/>
                  </a:solidFill>
                </a:rPr>
                <a:t>Tamaño</a:t>
              </a:r>
            </a:p>
          </p:txBody>
        </p:sp>
      </p:grpSp>
      <p:grpSp>
        <p:nvGrpSpPr>
          <p:cNvPr id="107" name="106 Grupo"/>
          <p:cNvGrpSpPr/>
          <p:nvPr/>
        </p:nvGrpSpPr>
        <p:grpSpPr>
          <a:xfrm>
            <a:off x="4316143" y="3787837"/>
            <a:ext cx="916462" cy="727684"/>
            <a:chOff x="2263177" y="3647749"/>
            <a:chExt cx="916462" cy="727684"/>
          </a:xfrm>
        </p:grpSpPr>
        <p:sp>
          <p:nvSpPr>
            <p:cNvPr id="182" name="181 Elipse"/>
            <p:cNvSpPr/>
            <p:nvPr/>
          </p:nvSpPr>
          <p:spPr>
            <a:xfrm>
              <a:off x="2654486" y="399997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3" name="182 Elipse"/>
            <p:cNvSpPr/>
            <p:nvPr/>
          </p:nvSpPr>
          <p:spPr>
            <a:xfrm>
              <a:off x="2630831" y="383065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4" name="183 Elipse"/>
            <p:cNvSpPr/>
            <p:nvPr/>
          </p:nvSpPr>
          <p:spPr>
            <a:xfrm>
              <a:off x="2574993" y="390186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5" name="184 Elipse"/>
            <p:cNvSpPr/>
            <p:nvPr/>
          </p:nvSpPr>
          <p:spPr>
            <a:xfrm>
              <a:off x="2574993" y="410056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6" name="185 Elipse"/>
            <p:cNvSpPr/>
            <p:nvPr/>
          </p:nvSpPr>
          <p:spPr>
            <a:xfrm>
              <a:off x="2759201" y="408981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7" name="186 Elipse"/>
            <p:cNvSpPr/>
            <p:nvPr/>
          </p:nvSpPr>
          <p:spPr>
            <a:xfrm>
              <a:off x="2859791" y="406095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8" name="187 Elipse"/>
            <p:cNvSpPr/>
            <p:nvPr/>
          </p:nvSpPr>
          <p:spPr>
            <a:xfrm>
              <a:off x="2765080" y="393124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9" name="188 Elipse"/>
            <p:cNvSpPr/>
            <p:nvPr/>
          </p:nvSpPr>
          <p:spPr>
            <a:xfrm>
              <a:off x="2305980" y="390186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0" name="189 Elipse"/>
            <p:cNvSpPr/>
            <p:nvPr/>
          </p:nvSpPr>
          <p:spPr>
            <a:xfrm>
              <a:off x="2529696" y="3758224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1" name="190 Elipse"/>
            <p:cNvSpPr/>
            <p:nvPr/>
          </p:nvSpPr>
          <p:spPr>
            <a:xfrm>
              <a:off x="2406570" y="3997522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2" name="191 Elipse"/>
            <p:cNvSpPr/>
            <p:nvPr/>
          </p:nvSpPr>
          <p:spPr>
            <a:xfrm>
              <a:off x="2263177" y="3707929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3" name="192 Elipse"/>
            <p:cNvSpPr/>
            <p:nvPr/>
          </p:nvSpPr>
          <p:spPr>
            <a:xfrm>
              <a:off x="2429106" y="3858814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4" name="193 Elipse"/>
            <p:cNvSpPr/>
            <p:nvPr/>
          </p:nvSpPr>
          <p:spPr>
            <a:xfrm>
              <a:off x="3079049" y="3896932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5" name="194 Elipse"/>
            <p:cNvSpPr/>
            <p:nvPr/>
          </p:nvSpPr>
          <p:spPr>
            <a:xfrm>
              <a:off x="2625288" y="426213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6" name="195 Elipse"/>
            <p:cNvSpPr/>
            <p:nvPr/>
          </p:nvSpPr>
          <p:spPr>
            <a:xfrm>
              <a:off x="2860708" y="3647749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7" name="196 Elipse"/>
            <p:cNvSpPr/>
            <p:nvPr/>
          </p:nvSpPr>
          <p:spPr>
            <a:xfrm>
              <a:off x="2586653" y="388863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8" name="197 Elipse"/>
            <p:cNvSpPr/>
            <p:nvPr/>
          </p:nvSpPr>
          <p:spPr>
            <a:xfrm>
              <a:off x="2507160" y="398922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99" name="198 Elipse"/>
            <p:cNvSpPr/>
            <p:nvPr/>
          </p:nvSpPr>
          <p:spPr>
            <a:xfrm>
              <a:off x="2691368" y="397848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200" name="199 Elipse"/>
            <p:cNvSpPr/>
            <p:nvPr/>
          </p:nvSpPr>
          <p:spPr>
            <a:xfrm>
              <a:off x="2697247" y="381991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201" name="200 Elipse"/>
            <p:cNvSpPr/>
            <p:nvPr/>
          </p:nvSpPr>
          <p:spPr>
            <a:xfrm>
              <a:off x="2865670" y="427484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202" name="201 Elipse"/>
            <p:cNvSpPr/>
            <p:nvPr/>
          </p:nvSpPr>
          <p:spPr>
            <a:xfrm>
              <a:off x="3028754" y="408435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</p:grpSp>
      <p:grpSp>
        <p:nvGrpSpPr>
          <p:cNvPr id="108" name="107 Grupo"/>
          <p:cNvGrpSpPr/>
          <p:nvPr/>
        </p:nvGrpSpPr>
        <p:grpSpPr>
          <a:xfrm>
            <a:off x="4897965" y="3156944"/>
            <a:ext cx="908412" cy="591794"/>
            <a:chOff x="3036248" y="3050926"/>
            <a:chExt cx="908412" cy="591794"/>
          </a:xfrm>
        </p:grpSpPr>
        <p:sp>
          <p:nvSpPr>
            <p:cNvPr id="159" name="158 Elipse"/>
            <p:cNvSpPr/>
            <p:nvPr/>
          </p:nvSpPr>
          <p:spPr>
            <a:xfrm>
              <a:off x="3459753" y="354213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0" name="159 Elipse"/>
            <p:cNvSpPr/>
            <p:nvPr/>
          </p:nvSpPr>
          <p:spPr>
            <a:xfrm>
              <a:off x="3522981" y="3101221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1" name="160 Elipse"/>
            <p:cNvSpPr/>
            <p:nvPr/>
          </p:nvSpPr>
          <p:spPr>
            <a:xfrm>
              <a:off x="3327501" y="348463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2" name="161 Elipse"/>
            <p:cNvSpPr/>
            <p:nvPr/>
          </p:nvSpPr>
          <p:spPr>
            <a:xfrm>
              <a:off x="3349536" y="3346419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3" name="162 Elipse"/>
            <p:cNvSpPr/>
            <p:nvPr/>
          </p:nvSpPr>
          <p:spPr>
            <a:xfrm>
              <a:off x="3522981" y="341238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4" name="163 Elipse"/>
            <p:cNvSpPr/>
            <p:nvPr/>
          </p:nvSpPr>
          <p:spPr>
            <a:xfrm>
              <a:off x="3427138" y="322782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5" name="164 Elipse"/>
            <p:cNvSpPr/>
            <p:nvPr/>
          </p:nvSpPr>
          <p:spPr>
            <a:xfrm>
              <a:off x="3738443" y="305092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6" name="165 Elipse"/>
            <p:cNvSpPr/>
            <p:nvPr/>
          </p:nvSpPr>
          <p:spPr>
            <a:xfrm>
              <a:off x="3638273" y="353493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7" name="166 Elipse"/>
            <p:cNvSpPr/>
            <p:nvPr/>
          </p:nvSpPr>
          <p:spPr>
            <a:xfrm>
              <a:off x="3728908" y="341599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8" name="167 Elipse"/>
            <p:cNvSpPr/>
            <p:nvPr/>
          </p:nvSpPr>
          <p:spPr>
            <a:xfrm>
              <a:off x="3628318" y="312723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69" name="168 Elipse"/>
            <p:cNvSpPr/>
            <p:nvPr/>
          </p:nvSpPr>
          <p:spPr>
            <a:xfrm>
              <a:off x="3564828" y="327811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0" name="169 Elipse"/>
            <p:cNvSpPr/>
            <p:nvPr/>
          </p:nvSpPr>
          <p:spPr>
            <a:xfrm>
              <a:off x="3728908" y="321075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1" name="170 Elipse"/>
            <p:cNvSpPr/>
            <p:nvPr/>
          </p:nvSpPr>
          <p:spPr>
            <a:xfrm>
              <a:off x="3251124" y="321319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2" name="171 Elipse"/>
            <p:cNvSpPr/>
            <p:nvPr/>
          </p:nvSpPr>
          <p:spPr>
            <a:xfrm>
              <a:off x="3424569" y="327916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3" name="172 Elipse"/>
            <p:cNvSpPr/>
            <p:nvPr/>
          </p:nvSpPr>
          <p:spPr>
            <a:xfrm>
              <a:off x="3328726" y="309459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4" name="173 Elipse"/>
            <p:cNvSpPr/>
            <p:nvPr/>
          </p:nvSpPr>
          <p:spPr>
            <a:xfrm>
              <a:off x="3466416" y="314489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5" name="174 Elipse"/>
            <p:cNvSpPr/>
            <p:nvPr/>
          </p:nvSpPr>
          <p:spPr>
            <a:xfrm>
              <a:off x="3638143" y="337079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6" name="175 Elipse"/>
            <p:cNvSpPr/>
            <p:nvPr/>
          </p:nvSpPr>
          <p:spPr>
            <a:xfrm>
              <a:off x="3753435" y="349333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7" name="176 Elipse"/>
            <p:cNvSpPr/>
            <p:nvPr/>
          </p:nvSpPr>
          <p:spPr>
            <a:xfrm>
              <a:off x="3844070" y="337440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8" name="177 Elipse"/>
            <p:cNvSpPr/>
            <p:nvPr/>
          </p:nvSpPr>
          <p:spPr>
            <a:xfrm>
              <a:off x="3679990" y="323652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79" name="178 Elipse"/>
            <p:cNvSpPr/>
            <p:nvPr/>
          </p:nvSpPr>
          <p:spPr>
            <a:xfrm>
              <a:off x="3112625" y="338404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0" name="179 Elipse"/>
            <p:cNvSpPr/>
            <p:nvPr/>
          </p:nvSpPr>
          <p:spPr>
            <a:xfrm>
              <a:off x="3423397" y="343434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81" name="180 Elipse"/>
            <p:cNvSpPr/>
            <p:nvPr/>
          </p:nvSpPr>
          <p:spPr>
            <a:xfrm>
              <a:off x="3036248" y="311260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</p:grpSp>
      <p:grpSp>
        <p:nvGrpSpPr>
          <p:cNvPr id="109" name="108 Grupo"/>
          <p:cNvGrpSpPr/>
          <p:nvPr/>
        </p:nvGrpSpPr>
        <p:grpSpPr>
          <a:xfrm rot="2192760">
            <a:off x="3422203" y="4131908"/>
            <a:ext cx="956506" cy="727684"/>
            <a:chOff x="1556549" y="4037812"/>
            <a:chExt cx="956506" cy="727684"/>
          </a:xfrm>
        </p:grpSpPr>
        <p:sp>
          <p:nvSpPr>
            <p:cNvPr id="136" name="135 Elipse"/>
            <p:cNvSpPr/>
            <p:nvPr/>
          </p:nvSpPr>
          <p:spPr>
            <a:xfrm>
              <a:off x="1987902" y="439003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7" name="136 Elipse"/>
            <p:cNvSpPr/>
            <p:nvPr/>
          </p:nvSpPr>
          <p:spPr>
            <a:xfrm>
              <a:off x="1964247" y="422071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8" name="137 Elipse"/>
            <p:cNvSpPr/>
            <p:nvPr/>
          </p:nvSpPr>
          <p:spPr>
            <a:xfrm>
              <a:off x="1908409" y="429192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9" name="138 Elipse"/>
            <p:cNvSpPr/>
            <p:nvPr/>
          </p:nvSpPr>
          <p:spPr>
            <a:xfrm>
              <a:off x="1908409" y="449062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0" name="139 Elipse"/>
            <p:cNvSpPr/>
            <p:nvPr/>
          </p:nvSpPr>
          <p:spPr>
            <a:xfrm>
              <a:off x="2092617" y="447987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1" name="140 Elipse"/>
            <p:cNvSpPr/>
            <p:nvPr/>
          </p:nvSpPr>
          <p:spPr>
            <a:xfrm>
              <a:off x="2193207" y="445101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2" name="141 Elipse"/>
            <p:cNvSpPr/>
            <p:nvPr/>
          </p:nvSpPr>
          <p:spPr>
            <a:xfrm>
              <a:off x="2098496" y="432130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3" name="142 Elipse"/>
            <p:cNvSpPr/>
            <p:nvPr/>
          </p:nvSpPr>
          <p:spPr>
            <a:xfrm>
              <a:off x="1639396" y="429192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4" name="143 Elipse"/>
            <p:cNvSpPr/>
            <p:nvPr/>
          </p:nvSpPr>
          <p:spPr>
            <a:xfrm>
              <a:off x="1863112" y="414828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5" name="144 Elipse"/>
            <p:cNvSpPr/>
            <p:nvPr/>
          </p:nvSpPr>
          <p:spPr>
            <a:xfrm>
              <a:off x="1733914" y="4445231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6" name="145 Elipse"/>
            <p:cNvSpPr/>
            <p:nvPr/>
          </p:nvSpPr>
          <p:spPr>
            <a:xfrm>
              <a:off x="1596593" y="4097992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7" name="146 Elipse"/>
            <p:cNvSpPr/>
            <p:nvPr/>
          </p:nvSpPr>
          <p:spPr>
            <a:xfrm>
              <a:off x="1762522" y="424887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8" name="147 Elipse"/>
            <p:cNvSpPr/>
            <p:nvPr/>
          </p:nvSpPr>
          <p:spPr>
            <a:xfrm>
              <a:off x="2412465" y="4286995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49" name="148 Elipse"/>
            <p:cNvSpPr/>
            <p:nvPr/>
          </p:nvSpPr>
          <p:spPr>
            <a:xfrm>
              <a:off x="1976140" y="461970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0" name="149 Elipse"/>
            <p:cNvSpPr/>
            <p:nvPr/>
          </p:nvSpPr>
          <p:spPr>
            <a:xfrm>
              <a:off x="2194124" y="4037812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1" name="150 Elipse"/>
            <p:cNvSpPr/>
            <p:nvPr/>
          </p:nvSpPr>
          <p:spPr>
            <a:xfrm>
              <a:off x="1794526" y="4549409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2" name="151 Elipse"/>
            <p:cNvSpPr/>
            <p:nvPr/>
          </p:nvSpPr>
          <p:spPr>
            <a:xfrm>
              <a:off x="1840576" y="437928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3" name="152 Elipse"/>
            <p:cNvSpPr/>
            <p:nvPr/>
          </p:nvSpPr>
          <p:spPr>
            <a:xfrm>
              <a:off x="1667590" y="4406842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4" name="153 Elipse"/>
            <p:cNvSpPr/>
            <p:nvPr/>
          </p:nvSpPr>
          <p:spPr>
            <a:xfrm>
              <a:off x="2030663" y="420997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5" name="154 Elipse"/>
            <p:cNvSpPr/>
            <p:nvPr/>
          </p:nvSpPr>
          <p:spPr>
            <a:xfrm>
              <a:off x="2199086" y="466490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6" name="155 Elipse"/>
            <p:cNvSpPr/>
            <p:nvPr/>
          </p:nvSpPr>
          <p:spPr>
            <a:xfrm>
              <a:off x="2362170" y="447441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7" name="156 Elipse"/>
            <p:cNvSpPr/>
            <p:nvPr/>
          </p:nvSpPr>
          <p:spPr>
            <a:xfrm>
              <a:off x="1556549" y="432427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58" name="157 Elipse"/>
            <p:cNvSpPr/>
            <p:nvPr/>
          </p:nvSpPr>
          <p:spPr>
            <a:xfrm>
              <a:off x="1725512" y="434767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</p:grpSp>
      <p:grpSp>
        <p:nvGrpSpPr>
          <p:cNvPr id="110" name="109 Grupo"/>
          <p:cNvGrpSpPr/>
          <p:nvPr/>
        </p:nvGrpSpPr>
        <p:grpSpPr>
          <a:xfrm rot="13795224">
            <a:off x="2846041" y="4619785"/>
            <a:ext cx="1054073" cy="620998"/>
            <a:chOff x="1596593" y="4097992"/>
            <a:chExt cx="1143198" cy="706486"/>
          </a:xfrm>
        </p:grpSpPr>
        <p:sp>
          <p:nvSpPr>
            <p:cNvPr id="115" name="114 Elipse"/>
            <p:cNvSpPr/>
            <p:nvPr/>
          </p:nvSpPr>
          <p:spPr>
            <a:xfrm>
              <a:off x="1914580" y="4296891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16" name="115 Elipse"/>
            <p:cNvSpPr/>
            <p:nvPr/>
          </p:nvSpPr>
          <p:spPr>
            <a:xfrm>
              <a:off x="2101751" y="4342091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17" name="116 Elipse"/>
            <p:cNvSpPr/>
            <p:nvPr/>
          </p:nvSpPr>
          <p:spPr>
            <a:xfrm>
              <a:off x="1597528" y="4477721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18" name="117 Elipse"/>
            <p:cNvSpPr/>
            <p:nvPr/>
          </p:nvSpPr>
          <p:spPr>
            <a:xfrm>
              <a:off x="1908409" y="449062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19" name="118 Elipse"/>
            <p:cNvSpPr/>
            <p:nvPr/>
          </p:nvSpPr>
          <p:spPr>
            <a:xfrm>
              <a:off x="2092617" y="447987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0" name="119 Elipse"/>
            <p:cNvSpPr/>
            <p:nvPr/>
          </p:nvSpPr>
          <p:spPr>
            <a:xfrm>
              <a:off x="2193207" y="445101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1" name="120 Elipse"/>
            <p:cNvSpPr/>
            <p:nvPr/>
          </p:nvSpPr>
          <p:spPr>
            <a:xfrm>
              <a:off x="2352370" y="435602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2" name="121 Elipse"/>
            <p:cNvSpPr/>
            <p:nvPr/>
          </p:nvSpPr>
          <p:spPr>
            <a:xfrm>
              <a:off x="1639396" y="429192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3" name="122 Elipse"/>
            <p:cNvSpPr/>
            <p:nvPr/>
          </p:nvSpPr>
          <p:spPr>
            <a:xfrm>
              <a:off x="1863112" y="414828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4" name="123 Elipse"/>
            <p:cNvSpPr/>
            <p:nvPr/>
          </p:nvSpPr>
          <p:spPr>
            <a:xfrm>
              <a:off x="1653337" y="4622124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5" name="124 Elipse"/>
            <p:cNvSpPr/>
            <p:nvPr/>
          </p:nvSpPr>
          <p:spPr>
            <a:xfrm>
              <a:off x="1596593" y="4097992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6" name="125 Elipse"/>
            <p:cNvSpPr/>
            <p:nvPr/>
          </p:nvSpPr>
          <p:spPr>
            <a:xfrm>
              <a:off x="1762522" y="424887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7" name="126 Elipse"/>
            <p:cNvSpPr/>
            <p:nvPr/>
          </p:nvSpPr>
          <p:spPr>
            <a:xfrm>
              <a:off x="2639201" y="470388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8" name="127 Elipse"/>
            <p:cNvSpPr/>
            <p:nvPr/>
          </p:nvSpPr>
          <p:spPr>
            <a:xfrm>
              <a:off x="1958704" y="465219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29" name="128 Elipse"/>
            <p:cNvSpPr/>
            <p:nvPr/>
          </p:nvSpPr>
          <p:spPr>
            <a:xfrm>
              <a:off x="2201671" y="4212827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0" name="129 Elipse"/>
            <p:cNvSpPr/>
            <p:nvPr/>
          </p:nvSpPr>
          <p:spPr>
            <a:xfrm>
              <a:off x="1773095" y="452110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1" name="130 Elipse"/>
            <p:cNvSpPr/>
            <p:nvPr/>
          </p:nvSpPr>
          <p:spPr>
            <a:xfrm>
              <a:off x="1840576" y="4379288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2" name="131 Elipse"/>
            <p:cNvSpPr/>
            <p:nvPr/>
          </p:nvSpPr>
          <p:spPr>
            <a:xfrm>
              <a:off x="2420700" y="4532140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3" name="132 Elipse"/>
            <p:cNvSpPr/>
            <p:nvPr/>
          </p:nvSpPr>
          <p:spPr>
            <a:xfrm>
              <a:off x="2030663" y="4209973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4" name="133 Elipse"/>
            <p:cNvSpPr/>
            <p:nvPr/>
          </p:nvSpPr>
          <p:spPr>
            <a:xfrm>
              <a:off x="2199086" y="466490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  <p:sp>
          <p:nvSpPr>
            <p:cNvPr id="135" name="134 Elipse"/>
            <p:cNvSpPr/>
            <p:nvPr/>
          </p:nvSpPr>
          <p:spPr>
            <a:xfrm>
              <a:off x="2420811" y="4684836"/>
              <a:ext cx="100590" cy="100590"/>
            </a:xfrm>
            <a:prstGeom prst="ellips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292934"/>
                </a:solidFill>
              </a:endParaRPr>
            </a:p>
          </p:txBody>
        </p:sp>
      </p:grpSp>
      <p:grpSp>
        <p:nvGrpSpPr>
          <p:cNvPr id="210" name="209 Grupo"/>
          <p:cNvGrpSpPr/>
          <p:nvPr/>
        </p:nvGrpSpPr>
        <p:grpSpPr>
          <a:xfrm>
            <a:off x="3183446" y="3355195"/>
            <a:ext cx="2748346" cy="1897157"/>
            <a:chOff x="3183446" y="3355195"/>
            <a:chExt cx="2748346" cy="1897157"/>
          </a:xfrm>
        </p:grpSpPr>
        <p:cxnSp>
          <p:nvCxnSpPr>
            <p:cNvPr id="207" name="206 Conector recto"/>
            <p:cNvCxnSpPr/>
            <p:nvPr/>
          </p:nvCxnSpPr>
          <p:spPr>
            <a:xfrm>
              <a:off x="4573785" y="3355195"/>
              <a:ext cx="1358007" cy="1047023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8" name="207 Conector recto"/>
            <p:cNvCxnSpPr/>
            <p:nvPr/>
          </p:nvCxnSpPr>
          <p:spPr>
            <a:xfrm>
              <a:off x="4026505" y="3704373"/>
              <a:ext cx="768917" cy="1373361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9" name="208 Conector recto"/>
            <p:cNvCxnSpPr/>
            <p:nvPr/>
          </p:nvCxnSpPr>
          <p:spPr>
            <a:xfrm>
              <a:off x="3183446" y="4099492"/>
              <a:ext cx="838282" cy="115286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319B96-C481-46C7-8FBE-8CAAAE18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8556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NO SUPERVISADO</a:t>
            </a:r>
          </a:p>
        </p:txBody>
      </p:sp>
      <p:grpSp>
        <p:nvGrpSpPr>
          <p:cNvPr id="106" name="105 Grupo"/>
          <p:cNvGrpSpPr/>
          <p:nvPr/>
        </p:nvGrpSpPr>
        <p:grpSpPr>
          <a:xfrm>
            <a:off x="2401269" y="2739041"/>
            <a:ext cx="3612812" cy="3347087"/>
            <a:chOff x="539552" y="2633023"/>
            <a:chExt cx="3612812" cy="3347087"/>
          </a:xfrm>
        </p:grpSpPr>
        <p:cxnSp>
          <p:nvCxnSpPr>
            <p:cNvPr id="203" name="202 Conector recto de flecha"/>
            <p:cNvCxnSpPr/>
            <p:nvPr/>
          </p:nvCxnSpPr>
          <p:spPr>
            <a:xfrm flipV="1">
              <a:off x="899592" y="2633023"/>
              <a:ext cx="0" cy="3240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203 Conector recto de flecha"/>
            <p:cNvCxnSpPr/>
            <p:nvPr/>
          </p:nvCxnSpPr>
          <p:spPr>
            <a:xfrm>
              <a:off x="695980" y="5600770"/>
              <a:ext cx="34563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204 CuadroTexto"/>
            <p:cNvSpPr txBox="1"/>
            <p:nvPr/>
          </p:nvSpPr>
          <p:spPr>
            <a:xfrm>
              <a:off x="539552" y="2765196"/>
              <a:ext cx="430887" cy="54277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s-MX" sz="1600" dirty="0">
                  <a:solidFill>
                    <a:schemeClr val="accent1">
                      <a:lumMod val="75000"/>
                    </a:schemeClr>
                  </a:solidFill>
                </a:rPr>
                <a:t>Masa</a:t>
              </a:r>
            </a:p>
          </p:txBody>
        </p:sp>
        <p:sp>
          <p:nvSpPr>
            <p:cNvPr id="206" name="205 CuadroTexto"/>
            <p:cNvSpPr txBox="1"/>
            <p:nvPr/>
          </p:nvSpPr>
          <p:spPr>
            <a:xfrm>
              <a:off x="3136026" y="5641556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solidFill>
                    <a:schemeClr val="accent1">
                      <a:lumMod val="75000"/>
                    </a:schemeClr>
                  </a:solidFill>
                </a:rPr>
                <a:t>Tamaño</a:t>
              </a:r>
            </a:p>
          </p:txBody>
        </p:sp>
      </p:grpSp>
      <p:grpSp>
        <p:nvGrpSpPr>
          <p:cNvPr id="210" name="209 Grupo"/>
          <p:cNvGrpSpPr/>
          <p:nvPr/>
        </p:nvGrpSpPr>
        <p:grpSpPr>
          <a:xfrm>
            <a:off x="3183446" y="3355195"/>
            <a:ext cx="2748346" cy="1897157"/>
            <a:chOff x="3183446" y="3355195"/>
            <a:chExt cx="2748346" cy="1897157"/>
          </a:xfrm>
        </p:grpSpPr>
        <p:cxnSp>
          <p:nvCxnSpPr>
            <p:cNvPr id="207" name="206 Conector recto"/>
            <p:cNvCxnSpPr/>
            <p:nvPr/>
          </p:nvCxnSpPr>
          <p:spPr>
            <a:xfrm>
              <a:off x="4573785" y="3355195"/>
              <a:ext cx="1358007" cy="1047023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8" name="207 Conector recto"/>
            <p:cNvCxnSpPr/>
            <p:nvPr/>
          </p:nvCxnSpPr>
          <p:spPr>
            <a:xfrm>
              <a:off x="4026505" y="3704373"/>
              <a:ext cx="768917" cy="1373361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9" name="208 Conector recto"/>
            <p:cNvCxnSpPr/>
            <p:nvPr/>
          </p:nvCxnSpPr>
          <p:spPr>
            <a:xfrm>
              <a:off x="3183446" y="4099492"/>
              <a:ext cx="838282" cy="115286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" name="4 Grupo"/>
          <p:cNvGrpSpPr/>
          <p:nvPr/>
        </p:nvGrpSpPr>
        <p:grpSpPr>
          <a:xfrm>
            <a:off x="2866323" y="3229325"/>
            <a:ext cx="2942989" cy="2153183"/>
            <a:chOff x="2866323" y="3229325"/>
            <a:chExt cx="2942989" cy="2153183"/>
          </a:xfrm>
        </p:grpSpPr>
        <p:sp>
          <p:nvSpPr>
            <p:cNvPr id="4" name="3 CuadroTexto"/>
            <p:cNvSpPr txBox="1"/>
            <p:nvPr/>
          </p:nvSpPr>
          <p:spPr>
            <a:xfrm>
              <a:off x="2866323" y="5013176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rgbClr val="C00000"/>
                  </a:solidFill>
                </a:rPr>
                <a:t>Tipo 1</a:t>
              </a:r>
            </a:p>
          </p:txBody>
        </p:sp>
        <p:sp>
          <p:nvSpPr>
            <p:cNvPr id="111" name="110 CuadroTexto"/>
            <p:cNvSpPr txBox="1"/>
            <p:nvPr/>
          </p:nvSpPr>
          <p:spPr>
            <a:xfrm>
              <a:off x="3321801" y="3914826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rgbClr val="C00000"/>
                  </a:solidFill>
                </a:rPr>
                <a:t>Tipo 2</a:t>
              </a:r>
            </a:p>
          </p:txBody>
        </p:sp>
        <p:sp>
          <p:nvSpPr>
            <p:cNvPr id="112" name="111 CuadroTexto"/>
            <p:cNvSpPr txBox="1"/>
            <p:nvPr/>
          </p:nvSpPr>
          <p:spPr>
            <a:xfrm>
              <a:off x="4589105" y="4032886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rgbClr val="C00000"/>
                  </a:solidFill>
                </a:rPr>
                <a:t>Tipo 3</a:t>
              </a:r>
            </a:p>
          </p:txBody>
        </p:sp>
        <p:sp>
          <p:nvSpPr>
            <p:cNvPr id="113" name="112 CuadroTexto"/>
            <p:cNvSpPr txBox="1"/>
            <p:nvPr/>
          </p:nvSpPr>
          <p:spPr>
            <a:xfrm>
              <a:off x="5045961" y="3229325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rgbClr val="C00000"/>
                  </a:solidFill>
                </a:rPr>
                <a:t>Tipo 4</a:t>
              </a:r>
            </a:p>
          </p:txBody>
        </p:sp>
      </p:grp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FD6B03-384F-47CE-89E4-2D97959B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1" y="6453386"/>
            <a:ext cx="7200899" cy="404614"/>
          </a:xfrm>
        </p:spPr>
        <p:txBody>
          <a:bodyPr/>
          <a:lstStyle/>
          <a:p>
            <a:r>
              <a:rPr lang="es-ES"/>
              <a:t>Diplomado en Ciencia de Datos con Python</a:t>
            </a:r>
            <a:endParaRPr lang="es-MX"/>
          </a:p>
        </p:txBody>
      </p:sp>
      <p:sp>
        <p:nvSpPr>
          <p:cNvPr id="21" name="159 CuadroTexto">
            <a:extLst>
              <a:ext uri="{FF2B5EF4-FFF2-40B4-BE49-F238E27FC236}">
                <a16:creationId xmlns:a16="http://schemas.microsoft.com/office/drawing/2014/main" id="{EC96E2EA-3C37-4964-8F2D-B15AE04DBF5A}"/>
              </a:ext>
            </a:extLst>
          </p:cNvPr>
          <p:cNvSpPr txBox="1"/>
          <p:nvPr/>
        </p:nvSpPr>
        <p:spPr>
          <a:xfrm>
            <a:off x="3998097" y="2444785"/>
            <a:ext cx="868956" cy="369332"/>
          </a:xfrm>
          <a:prstGeom prst="rect">
            <a:avLst/>
          </a:prstGeom>
          <a:solidFill>
            <a:srgbClr val="FAFAF8"/>
          </a:solidFill>
        </p:spPr>
        <p:txBody>
          <a:bodyPr wrap="none" rtlCol="0">
            <a:spAutoFit/>
          </a:bodyPr>
          <a:lstStyle/>
          <a:p>
            <a:r>
              <a:rPr lang="es-MX" b="1" u="sng" dirty="0">
                <a:solidFill>
                  <a:srgbClr val="21692B"/>
                </a:solidFill>
              </a:rPr>
              <a:t>SALIDA</a:t>
            </a:r>
          </a:p>
        </p:txBody>
      </p:sp>
    </p:spTree>
    <p:extLst>
      <p:ext uri="{BB962C8B-B14F-4D97-AF65-F5344CB8AC3E}">
        <p14:creationId xmlns:p14="http://schemas.microsoft.com/office/powerpoint/2010/main" val="244119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98984"/>
          </a:xfrm>
        </p:spPr>
        <p:txBody>
          <a:bodyPr>
            <a:normAutofit fontScale="90000"/>
          </a:bodyPr>
          <a:lstStyle/>
          <a:p>
            <a:r>
              <a:rPr lang="es-MX" dirty="0"/>
              <a:t>MACHINE LEARNING O APRENDIZAJE DE AUTOMÁTICO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28700" y="1844824"/>
            <a:ext cx="7200900" cy="4022576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Arthur Samuel (1959). </a:t>
            </a:r>
            <a:r>
              <a:rPr lang="es-MX" sz="2400" b="1" dirty="0">
                <a:solidFill>
                  <a:srgbClr val="AE2512"/>
                </a:solidFill>
              </a:rPr>
              <a:t>Aprendizaje de Automático</a:t>
            </a:r>
            <a:r>
              <a:rPr lang="es-MX" sz="2400" dirty="0"/>
              <a:t>: Campo de estudio que proporciona a las computadoras la habilidad de </a:t>
            </a:r>
            <a:r>
              <a:rPr lang="es-MX" sz="2400" b="1" dirty="0">
                <a:solidFill>
                  <a:srgbClr val="AE2512"/>
                </a:solidFill>
              </a:rPr>
              <a:t>aprender sin ser explícitamente programadas</a:t>
            </a:r>
            <a:r>
              <a:rPr lang="es-MX" sz="2400" dirty="0"/>
              <a:t>.</a:t>
            </a:r>
          </a:p>
          <a:p>
            <a:pPr marL="0" indent="0" algn="just">
              <a:buNone/>
            </a:pPr>
            <a:endParaRPr lang="es-MX" sz="2400" dirty="0"/>
          </a:p>
          <a:p>
            <a:pPr algn="just"/>
            <a:r>
              <a:rPr lang="es-MX" sz="2400" dirty="0"/>
              <a:t>Tom Mitchell (1998). Se dice que </a:t>
            </a:r>
            <a:r>
              <a:rPr lang="es-MX" sz="2400" b="1" dirty="0">
                <a:solidFill>
                  <a:srgbClr val="AE2512"/>
                </a:solidFill>
              </a:rPr>
              <a:t>un programa de computadora</a:t>
            </a:r>
            <a:r>
              <a:rPr lang="es-MX" sz="2400" dirty="0"/>
              <a:t> </a:t>
            </a:r>
            <a:r>
              <a:rPr lang="es-MX" sz="2400" b="1" dirty="0">
                <a:solidFill>
                  <a:srgbClr val="AE2512"/>
                </a:solidFill>
              </a:rPr>
              <a:t>aprende de la Experiencia E</a:t>
            </a:r>
            <a:r>
              <a:rPr lang="es-MX" sz="2400" dirty="0">
                <a:solidFill>
                  <a:srgbClr val="21692B"/>
                </a:solidFill>
              </a:rPr>
              <a:t> </a:t>
            </a:r>
            <a:r>
              <a:rPr lang="es-MX" sz="2400" dirty="0"/>
              <a:t>con </a:t>
            </a:r>
            <a:r>
              <a:rPr lang="es-MX" sz="2400" b="1" dirty="0">
                <a:solidFill>
                  <a:srgbClr val="AE2512"/>
                </a:solidFill>
              </a:rPr>
              <a:t>respecto a alguna Tarea T</a:t>
            </a:r>
            <a:r>
              <a:rPr lang="es-MX" sz="2400" dirty="0"/>
              <a:t> y una </a:t>
            </a:r>
            <a:r>
              <a:rPr lang="es-MX" sz="2400" b="1" dirty="0">
                <a:solidFill>
                  <a:srgbClr val="AE2512"/>
                </a:solidFill>
              </a:rPr>
              <a:t>medida de desempeño P</a:t>
            </a:r>
            <a:r>
              <a:rPr lang="es-MX" sz="2400" dirty="0"/>
              <a:t>, si su desempeño sobre T, medido por P, mejora con la experiencia E.  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1AB7FD-0986-4D93-BDA8-B0D26687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1914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a 25">
            <a:extLst>
              <a:ext uri="{FF2B5EF4-FFF2-40B4-BE49-F238E27FC236}">
                <a16:creationId xmlns:a16="http://schemas.microsoft.com/office/drawing/2014/main" id="{73DFB87C-2AFD-4491-B53B-CC366A9AA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83654"/>
              </p:ext>
            </p:extLst>
          </p:nvPr>
        </p:nvGraphicFramePr>
        <p:xfrm>
          <a:off x="466204" y="2814536"/>
          <a:ext cx="5344044" cy="2966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90674">
                  <a:extLst>
                    <a:ext uri="{9D8B030D-6E8A-4147-A177-3AD203B41FA5}">
                      <a16:colId xmlns:a16="http://schemas.microsoft.com/office/drawing/2014/main" val="1328790039"/>
                    </a:ext>
                  </a:extLst>
                </a:gridCol>
                <a:gridCol w="890674">
                  <a:extLst>
                    <a:ext uri="{9D8B030D-6E8A-4147-A177-3AD203B41FA5}">
                      <a16:colId xmlns:a16="http://schemas.microsoft.com/office/drawing/2014/main" val="4115325225"/>
                    </a:ext>
                  </a:extLst>
                </a:gridCol>
                <a:gridCol w="890674">
                  <a:extLst>
                    <a:ext uri="{9D8B030D-6E8A-4147-A177-3AD203B41FA5}">
                      <a16:colId xmlns:a16="http://schemas.microsoft.com/office/drawing/2014/main" val="3323320240"/>
                    </a:ext>
                  </a:extLst>
                </a:gridCol>
                <a:gridCol w="890674">
                  <a:extLst>
                    <a:ext uri="{9D8B030D-6E8A-4147-A177-3AD203B41FA5}">
                      <a16:colId xmlns:a16="http://schemas.microsoft.com/office/drawing/2014/main" val="627589216"/>
                    </a:ext>
                  </a:extLst>
                </a:gridCol>
                <a:gridCol w="890674">
                  <a:extLst>
                    <a:ext uri="{9D8B030D-6E8A-4147-A177-3AD203B41FA5}">
                      <a16:colId xmlns:a16="http://schemas.microsoft.com/office/drawing/2014/main" val="1569172721"/>
                    </a:ext>
                  </a:extLst>
                </a:gridCol>
                <a:gridCol w="890674">
                  <a:extLst>
                    <a:ext uri="{9D8B030D-6E8A-4147-A177-3AD203B41FA5}">
                      <a16:colId xmlns:a16="http://schemas.microsoft.com/office/drawing/2014/main" val="3117627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Ejemplo</a:t>
                      </a:r>
                      <a:endParaRPr lang="es-MX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2197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</a:t>
                      </a:r>
                      <a:endParaRPr lang="es-MX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</a:t>
                      </a:r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446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2</a:t>
                      </a:r>
                      <a:endParaRPr lang="es-MX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</a:t>
                      </a:r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60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3</a:t>
                      </a:r>
                      <a:endParaRPr lang="es-MX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</a:t>
                      </a:r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</a:t>
                      </a:r>
                      <a:endParaRPr lang="es-MX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</a:t>
                      </a:r>
                      <a:endParaRPr lang="es-MX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904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4</a:t>
                      </a:r>
                      <a:endParaRPr lang="es-MX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</a:t>
                      </a:r>
                      <a:endParaRPr lang="es-MX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</a:t>
                      </a:r>
                      <a:endParaRPr lang="es-MX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</a:t>
                      </a:r>
                      <a:endParaRPr lang="es-MX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8319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5</a:t>
                      </a:r>
                      <a:endParaRPr lang="es-MX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</a:t>
                      </a:r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</a:t>
                      </a:r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670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6</a:t>
                      </a:r>
                      <a:endParaRPr lang="es-MX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</a:t>
                      </a:r>
                      <a:endParaRPr lang="es-MX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</a:t>
                      </a:r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310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7</a:t>
                      </a:r>
                      <a:endParaRPr lang="es-MX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</a:t>
                      </a:r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</a:t>
                      </a:r>
                      <a:endParaRPr lang="es-MX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0</a:t>
                      </a:r>
                      <a:endParaRPr lang="es-MX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1115893"/>
                  </a:ext>
                </a:extLst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677114"/>
          </a:xfrm>
        </p:spPr>
        <p:txBody>
          <a:bodyPr>
            <a:noAutofit/>
          </a:bodyPr>
          <a:lstStyle/>
          <a:p>
            <a:r>
              <a:rPr lang="es-MX" sz="3200" dirty="0"/>
              <a:t>LA MALDICIÓN DE LA DIMENSIONALIDAD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820410" y="3043772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C00000"/>
                </a:solidFill>
              </a:rPr>
              <a:t>¿Cuántas hipótesis podemos formular?</a:t>
            </a:r>
          </a:p>
          <a:p>
            <a:pPr algn="ctr"/>
            <a:r>
              <a:rPr lang="es-MX" dirty="0">
                <a:solidFill>
                  <a:srgbClr val="C00000"/>
                </a:solidFill>
              </a:rPr>
              <a:t>i.e.</a:t>
            </a:r>
          </a:p>
          <a:p>
            <a:pPr algn="ctr"/>
            <a:r>
              <a:rPr lang="es-MX" dirty="0">
                <a:solidFill>
                  <a:srgbClr val="C00000"/>
                </a:solidFill>
              </a:rPr>
              <a:t>¿De qué tamaño es el espacio de hipótesis?</a:t>
            </a:r>
          </a:p>
          <a:p>
            <a:pPr algn="ctr"/>
            <a:r>
              <a:rPr lang="es-MX" dirty="0">
                <a:solidFill>
                  <a:srgbClr val="C00000"/>
                </a:solidFill>
              </a:rPr>
              <a:t>i.e.</a:t>
            </a:r>
          </a:p>
          <a:p>
            <a:pPr algn="ctr"/>
            <a:r>
              <a:rPr lang="es-MX" dirty="0">
                <a:solidFill>
                  <a:srgbClr val="C00000"/>
                </a:solidFill>
              </a:rPr>
              <a:t>¿Cuántas funciones posibles podemos tener?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F59A64-8FE8-4AB5-BF58-D2F1E1E6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F0A76BD-DAD1-4F4F-A704-CEA77274461E}"/>
              </a:ext>
            </a:extLst>
          </p:cNvPr>
          <p:cNvGrpSpPr/>
          <p:nvPr/>
        </p:nvGrpSpPr>
        <p:grpSpPr>
          <a:xfrm>
            <a:off x="1028700" y="1360907"/>
            <a:ext cx="7391691" cy="1153925"/>
            <a:chOff x="669888" y="1424383"/>
            <a:chExt cx="7391691" cy="1153925"/>
          </a:xfrm>
        </p:grpSpPr>
        <p:sp>
          <p:nvSpPr>
            <p:cNvPr id="7" name="6 CuadroTexto"/>
            <p:cNvSpPr txBox="1"/>
            <p:nvPr/>
          </p:nvSpPr>
          <p:spPr>
            <a:xfrm>
              <a:off x="669888" y="1652949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entradas binarias</a:t>
              </a: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909451" y="1711718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salida binaria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91E80DE-5D96-43B0-9586-EB2552245223}"/>
                </a:ext>
              </a:extLst>
            </p:cNvPr>
            <p:cNvSpPr/>
            <p:nvPr/>
          </p:nvSpPr>
          <p:spPr>
            <a:xfrm>
              <a:off x="2830128" y="1491461"/>
              <a:ext cx="1368153" cy="1086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Función Desconocida</a:t>
              </a:r>
              <a:endParaRPr lang="es-MX" dirty="0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B8A54010-C3BD-4B13-B92C-D80B69B6EBB6}"/>
                </a:ext>
              </a:extLst>
            </p:cNvPr>
            <p:cNvCxnSpPr/>
            <p:nvPr/>
          </p:nvCxnSpPr>
          <p:spPr>
            <a:xfrm>
              <a:off x="2182056" y="1652949"/>
              <a:ext cx="624855" cy="0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525394B9-51DC-4C41-BCA8-AADBCF051229}"/>
                </a:ext>
              </a:extLst>
            </p:cNvPr>
            <p:cNvCxnSpPr/>
            <p:nvPr/>
          </p:nvCxnSpPr>
          <p:spPr>
            <a:xfrm>
              <a:off x="2182056" y="1868973"/>
              <a:ext cx="624855" cy="0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DFD3B8A9-6244-429F-A60B-D7835E02B501}"/>
                </a:ext>
              </a:extLst>
            </p:cNvPr>
            <p:cNvCxnSpPr/>
            <p:nvPr/>
          </p:nvCxnSpPr>
          <p:spPr>
            <a:xfrm>
              <a:off x="2182056" y="2083256"/>
              <a:ext cx="624855" cy="0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95292815-BB13-495A-9077-F4BDCAB34614}"/>
                </a:ext>
              </a:extLst>
            </p:cNvPr>
            <p:cNvCxnSpPr/>
            <p:nvPr/>
          </p:nvCxnSpPr>
          <p:spPr>
            <a:xfrm>
              <a:off x="2182056" y="2299280"/>
              <a:ext cx="624855" cy="0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157C83AA-FC93-4CB8-A1DF-4694C2A039C4}"/>
                    </a:ext>
                  </a:extLst>
                </p:cNvPr>
                <p:cNvSpPr txBox="1"/>
                <p:nvPr/>
              </p:nvSpPr>
              <p:spPr>
                <a:xfrm>
                  <a:off x="1779646" y="1424383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157C83AA-FC93-4CB8-A1DF-4694C2A039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646" y="1424383"/>
                  <a:ext cx="4607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AE2C2D1D-6240-42EA-ACBF-02AAE63CF660}"/>
                    </a:ext>
                  </a:extLst>
                </p:cNvPr>
                <p:cNvSpPr txBox="1"/>
                <p:nvPr/>
              </p:nvSpPr>
              <p:spPr>
                <a:xfrm>
                  <a:off x="1776984" y="1628118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AE2C2D1D-6240-42EA-ACBF-02AAE63CF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984" y="1628118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70B408D3-9AE6-4732-8FC5-5A80BA9F93E2}"/>
                    </a:ext>
                  </a:extLst>
                </p:cNvPr>
                <p:cNvSpPr txBox="1"/>
                <p:nvPr/>
              </p:nvSpPr>
              <p:spPr>
                <a:xfrm>
                  <a:off x="1776985" y="1853294"/>
                  <a:ext cx="466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70B408D3-9AE6-4732-8FC5-5A80BA9F93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985" y="1853294"/>
                  <a:ext cx="4660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EE81D1D1-0533-44AF-9C5D-A5DE9EC233E6}"/>
                    </a:ext>
                  </a:extLst>
                </p:cNvPr>
                <p:cNvSpPr txBox="1"/>
                <p:nvPr/>
              </p:nvSpPr>
              <p:spPr>
                <a:xfrm>
                  <a:off x="1776985" y="2081747"/>
                  <a:ext cx="466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EE81D1D1-0533-44AF-9C5D-A5DE9EC23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985" y="2081747"/>
                  <a:ext cx="46608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F25F64BE-A8DE-46C8-91B6-94617C483900}"/>
                </a:ext>
              </a:extLst>
            </p:cNvPr>
            <p:cNvCxnSpPr/>
            <p:nvPr/>
          </p:nvCxnSpPr>
          <p:spPr>
            <a:xfrm>
              <a:off x="4221497" y="1976114"/>
              <a:ext cx="624855" cy="0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80FB55E3-77FA-41F2-BE5E-25054A9D9492}"/>
                    </a:ext>
                  </a:extLst>
                </p:cNvPr>
                <p:cNvSpPr txBox="1"/>
                <p:nvPr/>
              </p:nvSpPr>
              <p:spPr>
                <a:xfrm>
                  <a:off x="4914041" y="1779625"/>
                  <a:ext cx="2080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80FB55E3-77FA-41F2-BE5E-25054A9D9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041" y="1779625"/>
                  <a:ext cx="208037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DDAF4419-565D-4D0E-B1DD-A8CC19CF8865}"/>
              </a:ext>
            </a:extLst>
          </p:cNvPr>
          <p:cNvGrpSpPr/>
          <p:nvPr/>
        </p:nvGrpSpPr>
        <p:grpSpPr>
          <a:xfrm>
            <a:off x="1547664" y="2799883"/>
            <a:ext cx="3971784" cy="374590"/>
            <a:chOff x="1547664" y="2799883"/>
            <a:chExt cx="3971784" cy="3745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DFFF1265-0319-442F-B401-4EBC9D483D68}"/>
                    </a:ext>
                  </a:extLst>
                </p:cNvPr>
                <p:cNvSpPr txBox="1"/>
                <p:nvPr/>
              </p:nvSpPr>
              <p:spPr>
                <a:xfrm>
                  <a:off x="1547664" y="2799883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MX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DFFF1265-0319-442F-B401-4EBC9D483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2799883"/>
                  <a:ext cx="4607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B7472A75-FE1D-4DB7-B2F4-32A726C261A5}"/>
                    </a:ext>
                  </a:extLst>
                </p:cNvPr>
                <p:cNvSpPr txBox="1"/>
                <p:nvPr/>
              </p:nvSpPr>
              <p:spPr>
                <a:xfrm>
                  <a:off x="2449726" y="2799883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MX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B7472A75-FE1D-4DB7-B2F4-32A726C26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726" y="2799883"/>
                  <a:ext cx="4660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EA41D65C-4F32-4F0A-9F39-92561F8DEB9E}"/>
                    </a:ext>
                  </a:extLst>
                </p:cNvPr>
                <p:cNvSpPr txBox="1"/>
                <p:nvPr/>
              </p:nvSpPr>
              <p:spPr>
                <a:xfrm>
                  <a:off x="4249927" y="2799883"/>
                  <a:ext cx="466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MX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EA41D65C-4F32-4F0A-9F39-92561F8DE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9927" y="2799883"/>
                  <a:ext cx="4660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947F9F9C-B371-47B0-8C90-2D82C734F028}"/>
                    </a:ext>
                  </a:extLst>
                </p:cNvPr>
                <p:cNvSpPr txBox="1"/>
                <p:nvPr/>
              </p:nvSpPr>
              <p:spPr>
                <a:xfrm>
                  <a:off x="3347864" y="2799883"/>
                  <a:ext cx="466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MX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947F9F9C-B371-47B0-8C90-2D82C734F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2799883"/>
                  <a:ext cx="4660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2C514E3E-A524-4198-810D-21B92456A8DE}"/>
                    </a:ext>
                  </a:extLst>
                </p:cNvPr>
                <p:cNvSpPr txBox="1"/>
                <p:nvPr/>
              </p:nvSpPr>
              <p:spPr>
                <a:xfrm>
                  <a:off x="5148064" y="2805141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MX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2C514E3E-A524-4198-810D-21B92456A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64" y="2805141"/>
                  <a:ext cx="371384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633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APRENDER PARECE IMPOSIBLE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899592" y="1928616"/>
                <a:ext cx="302433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s-MX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16</m:t>
                        </m:r>
                      </m:sup>
                    </m:sSup>
                  </m:oMath>
                </a14:m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= 65536 posibilidades.</a:t>
                </a:r>
              </a:p>
              <a:p>
                <a:pPr algn="ctr"/>
                <a:endParaRPr lang="es-MX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Necesitaríamos conocer todas las instancias para poder determinar la función con certeza.</a:t>
                </a:r>
              </a:p>
              <a:p>
                <a:pPr algn="ctr"/>
                <a:endParaRPr lang="es-MX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Después de 7 ejemplos, todavía tenemos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s-MX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 posibilidades</a:t>
                </a:r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928616"/>
                <a:ext cx="3024336" cy="2862322"/>
              </a:xfrm>
              <a:prstGeom prst="rect">
                <a:avLst/>
              </a:prstGeom>
              <a:blipFill>
                <a:blip r:embed="rId2"/>
                <a:stretch>
                  <a:fillRect l="-1210" t="-1064" r="-2419" b="-234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8C4B5B48-7804-4AD9-8F37-CB85DDF0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/>
          </a:p>
        </p:txBody>
      </p:sp>
      <p:graphicFrame>
        <p:nvGraphicFramePr>
          <p:cNvPr id="11" name="Tabla 25">
            <a:extLst>
              <a:ext uri="{FF2B5EF4-FFF2-40B4-BE49-F238E27FC236}">
                <a16:creationId xmlns:a16="http://schemas.microsoft.com/office/drawing/2014/main" id="{B1200B6E-7953-4660-87CB-8E08D5D64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53094"/>
              </p:ext>
            </p:extLst>
          </p:nvPr>
        </p:nvGraphicFramePr>
        <p:xfrm>
          <a:off x="4139952" y="1928616"/>
          <a:ext cx="4216980" cy="29861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132879003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4115325225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323320240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627589216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156917272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117627076"/>
                    </a:ext>
                  </a:extLst>
                </a:gridCol>
              </a:tblGrid>
              <a:tr h="33179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Ej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971659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67826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077994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041547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195605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708003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9323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7</a:t>
                      </a:r>
                      <a:endParaRPr lang="es-MX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es-MX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es-MX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es-MX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115893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DFBF5"/>
                          </a:solidFill>
                        </a:rPr>
                        <a:t>8</a:t>
                      </a:r>
                      <a:endParaRPr lang="es-MX" sz="1400" dirty="0">
                        <a:solidFill>
                          <a:srgbClr val="FDFBF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62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DFBF5"/>
                          </a:solidFill>
                        </a:rPr>
                        <a:t>x</a:t>
                      </a:r>
                      <a:endParaRPr lang="es-MX" sz="1400" dirty="0">
                        <a:solidFill>
                          <a:srgbClr val="FDFBF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62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DFBF5"/>
                          </a:solidFill>
                        </a:rPr>
                        <a:t>x</a:t>
                      </a:r>
                      <a:endParaRPr lang="es-MX" sz="1400" dirty="0">
                        <a:solidFill>
                          <a:srgbClr val="FDFBF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62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DFBF5"/>
                          </a:solidFill>
                        </a:rPr>
                        <a:t>x</a:t>
                      </a:r>
                      <a:endParaRPr lang="es-MX" sz="1400" dirty="0">
                        <a:solidFill>
                          <a:srgbClr val="FDFBF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62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DFBF5"/>
                          </a:solidFill>
                        </a:rPr>
                        <a:t>x</a:t>
                      </a:r>
                      <a:endParaRPr lang="es-MX" sz="1400" dirty="0">
                        <a:solidFill>
                          <a:srgbClr val="FDFBF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62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DFBF5"/>
                          </a:solidFill>
                        </a:rPr>
                        <a:t>1/0 ?</a:t>
                      </a:r>
                      <a:endParaRPr lang="es-MX" sz="1400" dirty="0">
                        <a:solidFill>
                          <a:srgbClr val="FDFBF5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62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727243"/>
                  </a:ext>
                </a:extLst>
              </a:tr>
            </a:tbl>
          </a:graphicData>
        </a:graphic>
      </p:graphicFrame>
      <p:grpSp>
        <p:nvGrpSpPr>
          <p:cNvPr id="12" name="Grupo 11">
            <a:extLst>
              <a:ext uri="{FF2B5EF4-FFF2-40B4-BE49-F238E27FC236}">
                <a16:creationId xmlns:a16="http://schemas.microsoft.com/office/drawing/2014/main" id="{A89C7B6C-6E28-408E-AEE5-A35E94F646BF}"/>
              </a:ext>
            </a:extLst>
          </p:cNvPr>
          <p:cNvGrpSpPr/>
          <p:nvPr/>
        </p:nvGrpSpPr>
        <p:grpSpPr>
          <a:xfrm>
            <a:off x="5004048" y="1913963"/>
            <a:ext cx="3106413" cy="343812"/>
            <a:chOff x="1547664" y="2799883"/>
            <a:chExt cx="4057708" cy="343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759481C5-703A-4D4B-B390-4207DACA1D7A}"/>
                    </a:ext>
                  </a:extLst>
                </p:cNvPr>
                <p:cNvSpPr txBox="1"/>
                <p:nvPr/>
              </p:nvSpPr>
              <p:spPr>
                <a:xfrm>
                  <a:off x="1547664" y="2799883"/>
                  <a:ext cx="5597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MX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759481C5-703A-4D4B-B390-4207DACA1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2799883"/>
                  <a:ext cx="55974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FB0AB0BE-4C84-42AD-86D9-3A094D55D9E6}"/>
                    </a:ext>
                  </a:extLst>
                </p:cNvPr>
                <p:cNvSpPr txBox="1"/>
                <p:nvPr/>
              </p:nvSpPr>
              <p:spPr>
                <a:xfrm>
                  <a:off x="2449726" y="2799883"/>
                  <a:ext cx="5659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MX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FB0AB0BE-4C84-42AD-86D9-3A094D55D9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726" y="2799883"/>
                  <a:ext cx="565940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72126462-4605-4307-80A1-46EDABFB56A7}"/>
                    </a:ext>
                  </a:extLst>
                </p:cNvPr>
                <p:cNvSpPr txBox="1"/>
                <p:nvPr/>
              </p:nvSpPr>
              <p:spPr>
                <a:xfrm>
                  <a:off x="4249928" y="2799883"/>
                  <a:ext cx="5659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MX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72126462-4605-4307-80A1-46EDABFB5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9928" y="2799883"/>
                  <a:ext cx="565940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B2DE8AA3-DC44-41E2-B042-C9C49CA2F578}"/>
                    </a:ext>
                  </a:extLst>
                </p:cNvPr>
                <p:cNvSpPr txBox="1"/>
                <p:nvPr/>
              </p:nvSpPr>
              <p:spPr>
                <a:xfrm>
                  <a:off x="3347865" y="2799883"/>
                  <a:ext cx="5659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MX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B2DE8AA3-DC44-41E2-B042-C9C49CA2F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5" y="2799883"/>
                  <a:ext cx="565940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BF2479FF-E6D0-4C1D-BF3C-E3F6AE78B134}"/>
                    </a:ext>
                  </a:extLst>
                </p:cNvPr>
                <p:cNvSpPr txBox="1"/>
                <p:nvPr/>
              </p:nvSpPr>
              <p:spPr>
                <a:xfrm>
                  <a:off x="5148064" y="2805141"/>
                  <a:ext cx="4573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MX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BF2479FF-E6D0-4C1D-BF3C-E3F6AE78B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64" y="2805141"/>
                  <a:ext cx="45730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Flecha: doblada 17">
            <a:extLst>
              <a:ext uri="{FF2B5EF4-FFF2-40B4-BE49-F238E27FC236}">
                <a16:creationId xmlns:a16="http://schemas.microsoft.com/office/drawing/2014/main" id="{986F081C-9E24-4395-AB93-E91ADB109565}"/>
              </a:ext>
            </a:extLst>
          </p:cNvPr>
          <p:cNvSpPr/>
          <p:nvPr/>
        </p:nvSpPr>
        <p:spPr>
          <a:xfrm flipV="1">
            <a:off x="1979712" y="5013176"/>
            <a:ext cx="792088" cy="720080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9" name="4 CuadroTexto">
            <a:extLst>
              <a:ext uri="{FF2B5EF4-FFF2-40B4-BE49-F238E27FC236}">
                <a16:creationId xmlns:a16="http://schemas.microsoft.com/office/drawing/2014/main" id="{51340F66-B26A-4687-923D-A0E35DFB1307}"/>
              </a:ext>
            </a:extLst>
          </p:cNvPr>
          <p:cNvSpPr txBox="1"/>
          <p:nvPr/>
        </p:nvSpPr>
        <p:spPr>
          <a:xfrm>
            <a:off x="3059832" y="5244206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i="1" dirty="0">
                <a:solidFill>
                  <a:srgbClr val="AE2512"/>
                </a:solidFill>
              </a:rPr>
              <a:t>Razonar con incertidumbre, elegir el enfoque de acuerdo a la complejidad del problema y la cantidad de datos disponibles.</a:t>
            </a:r>
          </a:p>
        </p:txBody>
      </p:sp>
    </p:spTree>
    <p:extLst>
      <p:ext uri="{BB962C8B-B14F-4D97-AF65-F5344CB8AC3E}">
        <p14:creationId xmlns:p14="http://schemas.microsoft.com/office/powerpoint/2010/main" val="18681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17054"/>
          </a:xfrm>
        </p:spPr>
        <p:txBody>
          <a:bodyPr>
            <a:normAutofit/>
          </a:bodyPr>
          <a:lstStyle/>
          <a:p>
            <a:r>
              <a:rPr lang="es-MX" dirty="0"/>
              <a:t>DOS ESTRATEGIAS PARA ML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28700" y="1700808"/>
            <a:ext cx="7200900" cy="4166592"/>
          </a:xfrm>
        </p:spPr>
        <p:txBody>
          <a:bodyPr>
            <a:normAutofit/>
          </a:bodyPr>
          <a:lstStyle/>
          <a:p>
            <a:r>
              <a:rPr lang="es-MX" dirty="0"/>
              <a:t>Desarrollar lenguajes para expresar </a:t>
            </a:r>
            <a:r>
              <a:rPr lang="es-MX" b="1" dirty="0"/>
              <a:t>conocimiento previo (a priori)</a:t>
            </a:r>
          </a:p>
          <a:p>
            <a:pPr lvl="1"/>
            <a:r>
              <a:rPr lang="es-MX" dirty="0"/>
              <a:t>Gramáticas de reglas, modelos estocásticos, redes bayesianas.</a:t>
            </a:r>
          </a:p>
          <a:p>
            <a:r>
              <a:rPr lang="es-MX" dirty="0"/>
              <a:t>Desarrollar espacios de hipótesis flexibles (</a:t>
            </a:r>
            <a:r>
              <a:rPr lang="es-MX" b="1" dirty="0"/>
              <a:t>aproximación por error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Colecciones anidadas de hipótesis: árboles de decisión, redes neuronales, </a:t>
            </a:r>
            <a:r>
              <a:rPr lang="es-MX" dirty="0" err="1"/>
              <a:t>SVMs</a:t>
            </a:r>
            <a:endParaRPr lang="es-MX" dirty="0"/>
          </a:p>
          <a:p>
            <a:r>
              <a:rPr lang="es-MX" dirty="0"/>
              <a:t>En cualquier caso debemos desarrollar algoritmos para encontrar una hipótesis que se ajuste a los datos.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70B67-6051-40B1-8BA9-9034CB62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9145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PREGUNTAS CLAVE EN ML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484784"/>
            <a:ext cx="7546032" cy="4687416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¿Cuáles son buenos espacios de hipótesis?</a:t>
            </a:r>
          </a:p>
          <a:p>
            <a:pPr lvl="1"/>
            <a:r>
              <a:rPr lang="es-MX" dirty="0"/>
              <a:t>¿Qué espacios que han sido útiles en aplicaciones prácticas?</a:t>
            </a:r>
          </a:p>
          <a:p>
            <a:r>
              <a:rPr lang="es-MX" dirty="0"/>
              <a:t>¿Qué algoritmos pueden trabajar con estos espacios?</a:t>
            </a:r>
          </a:p>
          <a:p>
            <a:pPr lvl="1"/>
            <a:r>
              <a:rPr lang="es-MX" dirty="0"/>
              <a:t>¿Existen principios generales de diseño para los algoritmos de aprendizaje?</a:t>
            </a:r>
          </a:p>
          <a:p>
            <a:r>
              <a:rPr lang="es-MX" dirty="0"/>
              <a:t>¿Cómo podemos optimizar la precisión en los puntos de datos futuros?</a:t>
            </a:r>
          </a:p>
          <a:p>
            <a:pPr lvl="1"/>
            <a:r>
              <a:rPr lang="es-MX" dirty="0"/>
              <a:t>Problema de "sobreajuste“ (</a:t>
            </a:r>
            <a:r>
              <a:rPr lang="es-MX" dirty="0" err="1"/>
              <a:t>overfitting</a:t>
            </a:r>
            <a:r>
              <a:rPr lang="es-MX" dirty="0"/>
              <a:t>)</a:t>
            </a:r>
          </a:p>
          <a:p>
            <a:r>
              <a:rPr lang="es-MX" dirty="0"/>
              <a:t>¿Cómo podemos tener confianza en los resultados? (pregunta estadística)</a:t>
            </a:r>
          </a:p>
          <a:p>
            <a:pPr lvl="1"/>
            <a:r>
              <a:rPr lang="es-MX" dirty="0"/>
              <a:t>¿Cuántos datos de entrenamiento se requieren para encontrar hipótesis precisas?</a:t>
            </a:r>
          </a:p>
          <a:p>
            <a:r>
              <a:rPr lang="es-MX" dirty="0"/>
              <a:t>¿Son algunos problemas de aprendizaje computacionalmente intratables? (pregunta computacional)</a:t>
            </a:r>
          </a:p>
          <a:p>
            <a:r>
              <a:rPr lang="es-MX" dirty="0"/>
              <a:t>¿Cómo podemos formular problemas del mundo como problemas de aprendizaje automático? (pregunta de ingeniería)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FCB900-D604-4732-B4C8-84571FF9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9614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DCD7E-719F-4DBE-82F4-2E6A97EA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26976"/>
          </a:xfrm>
        </p:spPr>
        <p:txBody>
          <a:bodyPr/>
          <a:lstStyle/>
          <a:p>
            <a:r>
              <a:rPr lang="es-ES" dirty="0"/>
              <a:t>RESUMEN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1F628-B2DE-4214-97C6-CAEFC3407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12776"/>
            <a:ext cx="7200900" cy="475942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>
                <a:solidFill>
                  <a:srgbClr val="AE2512"/>
                </a:solidFill>
              </a:rPr>
              <a:t>MACHINE LEARNING</a:t>
            </a:r>
            <a:r>
              <a:rPr lang="es-ES" dirty="0"/>
              <a:t> es la combinación de la </a:t>
            </a:r>
            <a:r>
              <a:rPr lang="es-ES" dirty="0">
                <a:solidFill>
                  <a:srgbClr val="AE2512"/>
                </a:solidFill>
              </a:rPr>
              <a:t>Probabilidad Bayesiana</a:t>
            </a:r>
            <a:r>
              <a:rPr lang="es-ES" dirty="0"/>
              <a:t>, </a:t>
            </a:r>
            <a:r>
              <a:rPr lang="es-ES" dirty="0">
                <a:solidFill>
                  <a:srgbClr val="AE2512"/>
                </a:solidFill>
              </a:rPr>
              <a:t>Teoría de la Decisión</a:t>
            </a:r>
            <a:r>
              <a:rPr lang="es-ES" dirty="0"/>
              <a:t> y </a:t>
            </a:r>
            <a:r>
              <a:rPr lang="es-ES" dirty="0">
                <a:solidFill>
                  <a:srgbClr val="AE2512"/>
                </a:solidFill>
              </a:rPr>
              <a:t>Teoría de la Información</a:t>
            </a:r>
            <a:r>
              <a:rPr lang="es-ES" dirty="0"/>
              <a:t> para realizar tareas de </a:t>
            </a:r>
            <a:r>
              <a:rPr lang="es-ES" dirty="0">
                <a:solidFill>
                  <a:srgbClr val="AE2512"/>
                </a:solidFill>
              </a:rPr>
              <a:t>regresión</a:t>
            </a:r>
            <a:r>
              <a:rPr lang="es-ES" dirty="0"/>
              <a:t> o </a:t>
            </a:r>
            <a:r>
              <a:rPr lang="es-ES" dirty="0">
                <a:solidFill>
                  <a:srgbClr val="AE2512"/>
                </a:solidFill>
              </a:rPr>
              <a:t>clasificación</a:t>
            </a:r>
            <a:r>
              <a:rPr lang="es-ES" dirty="0"/>
              <a:t> de datos, mediante un </a:t>
            </a:r>
            <a:r>
              <a:rPr lang="es-ES" dirty="0">
                <a:solidFill>
                  <a:srgbClr val="AE2512"/>
                </a:solidFill>
              </a:rPr>
              <a:t>modelo de aprendizaje</a:t>
            </a:r>
            <a:r>
              <a:rPr lang="es-ES" dirty="0"/>
              <a:t> que toma </a:t>
            </a:r>
            <a:r>
              <a:rPr lang="es-ES" dirty="0">
                <a:solidFill>
                  <a:srgbClr val="AE2512"/>
                </a:solidFill>
              </a:rPr>
              <a:t>datos históricos</a:t>
            </a:r>
            <a:r>
              <a:rPr lang="es-ES" dirty="0"/>
              <a:t> de entrada-salida y </a:t>
            </a:r>
            <a:r>
              <a:rPr lang="es-ES" dirty="0">
                <a:solidFill>
                  <a:srgbClr val="AE2512"/>
                </a:solidFill>
              </a:rPr>
              <a:t>produce una hipótesis</a:t>
            </a:r>
            <a:r>
              <a:rPr lang="es-ES" dirty="0"/>
              <a:t> respecto de la </a:t>
            </a:r>
            <a:r>
              <a:rPr lang="es-ES" dirty="0">
                <a:solidFill>
                  <a:srgbClr val="AE2512"/>
                </a:solidFill>
              </a:rPr>
              <a:t>función que relaciona estos datos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Los </a:t>
            </a:r>
            <a:r>
              <a:rPr lang="es-ES" dirty="0">
                <a:solidFill>
                  <a:srgbClr val="AE2512"/>
                </a:solidFill>
              </a:rPr>
              <a:t>datos</a:t>
            </a:r>
            <a:r>
              <a:rPr lang="es-ES" dirty="0"/>
              <a:t> se representan como </a:t>
            </a:r>
            <a:r>
              <a:rPr lang="es-ES" dirty="0">
                <a:solidFill>
                  <a:srgbClr val="AE2512"/>
                </a:solidFill>
              </a:rPr>
              <a:t>variables observadas</a:t>
            </a:r>
            <a:r>
              <a:rPr lang="es-ES" dirty="0"/>
              <a:t> y los </a:t>
            </a:r>
            <a:r>
              <a:rPr lang="es-ES" dirty="0">
                <a:solidFill>
                  <a:srgbClr val="AE2512"/>
                </a:solidFill>
              </a:rPr>
              <a:t>parámetros</a:t>
            </a:r>
            <a:r>
              <a:rPr lang="es-ES" dirty="0"/>
              <a:t> del modelo como </a:t>
            </a:r>
            <a:r>
              <a:rPr lang="es-ES" dirty="0">
                <a:solidFill>
                  <a:srgbClr val="AE2512"/>
                </a:solidFill>
              </a:rPr>
              <a:t>variables ocultas</a:t>
            </a:r>
            <a:r>
              <a:rPr lang="es-ES" dirty="0"/>
              <a:t>. Los </a:t>
            </a:r>
            <a:r>
              <a:rPr lang="es-ES" dirty="0">
                <a:solidFill>
                  <a:srgbClr val="AE2512"/>
                </a:solidFill>
              </a:rPr>
              <a:t>parámetros se aprenden</a:t>
            </a:r>
            <a:r>
              <a:rPr lang="es-ES" dirty="0"/>
              <a:t> para producir una hipótesis final cuyo rendimiento o </a:t>
            </a:r>
            <a:r>
              <a:rPr lang="es-ES" dirty="0">
                <a:solidFill>
                  <a:srgbClr val="AE2512"/>
                </a:solidFill>
              </a:rPr>
              <a:t>desempeño</a:t>
            </a:r>
            <a:r>
              <a:rPr lang="es-ES" dirty="0"/>
              <a:t> </a:t>
            </a:r>
            <a:r>
              <a:rPr lang="es-ES" dirty="0">
                <a:solidFill>
                  <a:srgbClr val="AE2512"/>
                </a:solidFill>
              </a:rPr>
              <a:t>se evalúa</a:t>
            </a:r>
            <a:r>
              <a:rPr lang="es-ES" dirty="0"/>
              <a:t> en términos de métricas específicas como la </a:t>
            </a:r>
            <a:r>
              <a:rPr lang="es-ES" dirty="0">
                <a:solidFill>
                  <a:srgbClr val="AE2512"/>
                </a:solidFill>
              </a:rPr>
              <a:t>precisión</a:t>
            </a:r>
            <a:r>
              <a:rPr lang="es-ES" dirty="0"/>
              <a:t> o la </a:t>
            </a:r>
            <a:r>
              <a:rPr lang="es-ES" dirty="0">
                <a:solidFill>
                  <a:srgbClr val="AE2512"/>
                </a:solidFill>
              </a:rPr>
              <a:t>sensibilidad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El </a:t>
            </a:r>
            <a:r>
              <a:rPr lang="es-ES" dirty="0">
                <a:solidFill>
                  <a:srgbClr val="AE2512"/>
                </a:solidFill>
              </a:rPr>
              <a:t>Aprendizaje Supervisado</a:t>
            </a:r>
            <a:r>
              <a:rPr lang="es-ES" dirty="0"/>
              <a:t> requiere de </a:t>
            </a:r>
            <a:r>
              <a:rPr lang="es-ES" dirty="0">
                <a:solidFill>
                  <a:srgbClr val="AE2512"/>
                </a:solidFill>
              </a:rPr>
              <a:t>datos “etiquetados”</a:t>
            </a:r>
            <a:r>
              <a:rPr lang="es-ES" dirty="0"/>
              <a:t>, lo cual puede requerir la ayuda de humanos calificados. El </a:t>
            </a:r>
            <a:r>
              <a:rPr lang="es-ES" dirty="0">
                <a:solidFill>
                  <a:srgbClr val="AE2512"/>
                </a:solidFill>
              </a:rPr>
              <a:t>Aprendizaje No Supervisado</a:t>
            </a:r>
            <a:r>
              <a:rPr lang="es-ES" dirty="0"/>
              <a:t> requiere de una </a:t>
            </a:r>
            <a:r>
              <a:rPr lang="es-ES" dirty="0">
                <a:solidFill>
                  <a:srgbClr val="AE2512"/>
                </a:solidFill>
              </a:rPr>
              <a:t>selección cuidadosa</a:t>
            </a:r>
            <a:r>
              <a:rPr lang="es-ES" dirty="0"/>
              <a:t> del modelo de aprendizaje en función del </a:t>
            </a:r>
            <a:r>
              <a:rPr lang="es-ES" dirty="0">
                <a:solidFill>
                  <a:srgbClr val="AE2512"/>
                </a:solidFill>
              </a:rPr>
              <a:t>conocimiento a priori</a:t>
            </a:r>
            <a:r>
              <a:rPr lang="es-ES" dirty="0"/>
              <a:t> que se tiene </a:t>
            </a:r>
            <a:r>
              <a:rPr lang="es-ES" dirty="0">
                <a:solidFill>
                  <a:srgbClr val="AE2512"/>
                </a:solidFill>
              </a:rPr>
              <a:t>sobre los datos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El problema de la dimensionalidad nos lleva a elegir </a:t>
            </a:r>
            <a:r>
              <a:rPr lang="es-ES" dirty="0">
                <a:solidFill>
                  <a:srgbClr val="AE2512"/>
                </a:solidFill>
              </a:rPr>
              <a:t>modelos de aprendizaje adaptados al problema</a:t>
            </a:r>
            <a:r>
              <a:rPr lang="es-ES" dirty="0"/>
              <a:t> y con una </a:t>
            </a:r>
            <a:r>
              <a:rPr lang="es-ES" dirty="0">
                <a:solidFill>
                  <a:srgbClr val="AE2512"/>
                </a:solidFill>
              </a:rPr>
              <a:t>complejidad flexible</a:t>
            </a:r>
            <a:r>
              <a:rPr lang="es-ES" dirty="0"/>
              <a:t>.</a:t>
            </a:r>
          </a:p>
          <a:p>
            <a:pPr algn="just"/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CAC07D-E238-4EBC-984A-2CFCCFC2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17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F25E3-E5FA-4137-A842-01ECCBAE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 RELEVANTES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03AAB-8675-4113-A26A-10970AAE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Bishop</a:t>
            </a:r>
            <a:r>
              <a:rPr lang="en-US" dirty="0"/>
              <a:t>, Christopher M. </a:t>
            </a:r>
            <a:r>
              <a:rPr lang="en-US" b="1" dirty="0"/>
              <a:t>Pattern Recognition and Machine Learning</a:t>
            </a:r>
            <a:r>
              <a:rPr lang="en-US" dirty="0"/>
              <a:t>. New York :Springer, 2006.</a:t>
            </a:r>
            <a:r>
              <a:rPr lang="es-ES" dirty="0"/>
              <a:t> </a:t>
            </a:r>
            <a:r>
              <a:rPr lang="es-MX" dirty="0">
                <a:hlinkClick r:id="rId2"/>
              </a:rPr>
              <a:t>http://users.isr.ist.utl.pt/~wurmd/Livros/school/Bishop%20-%20Pattern%20Recognition%20And%20Machine%20Learning%20-%20Springer%20%202006.pdf</a:t>
            </a:r>
            <a:r>
              <a:rPr lang="es-MX" dirty="0"/>
              <a:t> </a:t>
            </a:r>
          </a:p>
          <a:p>
            <a:r>
              <a:rPr lang="en-US" b="1" dirty="0" err="1"/>
              <a:t>Flach</a:t>
            </a:r>
            <a:r>
              <a:rPr lang="en-US" dirty="0"/>
              <a:t>, Peter A. </a:t>
            </a:r>
            <a:r>
              <a:rPr lang="en-US" b="1" dirty="0"/>
              <a:t>Machine Learning : </a:t>
            </a:r>
            <a:r>
              <a:rPr lang="en-US" b="1" i="1" dirty="0"/>
              <a:t>the Art and Science of Algorithms That Make Sense of Data</a:t>
            </a:r>
            <a:r>
              <a:rPr lang="en-US" dirty="0"/>
              <a:t>. Cambridge ; New York :Cambridge University Press, 2012. </a:t>
            </a:r>
            <a:r>
              <a:rPr lang="es-MX" dirty="0">
                <a:hlinkClick r:id="rId3"/>
              </a:rPr>
              <a:t>https://github.com/jprudhvi47/ML-Books/blob/master/Peter%20Flach-Machine%20Learning_%20The%20Art%20and%20Science%20of%20Algorithms%20that%20Make%20Sense%20of%20Data.pdf</a:t>
            </a:r>
            <a:r>
              <a:rPr lang="es-MX" dirty="0"/>
              <a:t>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753C0D-2381-4125-BFA4-AFCE05DB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379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870992"/>
          </a:xfrm>
        </p:spPr>
        <p:txBody>
          <a:bodyPr/>
          <a:lstStyle/>
          <a:p>
            <a:r>
              <a:rPr lang="es-MX" dirty="0"/>
              <a:t>EL PROBLEMA DEL APRENDIZAJE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28700" y="1844824"/>
            <a:ext cx="7200900" cy="4022576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Ejemplo: </a:t>
            </a:r>
          </a:p>
          <a:p>
            <a:pPr marL="0" indent="0" algn="ctr">
              <a:buNone/>
            </a:pPr>
            <a:endParaRPr lang="es-MX" sz="2400" i="1" dirty="0"/>
          </a:p>
          <a:p>
            <a:pPr marL="0" indent="0" algn="ctr">
              <a:buNone/>
            </a:pPr>
            <a:r>
              <a:rPr lang="es-MX" sz="2400" i="1" dirty="0">
                <a:solidFill>
                  <a:srgbClr val="21692B"/>
                </a:solidFill>
              </a:rPr>
              <a:t>Predecir cómo un espectador calificará una película</a:t>
            </a:r>
          </a:p>
          <a:p>
            <a:endParaRPr lang="es-MX" sz="2400" dirty="0"/>
          </a:p>
          <a:p>
            <a:r>
              <a:rPr lang="es-MX" sz="2400" dirty="0"/>
              <a:t>La esencia del ML:</a:t>
            </a:r>
          </a:p>
          <a:p>
            <a:pPr lvl="1"/>
            <a:r>
              <a:rPr lang="es-MX" sz="2400" dirty="0">
                <a:solidFill>
                  <a:srgbClr val="C00000"/>
                </a:solidFill>
              </a:rPr>
              <a:t>Existe un patrón</a:t>
            </a:r>
          </a:p>
          <a:p>
            <a:pPr lvl="1"/>
            <a:r>
              <a:rPr lang="es-MX" sz="2400" dirty="0">
                <a:solidFill>
                  <a:srgbClr val="C00000"/>
                </a:solidFill>
              </a:rPr>
              <a:t>No se puede plantear matemáticamente una solución</a:t>
            </a:r>
          </a:p>
          <a:p>
            <a:pPr lvl="1"/>
            <a:r>
              <a:rPr lang="es-MX" sz="2400" dirty="0">
                <a:solidFill>
                  <a:srgbClr val="C00000"/>
                </a:solidFill>
              </a:rPr>
              <a:t>Tenemos datos sobre el problema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D7676F-2AE3-49AF-A72A-37C58B0E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16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70802"/>
          </a:xfrm>
        </p:spPr>
        <p:txBody>
          <a:bodyPr/>
          <a:lstStyle/>
          <a:p>
            <a:r>
              <a:rPr lang="es-MX" dirty="0"/>
              <a:t>UN ENFOQUE DE SOLUCIÓN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624163"/>
              </p:ext>
            </p:extLst>
          </p:nvPr>
        </p:nvGraphicFramePr>
        <p:xfrm>
          <a:off x="1432462" y="2874874"/>
          <a:ext cx="609600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18422"/>
              </p:ext>
            </p:extLst>
          </p:nvPr>
        </p:nvGraphicFramePr>
        <p:xfrm>
          <a:off x="1432462" y="4315034"/>
          <a:ext cx="609600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14 CuadroTexto"/>
          <p:cNvSpPr txBox="1"/>
          <p:nvPr/>
        </p:nvSpPr>
        <p:spPr>
          <a:xfrm>
            <a:off x="334379" y="294223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34379" y="4404334"/>
            <a:ext cx="9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Película</a:t>
            </a:r>
          </a:p>
        </p:txBody>
      </p:sp>
      <p:cxnSp>
        <p:nvCxnSpPr>
          <p:cNvPr id="20" name="19 Conector recto de flecha"/>
          <p:cNvCxnSpPr/>
          <p:nvPr/>
        </p:nvCxnSpPr>
        <p:spPr>
          <a:xfrm flipH="1">
            <a:off x="1752562" y="1700808"/>
            <a:ext cx="434328" cy="115212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 rot="17460391">
            <a:off x="1040234" y="1916054"/>
            <a:ext cx="1592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¿le gusta la acción?</a:t>
            </a:r>
          </a:p>
        </p:txBody>
      </p:sp>
      <p:cxnSp>
        <p:nvCxnSpPr>
          <p:cNvPr id="23" name="22 Conector recto de flecha"/>
          <p:cNvCxnSpPr/>
          <p:nvPr/>
        </p:nvCxnSpPr>
        <p:spPr>
          <a:xfrm flipH="1">
            <a:off x="2377465" y="1700808"/>
            <a:ext cx="434328" cy="115212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 rot="17460391">
            <a:off x="1587327" y="1916054"/>
            <a:ext cx="174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¿le gusta la comedia?</a:t>
            </a:r>
          </a:p>
        </p:txBody>
      </p:sp>
      <p:cxnSp>
        <p:nvCxnSpPr>
          <p:cNvPr id="25" name="24 Conector recto de flecha"/>
          <p:cNvCxnSpPr/>
          <p:nvPr/>
        </p:nvCxnSpPr>
        <p:spPr>
          <a:xfrm flipH="1">
            <a:off x="3014982" y="1700808"/>
            <a:ext cx="434328" cy="115212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 rot="17460391">
            <a:off x="2293552" y="1916054"/>
            <a:ext cx="1610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¿prefiere el drama?</a:t>
            </a:r>
          </a:p>
        </p:txBody>
      </p:sp>
      <p:cxnSp>
        <p:nvCxnSpPr>
          <p:cNvPr id="27" name="26 Conector recto de flecha"/>
          <p:cNvCxnSpPr/>
          <p:nvPr/>
        </p:nvCxnSpPr>
        <p:spPr>
          <a:xfrm flipH="1">
            <a:off x="7227450" y="1729791"/>
            <a:ext cx="434328" cy="115212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 rot="17460391">
            <a:off x="6463090" y="1945037"/>
            <a:ext cx="1696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¿le gusta un actor X?</a:t>
            </a:r>
          </a:p>
        </p:txBody>
      </p:sp>
      <p:cxnSp>
        <p:nvCxnSpPr>
          <p:cNvPr id="29" name="28 Conector recto de flecha"/>
          <p:cNvCxnSpPr/>
          <p:nvPr/>
        </p:nvCxnSpPr>
        <p:spPr>
          <a:xfrm flipH="1" flipV="1">
            <a:off x="1708956" y="4846484"/>
            <a:ext cx="434328" cy="115212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 rot="4139609" flipH="1">
            <a:off x="1366900" y="5537373"/>
            <a:ext cx="1652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contenido de acción</a:t>
            </a:r>
          </a:p>
        </p:txBody>
      </p:sp>
      <p:cxnSp>
        <p:nvCxnSpPr>
          <p:cNvPr id="31" name="30 Conector recto de flecha"/>
          <p:cNvCxnSpPr/>
          <p:nvPr/>
        </p:nvCxnSpPr>
        <p:spPr>
          <a:xfrm flipH="1" flipV="1">
            <a:off x="2355121" y="4821810"/>
            <a:ext cx="434328" cy="115212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 rot="4139609" flipH="1">
            <a:off x="2282214" y="5541511"/>
            <a:ext cx="180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contenido de comedia</a:t>
            </a:r>
          </a:p>
        </p:txBody>
      </p:sp>
      <p:cxnSp>
        <p:nvCxnSpPr>
          <p:cNvPr id="33" name="32 Conector recto de flecha"/>
          <p:cNvCxnSpPr/>
          <p:nvPr/>
        </p:nvCxnSpPr>
        <p:spPr>
          <a:xfrm flipH="1" flipV="1">
            <a:off x="2967766" y="4808337"/>
            <a:ext cx="434328" cy="115212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 rot="4139609" flipH="1">
            <a:off x="2824801" y="5191295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¿es drama?</a:t>
            </a:r>
          </a:p>
        </p:txBody>
      </p:sp>
      <p:cxnSp>
        <p:nvCxnSpPr>
          <p:cNvPr id="35" name="34 Conector recto de flecha"/>
          <p:cNvCxnSpPr/>
          <p:nvPr/>
        </p:nvCxnSpPr>
        <p:spPr>
          <a:xfrm flipH="1" flipV="1">
            <a:off x="7215404" y="4867820"/>
            <a:ext cx="434328" cy="115212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 rot="4139609" flipH="1">
            <a:off x="7211978" y="5098832"/>
            <a:ext cx="69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actor X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1807013" y="3676382"/>
            <a:ext cx="553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Comparar factores de Usuario </a:t>
            </a:r>
            <a:r>
              <a:rPr lang="es-MX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vs.</a:t>
            </a:r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Película → Calificación</a:t>
            </a:r>
          </a:p>
        </p:txBody>
      </p:sp>
      <p:grpSp>
        <p:nvGrpSpPr>
          <p:cNvPr id="43" name="42 Grupo"/>
          <p:cNvGrpSpPr/>
          <p:nvPr/>
        </p:nvGrpSpPr>
        <p:grpSpPr>
          <a:xfrm>
            <a:off x="1598397" y="2982886"/>
            <a:ext cx="5737065" cy="288032"/>
            <a:chOff x="1915538" y="2982886"/>
            <a:chExt cx="5737065" cy="288032"/>
          </a:xfrm>
        </p:grpSpPr>
        <p:sp>
          <p:nvSpPr>
            <p:cNvPr id="6" name="5 Elipse"/>
            <p:cNvSpPr/>
            <p:nvPr/>
          </p:nvSpPr>
          <p:spPr>
            <a:xfrm>
              <a:off x="1915538" y="3018890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sp>
          <p:nvSpPr>
            <p:cNvPr id="7" name="6 Elipse"/>
            <p:cNvSpPr/>
            <p:nvPr/>
          </p:nvSpPr>
          <p:spPr>
            <a:xfrm>
              <a:off x="2504031" y="2982886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3224111" y="3018890"/>
              <a:ext cx="216024" cy="21602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7544591" y="3090898"/>
              <a:ext cx="108012" cy="1080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cxnSp>
          <p:nvCxnSpPr>
            <p:cNvPr id="41" name="40 Conector recto"/>
            <p:cNvCxnSpPr/>
            <p:nvPr/>
          </p:nvCxnSpPr>
          <p:spPr>
            <a:xfrm>
              <a:off x="4066462" y="3126902"/>
              <a:ext cx="2732091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43 Grupo"/>
          <p:cNvGrpSpPr/>
          <p:nvPr/>
        </p:nvGrpSpPr>
        <p:grpSpPr>
          <a:xfrm>
            <a:off x="1604610" y="4441048"/>
            <a:ext cx="5737065" cy="295904"/>
            <a:chOff x="1921751" y="4441048"/>
            <a:chExt cx="5737065" cy="295904"/>
          </a:xfrm>
        </p:grpSpPr>
        <p:sp>
          <p:nvSpPr>
            <p:cNvPr id="11" name="10 Elipse"/>
            <p:cNvSpPr/>
            <p:nvPr/>
          </p:nvSpPr>
          <p:spPr>
            <a:xfrm>
              <a:off x="1921751" y="4441048"/>
              <a:ext cx="295904" cy="295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sp>
          <p:nvSpPr>
            <p:cNvPr id="12" name="11 Elipse"/>
            <p:cNvSpPr/>
            <p:nvPr/>
          </p:nvSpPr>
          <p:spPr>
            <a:xfrm>
              <a:off x="2510244" y="4507991"/>
              <a:ext cx="162018" cy="1620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sp>
          <p:nvSpPr>
            <p:cNvPr id="13" name="12 Elipse"/>
            <p:cNvSpPr/>
            <p:nvPr/>
          </p:nvSpPr>
          <p:spPr>
            <a:xfrm>
              <a:off x="3230324" y="4480988"/>
              <a:ext cx="216024" cy="21602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sp>
          <p:nvSpPr>
            <p:cNvPr id="14" name="13 Elipse"/>
            <p:cNvSpPr/>
            <p:nvPr/>
          </p:nvSpPr>
          <p:spPr>
            <a:xfrm>
              <a:off x="7442792" y="4480988"/>
              <a:ext cx="216024" cy="21602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cxnSp>
          <p:nvCxnSpPr>
            <p:cNvPr id="42" name="41 Conector recto"/>
            <p:cNvCxnSpPr/>
            <p:nvPr/>
          </p:nvCxnSpPr>
          <p:spPr>
            <a:xfrm>
              <a:off x="4066462" y="4589000"/>
              <a:ext cx="2732091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Flecha: arriba y abajo 16">
            <a:extLst>
              <a:ext uri="{FF2B5EF4-FFF2-40B4-BE49-F238E27FC236}">
                <a16:creationId xmlns:a16="http://schemas.microsoft.com/office/drawing/2014/main" id="{051A1734-4764-4690-B2A2-1F6E3D3BD1AE}"/>
              </a:ext>
            </a:extLst>
          </p:cNvPr>
          <p:cNvSpPr/>
          <p:nvPr/>
        </p:nvSpPr>
        <p:spPr>
          <a:xfrm>
            <a:off x="1578878" y="3535086"/>
            <a:ext cx="216024" cy="6359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Marcador de pie de página 21">
            <a:extLst>
              <a:ext uri="{FF2B5EF4-FFF2-40B4-BE49-F238E27FC236}">
                <a16:creationId xmlns:a16="http://schemas.microsoft.com/office/drawing/2014/main" id="{6D15AC72-86BE-444A-9C94-4E7B9478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520CF51-28B7-4887-AFD4-D808D2A6C257}"/>
              </a:ext>
            </a:extLst>
          </p:cNvPr>
          <p:cNvSpPr txBox="1"/>
          <p:nvPr/>
        </p:nvSpPr>
        <p:spPr>
          <a:xfrm>
            <a:off x="3895180" y="2033074"/>
            <a:ext cx="278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>
                <a:solidFill>
                  <a:srgbClr val="AE2512"/>
                </a:solidFill>
              </a:rPr>
              <a:t>Variables latentes (ocultas)</a:t>
            </a:r>
            <a:endParaRPr lang="es-MX" b="1" i="1" dirty="0">
              <a:solidFill>
                <a:srgbClr val="AE2512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78D6F44-9092-4776-97CF-42FFFF25887B}"/>
              </a:ext>
            </a:extLst>
          </p:cNvPr>
          <p:cNvSpPr txBox="1"/>
          <p:nvPr/>
        </p:nvSpPr>
        <p:spPr>
          <a:xfrm>
            <a:off x="3977814" y="5078806"/>
            <a:ext cx="222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>
                <a:solidFill>
                  <a:srgbClr val="AE2512"/>
                </a:solidFill>
              </a:rPr>
              <a:t>Variables observadas</a:t>
            </a:r>
            <a:endParaRPr lang="es-MX" b="1" i="1" dirty="0">
              <a:solidFill>
                <a:srgbClr val="AE2512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E95E939-509F-443D-A38C-B1469B99A11A}"/>
              </a:ext>
            </a:extLst>
          </p:cNvPr>
          <p:cNvSpPr txBox="1"/>
          <p:nvPr/>
        </p:nvSpPr>
        <p:spPr>
          <a:xfrm>
            <a:off x="7536398" y="4200153"/>
            <a:ext cx="168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>
                <a:solidFill>
                  <a:srgbClr val="AE2512"/>
                </a:solidFill>
              </a:rPr>
              <a:t>Características (</a:t>
            </a:r>
            <a:r>
              <a:rPr lang="es-ES" b="1" i="1" dirty="0" err="1">
                <a:solidFill>
                  <a:srgbClr val="AE2512"/>
                </a:solidFill>
              </a:rPr>
              <a:t>features</a:t>
            </a:r>
            <a:r>
              <a:rPr lang="es-ES" b="1" i="1" dirty="0">
                <a:solidFill>
                  <a:srgbClr val="AE2512"/>
                </a:solidFill>
              </a:rPr>
              <a:t>)</a:t>
            </a:r>
            <a:endParaRPr lang="es-MX" b="1" i="1" dirty="0">
              <a:solidFill>
                <a:srgbClr val="AE2512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CE7E322-B4A0-4866-A21F-A93C6CBFC975}"/>
              </a:ext>
            </a:extLst>
          </p:cNvPr>
          <p:cNvSpPr txBox="1"/>
          <p:nvPr/>
        </p:nvSpPr>
        <p:spPr>
          <a:xfrm>
            <a:off x="7559926" y="2792701"/>
            <a:ext cx="168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>
                <a:solidFill>
                  <a:srgbClr val="AE2512"/>
                </a:solidFill>
              </a:rPr>
              <a:t>Parámetros (modelo)</a:t>
            </a:r>
            <a:endParaRPr lang="es-MX" b="1" i="1" dirty="0">
              <a:solidFill>
                <a:srgbClr val="AE25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0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5" grpId="0"/>
      <p:bldP spid="40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98984"/>
          </a:xfrm>
        </p:spPr>
        <p:txBody>
          <a:bodyPr/>
          <a:lstStyle/>
          <a:p>
            <a:r>
              <a:rPr lang="es-MX" dirty="0"/>
              <a:t>EL ENFOQUE DEL APRENDIZAJE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22691"/>
              </p:ext>
            </p:extLst>
          </p:nvPr>
        </p:nvGraphicFramePr>
        <p:xfrm>
          <a:off x="1749603" y="2874874"/>
          <a:ext cx="609600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87802"/>
              </p:ext>
            </p:extLst>
          </p:nvPr>
        </p:nvGraphicFramePr>
        <p:xfrm>
          <a:off x="1749603" y="3663026"/>
          <a:ext cx="609600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15 CuadroTexto"/>
          <p:cNvSpPr txBox="1"/>
          <p:nvPr/>
        </p:nvSpPr>
        <p:spPr>
          <a:xfrm>
            <a:off x="496653" y="3752326"/>
            <a:ext cx="9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Película</a:t>
            </a:r>
          </a:p>
        </p:txBody>
      </p:sp>
      <p:grpSp>
        <p:nvGrpSpPr>
          <p:cNvPr id="43" name="42 Grupo"/>
          <p:cNvGrpSpPr/>
          <p:nvPr/>
        </p:nvGrpSpPr>
        <p:grpSpPr>
          <a:xfrm>
            <a:off x="1915538" y="2982886"/>
            <a:ext cx="5737065" cy="288032"/>
            <a:chOff x="1915538" y="2982886"/>
            <a:chExt cx="5737065" cy="288032"/>
          </a:xfrm>
        </p:grpSpPr>
        <p:sp>
          <p:nvSpPr>
            <p:cNvPr id="6" name="5 Elipse"/>
            <p:cNvSpPr/>
            <p:nvPr/>
          </p:nvSpPr>
          <p:spPr>
            <a:xfrm>
              <a:off x="1915538" y="3018890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sp>
          <p:nvSpPr>
            <p:cNvPr id="7" name="6 Elipse"/>
            <p:cNvSpPr/>
            <p:nvPr/>
          </p:nvSpPr>
          <p:spPr>
            <a:xfrm>
              <a:off x="2504031" y="2982886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3224111" y="3018890"/>
              <a:ext cx="216024" cy="21602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7544591" y="3090898"/>
              <a:ext cx="108012" cy="1080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cxnSp>
          <p:nvCxnSpPr>
            <p:cNvPr id="41" name="40 Conector recto"/>
            <p:cNvCxnSpPr/>
            <p:nvPr/>
          </p:nvCxnSpPr>
          <p:spPr>
            <a:xfrm>
              <a:off x="4066462" y="3126902"/>
              <a:ext cx="2732091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43 Grupo"/>
          <p:cNvGrpSpPr/>
          <p:nvPr/>
        </p:nvGrpSpPr>
        <p:grpSpPr>
          <a:xfrm>
            <a:off x="1921751" y="3789040"/>
            <a:ext cx="5737065" cy="295904"/>
            <a:chOff x="1921751" y="4441048"/>
            <a:chExt cx="5737065" cy="295904"/>
          </a:xfrm>
        </p:grpSpPr>
        <p:sp>
          <p:nvSpPr>
            <p:cNvPr id="11" name="10 Elipse"/>
            <p:cNvSpPr/>
            <p:nvPr/>
          </p:nvSpPr>
          <p:spPr>
            <a:xfrm>
              <a:off x="1921751" y="4441048"/>
              <a:ext cx="295904" cy="295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sp>
          <p:nvSpPr>
            <p:cNvPr id="12" name="11 Elipse"/>
            <p:cNvSpPr/>
            <p:nvPr/>
          </p:nvSpPr>
          <p:spPr>
            <a:xfrm>
              <a:off x="2510244" y="4507991"/>
              <a:ext cx="162018" cy="1620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sp>
          <p:nvSpPr>
            <p:cNvPr id="13" name="12 Elipse"/>
            <p:cNvSpPr/>
            <p:nvPr/>
          </p:nvSpPr>
          <p:spPr>
            <a:xfrm>
              <a:off x="3230324" y="4480988"/>
              <a:ext cx="216024" cy="21602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sp>
          <p:nvSpPr>
            <p:cNvPr id="14" name="13 Elipse"/>
            <p:cNvSpPr/>
            <p:nvPr/>
          </p:nvSpPr>
          <p:spPr>
            <a:xfrm>
              <a:off x="7442792" y="4480988"/>
              <a:ext cx="216024" cy="21602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cxnSp>
          <p:nvCxnSpPr>
            <p:cNvPr id="42" name="41 Conector recto"/>
            <p:cNvCxnSpPr/>
            <p:nvPr/>
          </p:nvCxnSpPr>
          <p:spPr>
            <a:xfrm>
              <a:off x="4066462" y="4589000"/>
              <a:ext cx="2732091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39 CuadroTexto"/>
          <p:cNvSpPr txBox="1"/>
          <p:nvPr/>
        </p:nvSpPr>
        <p:spPr>
          <a:xfrm>
            <a:off x="3923928" y="5085184"/>
            <a:ext cx="152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CALIFICACIÓN</a:t>
            </a:r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69E801A4-09FA-4342-BC53-9E63FC7CCC6D}"/>
              </a:ext>
            </a:extLst>
          </p:cNvPr>
          <p:cNvSpPr/>
          <p:nvPr/>
        </p:nvSpPr>
        <p:spPr>
          <a:xfrm>
            <a:off x="4283968" y="4509120"/>
            <a:ext cx="79208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Marcador de pie de página 18">
            <a:extLst>
              <a:ext uri="{FF2B5EF4-FFF2-40B4-BE49-F238E27FC236}">
                <a16:creationId xmlns:a16="http://schemas.microsoft.com/office/drawing/2014/main" id="{FA9007C4-779D-4011-92A1-BC2370B5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 dirty="0"/>
          </a:p>
        </p:txBody>
      </p:sp>
      <p:sp>
        <p:nvSpPr>
          <p:cNvPr id="22" name="14 CuadroTexto">
            <a:extLst>
              <a:ext uri="{FF2B5EF4-FFF2-40B4-BE49-F238E27FC236}">
                <a16:creationId xmlns:a16="http://schemas.microsoft.com/office/drawing/2014/main" id="{08A32218-319D-4CB7-9E70-EC2D09C6D11E}"/>
              </a:ext>
            </a:extLst>
          </p:cNvPr>
          <p:cNvSpPr txBox="1"/>
          <p:nvPr/>
        </p:nvSpPr>
        <p:spPr>
          <a:xfrm>
            <a:off x="496653" y="294223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197901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ENFOQUE DEL APRENDIZAJE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367264"/>
              </p:ext>
            </p:extLst>
          </p:nvPr>
        </p:nvGraphicFramePr>
        <p:xfrm>
          <a:off x="1750868" y="2367479"/>
          <a:ext cx="609600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63907"/>
              </p:ext>
            </p:extLst>
          </p:nvPr>
        </p:nvGraphicFramePr>
        <p:xfrm>
          <a:off x="1741008" y="4767629"/>
          <a:ext cx="609600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15 CuadroTexto"/>
          <p:cNvSpPr txBox="1"/>
          <p:nvPr/>
        </p:nvSpPr>
        <p:spPr>
          <a:xfrm>
            <a:off x="488058" y="4856929"/>
            <a:ext cx="9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Película</a:t>
            </a:r>
          </a:p>
        </p:txBody>
      </p:sp>
      <p:grpSp>
        <p:nvGrpSpPr>
          <p:cNvPr id="43" name="42 Grupo"/>
          <p:cNvGrpSpPr/>
          <p:nvPr/>
        </p:nvGrpSpPr>
        <p:grpSpPr>
          <a:xfrm>
            <a:off x="1916803" y="2475491"/>
            <a:ext cx="5737065" cy="288032"/>
            <a:chOff x="1915538" y="2982886"/>
            <a:chExt cx="5737065" cy="288032"/>
          </a:xfrm>
        </p:grpSpPr>
        <p:sp>
          <p:nvSpPr>
            <p:cNvPr id="6" name="5 Elipse"/>
            <p:cNvSpPr/>
            <p:nvPr/>
          </p:nvSpPr>
          <p:spPr>
            <a:xfrm>
              <a:off x="1915538" y="3018890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sp>
          <p:nvSpPr>
            <p:cNvPr id="7" name="6 Elipse"/>
            <p:cNvSpPr/>
            <p:nvPr/>
          </p:nvSpPr>
          <p:spPr>
            <a:xfrm>
              <a:off x="2504031" y="2982886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3224111" y="3018890"/>
              <a:ext cx="216024" cy="21602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7544591" y="3090898"/>
              <a:ext cx="108012" cy="1080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cxnSp>
          <p:nvCxnSpPr>
            <p:cNvPr id="41" name="40 Conector recto"/>
            <p:cNvCxnSpPr/>
            <p:nvPr/>
          </p:nvCxnSpPr>
          <p:spPr>
            <a:xfrm>
              <a:off x="4066462" y="3126902"/>
              <a:ext cx="2732091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43 Grupo"/>
          <p:cNvGrpSpPr/>
          <p:nvPr/>
        </p:nvGrpSpPr>
        <p:grpSpPr>
          <a:xfrm>
            <a:off x="1913156" y="4893643"/>
            <a:ext cx="5737065" cy="295904"/>
            <a:chOff x="1921751" y="4441048"/>
            <a:chExt cx="5737065" cy="295904"/>
          </a:xfrm>
        </p:grpSpPr>
        <p:sp>
          <p:nvSpPr>
            <p:cNvPr id="11" name="10 Elipse"/>
            <p:cNvSpPr/>
            <p:nvPr/>
          </p:nvSpPr>
          <p:spPr>
            <a:xfrm>
              <a:off x="1921751" y="4441048"/>
              <a:ext cx="295904" cy="2959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sp>
          <p:nvSpPr>
            <p:cNvPr id="12" name="11 Elipse"/>
            <p:cNvSpPr/>
            <p:nvPr/>
          </p:nvSpPr>
          <p:spPr>
            <a:xfrm>
              <a:off x="2510244" y="4507991"/>
              <a:ext cx="162018" cy="1620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sp>
          <p:nvSpPr>
            <p:cNvPr id="13" name="12 Elipse"/>
            <p:cNvSpPr/>
            <p:nvPr/>
          </p:nvSpPr>
          <p:spPr>
            <a:xfrm>
              <a:off x="3230324" y="4480988"/>
              <a:ext cx="216024" cy="21602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sp>
          <p:nvSpPr>
            <p:cNvPr id="14" name="13 Elipse"/>
            <p:cNvSpPr/>
            <p:nvPr/>
          </p:nvSpPr>
          <p:spPr>
            <a:xfrm>
              <a:off x="7442792" y="4480988"/>
              <a:ext cx="216024" cy="21602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dirty="0">
                <a:solidFill>
                  <a:srgbClr val="FFFFFF"/>
                </a:solidFill>
              </a:endParaRPr>
            </a:p>
          </p:txBody>
        </p:sp>
        <p:cxnSp>
          <p:nvCxnSpPr>
            <p:cNvPr id="42" name="41 Conector recto"/>
            <p:cNvCxnSpPr/>
            <p:nvPr/>
          </p:nvCxnSpPr>
          <p:spPr>
            <a:xfrm>
              <a:off x="4066462" y="4589000"/>
              <a:ext cx="2732091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39 CuadroTexto"/>
          <p:cNvSpPr txBox="1"/>
          <p:nvPr/>
        </p:nvSpPr>
        <p:spPr>
          <a:xfrm>
            <a:off x="3760897" y="3654004"/>
            <a:ext cx="152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CALIFICACIÓN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561503" y="3615828"/>
            <a:ext cx="163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rgbClr val="AE2512"/>
                </a:solidFill>
              </a:rPr>
              <a:t>APRENDIZAJE</a:t>
            </a:r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D51098C7-D8D3-4A70-8B93-3404BC1A81B7}"/>
              </a:ext>
            </a:extLst>
          </p:cNvPr>
          <p:cNvSpPr/>
          <p:nvPr/>
        </p:nvSpPr>
        <p:spPr>
          <a:xfrm flipV="1">
            <a:off x="4175956" y="2980447"/>
            <a:ext cx="792088" cy="504056"/>
          </a:xfrm>
          <a:prstGeom prst="downArrow">
            <a:avLst/>
          </a:prstGeom>
          <a:solidFill>
            <a:srgbClr val="CD6209"/>
          </a:solidFill>
          <a:ln>
            <a:solidFill>
              <a:srgbClr val="AE2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Marcador de pie de página 17">
            <a:extLst>
              <a:ext uri="{FF2B5EF4-FFF2-40B4-BE49-F238E27FC236}">
                <a16:creationId xmlns:a16="http://schemas.microsoft.com/office/drawing/2014/main" id="{FCF60BB3-10A0-4EEF-B8BC-44C69E1A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 dirty="0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1D344DBF-2B85-451D-A0D1-7D90B3D53294}"/>
              </a:ext>
            </a:extLst>
          </p:cNvPr>
          <p:cNvSpPr/>
          <p:nvPr/>
        </p:nvSpPr>
        <p:spPr>
          <a:xfrm flipV="1">
            <a:off x="4175956" y="4111984"/>
            <a:ext cx="792088" cy="504056"/>
          </a:xfrm>
          <a:prstGeom prst="downArrow">
            <a:avLst/>
          </a:prstGeom>
          <a:solidFill>
            <a:srgbClr val="CD6209"/>
          </a:solidFill>
          <a:ln>
            <a:solidFill>
              <a:srgbClr val="AE2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CC2B232B-2C9D-40A3-8C79-4BE88120BC7A}"/>
              </a:ext>
            </a:extLst>
          </p:cNvPr>
          <p:cNvSpPr txBox="1"/>
          <p:nvPr/>
        </p:nvSpPr>
        <p:spPr>
          <a:xfrm>
            <a:off x="496653" y="294223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88576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800686"/>
          </a:xfrm>
        </p:spPr>
        <p:txBody>
          <a:bodyPr/>
          <a:lstStyle/>
          <a:p>
            <a:r>
              <a:rPr lang="es-MX" dirty="0"/>
              <a:t>COMPONENTES DEL APRENDIZAJE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171884" y="1652261"/>
            <a:ext cx="5561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002060"/>
                </a:solidFill>
              </a:rPr>
              <a:t>Ejemplo</a:t>
            </a:r>
            <a:r>
              <a:rPr lang="es-MX" sz="2400" dirty="0">
                <a:solidFill>
                  <a:srgbClr val="292934"/>
                </a:solidFill>
              </a:rPr>
              <a:t>: </a:t>
            </a:r>
            <a:r>
              <a:rPr lang="es-MX" sz="2400" b="1" i="1" dirty="0">
                <a:solidFill>
                  <a:srgbClr val="21692B"/>
                </a:solidFill>
              </a:rPr>
              <a:t>Aprobación de Tarjeta de Crédito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1ACE60D8-0EE4-451F-B057-3D14CE7C8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28691"/>
              </p:ext>
            </p:extLst>
          </p:nvPr>
        </p:nvGraphicFramePr>
        <p:xfrm>
          <a:off x="1171884" y="2389334"/>
          <a:ext cx="712879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690">
                  <a:extLst>
                    <a:ext uri="{9D8B030D-6E8A-4147-A177-3AD203B41FA5}">
                      <a16:colId xmlns:a16="http://schemas.microsoft.com/office/drawing/2014/main" val="2842366349"/>
                    </a:ext>
                  </a:extLst>
                </a:gridCol>
                <a:gridCol w="1794838">
                  <a:extLst>
                    <a:ext uri="{9D8B030D-6E8A-4147-A177-3AD203B41FA5}">
                      <a16:colId xmlns:a16="http://schemas.microsoft.com/office/drawing/2014/main" val="311770113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751941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CONCEPTO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DATO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TIPO DE DATO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8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/>
                        <a:t>EDAD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25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Numérico (entero)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/>
                        <a:t>GÉNERO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M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Binario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09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/>
                        <a:t>SALARIO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B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Categórico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/>
                        <a:t>TIEMPO DE RESIDENCIA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5.5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Numérico (real)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9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/>
                        <a:t>DEUDA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[1.00 – 19,999.99]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Numérico (rango) ≈ Categórico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966241"/>
                  </a:ext>
                </a:extLst>
              </a:tr>
            </a:tbl>
          </a:graphicData>
        </a:graphic>
      </p:graphicFrame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A987FB-2710-49E8-B6BA-AA12A2A5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B91CD8-64D9-4F7F-96D1-FCE3E80792A0}"/>
              </a:ext>
            </a:extLst>
          </p:cNvPr>
          <p:cNvSpPr txBox="1"/>
          <p:nvPr/>
        </p:nvSpPr>
        <p:spPr>
          <a:xfrm>
            <a:off x="1171884" y="5071574"/>
            <a:ext cx="694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Otros tipos de datos pueden aparecer: tablas, arreglos, imágenes, texto. </a:t>
            </a:r>
            <a:endParaRPr lang="es-MX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0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38F9B4E7-F41D-4FB7-8781-FE921BADF4FF}"/>
              </a:ext>
            </a:extLst>
          </p:cNvPr>
          <p:cNvGrpSpPr/>
          <p:nvPr/>
        </p:nvGrpSpPr>
        <p:grpSpPr>
          <a:xfrm>
            <a:off x="899592" y="2323484"/>
            <a:ext cx="7632848" cy="1140436"/>
            <a:chOff x="899592" y="2792620"/>
            <a:chExt cx="7632848" cy="1140436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8A4EA1BA-AA57-464F-A477-8ACABC11891C}"/>
                </a:ext>
              </a:extLst>
            </p:cNvPr>
            <p:cNvSpPr/>
            <p:nvPr/>
          </p:nvSpPr>
          <p:spPr>
            <a:xfrm>
              <a:off x="899592" y="3212976"/>
              <a:ext cx="7632848" cy="7200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7700145-2594-44AC-872C-1C975300031A}"/>
                </a:ext>
              </a:extLst>
            </p:cNvPr>
            <p:cNvSpPr txBox="1"/>
            <p:nvPr/>
          </p:nvSpPr>
          <p:spPr>
            <a:xfrm>
              <a:off x="6462643" y="2792620"/>
              <a:ext cx="20697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>
                  <a:solidFill>
                    <a:srgbClr val="C00000"/>
                  </a:solidFill>
                </a:rPr>
                <a:t>DESCONOCIDA</a:t>
              </a:r>
              <a:endParaRPr lang="es-MX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78577"/>
          </a:xfrm>
        </p:spPr>
        <p:txBody>
          <a:bodyPr/>
          <a:lstStyle/>
          <a:p>
            <a:r>
              <a:rPr lang="es-MX" dirty="0"/>
              <a:t>COMPONENTES DEL APRENDIZAJE</a:t>
            </a:r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770763D-0D4C-412F-86C3-7B9FFD31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3558" y="6453386"/>
            <a:ext cx="7200899" cy="404614"/>
          </a:xfrm>
        </p:spPr>
        <p:txBody>
          <a:bodyPr/>
          <a:lstStyle/>
          <a:p>
            <a:r>
              <a:rPr lang="es-ES" dirty="0"/>
              <a:t>Diplomado en Ciencia de Datos con Python</a:t>
            </a:r>
            <a:endParaRPr lang="es-MX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288C271-21A8-470F-B9CE-ADFB3EF2860B}"/>
              </a:ext>
            </a:extLst>
          </p:cNvPr>
          <p:cNvSpPr/>
          <p:nvPr/>
        </p:nvSpPr>
        <p:spPr>
          <a:xfrm>
            <a:off x="1475656" y="4069274"/>
            <a:ext cx="1512168" cy="57606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: a la izquierda y arriba 10">
            <a:extLst>
              <a:ext uri="{FF2B5EF4-FFF2-40B4-BE49-F238E27FC236}">
                <a16:creationId xmlns:a16="http://schemas.microsoft.com/office/drawing/2014/main" id="{F43DEEFF-2F2B-4F17-9514-9BFD8BCF3B83}"/>
              </a:ext>
            </a:extLst>
          </p:cNvPr>
          <p:cNvSpPr/>
          <p:nvPr/>
        </p:nvSpPr>
        <p:spPr>
          <a:xfrm>
            <a:off x="7668344" y="3613943"/>
            <a:ext cx="720080" cy="1564739"/>
          </a:xfrm>
          <a:prstGeom prst="leftUpArrow">
            <a:avLst>
              <a:gd name="adj1" fmla="val 27618"/>
              <a:gd name="adj2" fmla="val 32200"/>
              <a:gd name="adj3" fmla="val 356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56037E-4A33-4313-969C-772468164167}"/>
              </a:ext>
            </a:extLst>
          </p:cNvPr>
          <p:cNvSpPr txBox="1"/>
          <p:nvPr/>
        </p:nvSpPr>
        <p:spPr>
          <a:xfrm>
            <a:off x="8273008" y="3842968"/>
            <a:ext cx="51886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7200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s-MX" sz="7200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23 CuadroTexto">
                <a:extLst>
                  <a:ext uri="{FF2B5EF4-FFF2-40B4-BE49-F238E27FC236}">
                    <a16:creationId xmlns:a16="http://schemas.microsoft.com/office/drawing/2014/main" id="{BBBC6469-BBD3-463E-9078-6C18A8B4D3CF}"/>
                  </a:ext>
                </a:extLst>
              </p:cNvPr>
              <p:cNvSpPr txBox="1"/>
              <p:nvPr/>
            </p:nvSpPr>
            <p:spPr>
              <a:xfrm>
                <a:off x="611560" y="1700808"/>
                <a:ext cx="8064896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>
                    <a:solidFill>
                      <a:srgbClr val="292934"/>
                    </a:solidFill>
                  </a:rPr>
                  <a:t>ENTRADA </a:t>
                </a:r>
                <a14:m>
                  <m:oMath xmlns:m="http://schemas.openxmlformats.org/officeDocument/2006/math">
                    <m:r>
                      <a:rPr lang="es-MX" sz="2000" b="1" i="1" dirty="0">
                        <a:solidFill>
                          <a:srgbClr val="292934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s-MX" sz="2000" b="1" dirty="0">
                    <a:solidFill>
                      <a:srgbClr val="292934"/>
                    </a:solidFill>
                  </a:rPr>
                  <a:t> </a:t>
                </a:r>
                <a:r>
                  <a:rPr lang="es-MX" sz="2000" dirty="0">
                    <a:solidFill>
                      <a:srgbClr val="21692B"/>
                    </a:solidFill>
                  </a:rPr>
                  <a:t>(información del solicitante)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>
                  <a:solidFill>
                    <a:srgbClr val="292934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>
                    <a:solidFill>
                      <a:srgbClr val="292934"/>
                    </a:solidFill>
                  </a:rPr>
                  <a:t>SALIDA </a:t>
                </a:r>
                <a14:m>
                  <m:oMath xmlns:m="http://schemas.openxmlformats.org/officeDocument/2006/math">
                    <m:r>
                      <a:rPr lang="es-MX" sz="2000" i="1" dirty="0">
                        <a:solidFill>
                          <a:srgbClr val="292934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s-MX" sz="2000" dirty="0">
                    <a:solidFill>
                      <a:srgbClr val="292934"/>
                    </a:solidFill>
                  </a:rPr>
                  <a:t> </a:t>
                </a:r>
                <a:r>
                  <a:rPr lang="es-MX" sz="2000" dirty="0">
                    <a:solidFill>
                      <a:srgbClr val="21692B"/>
                    </a:solidFill>
                  </a:rPr>
                  <a:t>(cliente bueno o malo: +1 o -1)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>
                  <a:solidFill>
                    <a:srgbClr val="292934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>
                    <a:solidFill>
                      <a:srgbClr val="292934"/>
                    </a:solidFill>
                  </a:rPr>
                  <a:t>Función OBJETIVO: </a:t>
                </a:r>
                <a14:m>
                  <m:oMath xmlns:m="http://schemas.openxmlformats.org/officeDocument/2006/math">
                    <m:r>
                      <a:rPr lang="es-MX" sz="2000" i="1">
                        <a:solidFill>
                          <a:srgbClr val="292934"/>
                        </a:solidFill>
                        <a:latin typeface="Cambria Math"/>
                      </a:rPr>
                      <m:t>𝑓</m:t>
                    </m:r>
                    <m:r>
                      <a:rPr lang="es-MX" sz="2000" i="1">
                        <a:solidFill>
                          <a:srgbClr val="292934"/>
                        </a:solidFill>
                        <a:latin typeface="Cambria Math"/>
                      </a:rPr>
                      <m:t>:</m:t>
                    </m:r>
                    <m:r>
                      <a:rPr lang="el-GR" sz="2000" i="1">
                        <a:solidFill>
                          <a:srgbClr val="292934"/>
                        </a:solidFill>
                        <a:latin typeface="Cambria Math"/>
                        <a:ea typeface="Cambria Math"/>
                      </a:rPr>
                      <m:t>𝒳</m:t>
                    </m:r>
                    <m:r>
                      <a:rPr lang="el-GR" sz="2000" i="1">
                        <a:solidFill>
                          <a:srgbClr val="292934"/>
                        </a:solidFill>
                        <a:latin typeface="Cambria Math"/>
                        <a:ea typeface="Cambria Math"/>
                      </a:rPr>
                      <m:t>→ </m:t>
                    </m:r>
                    <m:r>
                      <a:rPr lang="es-MX" sz="2000" i="1">
                        <a:solidFill>
                          <a:srgbClr val="292934"/>
                        </a:solidFill>
                        <a:latin typeface="Cambria Math"/>
                        <a:ea typeface="Cambria Math"/>
                      </a:rPr>
                      <m:t>𝒴</m:t>
                    </m:r>
                  </m:oMath>
                </a14:m>
                <a:r>
                  <a:rPr lang="es-MX" sz="2000" dirty="0">
                    <a:solidFill>
                      <a:srgbClr val="292934"/>
                    </a:solidFill>
                  </a:rPr>
                  <a:t>   </a:t>
                </a:r>
                <a:r>
                  <a:rPr lang="es-MX" sz="2000" dirty="0">
                    <a:solidFill>
                      <a:srgbClr val="21692B"/>
                    </a:solidFill>
                  </a:rPr>
                  <a:t>(fórmula ideal de aprobación de crédito)</a:t>
                </a:r>
                <a:r>
                  <a:rPr lang="es-MX" sz="2000" dirty="0">
                    <a:solidFill>
                      <a:srgbClr val="292934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>
                  <a:solidFill>
                    <a:srgbClr val="292934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>
                    <a:solidFill>
                      <a:srgbClr val="292934"/>
                    </a:solidFill>
                  </a:rPr>
                  <a:t>DATOS: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b="1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1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MX" sz="20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sz="20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20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MX" sz="2000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s-MX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b="1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1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MX" sz="20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sz="20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20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MX" sz="2000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2000" i="1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/>
                      </a:rPr>
                      <m:t>⋯,</m:t>
                    </m:r>
                    <m:d>
                      <m:dPr>
                        <m:ctrlPr>
                          <a:rPr lang="es-MX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b="1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1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sz="2000" b="1" i="1" smtClean="0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s-MX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sz="20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MX" sz="20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sz="2000" dirty="0">
                    <a:solidFill>
                      <a:srgbClr val="292934"/>
                    </a:solidFill>
                  </a:rPr>
                  <a:t> </a:t>
                </a:r>
                <a:r>
                  <a:rPr lang="es-MX" sz="2000" dirty="0">
                    <a:solidFill>
                      <a:srgbClr val="21692B"/>
                    </a:solidFill>
                  </a:rPr>
                  <a:t>(registros históricos)</a:t>
                </a:r>
                <a:r>
                  <a:rPr lang="es-MX" sz="2000" dirty="0">
                    <a:solidFill>
                      <a:srgbClr val="292934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>
                  <a:solidFill>
                    <a:srgbClr val="292934"/>
                  </a:solidFill>
                </a:endParaRPr>
              </a:p>
              <a:p>
                <a:r>
                  <a:rPr lang="es-MX" sz="2000" dirty="0">
                    <a:solidFill>
                      <a:srgbClr val="292934"/>
                    </a:solidFill>
                    <a:ea typeface="Cambria Math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s-MX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↓    ↓    ↓</m:t>
                    </m:r>
                  </m:oMath>
                </a14:m>
                <a:endParaRPr lang="es-MX" sz="2000" dirty="0">
                  <a:solidFill>
                    <a:srgbClr val="292934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2000" dirty="0">
                  <a:solidFill>
                    <a:srgbClr val="292934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>
                    <a:solidFill>
                      <a:srgbClr val="292934"/>
                    </a:solidFill>
                  </a:rPr>
                  <a:t>HIPÓTESIS: </a:t>
                </a:r>
                <a14:m>
                  <m:oMath xmlns:m="http://schemas.openxmlformats.org/officeDocument/2006/math">
                    <m:r>
                      <a:rPr lang="es-MX" sz="2000" i="1">
                        <a:solidFill>
                          <a:srgbClr val="292934"/>
                        </a:solidFill>
                        <a:latin typeface="Cambria Math"/>
                      </a:rPr>
                      <m:t>𝑔</m:t>
                    </m:r>
                    <m:r>
                      <a:rPr lang="es-MX" sz="2000" i="1">
                        <a:solidFill>
                          <a:srgbClr val="292934"/>
                        </a:solidFill>
                        <a:latin typeface="Cambria Math"/>
                      </a:rPr>
                      <m:t>:</m:t>
                    </m:r>
                    <m:r>
                      <a:rPr lang="el-GR" sz="2000" i="1">
                        <a:solidFill>
                          <a:srgbClr val="292934"/>
                        </a:solidFill>
                        <a:latin typeface="Cambria Math"/>
                        <a:ea typeface="Cambria Math"/>
                      </a:rPr>
                      <m:t>𝒳</m:t>
                    </m:r>
                    <m:r>
                      <a:rPr lang="el-GR" sz="2000" i="1">
                        <a:solidFill>
                          <a:srgbClr val="292934"/>
                        </a:solidFill>
                        <a:latin typeface="Cambria Math"/>
                        <a:ea typeface="Cambria Math"/>
                      </a:rPr>
                      <m:t>→ </m:t>
                    </m:r>
                    <m:r>
                      <a:rPr lang="es-MX" sz="2000" i="1">
                        <a:solidFill>
                          <a:srgbClr val="292934"/>
                        </a:solidFill>
                        <a:latin typeface="Cambria Math"/>
                        <a:ea typeface="Cambria Math"/>
                      </a:rPr>
                      <m:t>𝒴</m:t>
                    </m:r>
                  </m:oMath>
                </a14:m>
                <a:r>
                  <a:rPr lang="es-MX" sz="2000" dirty="0">
                    <a:solidFill>
                      <a:srgbClr val="292934"/>
                    </a:solidFill>
                  </a:rPr>
                  <a:t> </a:t>
                </a:r>
                <a:r>
                  <a:rPr lang="es-MX" sz="2000" dirty="0">
                    <a:solidFill>
                      <a:srgbClr val="21692B"/>
                    </a:solidFill>
                  </a:rPr>
                  <a:t>(fórmula final de aprobación de crédito)</a:t>
                </a:r>
                <a:r>
                  <a:rPr lang="es-MX" sz="2000" dirty="0">
                    <a:solidFill>
                      <a:srgbClr val="292934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23 CuadroTexto">
                <a:extLst>
                  <a:ext uri="{FF2B5EF4-FFF2-40B4-BE49-F238E27FC236}">
                    <a16:creationId xmlns:a16="http://schemas.microsoft.com/office/drawing/2014/main" id="{BBBC6469-BBD3-463E-9078-6C18A8B4D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00808"/>
                <a:ext cx="8064896" cy="3477875"/>
              </a:xfrm>
              <a:prstGeom prst="rect">
                <a:avLst/>
              </a:prstGeom>
              <a:blipFill>
                <a:blip r:embed="rId2"/>
                <a:stretch>
                  <a:fillRect l="-680" t="-876" b="-210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D2E751E3-CA9F-4150-B9D2-A811DEC8BF2B}"/>
              </a:ext>
            </a:extLst>
          </p:cNvPr>
          <p:cNvSpPr txBox="1"/>
          <p:nvPr/>
        </p:nvSpPr>
        <p:spPr>
          <a:xfrm>
            <a:off x="697867" y="5328705"/>
            <a:ext cx="7892280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FDFBF5"/>
                </a:solidFill>
              </a:rPr>
              <a:t>Teoría de la Probabilidad + Teoría de la Decisión + Teoría de la Información</a:t>
            </a:r>
            <a:endParaRPr lang="es-MX" sz="2000" dirty="0">
              <a:solidFill>
                <a:srgbClr val="FDFB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8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 uiExpand="1" build="p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1544782" y="476672"/>
                <a:ext cx="2376264" cy="10081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rgbClr val="FCF9F2"/>
                    </a:solidFill>
                  </a:rPr>
                  <a:t>Función objetivo (desconocida)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rgbClr val="FCF9F2"/>
                          </a:solidFill>
                          <a:latin typeface="Cambria Math"/>
                        </a:rPr>
                        <m:t>𝑓</m:t>
                      </m:r>
                      <m:r>
                        <a:rPr lang="es-MX" i="1">
                          <a:solidFill>
                            <a:srgbClr val="FCF9F2"/>
                          </a:solidFill>
                          <a:latin typeface="Cambria Math"/>
                        </a:rPr>
                        <m:t>:</m:t>
                      </m:r>
                      <m:r>
                        <a:rPr lang="el-GR" i="1">
                          <a:solidFill>
                            <a:srgbClr val="FCF9F2"/>
                          </a:solidFill>
                          <a:latin typeface="Cambria Math"/>
                          <a:ea typeface="Cambria Math"/>
                        </a:rPr>
                        <m:t>𝒳</m:t>
                      </m:r>
                      <m:r>
                        <a:rPr lang="el-GR" i="1">
                          <a:solidFill>
                            <a:srgbClr val="FCF9F2"/>
                          </a:solidFill>
                          <a:latin typeface="Cambria Math"/>
                          <a:ea typeface="Cambria Math"/>
                        </a:rPr>
                        <m:t>→ </m:t>
                      </m:r>
                      <m:r>
                        <a:rPr lang="es-MX" i="1">
                          <a:solidFill>
                            <a:srgbClr val="FCF9F2"/>
                          </a:solidFill>
                          <a:latin typeface="Cambria Math"/>
                          <a:ea typeface="Cambria Math"/>
                        </a:rPr>
                        <m:t>𝒴</m:t>
                      </m:r>
                    </m:oMath>
                  </m:oMathPara>
                </a14:m>
                <a:endParaRPr lang="es-MX" dirty="0">
                  <a:solidFill>
                    <a:srgbClr val="FCF9F2"/>
                  </a:solidFill>
                </a:endParaRPr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782" y="476672"/>
                <a:ext cx="2376264" cy="1008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Rectángulo"/>
          <p:cNvSpPr/>
          <p:nvPr/>
        </p:nvSpPr>
        <p:spPr>
          <a:xfrm>
            <a:off x="1127677" y="1548432"/>
            <a:ext cx="3128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>
                <a:solidFill>
                  <a:srgbClr val="008A3E"/>
                </a:solidFill>
              </a:rPr>
              <a:t>(fórmula ideal de aprobación de crédito)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1200754" y="2204864"/>
                <a:ext cx="3064321" cy="10081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rgbClr val="FCF9F2"/>
                    </a:solidFill>
                  </a:rPr>
                  <a:t>Ejemplos de entrenamiento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i="1">
                              <a:solidFill>
                                <a:srgbClr val="FCF9F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1" i="1">
                                  <a:solidFill>
                                    <a:srgbClr val="FCF9F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rgbClr val="FCF9F2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rgbClr val="FCF9F2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i="1">
                              <a:solidFill>
                                <a:srgbClr val="FCF9F2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rgbClr val="FCF9F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rgbClr val="FCF9F2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rgbClr val="FCF9F2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MX" i="1">
                          <a:solidFill>
                            <a:srgbClr val="FCF9F2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CF9F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1" i="1">
                                  <a:solidFill>
                                    <a:srgbClr val="FCF9F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rgbClr val="FCF9F2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rgbClr val="FCF9F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i="1">
                              <a:solidFill>
                                <a:srgbClr val="FCF9F2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rgbClr val="FCF9F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rgbClr val="FCF9F2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rgbClr val="FCF9F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MX" i="1">
                          <a:solidFill>
                            <a:srgbClr val="FCF9F2"/>
                          </a:solidFill>
                          <a:latin typeface="Cambria Math"/>
                        </a:rPr>
                        <m:t>, </m:t>
                      </m:r>
                      <m:r>
                        <a:rPr lang="es-MX" i="1">
                          <a:solidFill>
                            <a:srgbClr val="FCF9F2"/>
                          </a:solidFill>
                          <a:latin typeface="Cambria Math"/>
                          <a:ea typeface="Cambria Math"/>
                        </a:rPr>
                        <m:t>⋯,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CF9F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1" i="1" smtClean="0">
                                  <a:solidFill>
                                    <a:srgbClr val="FCF9F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rgbClr val="FCF9F2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rgbClr val="FCF9F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s-MX" i="1">
                              <a:solidFill>
                                <a:srgbClr val="FCF9F2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rgbClr val="FCF9F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rgbClr val="FCF9F2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rgbClr val="FCF9F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MX" dirty="0">
                  <a:solidFill>
                    <a:srgbClr val="FCF9F2"/>
                  </a:solidFill>
                </a:endParaRPr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54" y="2204864"/>
                <a:ext cx="3064321" cy="1008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6 Rectángulo"/>
          <p:cNvSpPr/>
          <p:nvPr/>
        </p:nvSpPr>
        <p:spPr>
          <a:xfrm>
            <a:off x="1144967" y="3235717"/>
            <a:ext cx="3139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>
                <a:solidFill>
                  <a:srgbClr val="008A3E"/>
                </a:solidFill>
              </a:rPr>
              <a:t>(algunos registros históricos de clientes)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Elipse"/>
              <p:cNvSpPr/>
              <p:nvPr/>
            </p:nvSpPr>
            <p:spPr>
              <a:xfrm>
                <a:off x="3774147" y="3404994"/>
                <a:ext cx="1728192" cy="172819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MX" dirty="0">
                    <a:solidFill>
                      <a:srgbClr val="FCF9F2"/>
                    </a:solidFill>
                  </a:rPr>
                  <a:t>Algoritmo de Aprendizaje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rgbClr val="FCF9F2"/>
                          </a:solidFill>
                          <a:latin typeface="Cambria Math"/>
                          <a:ea typeface="Cambria Math"/>
                        </a:rPr>
                        <m:t>𝒜</m:t>
                      </m:r>
                    </m:oMath>
                  </m:oMathPara>
                </a14:m>
                <a:endParaRPr lang="es-MX" dirty="0">
                  <a:solidFill>
                    <a:srgbClr val="FCF9F2"/>
                  </a:solidFill>
                </a:endParaRPr>
              </a:p>
            </p:txBody>
          </p:sp>
        </mc:Choice>
        <mc:Fallback xmlns="">
          <p:sp>
            <p:nvSpPr>
              <p:cNvPr id="8" name="7 Elip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47" y="3404994"/>
                <a:ext cx="1728192" cy="172819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1400766" y="5013176"/>
                <a:ext cx="2664296" cy="10081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rgbClr val="FCF9F2"/>
                    </a:solidFill>
                  </a:rPr>
                  <a:t>Conjunto de hipótesis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rgbClr val="FCF9F2"/>
                          </a:solidFill>
                          <a:latin typeface="Cambria Math"/>
                          <a:ea typeface="Cambria Math"/>
                        </a:rPr>
                        <m:t>ℋ</m:t>
                      </m:r>
                    </m:oMath>
                  </m:oMathPara>
                </a14:m>
                <a:endParaRPr lang="es-MX" dirty="0">
                  <a:solidFill>
                    <a:srgbClr val="FCF9F2"/>
                  </a:solidFill>
                </a:endParaRPr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6" y="5013176"/>
                <a:ext cx="2664296" cy="1008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9 Rectángulo"/>
          <p:cNvSpPr/>
          <p:nvPr/>
        </p:nvSpPr>
        <p:spPr>
          <a:xfrm>
            <a:off x="1336068" y="6032227"/>
            <a:ext cx="2716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>
                <a:solidFill>
                  <a:srgbClr val="008A3E"/>
                </a:solidFill>
              </a:rPr>
              <a:t>(conjunto de fórmulas candidatas)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Rectángulo"/>
              <p:cNvSpPr/>
              <p:nvPr/>
            </p:nvSpPr>
            <p:spPr>
              <a:xfrm>
                <a:off x="6588224" y="3765034"/>
                <a:ext cx="1872208" cy="10081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rgbClr val="FCF9F2"/>
                    </a:solidFill>
                  </a:rPr>
                  <a:t>Hipótesis final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rgbClr val="FCF9F2"/>
                          </a:solidFill>
                          <a:latin typeface="Cambria Math"/>
                        </a:rPr>
                        <m:t>𝑔</m:t>
                      </m:r>
                      <m:r>
                        <a:rPr lang="es-MX" i="1" smtClean="0">
                          <a:solidFill>
                            <a:srgbClr val="FCF9F2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MX" i="1">
                          <a:solidFill>
                            <a:srgbClr val="FCF9F2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s-MX" dirty="0">
                  <a:solidFill>
                    <a:srgbClr val="FCF9F2"/>
                  </a:solidFill>
                </a:endParaRPr>
              </a:p>
            </p:txBody>
          </p:sp>
        </mc:Choice>
        <mc:Fallback xmlns=""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765034"/>
                <a:ext cx="1872208" cy="10081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24 Rectángulo"/>
          <p:cNvSpPr/>
          <p:nvPr/>
        </p:nvSpPr>
        <p:spPr>
          <a:xfrm>
            <a:off x="6444208" y="4819516"/>
            <a:ext cx="2379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>
                <a:solidFill>
                  <a:srgbClr val="008A3E"/>
                </a:solidFill>
              </a:rPr>
              <a:t>(fórmula final de aprobación de crédito)</a:t>
            </a:r>
          </a:p>
        </p:txBody>
      </p:sp>
      <p:sp>
        <p:nvSpPr>
          <p:cNvPr id="18" name="Flecha: doblada 17">
            <a:extLst>
              <a:ext uri="{FF2B5EF4-FFF2-40B4-BE49-F238E27FC236}">
                <a16:creationId xmlns:a16="http://schemas.microsoft.com/office/drawing/2014/main" id="{A44DFEE1-64E7-490B-9F38-8A5B7912A05A}"/>
              </a:ext>
            </a:extLst>
          </p:cNvPr>
          <p:cNvSpPr/>
          <p:nvPr/>
        </p:nvSpPr>
        <p:spPr>
          <a:xfrm flipV="1">
            <a:off x="2555776" y="3573016"/>
            <a:ext cx="909860" cy="6000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9" name="Flecha: doblada 18">
            <a:extLst>
              <a:ext uri="{FF2B5EF4-FFF2-40B4-BE49-F238E27FC236}">
                <a16:creationId xmlns:a16="http://schemas.microsoft.com/office/drawing/2014/main" id="{363D0D6C-A9DB-469E-9339-507C9523A9D1}"/>
              </a:ext>
            </a:extLst>
          </p:cNvPr>
          <p:cNvSpPr/>
          <p:nvPr/>
        </p:nvSpPr>
        <p:spPr>
          <a:xfrm>
            <a:off x="2555776" y="4341098"/>
            <a:ext cx="909860" cy="6000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3C10E026-05C6-4AA3-8387-C73F83526532}"/>
              </a:ext>
            </a:extLst>
          </p:cNvPr>
          <p:cNvSpPr/>
          <p:nvPr/>
        </p:nvSpPr>
        <p:spPr>
          <a:xfrm>
            <a:off x="5721245" y="4111866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6F2FC49D-064A-428E-889F-FEC7D1CFE742}"/>
              </a:ext>
            </a:extLst>
          </p:cNvPr>
          <p:cNvSpPr/>
          <p:nvPr/>
        </p:nvSpPr>
        <p:spPr>
          <a:xfrm>
            <a:off x="2555776" y="1815301"/>
            <a:ext cx="216024" cy="360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Marcador de pie de página 15">
            <a:extLst>
              <a:ext uri="{FF2B5EF4-FFF2-40B4-BE49-F238E27FC236}">
                <a16:creationId xmlns:a16="http://schemas.microsoft.com/office/drawing/2014/main" id="{5854FA0C-FB07-4991-9F5A-11A2FB15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Diplomado en Ciencia de Datos con Python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250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Recor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ción al AA" id="{CA4168EF-F60E-41FB-9EC8-0124304A022C}" vid="{E9D47617-6BA5-4E3C-A6C9-7D792F277F1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Introducción al ML</Template>
  <TotalTime>46</TotalTime>
  <Words>1579</Words>
  <Application>Microsoft Office PowerPoint</Application>
  <PresentationFormat>Presentación en pantalla (4:3)</PresentationFormat>
  <Paragraphs>359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Franklin Gothic Book</vt:lpstr>
      <vt:lpstr>Recorte</vt:lpstr>
      <vt:lpstr>Machine learning Introducción</vt:lpstr>
      <vt:lpstr>MACHINE LEARNING O APRENDIZAJE DE AUTOMÁTICO</vt:lpstr>
      <vt:lpstr>EL PROBLEMA DEL APRENDIZAJE</vt:lpstr>
      <vt:lpstr>UN ENFOQUE DE SOLUCIÓN</vt:lpstr>
      <vt:lpstr>EL ENFOQUE DEL APRENDIZAJE</vt:lpstr>
      <vt:lpstr>EL ENFOQUE DEL APRENDIZAJE</vt:lpstr>
      <vt:lpstr>COMPONENTES DEL APRENDIZAJE</vt:lpstr>
      <vt:lpstr>COMPONENTES DEL APRENDIZAJE</vt:lpstr>
      <vt:lpstr>Presentación de PowerPoint</vt:lpstr>
      <vt:lpstr>Presentación de PowerPoint</vt:lpstr>
      <vt:lpstr>Presentación de PowerPoint</vt:lpstr>
      <vt:lpstr>Presentación de PowerPoint</vt:lpstr>
      <vt:lpstr>PREMISA BÁSICA DEL ML</vt:lpstr>
      <vt:lpstr>APRENDIZAJE SUPERVISADO</vt:lpstr>
      <vt:lpstr>APRENDIZAJE NO SUPERVISADO</vt:lpstr>
      <vt:lpstr>APRENDIZAJE NO SUPERVISADO</vt:lpstr>
      <vt:lpstr>APRENDIZAJE NO SUPERVISADO</vt:lpstr>
      <vt:lpstr>APRENDIZAJE NO SUPERVISADO</vt:lpstr>
      <vt:lpstr>APRENDIZAJE NO SUPERVISADO</vt:lpstr>
      <vt:lpstr>LA MALDICIÓN DE LA DIMENSIONALIDAD</vt:lpstr>
      <vt:lpstr>APRENDER PARECE IMPOSIBLE</vt:lpstr>
      <vt:lpstr>DOS ESTRATEGIAS PARA ML</vt:lpstr>
      <vt:lpstr>PREGUNTAS CLAVE EN ML</vt:lpstr>
      <vt:lpstr>RESUMEN</vt:lpstr>
      <vt:lpstr>REFERENCIAS RELEVANTES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Introducción</dc:title>
  <dc:creator>Jorge Hermosillo</dc:creator>
  <cp:lastModifiedBy>Jorge Hermosillo</cp:lastModifiedBy>
  <cp:revision>7</cp:revision>
  <dcterms:created xsi:type="dcterms:W3CDTF">2020-04-17T15:40:31Z</dcterms:created>
  <dcterms:modified xsi:type="dcterms:W3CDTF">2020-04-17T16:27:28Z</dcterms:modified>
</cp:coreProperties>
</file>