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2" r:id="rId4"/>
    <p:sldId id="273" r:id="rId5"/>
    <p:sldId id="274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8" y="3956281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5130" y="6453386"/>
            <a:ext cx="8361229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75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74396" y="624156"/>
            <a:ext cx="1987933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1" y="624156"/>
            <a:ext cx="7632700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C8AAC842-C506-4C28-BB19-F2BE1F788D86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7" y="6453386"/>
            <a:ext cx="1596292" cy="404614"/>
          </a:xfrm>
          <a:prstGeom prst="rect">
            <a:avLst/>
          </a:prstGeom>
        </p:spPr>
        <p:txBody>
          <a:bodyPr/>
          <a:lstStyle/>
          <a:p>
            <a:fld id="{5074B84A-A829-49AF-B0FF-1497C39371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860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15902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8840"/>
            <a:ext cx="9601200" cy="3878560"/>
          </a:xfrm>
        </p:spPr>
        <p:txBody>
          <a:bodyPr/>
          <a:lstStyle>
            <a:lvl1pPr marL="384048" indent="-384048">
              <a:buFont typeface="Franklin Gothic Book" panose="020B0503020102020204" pitchFamily="34" charset="0"/>
              <a:buChar char="►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384048">
              <a:buFont typeface="Franklin Gothic Book" panose="020B05030201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71600" indent="-384048">
              <a:buFont typeface="Franklin Gothic Book" panose="020B0503020102020204" pitchFamily="34" charset="0"/>
              <a:buChar char="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C8AAC842-C506-4C28-BB19-F2BE1F788D86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715C696-68C8-4F2E-AE6C-538878278D96}"/>
              </a:ext>
            </a:extLst>
          </p:cNvPr>
          <p:cNvSpPr txBox="1">
            <a:spLocks/>
          </p:cNvSpPr>
          <p:nvPr/>
        </p:nvSpPr>
        <p:spPr>
          <a:xfrm>
            <a:off x="11563643" y="44623"/>
            <a:ext cx="504762" cy="546220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EC3E458-1557-4F67-8BF2-CCB3AD501E5A}" type="slidenum">
              <a:rPr lang="es-MX" sz="1200" smtClean="0"/>
              <a:pPr algn="ctr"/>
              <a:t>‹Nº›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9740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15902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C8AAC842-C506-4C28-BB19-F2BE1F788D86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C087A7-C90C-40EA-8C24-8638544A8CF0}"/>
              </a:ext>
            </a:extLst>
          </p:cNvPr>
          <p:cNvSpPr txBox="1">
            <a:spLocks/>
          </p:cNvSpPr>
          <p:nvPr/>
        </p:nvSpPr>
        <p:spPr>
          <a:xfrm>
            <a:off x="11549575" y="44623"/>
            <a:ext cx="518830" cy="461813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EC3E458-1557-4F67-8BF2-CCB3AD501E5A}" type="slidenum">
              <a:rPr lang="es-MX" sz="1200" smtClean="0"/>
              <a:pPr algn="ctr"/>
              <a:t>‹Nº›</a:t>
            </a:fld>
            <a:endParaRPr lang="es-MX" sz="12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055B4A-CE71-4C67-96FB-946B77BD2F2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397632" y="2060849"/>
            <a:ext cx="4447787" cy="3806553"/>
          </a:xfrm>
        </p:spPr>
        <p:txBody>
          <a:bodyPr/>
          <a:lstStyle>
            <a:lvl1pPr marL="384048" indent="-384048">
              <a:buFont typeface="Franklin Gothic Book" panose="020B0503020102020204" pitchFamily="34" charset="0"/>
              <a:buChar char="►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384048">
              <a:buFont typeface="Franklin Gothic Book" panose="020B05030201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71600" indent="-384048">
              <a:buFont typeface="Franklin Gothic Book" panose="020B0503020102020204" pitchFamily="34" charset="0"/>
              <a:buChar char="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34B88A-A880-4A77-BDB6-66A77FD48C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25013" y="2078433"/>
            <a:ext cx="4447787" cy="3806553"/>
          </a:xfrm>
        </p:spPr>
        <p:txBody>
          <a:bodyPr/>
          <a:lstStyle>
            <a:lvl1pPr marL="384048" indent="-384048">
              <a:buFont typeface="Franklin Gothic Book" panose="020B0503020102020204" pitchFamily="34" charset="0"/>
              <a:buChar char="►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384048">
              <a:buFont typeface="Franklin Gothic Book" panose="020B05030201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71600" indent="-384048">
              <a:buFont typeface="Franklin Gothic Book" panose="020B0503020102020204" pitchFamily="34" charset="0"/>
              <a:buChar char="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15902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88840"/>
            <a:ext cx="444778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3" y="1998364"/>
            <a:ext cx="444778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C8AAC842-C506-4C28-BB19-F2BE1F788D86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BA8538B-890B-4795-B663-4AAE54F28F72}"/>
              </a:ext>
            </a:extLst>
          </p:cNvPr>
          <p:cNvSpPr txBox="1">
            <a:spLocks/>
          </p:cNvSpPr>
          <p:nvPr/>
        </p:nvSpPr>
        <p:spPr>
          <a:xfrm>
            <a:off x="11577711" y="44624"/>
            <a:ext cx="490694" cy="489948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EC3E458-1557-4F67-8BF2-CCB3AD501E5A}" type="slidenum">
              <a:rPr lang="es-MX" sz="1200" smtClean="0"/>
              <a:pPr algn="ctr"/>
              <a:t>‹Nº›</a:t>
            </a:fld>
            <a:endParaRPr lang="es-MX" sz="120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CBBBA4-76BA-4A8C-A6DF-5DF49A5008D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366860" y="2956769"/>
            <a:ext cx="4447787" cy="2910632"/>
          </a:xfrm>
        </p:spPr>
        <p:txBody>
          <a:bodyPr/>
          <a:lstStyle>
            <a:lvl1pPr marL="384048" indent="-384048">
              <a:buFont typeface="Franklin Gothic Book" panose="020B0503020102020204" pitchFamily="34" charset="0"/>
              <a:buChar char="►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384048">
              <a:buFont typeface="Franklin Gothic Book" panose="020B05030201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71600" indent="-384048">
              <a:buFont typeface="Franklin Gothic Book" panose="020B0503020102020204" pitchFamily="34" charset="0"/>
              <a:buChar char="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8010CA-BA8C-426F-922C-B169C1927BB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25013" y="2956769"/>
            <a:ext cx="4447787" cy="2928216"/>
          </a:xfrm>
        </p:spPr>
        <p:txBody>
          <a:bodyPr/>
          <a:lstStyle>
            <a:lvl1pPr marL="384048" indent="-384048">
              <a:buFont typeface="Franklin Gothic Book" panose="020B0503020102020204" pitchFamily="34" charset="0"/>
              <a:buChar char="►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384048">
              <a:buFont typeface="Franklin Gothic Book" panose="020B05030201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71600" indent="-384048">
              <a:buFont typeface="Franklin Gothic Book" panose="020B0503020102020204" pitchFamily="34" charset="0"/>
              <a:buChar char="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0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087016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2" y="6453386"/>
            <a:ext cx="9601199" cy="404614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5E2142-83E5-4C08-8B0B-59EF49C661AB}"/>
              </a:ext>
            </a:extLst>
          </p:cNvPr>
          <p:cNvSpPr txBox="1">
            <a:spLocks/>
          </p:cNvSpPr>
          <p:nvPr/>
        </p:nvSpPr>
        <p:spPr>
          <a:xfrm>
            <a:off x="11549575" y="44623"/>
            <a:ext cx="518830" cy="532151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EC3E458-1557-4F67-8BF2-CCB3AD501E5A}" type="slidenum">
              <a:rPr lang="es-MX" sz="1200" smtClean="0"/>
              <a:pPr algn="ctr"/>
              <a:t>‹Nº›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6105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C8AAC842-C506-4C28-BB19-F2BE1F788D86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D661E-622C-4B43-BEC7-E465247044A4}"/>
              </a:ext>
            </a:extLst>
          </p:cNvPr>
          <p:cNvSpPr txBox="1">
            <a:spLocks/>
          </p:cNvSpPr>
          <p:nvPr/>
        </p:nvSpPr>
        <p:spPr>
          <a:xfrm>
            <a:off x="11549575" y="44624"/>
            <a:ext cx="518830" cy="504016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EC3E458-1557-4F67-8BF2-CCB3AD501E5A}" type="slidenum">
              <a:rPr lang="es-MX" sz="1050" smtClean="0"/>
              <a:pPr algn="ctr"/>
              <a:t>‹Nº›</a:t>
            </a:fld>
            <a:endParaRPr lang="es-MX" sz="1050"/>
          </a:p>
        </p:txBody>
      </p:sp>
    </p:spTree>
    <p:extLst>
      <p:ext uri="{BB962C8B-B14F-4D97-AF65-F5344CB8AC3E}">
        <p14:creationId xmlns:p14="http://schemas.microsoft.com/office/powerpoint/2010/main" val="374031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rgbClr val="92D05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6"/>
            <a:ext cx="120457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AAC842-C506-4C28-BB19-F2BE1F788D86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BFCF52E-AE1D-4E3E-8078-F4F9FC6F488A}"/>
              </a:ext>
            </a:extLst>
          </p:cNvPr>
          <p:cNvSpPr txBox="1">
            <a:spLocks/>
          </p:cNvSpPr>
          <p:nvPr/>
        </p:nvSpPr>
        <p:spPr>
          <a:xfrm>
            <a:off x="11472597" y="44624"/>
            <a:ext cx="595808" cy="432048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EC3E458-1557-4F67-8BF2-CCB3AD501E5A}" type="slidenum">
              <a:rPr lang="es-MX" sz="1200" smtClean="0"/>
              <a:pPr algn="ctr"/>
              <a:t>‹Nº›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11786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>
                <a:solidFill>
                  <a:srgbClr val="92D05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2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6"/>
            <a:ext cx="120457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AAC842-C506-4C28-BB19-F2BE1F788D86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63BBCF7-077D-43E5-91DC-F3616FA47450}"/>
              </a:ext>
            </a:extLst>
          </p:cNvPr>
          <p:cNvSpPr txBox="1">
            <a:spLocks/>
          </p:cNvSpPr>
          <p:nvPr/>
        </p:nvSpPr>
        <p:spPr>
          <a:xfrm>
            <a:off x="11472597" y="44624"/>
            <a:ext cx="595808" cy="432048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EC3E458-1557-4F67-8BF2-CCB3AD501E5A}" type="slidenum">
              <a:rPr lang="es-MX" sz="1200" smtClean="0"/>
              <a:pPr algn="ctr"/>
              <a:t>‹Nº›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6647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7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C8AAC842-C506-4C28-BB19-F2BE1F788D86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7" y="6453386"/>
            <a:ext cx="1596292" cy="404614"/>
          </a:xfrm>
          <a:prstGeom prst="rect">
            <a:avLst/>
          </a:prstGeom>
        </p:spPr>
        <p:txBody>
          <a:bodyPr/>
          <a:lstStyle/>
          <a:p>
            <a:fld id="{5074B84A-A829-49AF-B0FF-1497C39371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33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59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88840"/>
            <a:ext cx="9601200" cy="3878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1" y="6453386"/>
            <a:ext cx="960120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pic>
        <p:nvPicPr>
          <p:cNvPr id="12" name="3 Imagen">
            <a:extLst>
              <a:ext uri="{FF2B5EF4-FFF2-40B4-BE49-F238E27FC236}">
                <a16:creationId xmlns:a16="http://schemas.microsoft.com/office/drawing/2014/main" id="{B3256926-4B82-41E8-B380-EEE8385E7899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475673"/>
            <a:ext cx="1303859" cy="36004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3" name="5 Imagen">
            <a:extLst>
              <a:ext uri="{FF2B5EF4-FFF2-40B4-BE49-F238E27FC236}">
                <a16:creationId xmlns:a16="http://schemas.microsoft.com/office/drawing/2014/main" id="{560B54E1-3281-4915-9062-204249D174A9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763" y="6431099"/>
            <a:ext cx="864096" cy="404614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1469BA5-0BAF-463F-97B1-BB8A077405F1}"/>
              </a:ext>
            </a:extLst>
          </p:cNvPr>
          <p:cNvCxnSpPr/>
          <p:nvPr/>
        </p:nvCxnSpPr>
        <p:spPr>
          <a:xfrm>
            <a:off x="3023659" y="6525344"/>
            <a:ext cx="6720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685800" rtl="0" eaLnBrk="1" latinLnBrk="0" hangingPunct="1">
        <a:lnSpc>
          <a:spcPct val="89000"/>
        </a:lnSpc>
        <a:spcBef>
          <a:spcPct val="0"/>
        </a:spcBef>
        <a:buNone/>
        <a:defRPr sz="36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91CEBEAC-F5E6-4378-806D-EC9D141A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2"/>
            <a:ext cx="12191999" cy="685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7A55F5-5F69-49D7-B03B-6613128BE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609" y="2785981"/>
            <a:ext cx="10707756" cy="2098226"/>
          </a:xfrm>
        </p:spPr>
        <p:txBody>
          <a:bodyPr/>
          <a:lstStyle/>
          <a:p>
            <a:r>
              <a:rPr lang="es-ES" dirty="0"/>
              <a:t>Nociones básicas en reconocimiento de patrones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6F43A7-6959-4754-8AE9-689DD32AA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5" y="4953808"/>
            <a:ext cx="6831673" cy="1086237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Dr. Jorge Hermosillo</a:t>
            </a:r>
          </a:p>
          <a:p>
            <a:r>
              <a:rPr lang="es-ES" dirty="0"/>
              <a:t>Laboratorio de Semántica Computacional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038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9B0F6-082A-4342-AEF9-D9798B0B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 DE LA CANTIDAD DE DATOS N EN EL AJUSTE</a:t>
            </a:r>
            <a:endParaRPr lang="es-MX" dirty="0"/>
          </a:p>
        </p:txBody>
      </p:sp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48FF6D75-3BA8-4684-B605-72DF228DE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44824"/>
            <a:ext cx="9601200" cy="3577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C3B8A61F-1642-4AFF-8B07-D61ACE82883B}"/>
                  </a:ext>
                </a:extLst>
              </p:cNvPr>
              <p:cNvSpPr/>
              <p:nvPr/>
            </p:nvSpPr>
            <p:spPr>
              <a:xfrm>
                <a:off x="5153828" y="5309529"/>
                <a:ext cx="2703945" cy="1172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s-MX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C3B8A61F-1642-4AFF-8B07-D61ACE828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28" y="5309529"/>
                <a:ext cx="2703945" cy="1172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86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9B0F6-082A-4342-AEF9-D9798B0B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PARCIALES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003D34-424D-4356-B768-0110DB614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3513"/>
            <a:ext cx="9601200" cy="456868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sz="2800" dirty="0"/>
              <a:t>El modelo es lineal en los parámetros, no en los datos. Esto es importante porque la optimización se hace con respecto a los parámetros.</a:t>
            </a:r>
          </a:p>
          <a:p>
            <a:pPr algn="just"/>
            <a:r>
              <a:rPr lang="es-ES" sz="2800" dirty="0"/>
              <a:t>A mayor número de pesos, mayor complejidad -&gt; mayor flexibilidad. Pero, modelos muy complejos son propensos al sobreajuste con pocos datos</a:t>
            </a:r>
          </a:p>
          <a:p>
            <a:pPr algn="just"/>
            <a:r>
              <a:rPr lang="es-ES" sz="2800" dirty="0"/>
              <a:t>.</a:t>
            </a:r>
          </a:p>
          <a:p>
            <a:pPr algn="just"/>
            <a:r>
              <a:rPr lang="es-ES" sz="2800" dirty="0"/>
              <a:t>Con pocos datos, se requiere un modelo poco complejo, pero que resulta poco flexible ante el incremento en el número de datos.</a:t>
            </a:r>
          </a:p>
          <a:p>
            <a:pPr algn="just"/>
            <a:r>
              <a:rPr lang="es-ES" sz="2800" dirty="0"/>
              <a:t>Deseamos un compromiso entre la complejidad del modelo (número de parámetros) y su flexibilidad (capacidad de ajuste). </a:t>
            </a:r>
          </a:p>
          <a:p>
            <a:pPr algn="just"/>
            <a:r>
              <a:rPr lang="es-MX" sz="2800" dirty="0"/>
              <a:t>El sobreajuste se da cuando los parámetros escalan a valores muy altos.</a:t>
            </a:r>
          </a:p>
          <a:p>
            <a:pPr algn="just"/>
            <a:r>
              <a:rPr lang="es-MX" sz="2800" dirty="0"/>
              <a:t>Idea: tratar de penalizar valores altos de los parámetros en función de la complejidad =&gt; </a:t>
            </a:r>
            <a:r>
              <a:rPr lang="es-MX" sz="2800" b="1" i="1" dirty="0">
                <a:solidFill>
                  <a:srgbClr val="C00000"/>
                </a:solidFill>
              </a:rPr>
              <a:t>Regularización</a:t>
            </a:r>
          </a:p>
        </p:txBody>
      </p:sp>
    </p:spTree>
    <p:extLst>
      <p:ext uri="{BB962C8B-B14F-4D97-AF65-F5344CB8AC3E}">
        <p14:creationId xmlns:p14="http://schemas.microsoft.com/office/powerpoint/2010/main" val="176404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9B0F6-082A-4342-AEF9-D9798B0B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REGULARIZACIÓN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5F003D34-424D-4356-B768-0110DB614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sz="2800" dirty="0"/>
                  <a:t>La forma más simple es la penalización sobre la norma del vector de pesos (parámetros).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s-E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sz="28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s-ES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800" dirty="0"/>
              </a:p>
              <a:p>
                <a:pPr marL="0" indent="0">
                  <a:buNone/>
                </a:pPr>
                <a:r>
                  <a:rPr lang="es-MX" sz="2800" dirty="0"/>
                  <a:t>Donde: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s-E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s-E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sz="2800" b="1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5F003D34-424D-4356-B768-0110DB614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 t="-21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63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9B0F6-082A-4342-AEF9-D9798B0B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 DE LA REGULARIZACIÓN EN LOS PARÁMETROS</a:t>
            </a:r>
            <a:endParaRPr lang="es-MX" dirty="0"/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90DE0008-3035-43B7-A28E-EAC4B6F03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7363" y="2319579"/>
            <a:ext cx="5235437" cy="356477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D828295-FAE9-4E86-9437-6A691AEEBBBC}"/>
              </a:ext>
            </a:extLst>
          </p:cNvPr>
          <p:cNvSpPr/>
          <p:nvPr/>
        </p:nvSpPr>
        <p:spPr>
          <a:xfrm>
            <a:off x="742122" y="2578474"/>
            <a:ext cx="47310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Tabla de pesos w para M = 9 polinomios con varios valores para el parámetro de regularización λ. Nota que </a:t>
            </a:r>
            <a:r>
              <a:rPr lang="es-MX" sz="2400" dirty="0" err="1"/>
              <a:t>ln</a:t>
            </a:r>
            <a:r>
              <a:rPr lang="es-MX" sz="2400" dirty="0"/>
              <a:t> λ = −∞ corresponde a un modelo sin regularización. Vemos que, a medida que el valor de λ aumenta, la magnitud típica de los pesos disminuye.</a:t>
            </a:r>
          </a:p>
        </p:txBody>
      </p:sp>
    </p:spTree>
    <p:extLst>
      <p:ext uri="{BB962C8B-B14F-4D97-AF65-F5344CB8AC3E}">
        <p14:creationId xmlns:p14="http://schemas.microsoft.com/office/powerpoint/2010/main" val="27147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9B0F6-082A-4342-AEF9-D9798B0B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 DE LA REGULARIZACIÓN EN EL AJUSTE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65FF0E-D3C7-4193-BCDB-5B039BED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083363"/>
            <a:ext cx="9886950" cy="36576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02E665A-3E0D-44B2-A4BF-137C449D3496}"/>
              </a:ext>
            </a:extLst>
          </p:cNvPr>
          <p:cNvSpPr/>
          <p:nvPr/>
        </p:nvSpPr>
        <p:spPr>
          <a:xfrm>
            <a:off x="3273287" y="551783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sz="2400" dirty="0"/>
              <a:t>M = 9 con </a:t>
            </a:r>
            <a:r>
              <a:rPr lang="es-MX" sz="2400" dirty="0" err="1"/>
              <a:t>ln</a:t>
            </a:r>
            <a:r>
              <a:rPr lang="es-MX" sz="2400" dirty="0"/>
              <a:t> λ = −18  y </a:t>
            </a:r>
            <a:r>
              <a:rPr lang="es-MX" sz="2400" dirty="0" err="1"/>
              <a:t>ln</a:t>
            </a:r>
            <a:r>
              <a:rPr lang="es-MX" sz="2400" dirty="0"/>
              <a:t> λ = 0 </a:t>
            </a:r>
          </a:p>
        </p:txBody>
      </p:sp>
    </p:spTree>
    <p:extLst>
      <p:ext uri="{BB962C8B-B14F-4D97-AF65-F5344CB8AC3E}">
        <p14:creationId xmlns:p14="http://schemas.microsoft.com/office/powerpoint/2010/main" val="25573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9B0F6-082A-4342-AEF9-D9798B0B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 DE LA REGULARIZACIÓN EN EL DESEMPEÑO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C0384B-547F-4922-8DDE-851A5E053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790" y="2267778"/>
            <a:ext cx="5520419" cy="390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8CADB-58F7-40A6-8878-F7B5D799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16604C-357A-414C-9BAE-24E3824E2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6765"/>
            <a:ext cx="9601200" cy="4250635"/>
          </a:xfrm>
        </p:spPr>
        <p:txBody>
          <a:bodyPr>
            <a:normAutofit/>
          </a:bodyPr>
          <a:lstStyle/>
          <a:p>
            <a:r>
              <a:rPr lang="es-ES" sz="2800" dirty="0"/>
              <a:t>Entender algunos conceptos básicos de ML mediante el ejemplo de la regresión lineal con polinomios.</a:t>
            </a:r>
          </a:p>
          <a:p>
            <a:r>
              <a:rPr lang="es-ES" sz="2800" dirty="0"/>
              <a:t>Aplicar la técnica de regresión lineal con funciones base polinomiales.</a:t>
            </a:r>
          </a:p>
          <a:p>
            <a:r>
              <a:rPr lang="es-ES" sz="2800" dirty="0"/>
              <a:t>Identificar las componentes de la probabilidad bayesiana y su interpretación.</a:t>
            </a:r>
          </a:p>
          <a:p>
            <a:r>
              <a:rPr lang="es-ES" sz="2800" dirty="0"/>
              <a:t>Conocer las nociones básicas de la Teoría de la Decisión y la Teoría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260998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13155-7B33-418C-BD99-564F7A0B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345"/>
          </a:xfrm>
        </p:spPr>
        <p:txBody>
          <a:bodyPr/>
          <a:lstStyle/>
          <a:p>
            <a:r>
              <a:rPr lang="es-ES" dirty="0"/>
              <a:t>MODELOS LINEALES DE REGRESIÓN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3B2D7E-3B0C-4702-8609-0D9B1FAF6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10145"/>
                <a:ext cx="9601200" cy="4357255"/>
              </a:xfrm>
            </p:spPr>
            <p:txBody>
              <a:bodyPr>
                <a:normAutofit/>
              </a:bodyPr>
              <a:lstStyle/>
              <a:p>
                <a:r>
                  <a:rPr lang="es-ES" b="1" i="1" dirty="0"/>
                  <a:t>Regresión lineal: </a:t>
                </a:r>
                <a:r>
                  <a:rPr lang="es-ES" dirty="0"/>
                  <a:t>combinación lineal de variables de entrada: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s-MX" dirty="0"/>
                  <a:t> 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s-MX" dirty="0"/>
              </a:p>
              <a:p>
                <a:r>
                  <a:rPr lang="es-MX" b="1" i="1" dirty="0"/>
                  <a:t>Regresión lineal con funciones base: c</a:t>
                </a:r>
                <a:r>
                  <a:rPr lang="es-MX" dirty="0"/>
                  <a:t>ombinaciones lineales de funciones no-lineales de las variables de entrada: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, de tal forma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s-ES" b="1" i="1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donde </a:t>
                </a:r>
                <a14:m>
                  <m:oMath xmlns:m="http://schemas.openxmlformats.org/officeDocument/2006/math">
                    <m:r>
                      <a:rPr lang="es-E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3B2D7E-3B0C-4702-8609-0D9B1FAF6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10145"/>
                <a:ext cx="9601200" cy="4357255"/>
              </a:xfrm>
              <a:blipFill>
                <a:blip r:embed="rId2"/>
                <a:stretch>
                  <a:fillRect l="-635" t="-12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07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83EB2-7B6D-4B36-877E-70B3247A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9655"/>
          </a:xfrm>
        </p:spPr>
        <p:txBody>
          <a:bodyPr/>
          <a:lstStyle/>
          <a:p>
            <a:r>
              <a:rPr lang="es-ES" dirty="0"/>
              <a:t>FEATURES (CARACTERÍSTICAS) COMUNES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E7E1BC2-C844-400F-BF86-7BA34CEC6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24000"/>
                <a:ext cx="9601200" cy="4648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/>
                  <a:t>Hemos visto la importancia de hacer </a:t>
                </a:r>
                <a:r>
                  <a:rPr lang="es-ES" dirty="0" err="1"/>
                  <a:t>pre-procesamiento</a:t>
                </a:r>
                <a:r>
                  <a:rPr lang="es-ES" dirty="0"/>
                  <a:t> de los datos, también llamado el </a:t>
                </a:r>
                <a:r>
                  <a:rPr lang="es-ES" b="1" i="1" dirty="0"/>
                  <a:t>proceso de extracción de características</a:t>
                </a:r>
                <a:r>
                  <a:rPr lang="es-ES" dirty="0"/>
                  <a:t> (“</a:t>
                </a:r>
                <a:r>
                  <a:rPr lang="es-ES" i="1" dirty="0" err="1"/>
                  <a:t>feature</a:t>
                </a:r>
                <a:r>
                  <a:rPr lang="es-ES" i="1" dirty="0"/>
                  <a:t> </a:t>
                </a:r>
                <a:r>
                  <a:rPr lang="es-ES" i="1" dirty="0" err="1"/>
                  <a:t>extraction</a:t>
                </a:r>
                <a:r>
                  <a:rPr lang="es-ES" dirty="0"/>
                  <a:t>”) de las variables de entrada.</a:t>
                </a:r>
              </a:p>
              <a:p>
                <a:r>
                  <a:rPr lang="es-ES" dirty="0"/>
                  <a:t>Si los datos originales están dados por el vector </a:t>
                </a:r>
                <a14:m>
                  <m:oMath xmlns:m="http://schemas.openxmlformats.org/officeDocument/2006/math">
                    <m:r>
                      <a:rPr lang="es-E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/>
                  <a:t>, entonces sus características están dadas por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dirty="0"/>
              </a:p>
              <a:p>
                <a:pPr>
                  <a:spcAft>
                    <a:spcPts val="600"/>
                  </a:spcAft>
                </a:pPr>
                <a:r>
                  <a:rPr lang="es-ES" dirty="0"/>
                  <a:t>Funciones base Polinomiales (“</a:t>
                </a:r>
                <a:r>
                  <a:rPr lang="es-ES" i="1" dirty="0" err="1"/>
                  <a:t>polynomial</a:t>
                </a:r>
                <a:r>
                  <a:rPr lang="es-ES" i="1" dirty="0"/>
                  <a:t> </a:t>
                </a:r>
                <a:r>
                  <a:rPr lang="es-ES" i="1" dirty="0" err="1"/>
                  <a:t>features</a:t>
                </a:r>
                <a:r>
                  <a:rPr lang="es-ES" dirty="0"/>
                  <a:t>”):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  <a:p>
                <a:pPr>
                  <a:spcAft>
                    <a:spcPts val="600"/>
                  </a:spcAft>
                </a:pPr>
                <a:r>
                  <a:rPr lang="es-ES" dirty="0"/>
                  <a:t>Funciones base Gaussianas (“</a:t>
                </a:r>
                <a:r>
                  <a:rPr lang="es-ES" i="1" dirty="0"/>
                  <a:t>Gaussian </a:t>
                </a:r>
                <a:r>
                  <a:rPr lang="es-ES" i="1" dirty="0" err="1"/>
                  <a:t>features</a:t>
                </a:r>
                <a:r>
                  <a:rPr lang="es-ES" dirty="0"/>
                  <a:t>”)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ES" dirty="0"/>
              </a:p>
              <a:p>
                <a:pPr>
                  <a:spcAft>
                    <a:spcPts val="600"/>
                  </a:spcAft>
                </a:pPr>
                <a:r>
                  <a:rPr lang="es-ES" dirty="0"/>
                  <a:t>Funciones base Sigmoidales (“</a:t>
                </a:r>
                <a:r>
                  <a:rPr lang="es-ES" i="1" dirty="0"/>
                  <a:t>sigmoidal </a:t>
                </a:r>
                <a:r>
                  <a:rPr lang="es-ES" i="1" dirty="0" err="1"/>
                  <a:t>features</a:t>
                </a:r>
                <a:r>
                  <a:rPr lang="es-ES" dirty="0"/>
                  <a:t>”)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s-MX" dirty="0"/>
                  <a:t>     donde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E7E1BC2-C844-400F-BF86-7BA34CEC6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24000"/>
                <a:ext cx="9601200" cy="4648200"/>
              </a:xfrm>
              <a:blipFill>
                <a:blip r:embed="rId2"/>
                <a:stretch>
                  <a:fillRect l="-571" t="-1573" r="-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57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C5C86-3C26-450E-822B-C74F02CB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MAXIMO DE VEROSIMILITUD Y MÍNIMOS CUADRADOS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19545C-B8EA-4348-8CEA-E78B5223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65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C47D3-5FDF-45A0-8FFE-5CBF3D10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 POLINOMIAL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DA1530-FC4A-4EE0-9399-2C23941A8DCD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900546" y="1844824"/>
            <a:ext cx="4448175" cy="39186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70B1C97-5E35-47AC-9BC7-57A78047BA22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5348722" y="1685798"/>
                <a:ext cx="6580042" cy="44864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s-ES" u="sng" dirty="0"/>
                  <a:t>DATOS DE ENTRADA:</a:t>
                </a:r>
              </a:p>
              <a:p>
                <a:pPr marL="0" indent="0" algn="just">
                  <a:buNone/>
                </a:pPr>
                <a:r>
                  <a:rPr lang="es-MX" dirty="0"/>
                  <a:t>Un conjunto de N datos de entrenamiento y sus respectivos valores objetivo: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E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dirty="0"/>
              </a:p>
              <a:p>
                <a:pPr marL="0" indent="0" algn="just">
                  <a:buNone/>
                </a:pPr>
                <a:r>
                  <a:rPr lang="es-MX" dirty="0"/>
                  <a:t>donde:</a:t>
                </a: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s-MX" dirty="0"/>
                  <a:t>con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(0.3)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</a:t>
                </a:r>
              </a:p>
              <a:p>
                <a:pPr marL="0" indent="0" algn="just">
                  <a:buNone/>
                </a:pPr>
                <a:r>
                  <a:rPr lang="es-MX" u="sng" dirty="0"/>
                  <a:t>SALIDA:</a:t>
                </a:r>
              </a:p>
              <a:p>
                <a:pPr marL="0" indent="0" algn="just">
                  <a:buNone/>
                </a:pPr>
                <a:r>
                  <a:rPr lang="es-MX" dirty="0"/>
                  <a:t>Un modelo lineal de ajuste polinomial: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70B1C97-5E35-47AC-9BC7-57A78047B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348722" y="1685798"/>
                <a:ext cx="6580042" cy="4486401"/>
              </a:xfrm>
              <a:blipFill>
                <a:blip r:embed="rId3"/>
                <a:stretch>
                  <a:fillRect l="-833" t="-1633" r="-8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19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C47D3-5FDF-45A0-8FFE-5CBF3D10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DE ERROR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70B1C97-5E35-47AC-9BC7-57A78047BA22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5508349" y="1844825"/>
                <a:ext cx="5464452" cy="404016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el ajuste se hace mediante la minimización de la función de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dirty="0"/>
                  <a:t> es el objetivo (valor de la muestra –puntos azules en la figura).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70B1C97-5E35-47AC-9BC7-57A78047B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508349" y="1844825"/>
                <a:ext cx="5464452" cy="4040162"/>
              </a:xfrm>
              <a:blipFill>
                <a:blip r:embed="rId2"/>
                <a:stretch>
                  <a:fillRect l="-12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460389D5-551D-4E05-9AF3-C362B802659D}"/>
              </a:ext>
            </a:extLst>
          </p:cNvPr>
          <p:cNvSpPr txBox="1"/>
          <p:nvPr/>
        </p:nvSpPr>
        <p:spPr>
          <a:xfrm>
            <a:off x="1060173" y="4829222"/>
            <a:ext cx="424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Tomada de: </a:t>
            </a:r>
            <a:r>
              <a:rPr lang="en-US" sz="1600" dirty="0"/>
              <a:t>Bishop, Christopher M. ( 2006). Pattern recognition and machine learning. New York. Springer.</a:t>
            </a:r>
            <a:endParaRPr lang="es-MX" sz="1600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4955448-992E-4850-94CB-BF72317ABC2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734391" y="1490957"/>
            <a:ext cx="4448175" cy="33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2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9B0F6-082A-4342-AEF9-D9798B0B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 DE LA COMPLEJIDAD DEL MODELO EN EL AJUSTE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B4BAE44-40ED-4973-9695-A9E6E5398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775794"/>
            <a:ext cx="9839739" cy="5004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158BEBA8-FEE9-441E-99BB-3929242A9F29}"/>
                  </a:ext>
                </a:extLst>
              </p:cNvPr>
              <p:cNvSpPr/>
              <p:nvPr/>
            </p:nvSpPr>
            <p:spPr>
              <a:xfrm>
                <a:off x="1990441" y="2934818"/>
                <a:ext cx="1532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158BEBA8-FEE9-441E-99BB-3929242A9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41" y="2934818"/>
                <a:ext cx="153202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4D399D9-AB46-4E0E-89A2-2B737FA59797}"/>
                  </a:ext>
                </a:extLst>
              </p:cNvPr>
              <p:cNvSpPr/>
              <p:nvPr/>
            </p:nvSpPr>
            <p:spPr>
              <a:xfrm>
                <a:off x="6863358" y="2934818"/>
                <a:ext cx="2202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4D399D9-AB46-4E0E-89A2-2B737FA59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358" y="2934818"/>
                <a:ext cx="220239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4D7F3CA-2491-41BE-BF63-DB90DE70AE19}"/>
                  </a:ext>
                </a:extLst>
              </p:cNvPr>
              <p:cNvSpPr/>
              <p:nvPr/>
            </p:nvSpPr>
            <p:spPr>
              <a:xfrm>
                <a:off x="1560836" y="6141686"/>
                <a:ext cx="3923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4D7F3CA-2491-41BE-BF63-DB90DE70A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836" y="6141686"/>
                <a:ext cx="392325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60D72F2-0C53-402C-AD46-A4341CF022CE}"/>
                  </a:ext>
                </a:extLst>
              </p:cNvPr>
              <p:cNvSpPr/>
              <p:nvPr/>
            </p:nvSpPr>
            <p:spPr>
              <a:xfrm>
                <a:off x="6863358" y="5183338"/>
                <a:ext cx="2077748" cy="902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60D72F2-0C53-402C-AD46-A4341CF02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358" y="5183338"/>
                <a:ext cx="2077748" cy="9024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9DC88C7-1843-4F83-9680-CC5190AC0C35}"/>
                  </a:ext>
                </a:extLst>
              </p:cNvPr>
              <p:cNvSpPr/>
              <p:nvPr/>
            </p:nvSpPr>
            <p:spPr>
              <a:xfrm>
                <a:off x="1990441" y="3369185"/>
                <a:ext cx="1080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9DC88C7-1843-4F83-9680-CC5190A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41" y="3369185"/>
                <a:ext cx="10809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BF76B7FB-1FFA-4F2B-AEDB-FE73A95A9DB6}"/>
                  </a:ext>
                </a:extLst>
              </p:cNvPr>
              <p:cNvSpPr/>
              <p:nvPr/>
            </p:nvSpPr>
            <p:spPr>
              <a:xfrm>
                <a:off x="6945945" y="3398223"/>
                <a:ext cx="1623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BF76B7FB-1FFA-4F2B-AEDB-FE73A95A9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45" y="3398223"/>
                <a:ext cx="16233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37CC32A-694E-4E19-A6F1-7FF4BEA1F692}"/>
                  </a:ext>
                </a:extLst>
              </p:cNvPr>
              <p:cNvSpPr/>
              <p:nvPr/>
            </p:nvSpPr>
            <p:spPr>
              <a:xfrm>
                <a:off x="1744810" y="5707319"/>
                <a:ext cx="1989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⋯,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37CC32A-694E-4E19-A6F1-7FF4BEA1F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810" y="5707319"/>
                <a:ext cx="19893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B95DFDA1-5C1C-4777-A6FF-039F96D8C6EA}"/>
                  </a:ext>
                </a:extLst>
              </p:cNvPr>
              <p:cNvSpPr/>
              <p:nvPr/>
            </p:nvSpPr>
            <p:spPr>
              <a:xfrm>
                <a:off x="6951781" y="6076651"/>
                <a:ext cx="2054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⋯,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B95DFDA1-5C1C-4777-A6FF-039F96D8C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781" y="6076651"/>
                <a:ext cx="20547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id="{25D9A543-C39F-430F-94D4-FF62848DC775}"/>
              </a:ext>
            </a:extLst>
          </p:cNvPr>
          <p:cNvSpPr/>
          <p:nvPr/>
        </p:nvSpPr>
        <p:spPr>
          <a:xfrm>
            <a:off x="6361043" y="4174435"/>
            <a:ext cx="5039532" cy="26058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A8869C6-B137-4237-AD71-0DD64FA87F9E}"/>
              </a:ext>
            </a:extLst>
          </p:cNvPr>
          <p:cNvSpPr txBox="1"/>
          <p:nvPr/>
        </p:nvSpPr>
        <p:spPr>
          <a:xfrm>
            <a:off x="9198177" y="4394144"/>
            <a:ext cx="119224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u="sng" dirty="0" err="1">
                <a:solidFill>
                  <a:srgbClr val="C00000"/>
                </a:solidFill>
              </a:rPr>
              <a:t>Overfitting</a:t>
            </a:r>
            <a:endParaRPr lang="es-MX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8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C47D3-5FDF-45A0-8FFE-5CBF3D10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MÉTRICA DE DESEMPEÑO: E</a:t>
            </a:r>
            <a:r>
              <a:rPr lang="es-ES" sz="2400" dirty="0"/>
              <a:t>RMS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0389D5-551D-4E05-9AF3-C362B802659D}"/>
              </a:ext>
            </a:extLst>
          </p:cNvPr>
          <p:cNvSpPr txBox="1"/>
          <p:nvPr/>
        </p:nvSpPr>
        <p:spPr>
          <a:xfrm>
            <a:off x="5645425" y="5451903"/>
            <a:ext cx="6175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Tomadas de: </a:t>
            </a:r>
            <a:r>
              <a:rPr lang="en-US" sz="1600" dirty="0"/>
              <a:t>Bishop, Christopher M. ( 2006). Pattern recognition and machine learning. New York. Springer.</a:t>
            </a:r>
            <a:endParaRPr lang="es-MX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383C6687-C5CA-44FC-85BA-22248D99BA11}"/>
                  </a:ext>
                </a:extLst>
              </p:cNvPr>
              <p:cNvSpPr>
                <a:spLocks noGrp="1"/>
              </p:cNvSpPr>
              <p:nvPr>
                <p:ph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MX" dirty="0"/>
                  <a:t>Error cuadrático medio: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RMS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383C6687-C5CA-44FC-85BA-22248D99B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2"/>
              </p:nvPr>
            </p:nvSpPr>
            <p:spPr>
              <a:blipFill>
                <a:blip r:embed="rId2"/>
                <a:stretch>
                  <a:fillRect l="-1370" t="-12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A78F2F78-5B60-4A58-A942-26E9E4766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73" y="2800350"/>
            <a:ext cx="4657725" cy="33718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6291820-DD0D-4CE8-8720-CCA968116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878" y="2010057"/>
            <a:ext cx="4991100" cy="31623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B409E47-9372-47F4-A612-E4E62B59DF89}"/>
              </a:ext>
            </a:extLst>
          </p:cNvPr>
          <p:cNvSpPr txBox="1"/>
          <p:nvPr/>
        </p:nvSpPr>
        <p:spPr>
          <a:xfrm>
            <a:off x="5576075" y="1471449"/>
            <a:ext cx="119224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u="sng" dirty="0" err="1">
                <a:solidFill>
                  <a:srgbClr val="C00000"/>
                </a:solidFill>
              </a:rPr>
              <a:t>Overfitting</a:t>
            </a:r>
            <a:endParaRPr lang="es-MX" u="sng" dirty="0">
              <a:solidFill>
                <a:srgbClr val="C00000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6AB45F1-34AD-41BB-AFE5-37C624677E3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768324" y="1656115"/>
            <a:ext cx="3505248" cy="53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123F938-DF22-4C74-A907-5BAAEC7D779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051506" y="1840781"/>
            <a:ext cx="1120694" cy="377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275176F-DD9D-406C-964F-0F81F96C8E1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051508" y="1840781"/>
            <a:ext cx="1120692" cy="127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58B8DFB-FBFA-4084-921C-446DF31B3B3C}"/>
              </a:ext>
            </a:extLst>
          </p:cNvPr>
          <p:cNvSpPr/>
          <p:nvPr/>
        </p:nvSpPr>
        <p:spPr>
          <a:xfrm>
            <a:off x="10000557" y="1750470"/>
            <a:ext cx="1610099" cy="386262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338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</p:bldLst>
  </p:timing>
</p:sld>
</file>

<file path=ppt/theme/theme1.xml><?xml version="1.0" encoding="utf-8"?>
<a:theme xmlns:a="http://schemas.openxmlformats.org/drawingml/2006/main" name="Recor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Beige_1" id="{A8D0F788-E352-4B0D-A806-DDDA8D03C21C}" vid="{BF79272F-2125-4C43-ACB1-4136912AB9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Tema_Beige_1</Template>
  <TotalTime>289</TotalTime>
  <Words>739</Words>
  <Application>Microsoft Office PowerPoint</Application>
  <PresentationFormat>Panorámica</PresentationFormat>
  <Paragraphs>79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Cambria Math</vt:lpstr>
      <vt:lpstr>Franklin Gothic Book</vt:lpstr>
      <vt:lpstr>Recorte</vt:lpstr>
      <vt:lpstr>Nociones básicas en reconocimiento de patrones</vt:lpstr>
      <vt:lpstr>OBJETIVOS</vt:lpstr>
      <vt:lpstr>MODELOS LINEALES DE REGRESIÓN</vt:lpstr>
      <vt:lpstr>FEATURES (CARACTERÍSTICAS) COMUNES</vt:lpstr>
      <vt:lpstr>MAXIMO DE VEROSIMILITUD Y MÍNIMOS CUADRADOS</vt:lpstr>
      <vt:lpstr>REGRESIÓN POLINOMIAL</vt:lpstr>
      <vt:lpstr>FUNCIÓN DE ERROR</vt:lpstr>
      <vt:lpstr>EFECTO DE LA COMPLEJIDAD DEL MODELO EN EL AJUSTE</vt:lpstr>
      <vt:lpstr>MÉTRICA DE DESEMPEÑO: ERMS</vt:lpstr>
      <vt:lpstr>EFECTO DE LA CANTIDAD DE DATOS N EN EL AJUSTE</vt:lpstr>
      <vt:lpstr>CONCLUSIONES PARCIALES</vt:lpstr>
      <vt:lpstr>REGULARIZACIÓN</vt:lpstr>
      <vt:lpstr>EFECTO DE LA REGULARIZACIÓN EN LOS PARÁMETROS</vt:lpstr>
      <vt:lpstr>EFECTO DE LA REGULARIZACIÓN EN EL AJUSTE</vt:lpstr>
      <vt:lpstr>EFECTO DE LA REGULARIZACIÓN EN EL DESEMPEÑO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Probabilidades Bayesianas</dc:title>
  <dc:creator>Jorge Hermosillo</dc:creator>
  <cp:lastModifiedBy>Jorge Hermosillo</cp:lastModifiedBy>
  <cp:revision>41</cp:revision>
  <dcterms:created xsi:type="dcterms:W3CDTF">2020-04-20T01:00:48Z</dcterms:created>
  <dcterms:modified xsi:type="dcterms:W3CDTF">2020-04-21T22:23:33Z</dcterms:modified>
</cp:coreProperties>
</file>