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5" r:id="rId2"/>
    <p:sldId id="329" r:id="rId3"/>
    <p:sldId id="330" r:id="rId4"/>
    <p:sldId id="331" r:id="rId5"/>
    <p:sldId id="310" r:id="rId6"/>
    <p:sldId id="311" r:id="rId7"/>
    <p:sldId id="312" r:id="rId8"/>
    <p:sldId id="313" r:id="rId9"/>
    <p:sldId id="314" r:id="rId10"/>
    <p:sldId id="315" r:id="rId11"/>
    <p:sldId id="316" r:id="rId12"/>
    <p:sldId id="334" r:id="rId13"/>
    <p:sldId id="335" r:id="rId14"/>
    <p:sldId id="332" r:id="rId15"/>
    <p:sldId id="333" r:id="rId16"/>
    <p:sldId id="308" r:id="rId17"/>
    <p:sldId id="297" r:id="rId18"/>
    <p:sldId id="306" r:id="rId19"/>
    <p:sldId id="303" r:id="rId20"/>
    <p:sldId id="29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38"/>
    <p:restoredTop sz="96405"/>
  </p:normalViewPr>
  <p:slideViewPr>
    <p:cSldViewPr>
      <p:cViewPr varScale="1">
        <p:scale>
          <a:sx n="69" d="100"/>
          <a:sy n="69" d="100"/>
        </p:scale>
        <p:origin x="11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5400" b="1" cap="all" baseline="0">
                <a:solidFill>
                  <a:schemeClr val="tx1">
                    <a:lumMod val="75000"/>
                    <a:lumOff val="2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5" name="Footer Placeholder 4"/>
          <p:cNvSpPr>
            <a:spLocks noGrp="1"/>
          </p:cNvSpPr>
          <p:nvPr>
            <p:ph type="ftr" sz="quarter" idx="11"/>
          </p:nvPr>
        </p:nvSpPr>
        <p:spPr>
          <a:xfrm>
            <a:off x="1436347" y="6453386"/>
            <a:ext cx="6270922" cy="404614"/>
          </a:xfrm>
        </p:spPr>
        <p:txBody>
          <a:bodyPr/>
          <a:lstStyle>
            <a:lvl1pPr algn="ctr">
              <a:defRPr baseline="0">
                <a:solidFill>
                  <a:schemeClr val="tx2"/>
                </a:solidFill>
              </a:defRPr>
            </a:lvl1pPr>
          </a:lstStyle>
          <a:p>
            <a:endParaRPr lang="es-MX"/>
          </a:p>
        </p:txBody>
      </p:sp>
    </p:spTree>
    <p:extLst>
      <p:ext uri="{BB962C8B-B14F-4D97-AF65-F5344CB8AC3E}">
        <p14:creationId xmlns:p14="http://schemas.microsoft.com/office/powerpoint/2010/main" val="36262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42987" y="6453386"/>
            <a:ext cx="903429" cy="404614"/>
          </a:xfrm>
          <a:prstGeom prst="rect">
            <a:avLst/>
          </a:prstGeom>
        </p:spPr>
        <p:txBody>
          <a:bodyPr/>
          <a:lstStyle/>
          <a:p>
            <a:fld id="{4C98B2E9-86AB-4D88-B624-B77A1CE69B3A}" type="datetimeFigureOut">
              <a:rPr lang="es-MX" smtClean="0"/>
              <a:pPr/>
              <a:t>22/04/2020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7104552" y="6453386"/>
            <a:ext cx="1197219" cy="404614"/>
          </a:xfrm>
          <a:prstGeom prst="rect">
            <a:avLst/>
          </a:prstGeom>
        </p:spPr>
        <p:txBody>
          <a:bodyPr/>
          <a:lstStyle/>
          <a:p>
            <a:fld id="{0EC3E458-1557-4F67-8BF2-CCB3AD501E5A}" type="slidenum">
              <a:rPr lang="es-MX" smtClean="0"/>
              <a:pPr/>
              <a:t>‹Nº›</a:t>
            </a:fld>
            <a:endParaRPr lang="es-MX"/>
          </a:p>
        </p:txBody>
      </p:sp>
    </p:spTree>
    <p:extLst>
      <p:ext uri="{BB962C8B-B14F-4D97-AF65-F5344CB8AC3E}">
        <p14:creationId xmlns:p14="http://schemas.microsoft.com/office/powerpoint/2010/main" val="328697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8700" y="685800"/>
            <a:ext cx="7200900" cy="1159024"/>
          </a:xfrm>
        </p:spPr>
        <p:txBody>
          <a:bodyPr>
            <a:normAutofit/>
          </a:bodyPr>
          <a:lstStyle>
            <a:lvl1pPr algn="ctr">
              <a:defRPr sz="3600">
                <a:solidFill>
                  <a:schemeClr val="tx1">
                    <a:lumMod val="75000"/>
                    <a:lumOff val="25000"/>
                  </a:schemeClr>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1028700" y="1988840"/>
            <a:ext cx="7200900" cy="3878560"/>
          </a:xfrm>
        </p:spPr>
        <p:txBody>
          <a:bodyPr/>
          <a:lstStyle>
            <a:lvl1pPr marL="384048" indent="-384048">
              <a:buFont typeface="Franklin Gothic Book" panose="020B0503020102020204" pitchFamily="34" charset="0"/>
              <a:buChar char="►"/>
              <a:defRPr>
                <a:solidFill>
                  <a:schemeClr val="tx1">
                    <a:lumMod val="75000"/>
                    <a:lumOff val="25000"/>
                  </a:schemeClr>
                </a:solidFill>
              </a:defRPr>
            </a:lvl1pPr>
            <a:lvl2pPr marL="914400" indent="-384048">
              <a:buFont typeface="Franklin Gothic Book" panose="020B0503020102020204" pitchFamily="34" charset="0"/>
              <a:buChar char="•"/>
              <a:defRPr>
                <a:solidFill>
                  <a:schemeClr val="tx1">
                    <a:lumMod val="75000"/>
                    <a:lumOff val="25000"/>
                  </a:schemeClr>
                </a:solidFill>
              </a:defRPr>
            </a:lvl2pPr>
            <a:lvl3pPr marL="1371600" indent="-384048">
              <a:buFont typeface="Franklin Gothic Book" panose="020B0503020102020204" pitchFamily="34" charset="0"/>
              <a:buChar cha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42987" y="6453386"/>
            <a:ext cx="903429" cy="404614"/>
          </a:xfrm>
          <a:prstGeom prst="rect">
            <a:avLst/>
          </a:prstGeom>
        </p:spPr>
        <p:txBody>
          <a:bodyPr/>
          <a:lstStyle/>
          <a:p>
            <a:fld id="{4C98B2E9-86AB-4D88-B624-B77A1CE69B3A}" type="datetimeFigureOut">
              <a:rPr lang="es-MX" smtClean="0"/>
              <a:pPr/>
              <a:t>22/04/2020</a:t>
            </a:fld>
            <a:endParaRPr lang="es-MX"/>
          </a:p>
        </p:txBody>
      </p:sp>
      <p:sp>
        <p:nvSpPr>
          <p:cNvPr id="5" name="Footer Placeholder 4"/>
          <p:cNvSpPr>
            <a:spLocks noGrp="1"/>
          </p:cNvSpPr>
          <p:nvPr>
            <p:ph type="ftr" sz="quarter" idx="11"/>
          </p:nvPr>
        </p:nvSpPr>
        <p:spPr/>
        <p:txBody>
          <a:bodyPr/>
          <a:lstStyle/>
          <a:p>
            <a:endParaRPr lang="es-MX"/>
          </a:p>
        </p:txBody>
      </p:sp>
      <p:sp>
        <p:nvSpPr>
          <p:cNvPr id="10" name="Slide Number Placeholder 5">
            <a:extLst>
              <a:ext uri="{FF2B5EF4-FFF2-40B4-BE49-F238E27FC236}">
                <a16:creationId xmlns:a16="http://schemas.microsoft.com/office/drawing/2014/main" id="{0715C696-68C8-4F2E-AE6C-538878278D96}"/>
              </a:ext>
            </a:extLst>
          </p:cNvPr>
          <p:cNvSpPr txBox="1">
            <a:spLocks/>
          </p:cNvSpPr>
          <p:nvPr/>
        </p:nvSpPr>
        <p:spPr>
          <a:xfrm>
            <a:off x="8604448" y="44624"/>
            <a:ext cx="446856" cy="432048"/>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a:p>
        </p:txBody>
      </p:sp>
    </p:spTree>
    <p:extLst>
      <p:ext uri="{BB962C8B-B14F-4D97-AF65-F5344CB8AC3E}">
        <p14:creationId xmlns:p14="http://schemas.microsoft.com/office/powerpoint/2010/main" val="222786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8700" y="685800"/>
            <a:ext cx="7200900" cy="1159024"/>
          </a:xfrm>
        </p:spPr>
        <p:txBody>
          <a:bodyPr>
            <a:normAutofit/>
          </a:bodyPr>
          <a:lstStyle>
            <a:lvl1pPr algn="ctr">
              <a:defRPr sz="3600">
                <a:solidFill>
                  <a:schemeClr val="tx1">
                    <a:lumMod val="75000"/>
                    <a:lumOff val="25000"/>
                  </a:schemeClr>
                </a:solidFill>
              </a:defRPr>
            </a:lvl1pPr>
          </a:lstStyle>
          <a:p>
            <a:r>
              <a:rPr lang="es-ES" dirty="0"/>
              <a:t>HAGA CLIC PARA MODIFICAR EL ESTILO DE TÍTULO DEL PATRÓN</a:t>
            </a:r>
            <a:endParaRPr lang="en-US" dirty="0"/>
          </a:p>
        </p:txBody>
      </p:sp>
      <p:sp>
        <p:nvSpPr>
          <p:cNvPr id="5" name="Date Placeholder 4"/>
          <p:cNvSpPr>
            <a:spLocks noGrp="1"/>
          </p:cNvSpPr>
          <p:nvPr>
            <p:ph type="dt" sz="half" idx="10"/>
          </p:nvPr>
        </p:nvSpPr>
        <p:spPr>
          <a:xfrm>
            <a:off x="1042987" y="6453386"/>
            <a:ext cx="903429" cy="404614"/>
          </a:xfrm>
          <a:prstGeom prst="rect">
            <a:avLst/>
          </a:prstGeom>
        </p:spPr>
        <p:txBody>
          <a:bodyPr/>
          <a:lstStyle/>
          <a:p>
            <a:fld id="{4C98B2E9-86AB-4D88-B624-B77A1CE69B3A}" type="datetimeFigureOut">
              <a:rPr lang="es-MX" smtClean="0"/>
              <a:pPr/>
              <a:t>22/04/2020</a:t>
            </a:fld>
            <a:endParaRPr lang="es-MX"/>
          </a:p>
        </p:txBody>
      </p:sp>
      <p:sp>
        <p:nvSpPr>
          <p:cNvPr id="6" name="Footer Placeholder 5"/>
          <p:cNvSpPr>
            <a:spLocks noGrp="1"/>
          </p:cNvSpPr>
          <p:nvPr>
            <p:ph type="ftr" sz="quarter" idx="11"/>
          </p:nvPr>
        </p:nvSpPr>
        <p:spPr/>
        <p:txBody>
          <a:bodyPr/>
          <a:lstStyle/>
          <a:p>
            <a:endParaRPr lang="es-MX"/>
          </a:p>
        </p:txBody>
      </p:sp>
      <p:sp>
        <p:nvSpPr>
          <p:cNvPr id="10" name="Slide Number Placeholder 5">
            <a:extLst>
              <a:ext uri="{FF2B5EF4-FFF2-40B4-BE49-F238E27FC236}">
                <a16:creationId xmlns:a16="http://schemas.microsoft.com/office/drawing/2014/main" id="{41C087A7-C90C-40EA-8C24-8638544A8CF0}"/>
              </a:ext>
            </a:extLst>
          </p:cNvPr>
          <p:cNvSpPr txBox="1">
            <a:spLocks/>
          </p:cNvSpPr>
          <p:nvPr/>
        </p:nvSpPr>
        <p:spPr>
          <a:xfrm>
            <a:off x="8604448" y="44624"/>
            <a:ext cx="446856" cy="432048"/>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a:p>
        </p:txBody>
      </p:sp>
      <p:sp>
        <p:nvSpPr>
          <p:cNvPr id="12" name="Content Placeholder 2">
            <a:extLst>
              <a:ext uri="{FF2B5EF4-FFF2-40B4-BE49-F238E27FC236}">
                <a16:creationId xmlns:a16="http://schemas.microsoft.com/office/drawing/2014/main" id="{43055B4A-CE71-4C67-96FB-946B77BD2F24}"/>
              </a:ext>
            </a:extLst>
          </p:cNvPr>
          <p:cNvSpPr>
            <a:spLocks noGrp="1"/>
          </p:cNvSpPr>
          <p:nvPr>
            <p:ph idx="12"/>
          </p:nvPr>
        </p:nvSpPr>
        <p:spPr>
          <a:xfrm>
            <a:off x="1048224" y="2060848"/>
            <a:ext cx="3335840" cy="3806553"/>
          </a:xfrm>
        </p:spPr>
        <p:txBody>
          <a:bodyPr/>
          <a:lstStyle>
            <a:lvl1pPr marL="384048" indent="-384048">
              <a:buFont typeface="Franklin Gothic Book" panose="020B0503020102020204" pitchFamily="34" charset="0"/>
              <a:buChar char="►"/>
              <a:defRPr>
                <a:solidFill>
                  <a:schemeClr val="tx1">
                    <a:lumMod val="75000"/>
                    <a:lumOff val="25000"/>
                  </a:schemeClr>
                </a:solidFill>
              </a:defRPr>
            </a:lvl1pPr>
            <a:lvl2pPr marL="914400" indent="-384048">
              <a:buFont typeface="Franklin Gothic Book" panose="020B0503020102020204" pitchFamily="34" charset="0"/>
              <a:buChar char="•"/>
              <a:defRPr>
                <a:solidFill>
                  <a:schemeClr val="tx1">
                    <a:lumMod val="75000"/>
                    <a:lumOff val="25000"/>
                  </a:schemeClr>
                </a:solidFill>
              </a:defRPr>
            </a:lvl2pPr>
            <a:lvl3pPr marL="1371600" indent="-384048">
              <a:buFont typeface="Franklin Gothic Book" panose="020B0503020102020204" pitchFamily="34" charset="0"/>
              <a:buChar cha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2">
            <a:extLst>
              <a:ext uri="{FF2B5EF4-FFF2-40B4-BE49-F238E27FC236}">
                <a16:creationId xmlns:a16="http://schemas.microsoft.com/office/drawing/2014/main" id="{F034B88A-A880-4A77-BDB6-66A77FD48CCA}"/>
              </a:ext>
            </a:extLst>
          </p:cNvPr>
          <p:cNvSpPr>
            <a:spLocks noGrp="1"/>
          </p:cNvSpPr>
          <p:nvPr>
            <p:ph idx="13"/>
          </p:nvPr>
        </p:nvSpPr>
        <p:spPr>
          <a:xfrm>
            <a:off x="4893760" y="2078432"/>
            <a:ext cx="3335840" cy="3806553"/>
          </a:xfrm>
        </p:spPr>
        <p:txBody>
          <a:bodyPr/>
          <a:lstStyle>
            <a:lvl1pPr marL="384048" indent="-384048">
              <a:buFont typeface="Franklin Gothic Book" panose="020B0503020102020204" pitchFamily="34" charset="0"/>
              <a:buChar char="►"/>
              <a:defRPr>
                <a:solidFill>
                  <a:schemeClr val="tx1">
                    <a:lumMod val="75000"/>
                    <a:lumOff val="25000"/>
                  </a:schemeClr>
                </a:solidFill>
              </a:defRPr>
            </a:lvl1pPr>
            <a:lvl2pPr marL="914400" indent="-384048">
              <a:buFont typeface="Franklin Gothic Book" panose="020B0503020102020204" pitchFamily="34" charset="0"/>
              <a:buChar char="•"/>
              <a:defRPr>
                <a:solidFill>
                  <a:schemeClr val="tx1">
                    <a:lumMod val="75000"/>
                    <a:lumOff val="25000"/>
                  </a:schemeClr>
                </a:solidFill>
              </a:defRPr>
            </a:lvl2pPr>
            <a:lvl3pPr marL="1371600" indent="-384048">
              <a:buFont typeface="Franklin Gothic Book" panose="020B0503020102020204" pitchFamily="34" charset="0"/>
              <a:buChar cha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412892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8700" y="685800"/>
            <a:ext cx="7200900" cy="1159024"/>
          </a:xfrm>
        </p:spPr>
        <p:txBody>
          <a:bodyPr>
            <a:normAutofit/>
          </a:bodyPr>
          <a:lstStyle>
            <a:lvl1pPr algn="ctr">
              <a:defRPr sz="3600">
                <a:solidFill>
                  <a:schemeClr val="tx1">
                    <a:lumMod val="75000"/>
                    <a:lumOff val="25000"/>
                  </a:schemeClr>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28700" y="1988840"/>
            <a:ext cx="3335840" cy="823912"/>
          </a:xfrm>
        </p:spPr>
        <p:txBody>
          <a:bodyPr anchor="b">
            <a:noAutofit/>
          </a:bodyPr>
          <a:lstStyle>
            <a:lvl1pPr marL="0" indent="0">
              <a:lnSpc>
                <a:spcPct val="84000"/>
              </a:lnSpc>
              <a:spcBef>
                <a:spcPts val="0"/>
              </a:spcBef>
              <a:spcAft>
                <a:spcPts val="0"/>
              </a:spcAft>
              <a:buNone/>
              <a:defRPr sz="2000" b="0" baseline="0">
                <a:solidFill>
                  <a:schemeClr val="tx1">
                    <a:lumMod val="50000"/>
                    <a:lumOff val="5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5" name="Text Placeholder 4"/>
          <p:cNvSpPr>
            <a:spLocks noGrp="1"/>
          </p:cNvSpPr>
          <p:nvPr>
            <p:ph type="body" sz="quarter" idx="3"/>
          </p:nvPr>
        </p:nvSpPr>
        <p:spPr>
          <a:xfrm>
            <a:off x="4893760" y="1998364"/>
            <a:ext cx="3335840" cy="823912"/>
          </a:xfrm>
        </p:spPr>
        <p:txBody>
          <a:bodyPr anchor="b">
            <a:noAutofit/>
          </a:bodyPr>
          <a:lstStyle>
            <a:lvl1pPr marL="0" indent="0">
              <a:lnSpc>
                <a:spcPct val="84000"/>
              </a:lnSpc>
              <a:spcBef>
                <a:spcPts val="0"/>
              </a:spcBef>
              <a:spcAft>
                <a:spcPts val="0"/>
              </a:spcAft>
              <a:buNone/>
              <a:defRPr sz="2000" b="0" baseline="0">
                <a:solidFill>
                  <a:schemeClr val="tx1">
                    <a:lumMod val="50000"/>
                    <a:lumOff val="5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7" name="Date Placeholder 6"/>
          <p:cNvSpPr>
            <a:spLocks noGrp="1"/>
          </p:cNvSpPr>
          <p:nvPr>
            <p:ph type="dt" sz="half" idx="10"/>
          </p:nvPr>
        </p:nvSpPr>
        <p:spPr>
          <a:xfrm>
            <a:off x="1042987" y="6453386"/>
            <a:ext cx="903429" cy="404614"/>
          </a:xfrm>
          <a:prstGeom prst="rect">
            <a:avLst/>
          </a:prstGeom>
        </p:spPr>
        <p:txBody>
          <a:bodyPr/>
          <a:lstStyle/>
          <a:p>
            <a:fld id="{4C98B2E9-86AB-4D88-B624-B77A1CE69B3A}" type="datetimeFigureOut">
              <a:rPr lang="es-MX" smtClean="0"/>
              <a:pPr/>
              <a:t>22/04/2020</a:t>
            </a:fld>
            <a:endParaRPr lang="es-MX"/>
          </a:p>
        </p:txBody>
      </p:sp>
      <p:sp>
        <p:nvSpPr>
          <p:cNvPr id="8" name="Footer Placeholder 7"/>
          <p:cNvSpPr>
            <a:spLocks noGrp="1"/>
          </p:cNvSpPr>
          <p:nvPr>
            <p:ph type="ftr" sz="quarter" idx="11"/>
          </p:nvPr>
        </p:nvSpPr>
        <p:spPr/>
        <p:txBody>
          <a:bodyPr/>
          <a:lstStyle/>
          <a:p>
            <a:endParaRPr lang="es-MX"/>
          </a:p>
        </p:txBody>
      </p:sp>
      <p:sp>
        <p:nvSpPr>
          <p:cNvPr id="12" name="Slide Number Placeholder 5">
            <a:extLst>
              <a:ext uri="{FF2B5EF4-FFF2-40B4-BE49-F238E27FC236}">
                <a16:creationId xmlns:a16="http://schemas.microsoft.com/office/drawing/2014/main" id="{BBA8538B-890B-4795-B663-4AAE54F28F72}"/>
              </a:ext>
            </a:extLst>
          </p:cNvPr>
          <p:cNvSpPr txBox="1">
            <a:spLocks/>
          </p:cNvSpPr>
          <p:nvPr/>
        </p:nvSpPr>
        <p:spPr>
          <a:xfrm>
            <a:off x="8604448" y="44624"/>
            <a:ext cx="446856" cy="432048"/>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a:p>
        </p:txBody>
      </p:sp>
      <p:sp>
        <p:nvSpPr>
          <p:cNvPr id="13" name="Content Placeholder 2">
            <a:extLst>
              <a:ext uri="{FF2B5EF4-FFF2-40B4-BE49-F238E27FC236}">
                <a16:creationId xmlns:a16="http://schemas.microsoft.com/office/drawing/2014/main" id="{31CBBBA4-76BA-4A8C-A6DF-5DF49A5008DC}"/>
              </a:ext>
            </a:extLst>
          </p:cNvPr>
          <p:cNvSpPr>
            <a:spLocks noGrp="1"/>
          </p:cNvSpPr>
          <p:nvPr>
            <p:ph idx="12"/>
          </p:nvPr>
        </p:nvSpPr>
        <p:spPr>
          <a:xfrm>
            <a:off x="1025145" y="2956769"/>
            <a:ext cx="3335840" cy="2910632"/>
          </a:xfrm>
        </p:spPr>
        <p:txBody>
          <a:bodyPr/>
          <a:lstStyle>
            <a:lvl1pPr marL="384048" indent="-384048">
              <a:buFont typeface="Franklin Gothic Book" panose="020B0503020102020204" pitchFamily="34" charset="0"/>
              <a:buChar char="►"/>
              <a:defRPr>
                <a:solidFill>
                  <a:schemeClr val="tx1">
                    <a:lumMod val="75000"/>
                    <a:lumOff val="25000"/>
                  </a:schemeClr>
                </a:solidFill>
              </a:defRPr>
            </a:lvl1pPr>
            <a:lvl2pPr marL="914400" indent="-384048">
              <a:buFont typeface="Franklin Gothic Book" panose="020B0503020102020204" pitchFamily="34" charset="0"/>
              <a:buChar char="•"/>
              <a:defRPr>
                <a:solidFill>
                  <a:schemeClr val="tx1">
                    <a:lumMod val="75000"/>
                    <a:lumOff val="25000"/>
                  </a:schemeClr>
                </a:solidFill>
              </a:defRPr>
            </a:lvl2pPr>
            <a:lvl3pPr marL="1371600" indent="-384048">
              <a:buFont typeface="Franklin Gothic Book" panose="020B0503020102020204" pitchFamily="34" charset="0"/>
              <a:buChar cha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4" name="Content Placeholder 2">
            <a:extLst>
              <a:ext uri="{FF2B5EF4-FFF2-40B4-BE49-F238E27FC236}">
                <a16:creationId xmlns:a16="http://schemas.microsoft.com/office/drawing/2014/main" id="{D38010CA-BA8C-426F-922C-B169C1927BB8}"/>
              </a:ext>
            </a:extLst>
          </p:cNvPr>
          <p:cNvSpPr>
            <a:spLocks noGrp="1"/>
          </p:cNvSpPr>
          <p:nvPr>
            <p:ph idx="13"/>
          </p:nvPr>
        </p:nvSpPr>
        <p:spPr>
          <a:xfrm>
            <a:off x="4893760" y="2956769"/>
            <a:ext cx="3335840" cy="2928216"/>
          </a:xfrm>
        </p:spPr>
        <p:txBody>
          <a:bodyPr/>
          <a:lstStyle>
            <a:lvl1pPr marL="384048" indent="-384048">
              <a:buFont typeface="Franklin Gothic Book" panose="020B0503020102020204" pitchFamily="34" charset="0"/>
              <a:buChar char="►"/>
              <a:defRPr>
                <a:solidFill>
                  <a:schemeClr val="tx1">
                    <a:lumMod val="75000"/>
                    <a:lumOff val="25000"/>
                  </a:schemeClr>
                </a:solidFill>
              </a:defRPr>
            </a:lvl1pPr>
            <a:lvl2pPr marL="914400" indent="-384048">
              <a:buFont typeface="Franklin Gothic Book" panose="020B0503020102020204" pitchFamily="34" charset="0"/>
              <a:buChar char="•"/>
              <a:defRPr>
                <a:solidFill>
                  <a:schemeClr val="tx1">
                    <a:lumMod val="75000"/>
                    <a:lumOff val="25000"/>
                  </a:schemeClr>
                </a:solidFill>
              </a:defRPr>
            </a:lvl2pPr>
            <a:lvl3pPr marL="1371600" indent="-384048">
              <a:buFont typeface="Franklin Gothic Book" panose="020B0503020102020204" pitchFamily="34" charset="0"/>
              <a:buChar cha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189140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8700" y="685800"/>
            <a:ext cx="7200900" cy="1087016"/>
          </a:xfrm>
        </p:spPr>
        <p:txBody>
          <a:bodyPr>
            <a:normAutofit/>
          </a:bodyPr>
          <a:lstStyle>
            <a:lvl1pPr algn="ctr">
              <a:defRPr sz="3600"/>
            </a:lvl1pPr>
          </a:lstStyle>
          <a:p>
            <a:r>
              <a:rPr lang="es-ES" dirty="0"/>
              <a:t>HAGA CLIC PARA MODIFICAR EL ESTILO DE TÍTULO DEL PATRÓN</a:t>
            </a:r>
            <a:endParaRPr lang="en-US" dirty="0"/>
          </a:p>
        </p:txBody>
      </p:sp>
      <p:sp>
        <p:nvSpPr>
          <p:cNvPr id="4" name="Footer Placeholder 3"/>
          <p:cNvSpPr>
            <a:spLocks noGrp="1"/>
          </p:cNvSpPr>
          <p:nvPr>
            <p:ph type="ftr" sz="quarter" idx="11"/>
          </p:nvPr>
        </p:nvSpPr>
        <p:spPr>
          <a:xfrm>
            <a:off x="1028701" y="6453386"/>
            <a:ext cx="7200899" cy="404614"/>
          </a:xfrm>
        </p:spPr>
        <p:txBody>
          <a:bodyPr/>
          <a:lstStyle/>
          <a:p>
            <a:endParaRPr lang="es-MX"/>
          </a:p>
        </p:txBody>
      </p:sp>
      <p:sp>
        <p:nvSpPr>
          <p:cNvPr id="9" name="Slide Number Placeholder 5">
            <a:extLst>
              <a:ext uri="{FF2B5EF4-FFF2-40B4-BE49-F238E27FC236}">
                <a16:creationId xmlns:a16="http://schemas.microsoft.com/office/drawing/2014/main" id="{E35E2142-83E5-4C08-8B0B-59EF49C661AB}"/>
              </a:ext>
            </a:extLst>
          </p:cNvPr>
          <p:cNvSpPr txBox="1">
            <a:spLocks/>
          </p:cNvSpPr>
          <p:nvPr/>
        </p:nvSpPr>
        <p:spPr>
          <a:xfrm>
            <a:off x="8604448" y="44624"/>
            <a:ext cx="446856" cy="432048"/>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a:p>
        </p:txBody>
      </p:sp>
    </p:spTree>
    <p:extLst>
      <p:ext uri="{BB962C8B-B14F-4D97-AF65-F5344CB8AC3E}">
        <p14:creationId xmlns:p14="http://schemas.microsoft.com/office/powerpoint/2010/main" val="2442895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42987" y="6453386"/>
            <a:ext cx="903429" cy="404614"/>
          </a:xfrm>
          <a:prstGeom prst="rect">
            <a:avLst/>
          </a:prstGeom>
        </p:spPr>
        <p:txBody>
          <a:bodyPr/>
          <a:lstStyle/>
          <a:p>
            <a:fld id="{4C98B2E9-86AB-4D88-B624-B77A1CE69B3A}" type="datetimeFigureOut">
              <a:rPr lang="es-MX" smtClean="0"/>
              <a:pPr/>
              <a:t>22/04/2020</a:t>
            </a:fld>
            <a:endParaRPr lang="es-MX"/>
          </a:p>
        </p:txBody>
      </p:sp>
      <p:sp>
        <p:nvSpPr>
          <p:cNvPr id="3" name="Footer Placeholder 2"/>
          <p:cNvSpPr>
            <a:spLocks noGrp="1"/>
          </p:cNvSpPr>
          <p:nvPr>
            <p:ph type="ftr" sz="quarter" idx="11"/>
          </p:nvPr>
        </p:nvSpPr>
        <p:spPr/>
        <p:txBody>
          <a:bodyPr/>
          <a:lstStyle/>
          <a:p>
            <a:endParaRPr lang="es-MX"/>
          </a:p>
        </p:txBody>
      </p:sp>
      <p:sp>
        <p:nvSpPr>
          <p:cNvPr id="5" name="Freeform 11">
            <a:extLst>
              <a:ext uri="{FF2B5EF4-FFF2-40B4-BE49-F238E27FC236}">
                <a16:creationId xmlns:a16="http://schemas.microsoft.com/office/drawing/2014/main" id="{B183024E-C3ED-4F99-BEE3-D8A15DE0F7E5}"/>
              </a:ext>
            </a:extLst>
          </p:cNvPr>
          <p:cNvSpPr/>
          <p:nvPr/>
        </p:nvSpPr>
        <p:spPr bwMode="auto">
          <a:xfrm flipV="1">
            <a:off x="58" y="711193"/>
            <a:ext cx="1028642"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E2512"/>
          </a:solidFill>
          <a:ln>
            <a:noFill/>
          </a:ln>
        </p:spPr>
      </p:sp>
      <p:sp>
        <p:nvSpPr>
          <p:cNvPr id="6" name="Slide Number Placeholder 5">
            <a:extLst>
              <a:ext uri="{FF2B5EF4-FFF2-40B4-BE49-F238E27FC236}">
                <a16:creationId xmlns:a16="http://schemas.microsoft.com/office/drawing/2014/main" id="{FCED661E-622C-4B43-BEC7-E465247044A4}"/>
              </a:ext>
            </a:extLst>
          </p:cNvPr>
          <p:cNvSpPr txBox="1">
            <a:spLocks/>
          </p:cNvSpPr>
          <p:nvPr/>
        </p:nvSpPr>
        <p:spPr>
          <a:xfrm>
            <a:off x="8604448" y="44624"/>
            <a:ext cx="446856" cy="432048"/>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050" smtClean="0"/>
              <a:pPr algn="ctr"/>
              <a:t>‹Nº›</a:t>
            </a:fld>
            <a:endParaRPr lang="es-MX" sz="1050"/>
          </a:p>
        </p:txBody>
      </p:sp>
    </p:spTree>
    <p:extLst>
      <p:ext uri="{BB962C8B-B14F-4D97-AF65-F5344CB8AC3E}">
        <p14:creationId xmlns:p14="http://schemas.microsoft.com/office/powerpoint/2010/main" val="804278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rgbClr val="92D050"/>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542925" y="6453386"/>
            <a:ext cx="903429" cy="404614"/>
          </a:xfrm>
          <a:prstGeom prst="rect">
            <a:avLst/>
          </a:prstGeom>
        </p:spPr>
        <p:txBody>
          <a:bodyPr/>
          <a:lstStyle>
            <a:lvl1pPr>
              <a:defRPr>
                <a:solidFill>
                  <a:schemeClr val="tx2"/>
                </a:solidFill>
              </a:defRPr>
            </a:lvl1pPr>
          </a:lstStyle>
          <a:p>
            <a:fld id="{4C98B2E9-86AB-4D88-B624-B77A1CE69B3A}" type="datetimeFigureOut">
              <a:rPr lang="es-MX" smtClean="0"/>
              <a:pPr/>
              <a:t>22/04/2020</a:t>
            </a:fld>
            <a:endParaRPr lang="es-MX"/>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s-MX"/>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Slide Number Placeholder 5">
            <a:extLst>
              <a:ext uri="{FF2B5EF4-FFF2-40B4-BE49-F238E27FC236}">
                <a16:creationId xmlns:a16="http://schemas.microsoft.com/office/drawing/2014/main" id="{CBFCF52E-AE1D-4E3E-8078-F4F9FC6F488A}"/>
              </a:ext>
            </a:extLst>
          </p:cNvPr>
          <p:cNvSpPr txBox="1">
            <a:spLocks/>
          </p:cNvSpPr>
          <p:nvPr/>
        </p:nvSpPr>
        <p:spPr>
          <a:xfrm>
            <a:off x="8604448" y="44624"/>
            <a:ext cx="446856" cy="432048"/>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a:p>
        </p:txBody>
      </p:sp>
    </p:spTree>
    <p:extLst>
      <p:ext uri="{BB962C8B-B14F-4D97-AF65-F5344CB8AC3E}">
        <p14:creationId xmlns:p14="http://schemas.microsoft.com/office/powerpoint/2010/main" val="1684985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solidFill>
                  <a:srgbClr val="92D050"/>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542925" y="6453386"/>
            <a:ext cx="903429" cy="404614"/>
          </a:xfrm>
          <a:prstGeom prst="rect">
            <a:avLst/>
          </a:prstGeom>
        </p:spPr>
        <p:txBody>
          <a:bodyPr/>
          <a:lstStyle>
            <a:lvl1pPr>
              <a:defRPr>
                <a:solidFill>
                  <a:schemeClr val="tx2"/>
                </a:solidFill>
              </a:defRPr>
            </a:lvl1pPr>
          </a:lstStyle>
          <a:p>
            <a:fld id="{4C98B2E9-86AB-4D88-B624-B77A1CE69B3A}" type="datetimeFigureOut">
              <a:rPr lang="es-MX" smtClean="0"/>
              <a:pPr/>
              <a:t>22/04/2020</a:t>
            </a:fld>
            <a:endParaRPr lang="es-MX"/>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s-MX"/>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Slide Number Placeholder 5">
            <a:extLst>
              <a:ext uri="{FF2B5EF4-FFF2-40B4-BE49-F238E27FC236}">
                <a16:creationId xmlns:a16="http://schemas.microsoft.com/office/drawing/2014/main" id="{B63BBCF7-077D-43E5-91DC-F3616FA47450}"/>
              </a:ext>
            </a:extLst>
          </p:cNvPr>
          <p:cNvSpPr txBox="1">
            <a:spLocks/>
          </p:cNvSpPr>
          <p:nvPr/>
        </p:nvSpPr>
        <p:spPr>
          <a:xfrm>
            <a:off x="8604448" y="44624"/>
            <a:ext cx="446856" cy="432048"/>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a:p>
        </p:txBody>
      </p:sp>
    </p:spTree>
    <p:extLst>
      <p:ext uri="{BB962C8B-B14F-4D97-AF65-F5344CB8AC3E}">
        <p14:creationId xmlns:p14="http://schemas.microsoft.com/office/powerpoint/2010/main" val="311207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42987" y="6453386"/>
            <a:ext cx="903429" cy="404614"/>
          </a:xfrm>
          <a:prstGeom prst="rect">
            <a:avLst/>
          </a:prstGeom>
        </p:spPr>
        <p:txBody>
          <a:bodyPr/>
          <a:lstStyle/>
          <a:p>
            <a:fld id="{4C98B2E9-86AB-4D88-B624-B77A1CE69B3A}" type="datetimeFigureOut">
              <a:rPr lang="es-MX" smtClean="0"/>
              <a:pPr/>
              <a:t>22/04/2020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7104552" y="6453386"/>
            <a:ext cx="1197219" cy="404614"/>
          </a:xfrm>
          <a:prstGeom prst="rect">
            <a:avLst/>
          </a:prstGeom>
        </p:spPr>
        <p:txBody>
          <a:bodyPr/>
          <a:lstStyle/>
          <a:p>
            <a:fld id="{0EC3E458-1557-4F67-8BF2-CCB3AD501E5A}" type="slidenum">
              <a:rPr lang="es-MX" smtClean="0"/>
              <a:pPr/>
              <a:t>‹Nº›</a:t>
            </a:fld>
            <a:endParaRPr lang="es-MX"/>
          </a:p>
        </p:txBody>
      </p:sp>
    </p:spTree>
    <p:extLst>
      <p:ext uri="{BB962C8B-B14F-4D97-AF65-F5344CB8AC3E}">
        <p14:creationId xmlns:p14="http://schemas.microsoft.com/office/powerpoint/2010/main" val="530538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159024"/>
          </a:xfrm>
          <a:prstGeom prst="rect">
            <a:avLst/>
          </a:prstGeom>
        </p:spPr>
        <p:txBody>
          <a:bodyPr vert="horz" lIns="91440" tIns="45720" rIns="91440" bIns="45720" rtlCol="0" anchor="t">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028700" y="1988840"/>
            <a:ext cx="7200900" cy="387856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Footer Placeholder 4"/>
          <p:cNvSpPr>
            <a:spLocks noGrp="1"/>
          </p:cNvSpPr>
          <p:nvPr>
            <p:ph type="ftr" sz="quarter" idx="3"/>
          </p:nvPr>
        </p:nvSpPr>
        <p:spPr>
          <a:xfrm>
            <a:off x="1028701" y="6453386"/>
            <a:ext cx="7200900" cy="404614"/>
          </a:xfrm>
          <a:prstGeom prst="rect">
            <a:avLst/>
          </a:prstGeom>
        </p:spPr>
        <p:txBody>
          <a:bodyPr vert="horz" lIns="91440" tIns="45720" rIns="91440" bIns="45720" rtlCol="0" anchor="ctr"/>
          <a:lstStyle>
            <a:lvl1pPr algn="ctr">
              <a:defRPr sz="1200" baseline="0">
                <a:solidFill>
                  <a:schemeClr val="tx2"/>
                </a:solidFill>
              </a:defRPr>
            </a:lvl1pPr>
          </a:lstStyle>
          <a:p>
            <a:endParaRPr lang="es-MX"/>
          </a:p>
        </p:txBody>
      </p:sp>
      <p:pic>
        <p:nvPicPr>
          <p:cNvPr id="12" name="3 Imagen">
            <a:extLst>
              <a:ext uri="{FF2B5EF4-FFF2-40B4-BE49-F238E27FC236}">
                <a16:creationId xmlns:a16="http://schemas.microsoft.com/office/drawing/2014/main" id="{B3256926-4B82-41E8-B380-EEE8385E7899}"/>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28700" y="6475672"/>
            <a:ext cx="977894" cy="360041"/>
          </a:xfrm>
          <a:prstGeom prst="rect">
            <a:avLst/>
          </a:prstGeom>
          <a:solidFill>
            <a:srgbClr val="FFFFFF"/>
          </a:solidFill>
        </p:spPr>
      </p:pic>
      <p:pic>
        <p:nvPicPr>
          <p:cNvPr id="13" name="5 Imagen">
            <a:extLst>
              <a:ext uri="{FF2B5EF4-FFF2-40B4-BE49-F238E27FC236}">
                <a16:creationId xmlns:a16="http://schemas.microsoft.com/office/drawing/2014/main" id="{560B54E1-3281-4915-9062-204249D174A9}"/>
              </a:ext>
            </a:extLst>
          </p:cNvPr>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61322" y="6431099"/>
            <a:ext cx="648072" cy="404614"/>
          </a:xfrm>
          <a:prstGeom prst="rect">
            <a:avLst/>
          </a:prstGeom>
          <a:solidFill>
            <a:srgbClr val="FFFFFF"/>
          </a:solidFill>
        </p:spPr>
      </p:pic>
      <p:cxnSp>
        <p:nvCxnSpPr>
          <p:cNvPr id="14" name="Conector recto 13">
            <a:extLst>
              <a:ext uri="{FF2B5EF4-FFF2-40B4-BE49-F238E27FC236}">
                <a16:creationId xmlns:a16="http://schemas.microsoft.com/office/drawing/2014/main" id="{B1469BA5-0BAF-463F-97B1-BB8A077405F1}"/>
              </a:ext>
            </a:extLst>
          </p:cNvPr>
          <p:cNvCxnSpPr/>
          <p:nvPr/>
        </p:nvCxnSpPr>
        <p:spPr>
          <a:xfrm>
            <a:off x="2267744" y="6525344"/>
            <a:ext cx="50405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0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ctr" defTabSz="685800" rtl="0" eaLnBrk="1" latinLnBrk="0" hangingPunct="1">
        <a:lnSpc>
          <a:spcPct val="89000"/>
        </a:lnSpc>
        <a:spcBef>
          <a:spcPct val="0"/>
        </a:spcBef>
        <a:buNone/>
        <a:defRPr sz="3600" kern="1200" baseline="0">
          <a:solidFill>
            <a:schemeClr val="tx1">
              <a:lumMod val="75000"/>
              <a:lumOff val="25000"/>
            </a:schemeClr>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1">
              <a:lumMod val="75000"/>
              <a:lumOff val="25000"/>
            </a:schemeClr>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1">
              <a:lumMod val="75000"/>
              <a:lumOff val="25000"/>
            </a:schemeClr>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1">
              <a:lumMod val="75000"/>
              <a:lumOff val="25000"/>
            </a:schemeClr>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1">
              <a:lumMod val="75000"/>
              <a:lumOff val="25000"/>
            </a:schemeClr>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1">
              <a:lumMod val="75000"/>
              <a:lumOff val="25000"/>
            </a:schemeClr>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12.png"/><Relationship Id="rId3" Type="http://schemas.openxmlformats.org/officeDocument/2006/relationships/image" Target="../media/image310.png"/><Relationship Id="rId7" Type="http://schemas.openxmlformats.org/officeDocument/2006/relationships/image" Target="../media/image4.png"/><Relationship Id="rId17" Type="http://schemas.openxmlformats.org/officeDocument/2006/relationships/image" Target="../media/image47.png"/><Relationship Id="rId2" Type="http://schemas.openxmlformats.org/officeDocument/2006/relationships/image" Target="../media/image211.png"/><Relationship Id="rId16"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60.png"/><Relationship Id="rId15" Type="http://schemas.openxmlformats.org/officeDocument/2006/relationships/image" Target="../media/image46.png"/><Relationship Id="rId9" Type="http://schemas.openxmlformats.org/officeDocument/2006/relationships/image" Target="../media/image7.png"/><Relationship Id="rId14" Type="http://schemas.openxmlformats.org/officeDocument/2006/relationships/image" Target="../media/image45.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17.png"/><Relationship Id="rId12" Type="http://schemas.openxmlformats.org/officeDocument/2006/relationships/image" Target="../media/image5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50.png"/><Relationship Id="rId10" Type="http://schemas.openxmlformats.org/officeDocument/2006/relationships/image" Target="../media/image21.png"/><Relationship Id="rId4" Type="http://schemas.openxmlformats.org/officeDocument/2006/relationships/image" Target="../media/image49.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0.png"/><Relationship Id="rId7" Type="http://schemas.openxmlformats.org/officeDocument/2006/relationships/image" Target="../media/image28.png"/><Relationship Id="rId2" Type="http://schemas.openxmlformats.org/officeDocument/2006/relationships/image" Target="../media/image231.png"/><Relationship Id="rId1" Type="http://schemas.openxmlformats.org/officeDocument/2006/relationships/slideLayout" Target="../slideLayouts/slideLayout2.xml"/><Relationship Id="rId6" Type="http://schemas.openxmlformats.org/officeDocument/2006/relationships/image" Target="../media/image270.png"/><Relationship Id="rId11" Type="http://schemas.openxmlformats.org/officeDocument/2006/relationships/image" Target="../media/image32.png"/><Relationship Id="rId5" Type="http://schemas.openxmlformats.org/officeDocument/2006/relationships/image" Target="../media/image260.png"/><Relationship Id="rId10" Type="http://schemas.openxmlformats.org/officeDocument/2006/relationships/image" Target="../media/image31.png"/><Relationship Id="rId4" Type="http://schemas.openxmlformats.org/officeDocument/2006/relationships/image" Target="../media/image250.pn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5.xml"/><Relationship Id="rId6" Type="http://schemas.openxmlformats.org/officeDocument/2006/relationships/image" Target="../media/image210.png"/><Relationship Id="rId5" Type="http://schemas.openxmlformats.org/officeDocument/2006/relationships/image" Target="../media/image190.png"/><Relationship Id="rId4" Type="http://schemas.openxmlformats.org/officeDocument/2006/relationships/image" Target="../media/image180.png"/></Relationships>
</file>

<file path=ppt/slides/_rels/slide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3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5.xml"/><Relationship Id="rId6" Type="http://schemas.openxmlformats.org/officeDocument/2006/relationships/image" Target="../media/image4.tmp"/><Relationship Id="rId5" Type="http://schemas.openxmlformats.org/officeDocument/2006/relationships/image" Target="../media/image270.png"/><Relationship Id="rId4" Type="http://schemas.openxmlformats.org/officeDocument/2006/relationships/image" Target="../media/image2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a:t>El </a:t>
            </a:r>
            <a:r>
              <a:rPr lang="es-MX" dirty="0" err="1"/>
              <a:t>Perceptron</a:t>
            </a:r>
            <a:endParaRPr lang="es-MX" dirty="0"/>
          </a:p>
        </p:txBody>
      </p:sp>
      <p:sp>
        <p:nvSpPr>
          <p:cNvPr id="3" name="2 Subtítulo"/>
          <p:cNvSpPr>
            <a:spLocks noGrp="1"/>
          </p:cNvSpPr>
          <p:nvPr>
            <p:ph type="subTitle" idx="1"/>
          </p:nvPr>
        </p:nvSpPr>
        <p:spPr/>
        <p:txBody>
          <a:bodyPr>
            <a:normAutofit fontScale="55000" lnSpcReduction="20000"/>
          </a:bodyPr>
          <a:lstStyle/>
          <a:p>
            <a:r>
              <a:rPr lang="es-MX"/>
              <a:t>Modelos Lineales I</a:t>
            </a:r>
            <a:endParaRPr lang="es-MX" dirty="0"/>
          </a:p>
          <a:p>
            <a:endParaRPr lang="es-MX" dirty="0"/>
          </a:p>
          <a:p>
            <a:r>
              <a:rPr lang="es-MX" sz="2000" dirty="0"/>
              <a:t>Dr. Jorge Hermosillo Valadez (jhermosillo@uaem.mx)</a:t>
            </a:r>
          </a:p>
          <a:p>
            <a:r>
              <a:rPr lang="es-MX" sz="2000" dirty="0"/>
              <a:t>Depto. de Computación</a:t>
            </a:r>
          </a:p>
          <a:p>
            <a:r>
              <a:rPr lang="es-MX" sz="2000" dirty="0" err="1"/>
              <a:t>CInC</a:t>
            </a:r>
            <a:r>
              <a:rPr lang="es-MX" sz="2000" dirty="0"/>
              <a:t> – IICBA, UAEM</a:t>
            </a:r>
          </a:p>
          <a:p>
            <a:pPr algn="ctr"/>
            <a:r>
              <a:rPr lang="es-MX" sz="2000" dirty="0"/>
              <a:t>Agosto - 2017</a:t>
            </a:r>
            <a:endParaRPr lang="es-MX" dirty="0"/>
          </a:p>
        </p:txBody>
      </p:sp>
    </p:spTree>
    <p:extLst>
      <p:ext uri="{BB962C8B-B14F-4D97-AF65-F5344CB8AC3E}">
        <p14:creationId xmlns:p14="http://schemas.microsoft.com/office/powerpoint/2010/main" val="2129045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60 CuadroTexto"/>
          <p:cNvSpPr txBox="1"/>
          <p:nvPr/>
        </p:nvSpPr>
        <p:spPr>
          <a:xfrm>
            <a:off x="251520" y="1196752"/>
            <a:ext cx="2579552" cy="338554"/>
          </a:xfrm>
          <a:prstGeom prst="rect">
            <a:avLst/>
          </a:prstGeom>
          <a:noFill/>
        </p:spPr>
        <p:txBody>
          <a:bodyPr wrap="none" rtlCol="0">
            <a:spAutoFit/>
          </a:bodyPr>
          <a:lstStyle/>
          <a:p>
            <a:r>
              <a:rPr lang="es-MX" sz="1600" dirty="0">
                <a:solidFill>
                  <a:srgbClr val="292934"/>
                </a:solidFill>
              </a:rPr>
              <a:t>El </a:t>
            </a:r>
            <a:r>
              <a:rPr lang="es-MX" sz="1600" dirty="0" err="1">
                <a:solidFill>
                  <a:srgbClr val="292934"/>
                </a:solidFill>
              </a:rPr>
              <a:t>perceptrón</a:t>
            </a:r>
            <a:r>
              <a:rPr lang="es-MX" sz="1600" dirty="0">
                <a:solidFill>
                  <a:srgbClr val="292934"/>
                </a:solidFill>
              </a:rPr>
              <a:t> implementa:</a:t>
            </a:r>
          </a:p>
        </p:txBody>
      </p:sp>
      <mc:AlternateContent xmlns:mc="http://schemas.openxmlformats.org/markup-compatibility/2006" xmlns:a14="http://schemas.microsoft.com/office/drawing/2010/main">
        <mc:Choice Requires="a14">
          <p:sp>
            <p:nvSpPr>
              <p:cNvPr id="62" name="61 Rectángulo"/>
              <p:cNvSpPr/>
              <p:nvPr/>
            </p:nvSpPr>
            <p:spPr>
              <a:xfrm>
                <a:off x="2165964" y="1628800"/>
                <a:ext cx="2033056"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0" i="1" smtClean="0">
                          <a:solidFill>
                            <a:srgbClr val="292934"/>
                          </a:solidFill>
                          <a:latin typeface="Cambria Math"/>
                        </a:rPr>
                        <m:t>h</m:t>
                      </m:r>
                      <m:d>
                        <m:dPr>
                          <m:ctrlPr>
                            <a:rPr lang="es-MX" b="0" i="1" smtClean="0">
                              <a:solidFill>
                                <a:srgbClr val="292934"/>
                              </a:solidFill>
                              <a:latin typeface="Cambria Math" panose="02040503050406030204" pitchFamily="18" charset="0"/>
                            </a:rPr>
                          </m:ctrlPr>
                        </m:dPr>
                        <m:e>
                          <m:r>
                            <a:rPr lang="es-MX" b="1" i="0" smtClean="0">
                              <a:solidFill>
                                <a:srgbClr val="292934"/>
                              </a:solidFill>
                              <a:latin typeface="Cambria Math"/>
                            </a:rPr>
                            <m:t>𝐱</m:t>
                          </m:r>
                        </m:e>
                      </m:d>
                      <m:r>
                        <a:rPr lang="es-MX" b="0" i="1" smtClean="0">
                          <a:solidFill>
                            <a:srgbClr val="292934"/>
                          </a:solidFill>
                          <a:latin typeface="Cambria Math"/>
                        </a:rPr>
                        <m:t>=</m:t>
                      </m:r>
                      <m:r>
                        <m:rPr>
                          <m:sty m:val="p"/>
                        </m:rPr>
                        <a:rPr lang="es-MX" b="0" i="0" smtClean="0">
                          <a:solidFill>
                            <a:srgbClr val="292934"/>
                          </a:solidFill>
                          <a:latin typeface="Cambria Math"/>
                        </a:rPr>
                        <m:t>sign</m:t>
                      </m:r>
                      <m:d>
                        <m:dPr>
                          <m:ctrlPr>
                            <a:rPr lang="es-MX" i="1">
                              <a:solidFill>
                                <a:srgbClr val="292934"/>
                              </a:solidFill>
                              <a:latin typeface="Cambria Math" panose="02040503050406030204" pitchFamily="18" charset="0"/>
                            </a:rPr>
                          </m:ctrlPr>
                        </m:dPr>
                        <m:e>
                          <m:sSup>
                            <m:sSupPr>
                              <m:ctrlPr>
                                <a:rPr lang="es-MX" b="0" i="1" smtClean="0">
                                  <a:solidFill>
                                    <a:srgbClr val="292934"/>
                                  </a:solidFill>
                                  <a:latin typeface="Cambria Math" panose="02040503050406030204" pitchFamily="18" charset="0"/>
                                </a:rPr>
                              </m:ctrlPr>
                            </m:sSupPr>
                            <m:e>
                              <m:r>
                                <a:rPr lang="es-MX" b="1" i="0" smtClean="0">
                                  <a:solidFill>
                                    <a:schemeClr val="tx1"/>
                                  </a:solidFill>
                                  <a:latin typeface="Cambria Math"/>
                                </a:rPr>
                                <m:t>𝐰</m:t>
                              </m:r>
                            </m:e>
                            <m:sup>
                              <m:r>
                                <m:rPr>
                                  <m:sty m:val="p"/>
                                </m:rPr>
                                <a:rPr lang="es-MX" b="0" i="0" smtClean="0">
                                  <a:solidFill>
                                    <a:srgbClr val="292934"/>
                                  </a:solidFill>
                                  <a:latin typeface="Cambria Math"/>
                                </a:rPr>
                                <m:t>T</m:t>
                              </m:r>
                            </m:sup>
                          </m:sSup>
                          <m:r>
                            <a:rPr lang="es-MX" b="1" i="0" smtClean="0">
                              <a:solidFill>
                                <a:srgbClr val="292934"/>
                              </a:solidFill>
                              <a:latin typeface="Cambria Math"/>
                            </a:rPr>
                            <m:t>𝐱</m:t>
                          </m:r>
                        </m:e>
                      </m:d>
                    </m:oMath>
                  </m:oMathPara>
                </a14:m>
                <a:endParaRPr lang="es-MX" dirty="0"/>
              </a:p>
            </p:txBody>
          </p:sp>
        </mc:Choice>
        <mc:Fallback xmlns="">
          <p:sp>
            <p:nvSpPr>
              <p:cNvPr id="62" name="61 Rectángulo"/>
              <p:cNvSpPr>
                <a:spLocks noRot="1" noChangeAspect="1" noMove="1" noResize="1" noEditPoints="1" noAdjustHandles="1" noChangeArrowheads="1" noChangeShapeType="1" noTextEdit="1"/>
              </p:cNvSpPr>
              <p:nvPr/>
            </p:nvSpPr>
            <p:spPr>
              <a:xfrm>
                <a:off x="2165964" y="1628800"/>
                <a:ext cx="2033056" cy="404983"/>
              </a:xfrm>
              <a:prstGeom prst="rect">
                <a:avLst/>
              </a:prstGeom>
              <a:blipFill rotWithShape="1">
                <a:blip r:embed="rId2"/>
                <a:stretch>
                  <a:fillRect b="-7463"/>
                </a:stretch>
              </a:blipFill>
            </p:spPr>
            <p:txBody>
              <a:bodyPr/>
              <a:lstStyle/>
              <a:p>
                <a:r>
                  <a:rPr lang="es-MX">
                    <a:noFill/>
                  </a:rPr>
                  <a:t> </a:t>
                </a:r>
              </a:p>
            </p:txBody>
          </p:sp>
        </mc:Fallback>
      </mc:AlternateContent>
      <p:sp>
        <p:nvSpPr>
          <p:cNvPr id="63" name="62 CuadroTexto"/>
          <p:cNvSpPr txBox="1"/>
          <p:nvPr/>
        </p:nvSpPr>
        <p:spPr>
          <a:xfrm>
            <a:off x="2375798" y="620927"/>
            <a:ext cx="4788490" cy="369332"/>
          </a:xfrm>
          <a:prstGeom prst="rect">
            <a:avLst/>
          </a:prstGeom>
          <a:noFill/>
        </p:spPr>
        <p:txBody>
          <a:bodyPr wrap="none" rtlCol="0">
            <a:spAutoFit/>
          </a:bodyPr>
          <a:lstStyle/>
          <a:p>
            <a:r>
              <a:rPr lang="es-MX" b="1" dirty="0">
                <a:solidFill>
                  <a:srgbClr val="292934"/>
                </a:solidFill>
              </a:rPr>
              <a:t>Un algoritmo simple de aprendizaje – PLA</a:t>
            </a:r>
          </a:p>
        </p:txBody>
      </p:sp>
      <p:sp>
        <p:nvSpPr>
          <p:cNvPr id="64" name="63 CuadroTexto"/>
          <p:cNvSpPr txBox="1"/>
          <p:nvPr/>
        </p:nvSpPr>
        <p:spPr>
          <a:xfrm>
            <a:off x="251520" y="2243441"/>
            <a:ext cx="3433953" cy="338554"/>
          </a:xfrm>
          <a:prstGeom prst="rect">
            <a:avLst/>
          </a:prstGeom>
          <a:noFill/>
        </p:spPr>
        <p:txBody>
          <a:bodyPr wrap="none" rtlCol="0">
            <a:spAutoFit/>
          </a:bodyPr>
          <a:lstStyle/>
          <a:p>
            <a:r>
              <a:rPr lang="es-MX" sz="1600" dirty="0">
                <a:solidFill>
                  <a:srgbClr val="292934"/>
                </a:solidFill>
              </a:rPr>
              <a:t>Dado el conjunto de entrenamiento:</a:t>
            </a:r>
          </a:p>
        </p:txBody>
      </p:sp>
      <mc:AlternateContent xmlns:mc="http://schemas.openxmlformats.org/markup-compatibility/2006" xmlns:a14="http://schemas.microsoft.com/office/drawing/2010/main">
        <mc:Choice Requires="a14">
          <p:sp>
            <p:nvSpPr>
              <p:cNvPr id="65" name="64 Rectángulo"/>
              <p:cNvSpPr/>
              <p:nvPr/>
            </p:nvSpPr>
            <p:spPr>
              <a:xfrm>
                <a:off x="1662044" y="2675489"/>
                <a:ext cx="30408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s-MX" i="1" smtClean="0">
                              <a:solidFill>
                                <a:srgbClr val="292934"/>
                              </a:solidFill>
                              <a:latin typeface="Cambria Math" panose="02040503050406030204" pitchFamily="18" charset="0"/>
                            </a:rPr>
                          </m:ctrlPr>
                        </m:dPr>
                        <m:e>
                          <m:sSub>
                            <m:sSubPr>
                              <m:ctrlPr>
                                <a:rPr lang="es-MX" b="1" i="1" smtClean="0">
                                  <a:solidFill>
                                    <a:srgbClr val="292934"/>
                                  </a:solidFill>
                                  <a:latin typeface="Cambria Math" panose="02040503050406030204" pitchFamily="18" charset="0"/>
                                </a:rPr>
                              </m:ctrlPr>
                            </m:sSubPr>
                            <m:e>
                              <m:r>
                                <a:rPr lang="es-MX" b="1" i="0" smtClean="0">
                                  <a:solidFill>
                                    <a:srgbClr val="292934"/>
                                  </a:solidFill>
                                  <a:latin typeface="Cambria Math"/>
                                </a:rPr>
                                <m:t>𝐱</m:t>
                              </m:r>
                            </m:e>
                            <m:sub>
                              <m:r>
                                <a:rPr lang="es-MX" b="0" i="0" smtClean="0">
                                  <a:solidFill>
                                    <a:srgbClr val="292934"/>
                                  </a:solidFill>
                                  <a:latin typeface="Cambria Math"/>
                                </a:rPr>
                                <m:t>1</m:t>
                              </m:r>
                            </m:sub>
                          </m:sSub>
                          <m:r>
                            <a:rPr lang="es-MX" b="0" i="0" smtClean="0">
                              <a:solidFill>
                                <a:srgbClr val="292934"/>
                              </a:solidFill>
                              <a:latin typeface="Cambria Math"/>
                            </a:rPr>
                            <m:t>,</m:t>
                          </m:r>
                          <m:sSub>
                            <m:sSubPr>
                              <m:ctrlPr>
                                <a:rPr lang="es-MX" i="1" smtClean="0">
                                  <a:solidFill>
                                    <a:srgbClr val="292934"/>
                                  </a:solidFill>
                                  <a:latin typeface="Cambria Math" panose="02040503050406030204" pitchFamily="18" charset="0"/>
                                </a:rPr>
                              </m:ctrlPr>
                            </m:sSubPr>
                            <m:e>
                              <m:r>
                                <m:rPr>
                                  <m:sty m:val="p"/>
                                </m:rPr>
                                <a:rPr lang="es-MX" b="0" i="0" smtClean="0">
                                  <a:solidFill>
                                    <a:srgbClr val="292934"/>
                                  </a:solidFill>
                                  <a:latin typeface="Cambria Math"/>
                                </a:rPr>
                                <m:t>y</m:t>
                              </m:r>
                            </m:e>
                            <m:sub>
                              <m:r>
                                <a:rPr lang="es-MX" b="0" i="0" smtClean="0">
                                  <a:solidFill>
                                    <a:srgbClr val="292934"/>
                                  </a:solidFill>
                                  <a:latin typeface="Cambria Math"/>
                                </a:rPr>
                                <m:t>1</m:t>
                              </m:r>
                            </m:sub>
                          </m:sSub>
                        </m:e>
                      </m:d>
                      <m:r>
                        <a:rPr lang="es-MX" b="0" i="1" smtClean="0">
                          <a:solidFill>
                            <a:srgbClr val="292934"/>
                          </a:solidFill>
                          <a:latin typeface="Cambria Math"/>
                        </a:rPr>
                        <m:t>,</m:t>
                      </m:r>
                      <m:d>
                        <m:dPr>
                          <m:ctrlPr>
                            <a:rPr lang="es-MX" i="1">
                              <a:solidFill>
                                <a:srgbClr val="292934"/>
                              </a:solidFill>
                              <a:latin typeface="Cambria Math" panose="02040503050406030204" pitchFamily="18" charset="0"/>
                            </a:rPr>
                          </m:ctrlPr>
                        </m:dPr>
                        <m:e>
                          <m:sSub>
                            <m:sSubPr>
                              <m:ctrlPr>
                                <a:rPr lang="es-MX" b="1" i="1">
                                  <a:solidFill>
                                    <a:srgbClr val="292934"/>
                                  </a:solidFill>
                                  <a:latin typeface="Cambria Math" panose="02040503050406030204" pitchFamily="18" charset="0"/>
                                </a:rPr>
                              </m:ctrlPr>
                            </m:sSubPr>
                            <m:e>
                              <m:r>
                                <a:rPr lang="es-MX" b="1">
                                  <a:solidFill>
                                    <a:srgbClr val="292934"/>
                                  </a:solidFill>
                                  <a:latin typeface="Cambria Math"/>
                                </a:rPr>
                                <m:t>𝐱</m:t>
                              </m:r>
                            </m:e>
                            <m:sub>
                              <m:r>
                                <a:rPr lang="es-MX" b="0" i="0" smtClean="0">
                                  <a:solidFill>
                                    <a:srgbClr val="292934"/>
                                  </a:solidFill>
                                  <a:latin typeface="Cambria Math"/>
                                </a:rPr>
                                <m:t>2</m:t>
                              </m:r>
                            </m:sub>
                          </m:sSub>
                          <m:r>
                            <a:rPr lang="es-MX" b="0">
                              <a:solidFill>
                                <a:srgbClr val="292934"/>
                              </a:solidFill>
                              <a:latin typeface="Cambria Math"/>
                            </a:rPr>
                            <m:t>,</m:t>
                          </m:r>
                          <m:sSub>
                            <m:sSubPr>
                              <m:ctrlPr>
                                <a:rPr lang="es-MX" i="1">
                                  <a:solidFill>
                                    <a:srgbClr val="292934"/>
                                  </a:solidFill>
                                  <a:latin typeface="Cambria Math" panose="02040503050406030204" pitchFamily="18" charset="0"/>
                                </a:rPr>
                              </m:ctrlPr>
                            </m:sSubPr>
                            <m:e>
                              <m:r>
                                <m:rPr>
                                  <m:sty m:val="p"/>
                                </m:rPr>
                                <a:rPr lang="es-MX" b="0" i="1">
                                  <a:solidFill>
                                    <a:srgbClr val="292934"/>
                                  </a:solidFill>
                                  <a:latin typeface="Cambria Math"/>
                                </a:rPr>
                                <m:t>y</m:t>
                              </m:r>
                            </m:e>
                            <m:sub>
                              <m:r>
                                <a:rPr lang="es-MX" b="0" i="1" smtClean="0">
                                  <a:solidFill>
                                    <a:srgbClr val="292934"/>
                                  </a:solidFill>
                                  <a:latin typeface="Cambria Math"/>
                                </a:rPr>
                                <m:t>2</m:t>
                              </m:r>
                            </m:sub>
                          </m:sSub>
                        </m:e>
                      </m:d>
                      <m:r>
                        <a:rPr lang="es-MX" b="1" i="1" smtClean="0">
                          <a:solidFill>
                            <a:srgbClr val="292934"/>
                          </a:solidFill>
                          <a:latin typeface="Cambria Math"/>
                        </a:rPr>
                        <m:t>, ⋯,</m:t>
                      </m:r>
                      <m:d>
                        <m:dPr>
                          <m:ctrlPr>
                            <a:rPr lang="es-MX" i="1">
                              <a:solidFill>
                                <a:srgbClr val="292934"/>
                              </a:solidFill>
                              <a:latin typeface="Cambria Math" panose="02040503050406030204" pitchFamily="18" charset="0"/>
                            </a:rPr>
                          </m:ctrlPr>
                        </m:dPr>
                        <m:e>
                          <m:sSub>
                            <m:sSubPr>
                              <m:ctrlPr>
                                <a:rPr lang="es-MX" b="1" i="1">
                                  <a:solidFill>
                                    <a:srgbClr val="292934"/>
                                  </a:solidFill>
                                  <a:latin typeface="Cambria Math" panose="02040503050406030204" pitchFamily="18" charset="0"/>
                                </a:rPr>
                              </m:ctrlPr>
                            </m:sSubPr>
                            <m:e>
                              <m:r>
                                <a:rPr lang="es-MX" b="1">
                                  <a:solidFill>
                                    <a:srgbClr val="292934"/>
                                  </a:solidFill>
                                  <a:latin typeface="Cambria Math"/>
                                </a:rPr>
                                <m:t>𝐱</m:t>
                              </m:r>
                            </m:e>
                            <m:sub>
                              <m:r>
                                <m:rPr>
                                  <m:sty m:val="p"/>
                                </m:rPr>
                                <a:rPr lang="es-MX" b="0" i="0" smtClean="0">
                                  <a:solidFill>
                                    <a:srgbClr val="292934"/>
                                  </a:solidFill>
                                  <a:latin typeface="Cambria Math"/>
                                </a:rPr>
                                <m:t>N</m:t>
                              </m:r>
                            </m:sub>
                          </m:sSub>
                          <m:r>
                            <a:rPr lang="es-MX">
                              <a:solidFill>
                                <a:srgbClr val="292934"/>
                              </a:solidFill>
                              <a:latin typeface="Cambria Math"/>
                            </a:rPr>
                            <m:t>,</m:t>
                          </m:r>
                          <m:sSub>
                            <m:sSubPr>
                              <m:ctrlPr>
                                <a:rPr lang="es-MX" i="1">
                                  <a:solidFill>
                                    <a:srgbClr val="292934"/>
                                  </a:solidFill>
                                  <a:latin typeface="Cambria Math" panose="02040503050406030204" pitchFamily="18" charset="0"/>
                                </a:rPr>
                              </m:ctrlPr>
                            </m:sSubPr>
                            <m:e>
                              <m:r>
                                <m:rPr>
                                  <m:sty m:val="p"/>
                                </m:rPr>
                                <a:rPr lang="es-MX" i="1">
                                  <a:solidFill>
                                    <a:srgbClr val="292934"/>
                                  </a:solidFill>
                                  <a:latin typeface="Cambria Math"/>
                                </a:rPr>
                                <m:t>y</m:t>
                              </m:r>
                            </m:e>
                            <m:sub>
                              <m:r>
                                <a:rPr lang="es-MX" b="0" i="1" smtClean="0">
                                  <a:solidFill>
                                    <a:srgbClr val="292934"/>
                                  </a:solidFill>
                                  <a:latin typeface="Cambria Math"/>
                                </a:rPr>
                                <m:t>𝑁</m:t>
                              </m:r>
                            </m:sub>
                          </m:sSub>
                        </m:e>
                      </m:d>
                    </m:oMath>
                  </m:oMathPara>
                </a14:m>
                <a:endParaRPr lang="es-MX" dirty="0"/>
              </a:p>
            </p:txBody>
          </p:sp>
        </mc:Choice>
        <mc:Fallback xmlns="">
          <p:sp>
            <p:nvSpPr>
              <p:cNvPr id="65" name="64 Rectángulo"/>
              <p:cNvSpPr>
                <a:spLocks noRot="1" noChangeAspect="1" noMove="1" noResize="1" noEditPoints="1" noAdjustHandles="1" noChangeArrowheads="1" noChangeShapeType="1" noTextEdit="1"/>
              </p:cNvSpPr>
              <p:nvPr/>
            </p:nvSpPr>
            <p:spPr>
              <a:xfrm>
                <a:off x="1662044" y="2675489"/>
                <a:ext cx="3040896" cy="369332"/>
              </a:xfrm>
              <a:prstGeom prst="rect">
                <a:avLst/>
              </a:prstGeom>
              <a:blipFill rotWithShape="1">
                <a:blip r:embed="rId3"/>
                <a:stretch>
                  <a:fillRect b="-8333"/>
                </a:stretch>
              </a:blipFill>
            </p:spPr>
            <p:txBody>
              <a:bodyPr/>
              <a:lstStyle/>
              <a:p>
                <a:r>
                  <a:rPr lang="es-MX">
                    <a:noFill/>
                  </a:rPr>
                  <a:t> </a:t>
                </a:r>
              </a:p>
            </p:txBody>
          </p:sp>
        </mc:Fallback>
      </mc:AlternateContent>
      <p:sp>
        <p:nvSpPr>
          <p:cNvPr id="66" name="65 CuadroTexto"/>
          <p:cNvSpPr txBox="1"/>
          <p:nvPr/>
        </p:nvSpPr>
        <p:spPr>
          <a:xfrm>
            <a:off x="251520" y="3284984"/>
            <a:ext cx="3000821" cy="338554"/>
          </a:xfrm>
          <a:prstGeom prst="rect">
            <a:avLst/>
          </a:prstGeom>
          <a:noFill/>
        </p:spPr>
        <p:txBody>
          <a:bodyPr wrap="none" rtlCol="0">
            <a:spAutoFit/>
          </a:bodyPr>
          <a:lstStyle/>
          <a:p>
            <a:r>
              <a:rPr lang="es-MX" sz="1600" dirty="0">
                <a:solidFill>
                  <a:srgbClr val="292934"/>
                </a:solidFill>
              </a:rPr>
              <a:t>Toma un punto </a:t>
            </a:r>
            <a:r>
              <a:rPr lang="es-MX" sz="1600" dirty="0">
                <a:solidFill>
                  <a:srgbClr val="FF0000"/>
                </a:solidFill>
              </a:rPr>
              <a:t>mal clasificado</a:t>
            </a:r>
            <a:r>
              <a:rPr lang="es-MX" sz="1600" dirty="0">
                <a:solidFill>
                  <a:srgbClr val="292934"/>
                </a:solidFill>
              </a:rPr>
              <a:t>:</a:t>
            </a:r>
          </a:p>
        </p:txBody>
      </p:sp>
      <mc:AlternateContent xmlns:mc="http://schemas.openxmlformats.org/markup-compatibility/2006" xmlns:a14="http://schemas.microsoft.com/office/drawing/2010/main">
        <mc:Choice Requires="a14">
          <p:sp>
            <p:nvSpPr>
              <p:cNvPr id="67" name="66 Rectángulo"/>
              <p:cNvSpPr/>
              <p:nvPr/>
            </p:nvSpPr>
            <p:spPr>
              <a:xfrm>
                <a:off x="2240664" y="3789040"/>
                <a:ext cx="1883657"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MX" b="0" i="0" smtClean="0">
                          <a:solidFill>
                            <a:srgbClr val="292934"/>
                          </a:solidFill>
                          <a:latin typeface="Cambria Math"/>
                        </a:rPr>
                        <m:t>sign</m:t>
                      </m:r>
                      <m:d>
                        <m:dPr>
                          <m:ctrlPr>
                            <a:rPr lang="es-MX" i="1">
                              <a:solidFill>
                                <a:srgbClr val="292934"/>
                              </a:solidFill>
                              <a:latin typeface="Cambria Math" panose="02040503050406030204" pitchFamily="18" charset="0"/>
                            </a:rPr>
                          </m:ctrlPr>
                        </m:dPr>
                        <m:e>
                          <m:sSup>
                            <m:sSupPr>
                              <m:ctrlPr>
                                <a:rPr lang="es-MX" b="0" i="1" smtClean="0">
                                  <a:solidFill>
                                    <a:srgbClr val="292934"/>
                                  </a:solidFill>
                                  <a:latin typeface="Cambria Math" panose="02040503050406030204" pitchFamily="18" charset="0"/>
                                </a:rPr>
                              </m:ctrlPr>
                            </m:sSupPr>
                            <m:e>
                              <m:r>
                                <a:rPr lang="es-MX" b="1" i="0" smtClean="0">
                                  <a:solidFill>
                                    <a:schemeClr val="tx1"/>
                                  </a:solidFill>
                                  <a:latin typeface="Cambria Math"/>
                                </a:rPr>
                                <m:t>𝐰</m:t>
                              </m:r>
                            </m:e>
                            <m:sup>
                              <m:r>
                                <m:rPr>
                                  <m:sty m:val="p"/>
                                </m:rPr>
                                <a:rPr lang="es-MX" b="0" i="0" smtClean="0">
                                  <a:solidFill>
                                    <a:srgbClr val="292934"/>
                                  </a:solidFill>
                                  <a:latin typeface="Cambria Math"/>
                                </a:rPr>
                                <m:t>T</m:t>
                              </m:r>
                            </m:sup>
                          </m:sSup>
                          <m:sSub>
                            <m:sSubPr>
                              <m:ctrlPr>
                                <a:rPr lang="es-MX" b="1" i="1" smtClean="0">
                                  <a:solidFill>
                                    <a:srgbClr val="292934"/>
                                  </a:solidFill>
                                  <a:latin typeface="Cambria Math" panose="02040503050406030204" pitchFamily="18" charset="0"/>
                                </a:rPr>
                              </m:ctrlPr>
                            </m:sSubPr>
                            <m:e>
                              <m:r>
                                <a:rPr lang="es-MX" b="1" i="0" smtClean="0">
                                  <a:solidFill>
                                    <a:srgbClr val="292934"/>
                                  </a:solidFill>
                                  <a:latin typeface="Cambria Math"/>
                                </a:rPr>
                                <m:t>𝐱</m:t>
                              </m:r>
                            </m:e>
                            <m:sub>
                              <m:r>
                                <a:rPr lang="es-MX" b="0" i="1" smtClean="0">
                                  <a:solidFill>
                                    <a:srgbClr val="292934"/>
                                  </a:solidFill>
                                  <a:latin typeface="Cambria Math"/>
                                </a:rPr>
                                <m:t>𝑗</m:t>
                              </m:r>
                            </m:sub>
                          </m:sSub>
                        </m:e>
                      </m:d>
                      <m:r>
                        <a:rPr lang="es-MX" b="0" i="1" smtClean="0">
                          <a:solidFill>
                            <a:srgbClr val="292934"/>
                          </a:solidFill>
                          <a:latin typeface="Cambria Math"/>
                        </a:rPr>
                        <m:t>≠</m:t>
                      </m:r>
                      <m:sSub>
                        <m:sSubPr>
                          <m:ctrlPr>
                            <a:rPr lang="es-MX" b="0" i="1" smtClean="0">
                              <a:solidFill>
                                <a:srgbClr val="292934"/>
                              </a:solidFill>
                              <a:latin typeface="Cambria Math" panose="02040503050406030204" pitchFamily="18" charset="0"/>
                            </a:rPr>
                          </m:ctrlPr>
                        </m:sSubPr>
                        <m:e>
                          <m:r>
                            <a:rPr lang="es-MX" b="0" i="1" smtClean="0">
                              <a:solidFill>
                                <a:srgbClr val="292934"/>
                              </a:solidFill>
                              <a:latin typeface="Cambria Math"/>
                            </a:rPr>
                            <m:t>𝑦</m:t>
                          </m:r>
                        </m:e>
                        <m:sub>
                          <m:r>
                            <a:rPr lang="es-MX" b="0" i="1" smtClean="0">
                              <a:solidFill>
                                <a:srgbClr val="292934"/>
                              </a:solidFill>
                              <a:latin typeface="Cambria Math"/>
                            </a:rPr>
                            <m:t>𝑗</m:t>
                          </m:r>
                        </m:sub>
                      </m:sSub>
                    </m:oMath>
                  </m:oMathPara>
                </a14:m>
                <a:endParaRPr lang="es-MX" dirty="0"/>
              </a:p>
            </p:txBody>
          </p:sp>
        </mc:Choice>
        <mc:Fallback xmlns="">
          <p:sp>
            <p:nvSpPr>
              <p:cNvPr id="67" name="66 Rectángulo"/>
              <p:cNvSpPr>
                <a:spLocks noRot="1" noChangeAspect="1" noMove="1" noResize="1" noEditPoints="1" noAdjustHandles="1" noChangeArrowheads="1" noChangeShapeType="1" noTextEdit="1"/>
              </p:cNvSpPr>
              <p:nvPr/>
            </p:nvSpPr>
            <p:spPr>
              <a:xfrm>
                <a:off x="2240664" y="3789040"/>
                <a:ext cx="1883657" cy="411395"/>
              </a:xfrm>
              <a:prstGeom prst="rect">
                <a:avLst/>
              </a:prstGeom>
              <a:blipFill rotWithShape="1">
                <a:blip r:embed="rId4"/>
                <a:stretch>
                  <a:fillRect b="-7463"/>
                </a:stretch>
              </a:blipFill>
            </p:spPr>
            <p:txBody>
              <a:bodyPr/>
              <a:lstStyle/>
              <a:p>
                <a:r>
                  <a:rPr lang="es-MX">
                    <a:noFill/>
                  </a:rPr>
                  <a:t> </a:t>
                </a:r>
              </a:p>
            </p:txBody>
          </p:sp>
        </mc:Fallback>
      </mc:AlternateContent>
      <p:sp>
        <p:nvSpPr>
          <p:cNvPr id="68" name="67 CuadroTexto"/>
          <p:cNvSpPr txBox="1"/>
          <p:nvPr/>
        </p:nvSpPr>
        <p:spPr>
          <a:xfrm>
            <a:off x="251520" y="4293096"/>
            <a:ext cx="2933816" cy="338554"/>
          </a:xfrm>
          <a:prstGeom prst="rect">
            <a:avLst/>
          </a:prstGeom>
          <a:noFill/>
        </p:spPr>
        <p:txBody>
          <a:bodyPr wrap="none" rtlCol="0">
            <a:spAutoFit/>
          </a:bodyPr>
          <a:lstStyle/>
          <a:p>
            <a:r>
              <a:rPr lang="es-MX" sz="1600" dirty="0">
                <a:solidFill>
                  <a:srgbClr val="292934"/>
                </a:solidFill>
              </a:rPr>
              <a:t>y actualiza el vector de pesos:</a:t>
            </a:r>
          </a:p>
        </p:txBody>
      </p:sp>
      <mc:AlternateContent xmlns:mc="http://schemas.openxmlformats.org/markup-compatibility/2006" xmlns:a14="http://schemas.microsoft.com/office/drawing/2010/main">
        <mc:Choice Requires="a14">
          <p:sp>
            <p:nvSpPr>
              <p:cNvPr id="69" name="68 Rectángulo"/>
              <p:cNvSpPr/>
              <p:nvPr/>
            </p:nvSpPr>
            <p:spPr>
              <a:xfrm>
                <a:off x="2344571" y="4797152"/>
                <a:ext cx="1675843"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smtClean="0">
                          <a:solidFill>
                            <a:srgbClr val="0070C0"/>
                          </a:solidFill>
                          <a:latin typeface="Cambria Math"/>
                        </a:rPr>
                        <m:t>𝐰</m:t>
                      </m:r>
                      <m:r>
                        <a:rPr lang="es-MX" b="1" i="1">
                          <a:solidFill>
                            <a:srgbClr val="292934"/>
                          </a:solidFill>
                          <a:latin typeface="Cambria Math"/>
                        </a:rPr>
                        <m:t> </m:t>
                      </m:r>
                      <m:r>
                        <a:rPr lang="es-MX" b="1" i="1" smtClean="0">
                          <a:solidFill>
                            <a:srgbClr val="292934"/>
                          </a:solidFill>
                          <a:latin typeface="Cambria Math"/>
                          <a:ea typeface="Cambria Math"/>
                        </a:rPr>
                        <m:t>←</m:t>
                      </m:r>
                      <m:sSub>
                        <m:sSubPr>
                          <m:ctrlPr>
                            <a:rPr lang="es-MX" b="0" i="1" smtClean="0">
                              <a:solidFill>
                                <a:srgbClr val="292934"/>
                              </a:solidFill>
                              <a:latin typeface="Cambria Math" panose="02040503050406030204" pitchFamily="18" charset="0"/>
                            </a:rPr>
                          </m:ctrlPr>
                        </m:sSubPr>
                        <m:e>
                          <m:r>
                            <a:rPr lang="es-MX" b="1" smtClean="0">
                              <a:solidFill>
                                <a:srgbClr val="FF0000"/>
                              </a:solidFill>
                              <a:latin typeface="Cambria Math"/>
                            </a:rPr>
                            <m:t>𝐰</m:t>
                          </m:r>
                          <m:r>
                            <a:rPr lang="es-MX" b="1" i="1" smtClean="0">
                              <a:solidFill>
                                <a:srgbClr val="292934"/>
                              </a:solidFill>
                              <a:latin typeface="Cambria Math"/>
                            </a:rPr>
                            <m:t>+</m:t>
                          </m:r>
                          <m:r>
                            <a:rPr lang="es-MX" b="0" i="1" smtClean="0">
                              <a:solidFill>
                                <a:srgbClr val="292934"/>
                              </a:solidFill>
                              <a:latin typeface="Cambria Math"/>
                            </a:rPr>
                            <m:t>𝑦</m:t>
                          </m:r>
                        </m:e>
                        <m:sub>
                          <m:r>
                            <a:rPr lang="es-MX" b="0" i="1" smtClean="0">
                              <a:solidFill>
                                <a:srgbClr val="292934"/>
                              </a:solidFill>
                              <a:latin typeface="Cambria Math"/>
                            </a:rPr>
                            <m:t>𝑗</m:t>
                          </m:r>
                        </m:sub>
                      </m:sSub>
                      <m:sSub>
                        <m:sSubPr>
                          <m:ctrlPr>
                            <a:rPr lang="es-MX" b="1" i="1">
                              <a:solidFill>
                                <a:srgbClr val="292934"/>
                              </a:solidFill>
                              <a:latin typeface="Cambria Math" panose="02040503050406030204" pitchFamily="18" charset="0"/>
                            </a:rPr>
                          </m:ctrlPr>
                        </m:sSubPr>
                        <m:e>
                          <m:r>
                            <a:rPr lang="es-MX" b="1">
                              <a:solidFill>
                                <a:srgbClr val="292934"/>
                              </a:solidFill>
                              <a:latin typeface="Cambria Math"/>
                            </a:rPr>
                            <m:t>𝐱</m:t>
                          </m:r>
                        </m:e>
                        <m:sub>
                          <m:r>
                            <a:rPr lang="es-MX" i="1">
                              <a:solidFill>
                                <a:srgbClr val="292934"/>
                              </a:solidFill>
                              <a:latin typeface="Cambria Math"/>
                            </a:rPr>
                            <m:t>𝑗</m:t>
                          </m:r>
                        </m:sub>
                      </m:sSub>
                    </m:oMath>
                  </m:oMathPara>
                </a14:m>
                <a:endParaRPr lang="es-MX" dirty="0"/>
              </a:p>
            </p:txBody>
          </p:sp>
        </mc:Choice>
        <mc:Fallback xmlns="">
          <p:sp>
            <p:nvSpPr>
              <p:cNvPr id="69" name="68 Rectángulo"/>
              <p:cNvSpPr>
                <a:spLocks noRot="1" noChangeAspect="1" noMove="1" noResize="1" noEditPoints="1" noAdjustHandles="1" noChangeArrowheads="1" noChangeShapeType="1" noTextEdit="1"/>
              </p:cNvSpPr>
              <p:nvPr/>
            </p:nvSpPr>
            <p:spPr>
              <a:xfrm>
                <a:off x="2344571" y="4797152"/>
                <a:ext cx="1675843" cy="391646"/>
              </a:xfrm>
              <a:prstGeom prst="rect">
                <a:avLst/>
              </a:prstGeom>
              <a:blipFill rotWithShape="1">
                <a:blip r:embed="rId5"/>
                <a:stretch>
                  <a:fillRect b="-7813"/>
                </a:stretch>
              </a:blipFill>
            </p:spPr>
            <p:txBody>
              <a:bodyPr/>
              <a:lstStyle/>
              <a:p>
                <a:r>
                  <a:rPr lang="es-MX">
                    <a:noFill/>
                  </a:rPr>
                  <a:t> </a:t>
                </a:r>
              </a:p>
            </p:txBody>
          </p:sp>
        </mc:Fallback>
      </mc:AlternateContent>
      <p:grpSp>
        <p:nvGrpSpPr>
          <p:cNvPr id="16" name="15 Grupo"/>
          <p:cNvGrpSpPr/>
          <p:nvPr/>
        </p:nvGrpSpPr>
        <p:grpSpPr>
          <a:xfrm>
            <a:off x="5989198" y="1639241"/>
            <a:ext cx="2348426" cy="1367003"/>
            <a:chOff x="5989198" y="1639241"/>
            <a:chExt cx="2348426" cy="1367003"/>
          </a:xfrm>
        </p:grpSpPr>
        <p:cxnSp>
          <p:nvCxnSpPr>
            <p:cNvPr id="71" name="70 Conector recto de flecha"/>
            <p:cNvCxnSpPr>
              <a:stCxn id="5" idx="6"/>
            </p:cNvCxnSpPr>
            <p:nvPr/>
          </p:nvCxnSpPr>
          <p:spPr>
            <a:xfrm flipH="1" flipV="1">
              <a:off x="6444210" y="2581997"/>
              <a:ext cx="792086" cy="314162"/>
            </a:xfrm>
            <a:prstGeom prst="straightConnector1">
              <a:avLst/>
            </a:prstGeom>
            <a:ln>
              <a:solidFill>
                <a:srgbClr val="FF0000"/>
              </a:solidFill>
              <a:headEnd type="none"/>
              <a:tailEnd type="triangle" w="med" len="lg"/>
            </a:ln>
          </p:spPr>
          <p:style>
            <a:lnRef idx="2">
              <a:schemeClr val="dk1"/>
            </a:lnRef>
            <a:fillRef idx="0">
              <a:schemeClr val="dk1"/>
            </a:fillRef>
            <a:effectRef idx="1">
              <a:schemeClr val="dk1"/>
            </a:effectRef>
            <a:fontRef idx="minor">
              <a:schemeClr val="tx1"/>
            </a:fontRef>
          </p:style>
        </p:cxnSp>
        <p:cxnSp>
          <p:nvCxnSpPr>
            <p:cNvPr id="4" name="3 Conector recto de flecha"/>
            <p:cNvCxnSpPr/>
            <p:nvPr/>
          </p:nvCxnSpPr>
          <p:spPr>
            <a:xfrm flipV="1">
              <a:off x="7164288" y="2132856"/>
              <a:ext cx="1008112" cy="792088"/>
            </a:xfrm>
            <a:prstGeom prst="straightConnector1">
              <a:avLst/>
            </a:prstGeom>
            <a:ln>
              <a:headEnd type="none"/>
              <a:tailEnd type="triangle" w="med" len="lg"/>
            </a:ln>
          </p:spPr>
          <p:style>
            <a:lnRef idx="2">
              <a:schemeClr val="dk1"/>
            </a:lnRef>
            <a:fillRef idx="0">
              <a:schemeClr val="dk1"/>
            </a:fillRef>
            <a:effectRef idx="1">
              <a:schemeClr val="dk1"/>
            </a:effectRef>
            <a:fontRef idx="minor">
              <a:schemeClr val="tx1"/>
            </a:fontRef>
          </p:style>
        </p:cxnSp>
        <p:cxnSp>
          <p:nvCxnSpPr>
            <p:cNvPr id="70" name="69 Conector recto de flecha"/>
            <p:cNvCxnSpPr>
              <a:stCxn id="5" idx="4"/>
            </p:cNvCxnSpPr>
            <p:nvPr/>
          </p:nvCxnSpPr>
          <p:spPr>
            <a:xfrm flipV="1">
              <a:off x="7200292" y="1789907"/>
              <a:ext cx="252028" cy="1142256"/>
            </a:xfrm>
            <a:prstGeom prst="straightConnector1">
              <a:avLst/>
            </a:prstGeom>
            <a:ln>
              <a:solidFill>
                <a:srgbClr val="0070C0"/>
              </a:solidFill>
              <a:headEnd type="none"/>
              <a:tailEnd type="triangle" w="med" len="lg"/>
            </a:ln>
          </p:spPr>
          <p:style>
            <a:lnRef idx="2">
              <a:schemeClr val="dk1"/>
            </a:lnRef>
            <a:fillRef idx="0">
              <a:schemeClr val="dk1"/>
            </a:fillRef>
            <a:effectRef idx="1">
              <a:schemeClr val="dk1"/>
            </a:effectRef>
            <a:fontRef idx="minor">
              <a:schemeClr val="tx1"/>
            </a:fontRef>
          </p:style>
        </p:cxnSp>
        <p:sp>
          <p:nvSpPr>
            <p:cNvPr id="5" name="4 Elipse"/>
            <p:cNvSpPr/>
            <p:nvPr/>
          </p:nvSpPr>
          <p:spPr>
            <a:xfrm>
              <a:off x="7164288" y="286015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2" name="71 Conector recto de flecha"/>
            <p:cNvCxnSpPr/>
            <p:nvPr/>
          </p:nvCxnSpPr>
          <p:spPr>
            <a:xfrm flipV="1">
              <a:off x="6444208" y="1789907"/>
              <a:ext cx="1008112" cy="792088"/>
            </a:xfrm>
            <a:prstGeom prst="straightConnector1">
              <a:avLst/>
            </a:prstGeom>
            <a:ln w="12700">
              <a:solidFill>
                <a:schemeClr val="bg1">
                  <a:lumMod val="50000"/>
                </a:schemeClr>
              </a:solidFill>
              <a:prstDash val="sysDash"/>
              <a:headEnd type="none"/>
              <a:tailEnd type="triangle" w="med"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3" name="72 Rectángulo"/>
                <p:cNvSpPr/>
                <p:nvPr/>
              </p:nvSpPr>
              <p:spPr>
                <a:xfrm>
                  <a:off x="5989198" y="1639241"/>
                  <a:ext cx="985334" cy="369332"/>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s-MX" b="0" i="1" smtClean="0">
                            <a:solidFill>
                              <a:srgbClr val="292934"/>
                            </a:solidFill>
                            <a:latin typeface="Cambria Math"/>
                          </a:rPr>
                          <m:t>𝑦</m:t>
                        </m:r>
                        <m:r>
                          <a:rPr lang="es-MX" b="0" i="1" smtClean="0">
                            <a:solidFill>
                              <a:srgbClr val="292934"/>
                            </a:solidFill>
                            <a:latin typeface="Cambria Math"/>
                          </a:rPr>
                          <m:t>=+1</m:t>
                        </m:r>
                      </m:oMath>
                    </m:oMathPara>
                  </a14:m>
                  <a:endParaRPr lang="es-MX" dirty="0"/>
                </a:p>
              </p:txBody>
            </p:sp>
          </mc:Choice>
          <mc:Fallback xmlns="">
            <p:sp>
              <p:nvSpPr>
                <p:cNvPr id="73" name="72 Rectángulo"/>
                <p:cNvSpPr>
                  <a:spLocks noRot="1" noChangeAspect="1" noMove="1" noResize="1" noEditPoints="1" noAdjustHandles="1" noChangeArrowheads="1" noChangeShapeType="1" noTextEdit="1"/>
                </p:cNvSpPr>
                <p:nvPr/>
              </p:nvSpPr>
              <p:spPr>
                <a:xfrm>
                  <a:off x="5989198" y="1639241"/>
                  <a:ext cx="985334" cy="369332"/>
                </a:xfrm>
                <a:prstGeom prst="rect">
                  <a:avLst/>
                </a:prstGeom>
                <a:blipFill rotWithShape="1">
                  <a:blip r:embed="rId6"/>
                  <a:stretch>
                    <a:fillRect b="-6452"/>
                  </a:stretch>
                </a:blipFill>
                <a:ln>
                  <a:solidFill>
                    <a:schemeClr val="tx1"/>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4" name="73 Rectángulo"/>
                <p:cNvSpPr/>
                <p:nvPr/>
              </p:nvSpPr>
              <p:spPr>
                <a:xfrm>
                  <a:off x="6372200" y="2636912"/>
                  <a:ext cx="4347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i="0" smtClean="0">
                            <a:solidFill>
                              <a:srgbClr val="FF0000"/>
                            </a:solidFill>
                            <a:latin typeface="Cambria Math"/>
                          </a:rPr>
                          <m:t>𝐰</m:t>
                        </m:r>
                      </m:oMath>
                    </m:oMathPara>
                  </a14:m>
                  <a:endParaRPr lang="es-MX" b="1" dirty="0"/>
                </a:p>
              </p:txBody>
            </p:sp>
          </mc:Choice>
          <mc:Fallback xmlns="">
            <p:sp>
              <p:nvSpPr>
                <p:cNvPr id="74" name="73 Rectángulo"/>
                <p:cNvSpPr>
                  <a:spLocks noRot="1" noChangeAspect="1" noMove="1" noResize="1" noEditPoints="1" noAdjustHandles="1" noChangeArrowheads="1" noChangeShapeType="1" noTextEdit="1"/>
                </p:cNvSpPr>
                <p:nvPr/>
              </p:nvSpPr>
              <p:spPr>
                <a:xfrm>
                  <a:off x="6372200" y="2636912"/>
                  <a:ext cx="434734" cy="369332"/>
                </a:xfrm>
                <a:prstGeom prst="rect">
                  <a:avLst/>
                </a:prstGeom>
                <a:blipFill rotWithShape="1">
                  <a:blip r:embed="rId7"/>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5" name="74 Rectángulo"/>
                <p:cNvSpPr/>
                <p:nvPr/>
              </p:nvSpPr>
              <p:spPr>
                <a:xfrm>
                  <a:off x="7380311" y="1664451"/>
                  <a:ext cx="9573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i="0" smtClean="0">
                            <a:solidFill>
                              <a:srgbClr val="0070C0"/>
                            </a:solidFill>
                            <a:latin typeface="Cambria Math"/>
                          </a:rPr>
                          <m:t>𝐰</m:t>
                        </m:r>
                        <m:r>
                          <a:rPr lang="es-MX" b="1" i="0" smtClean="0">
                            <a:solidFill>
                              <a:srgbClr val="0070C0"/>
                            </a:solidFill>
                            <a:latin typeface="Cambria Math"/>
                          </a:rPr>
                          <m:t>+</m:t>
                        </m:r>
                        <m:r>
                          <m:rPr>
                            <m:sty m:val="p"/>
                          </m:rPr>
                          <a:rPr lang="es-MX" b="0" i="0" smtClean="0">
                            <a:solidFill>
                              <a:srgbClr val="0070C0"/>
                            </a:solidFill>
                            <a:latin typeface="Cambria Math"/>
                          </a:rPr>
                          <m:t>y</m:t>
                        </m:r>
                        <m:r>
                          <a:rPr lang="es-MX" b="1" i="0" smtClean="0">
                            <a:solidFill>
                              <a:srgbClr val="0070C0"/>
                            </a:solidFill>
                            <a:latin typeface="Cambria Math"/>
                          </a:rPr>
                          <m:t>𝐱</m:t>
                        </m:r>
                      </m:oMath>
                    </m:oMathPara>
                  </a14:m>
                  <a:endParaRPr lang="es-MX" b="1" dirty="0"/>
                </a:p>
              </p:txBody>
            </p:sp>
          </mc:Choice>
          <mc:Fallback xmlns="">
            <p:sp>
              <p:nvSpPr>
                <p:cNvPr id="75" name="74 Rectángulo"/>
                <p:cNvSpPr>
                  <a:spLocks noRot="1" noChangeAspect="1" noMove="1" noResize="1" noEditPoints="1" noAdjustHandles="1" noChangeArrowheads="1" noChangeShapeType="1" noTextEdit="1"/>
                </p:cNvSpPr>
                <p:nvPr/>
              </p:nvSpPr>
              <p:spPr>
                <a:xfrm>
                  <a:off x="7380311" y="1664451"/>
                  <a:ext cx="957313" cy="369332"/>
                </a:xfrm>
                <a:prstGeom prst="rect">
                  <a:avLst/>
                </a:prstGeom>
                <a:blipFill rotWithShape="1">
                  <a:blip r:embed="rId8"/>
                  <a:stretch>
                    <a:fillRect b="-655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6" name="75 Rectángulo"/>
                <p:cNvSpPr/>
                <p:nvPr/>
              </p:nvSpPr>
              <p:spPr>
                <a:xfrm>
                  <a:off x="7902890" y="2228052"/>
                  <a:ext cx="3706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i="0" smtClean="0">
                            <a:solidFill>
                              <a:schemeClr val="tx1"/>
                            </a:solidFill>
                            <a:latin typeface="Cambria Math"/>
                          </a:rPr>
                          <m:t>𝐱</m:t>
                        </m:r>
                      </m:oMath>
                    </m:oMathPara>
                  </a14:m>
                  <a:endParaRPr lang="es-MX" b="1" dirty="0"/>
                </a:p>
              </p:txBody>
            </p:sp>
          </mc:Choice>
          <mc:Fallback xmlns="">
            <p:sp>
              <p:nvSpPr>
                <p:cNvPr id="76" name="75 Rectángulo"/>
                <p:cNvSpPr>
                  <a:spLocks noRot="1" noChangeAspect="1" noMove="1" noResize="1" noEditPoints="1" noAdjustHandles="1" noChangeArrowheads="1" noChangeShapeType="1" noTextEdit="1"/>
                </p:cNvSpPr>
                <p:nvPr/>
              </p:nvSpPr>
              <p:spPr>
                <a:xfrm>
                  <a:off x="7902890" y="2228052"/>
                  <a:ext cx="370614" cy="369332"/>
                </a:xfrm>
                <a:prstGeom prst="rect">
                  <a:avLst/>
                </a:prstGeom>
                <a:blipFill rotWithShape="1">
                  <a:blip r:embed="rId9"/>
                  <a:stretch>
                    <a:fillRect/>
                  </a:stretch>
                </a:blipFill>
              </p:spPr>
              <p:txBody>
                <a:bodyPr/>
                <a:lstStyle/>
                <a:p>
                  <a:r>
                    <a:rPr lang="es-MX">
                      <a:noFill/>
                    </a:rPr>
                    <a:t> </a:t>
                  </a:r>
                </a:p>
              </p:txBody>
            </p:sp>
          </mc:Fallback>
        </mc:AlternateContent>
      </p:grpSp>
      <p:grpSp>
        <p:nvGrpSpPr>
          <p:cNvPr id="17" name="16 Grupo"/>
          <p:cNvGrpSpPr/>
          <p:nvPr/>
        </p:nvGrpSpPr>
        <p:grpSpPr>
          <a:xfrm>
            <a:off x="5801655" y="3609594"/>
            <a:ext cx="2407729" cy="1292922"/>
            <a:chOff x="5801655" y="3609594"/>
            <a:chExt cx="2407729" cy="1292922"/>
          </a:xfrm>
        </p:grpSpPr>
        <p:cxnSp>
          <p:nvCxnSpPr>
            <p:cNvPr id="78" name="77 Conector recto de flecha"/>
            <p:cNvCxnSpPr>
              <a:stCxn id="81" idx="6"/>
            </p:cNvCxnSpPr>
            <p:nvPr/>
          </p:nvCxnSpPr>
          <p:spPr>
            <a:xfrm flipH="1" flipV="1">
              <a:off x="6380090" y="4552350"/>
              <a:ext cx="792086" cy="314162"/>
            </a:xfrm>
            <a:prstGeom prst="straightConnector1">
              <a:avLst/>
            </a:prstGeom>
            <a:ln>
              <a:solidFill>
                <a:srgbClr val="0070C0"/>
              </a:solidFill>
              <a:headEnd type="none"/>
              <a:tailEnd type="triangle" w="med" len="lg"/>
            </a:ln>
          </p:spPr>
          <p:style>
            <a:lnRef idx="2">
              <a:schemeClr val="dk1"/>
            </a:lnRef>
            <a:fillRef idx="0">
              <a:schemeClr val="dk1"/>
            </a:fillRef>
            <a:effectRef idx="1">
              <a:schemeClr val="dk1"/>
            </a:effectRef>
            <a:fontRef idx="minor">
              <a:schemeClr val="tx1"/>
            </a:fontRef>
          </p:style>
        </p:cxnSp>
        <p:cxnSp>
          <p:nvCxnSpPr>
            <p:cNvPr id="79" name="78 Conector recto de flecha"/>
            <p:cNvCxnSpPr/>
            <p:nvPr/>
          </p:nvCxnSpPr>
          <p:spPr>
            <a:xfrm flipV="1">
              <a:off x="7100168" y="4103209"/>
              <a:ext cx="1008112" cy="792088"/>
            </a:xfrm>
            <a:prstGeom prst="straightConnector1">
              <a:avLst/>
            </a:prstGeom>
            <a:ln>
              <a:headEnd type="none"/>
              <a:tailEnd type="triangle" w="med" len="lg"/>
            </a:ln>
          </p:spPr>
          <p:style>
            <a:lnRef idx="2">
              <a:schemeClr val="dk1"/>
            </a:lnRef>
            <a:fillRef idx="0">
              <a:schemeClr val="dk1"/>
            </a:fillRef>
            <a:effectRef idx="1">
              <a:schemeClr val="dk1"/>
            </a:effectRef>
            <a:fontRef idx="minor">
              <a:schemeClr val="tx1"/>
            </a:fontRef>
          </p:style>
        </p:cxnSp>
        <p:cxnSp>
          <p:nvCxnSpPr>
            <p:cNvPr id="80" name="79 Conector recto de flecha"/>
            <p:cNvCxnSpPr>
              <a:stCxn id="81" idx="4"/>
            </p:cNvCxnSpPr>
            <p:nvPr/>
          </p:nvCxnSpPr>
          <p:spPr>
            <a:xfrm flipV="1">
              <a:off x="7136172" y="3760260"/>
              <a:ext cx="252028" cy="1142256"/>
            </a:xfrm>
            <a:prstGeom prst="straightConnector1">
              <a:avLst/>
            </a:prstGeom>
            <a:ln>
              <a:solidFill>
                <a:srgbClr val="FF0000"/>
              </a:solidFill>
              <a:headEnd type="none"/>
              <a:tailEnd type="triangle" w="med" len="lg"/>
            </a:ln>
          </p:spPr>
          <p:style>
            <a:lnRef idx="2">
              <a:schemeClr val="dk1"/>
            </a:lnRef>
            <a:fillRef idx="0">
              <a:schemeClr val="dk1"/>
            </a:fillRef>
            <a:effectRef idx="1">
              <a:schemeClr val="dk1"/>
            </a:effectRef>
            <a:fontRef idx="minor">
              <a:schemeClr val="tx1"/>
            </a:fontRef>
          </p:style>
        </p:cxnSp>
        <p:sp>
          <p:nvSpPr>
            <p:cNvPr id="81" name="80 Elipse"/>
            <p:cNvSpPr/>
            <p:nvPr/>
          </p:nvSpPr>
          <p:spPr>
            <a:xfrm>
              <a:off x="7100168" y="483050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81 Conector recto de flecha"/>
            <p:cNvCxnSpPr/>
            <p:nvPr/>
          </p:nvCxnSpPr>
          <p:spPr>
            <a:xfrm flipV="1">
              <a:off x="6380088" y="3760260"/>
              <a:ext cx="1008112" cy="792088"/>
            </a:xfrm>
            <a:prstGeom prst="straightConnector1">
              <a:avLst/>
            </a:prstGeom>
            <a:ln w="12700">
              <a:solidFill>
                <a:schemeClr val="bg1">
                  <a:lumMod val="50000"/>
                </a:schemeClr>
              </a:solidFill>
              <a:prstDash val="sysDash"/>
              <a:headEnd type="triangle" w="med" len="med"/>
              <a:tailEnd type="none" w="med" len="med"/>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3" name="82 Rectángulo"/>
                <p:cNvSpPr/>
                <p:nvPr/>
              </p:nvSpPr>
              <p:spPr>
                <a:xfrm>
                  <a:off x="5925078" y="3609594"/>
                  <a:ext cx="985334" cy="369332"/>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s-MX" b="0" i="1" smtClean="0">
                            <a:solidFill>
                              <a:srgbClr val="292934"/>
                            </a:solidFill>
                            <a:latin typeface="Cambria Math"/>
                          </a:rPr>
                          <m:t>𝑦</m:t>
                        </m:r>
                        <m:r>
                          <a:rPr lang="es-MX" b="0" i="1" smtClean="0">
                            <a:solidFill>
                              <a:srgbClr val="292934"/>
                            </a:solidFill>
                            <a:latin typeface="Cambria Math"/>
                          </a:rPr>
                          <m:t>=−1</m:t>
                        </m:r>
                      </m:oMath>
                    </m:oMathPara>
                  </a14:m>
                  <a:endParaRPr lang="es-MX" dirty="0"/>
                </a:p>
              </p:txBody>
            </p:sp>
          </mc:Choice>
          <mc:Fallback xmlns="">
            <p:sp>
              <p:nvSpPr>
                <p:cNvPr id="83" name="82 Rectángulo"/>
                <p:cNvSpPr>
                  <a:spLocks noRot="1" noChangeAspect="1" noMove="1" noResize="1" noEditPoints="1" noAdjustHandles="1" noChangeArrowheads="1" noChangeShapeType="1" noTextEdit="1"/>
                </p:cNvSpPr>
                <p:nvPr/>
              </p:nvSpPr>
              <p:spPr>
                <a:xfrm>
                  <a:off x="5925078" y="3609594"/>
                  <a:ext cx="985334" cy="369332"/>
                </a:xfrm>
                <a:prstGeom prst="rect">
                  <a:avLst/>
                </a:prstGeom>
                <a:blipFill rotWithShape="1">
                  <a:blip r:embed="rId10"/>
                  <a:stretch>
                    <a:fillRect b="-4762"/>
                  </a:stretch>
                </a:blipFill>
                <a:ln>
                  <a:solidFill>
                    <a:schemeClr val="tx1"/>
                  </a:solid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4" name="83 Rectángulo"/>
                <p:cNvSpPr/>
                <p:nvPr/>
              </p:nvSpPr>
              <p:spPr>
                <a:xfrm>
                  <a:off x="7326306" y="3794260"/>
                  <a:ext cx="4347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i="0" smtClean="0">
                            <a:solidFill>
                              <a:srgbClr val="FF0000"/>
                            </a:solidFill>
                            <a:latin typeface="Cambria Math"/>
                          </a:rPr>
                          <m:t>𝐰</m:t>
                        </m:r>
                      </m:oMath>
                    </m:oMathPara>
                  </a14:m>
                  <a:endParaRPr lang="es-MX" b="1" dirty="0"/>
                </a:p>
              </p:txBody>
            </p:sp>
          </mc:Choice>
          <mc:Fallback xmlns="">
            <p:sp>
              <p:nvSpPr>
                <p:cNvPr id="84" name="83 Rectángulo"/>
                <p:cNvSpPr>
                  <a:spLocks noRot="1" noChangeAspect="1" noMove="1" noResize="1" noEditPoints="1" noAdjustHandles="1" noChangeArrowheads="1" noChangeShapeType="1" noTextEdit="1"/>
                </p:cNvSpPr>
                <p:nvPr/>
              </p:nvSpPr>
              <p:spPr>
                <a:xfrm>
                  <a:off x="7326306" y="3794260"/>
                  <a:ext cx="434734" cy="369332"/>
                </a:xfrm>
                <a:prstGeom prst="rect">
                  <a:avLst/>
                </a:prstGeom>
                <a:blipFill rotWithShape="1">
                  <a:blip r:embed="rId11"/>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5" name="84 Rectángulo"/>
                <p:cNvSpPr/>
                <p:nvPr/>
              </p:nvSpPr>
              <p:spPr>
                <a:xfrm>
                  <a:off x="5801655" y="4533184"/>
                  <a:ext cx="9573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i="0" smtClean="0">
                            <a:solidFill>
                              <a:srgbClr val="0070C0"/>
                            </a:solidFill>
                            <a:latin typeface="Cambria Math"/>
                          </a:rPr>
                          <m:t>𝐰</m:t>
                        </m:r>
                        <m:r>
                          <a:rPr lang="es-MX" b="1" i="0" smtClean="0">
                            <a:solidFill>
                              <a:srgbClr val="0070C0"/>
                            </a:solidFill>
                            <a:latin typeface="Cambria Math"/>
                          </a:rPr>
                          <m:t>+</m:t>
                        </m:r>
                        <m:r>
                          <m:rPr>
                            <m:sty m:val="p"/>
                          </m:rPr>
                          <a:rPr lang="es-MX" b="0" i="0" smtClean="0">
                            <a:solidFill>
                              <a:srgbClr val="0070C0"/>
                            </a:solidFill>
                            <a:latin typeface="Cambria Math"/>
                          </a:rPr>
                          <m:t>y</m:t>
                        </m:r>
                        <m:r>
                          <a:rPr lang="es-MX" b="1" i="0" smtClean="0">
                            <a:solidFill>
                              <a:srgbClr val="0070C0"/>
                            </a:solidFill>
                            <a:latin typeface="Cambria Math"/>
                          </a:rPr>
                          <m:t>𝐱</m:t>
                        </m:r>
                      </m:oMath>
                    </m:oMathPara>
                  </a14:m>
                  <a:endParaRPr lang="es-MX" b="1" dirty="0"/>
                </a:p>
              </p:txBody>
            </p:sp>
          </mc:Choice>
          <mc:Fallback xmlns="">
            <p:sp>
              <p:nvSpPr>
                <p:cNvPr id="85" name="84 Rectángulo"/>
                <p:cNvSpPr>
                  <a:spLocks noRot="1" noChangeAspect="1" noMove="1" noResize="1" noEditPoints="1" noAdjustHandles="1" noChangeArrowheads="1" noChangeShapeType="1" noTextEdit="1"/>
                </p:cNvSpPr>
                <p:nvPr/>
              </p:nvSpPr>
              <p:spPr>
                <a:xfrm>
                  <a:off x="5801655" y="4533184"/>
                  <a:ext cx="957313" cy="369332"/>
                </a:xfrm>
                <a:prstGeom prst="rect">
                  <a:avLst/>
                </a:prstGeom>
                <a:blipFill rotWithShape="1">
                  <a:blip r:embed="rId12"/>
                  <a:stretch>
                    <a:fillRect b="-8333"/>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6" name="85 Rectángulo"/>
                <p:cNvSpPr/>
                <p:nvPr/>
              </p:nvSpPr>
              <p:spPr>
                <a:xfrm>
                  <a:off x="7838770" y="4198405"/>
                  <a:ext cx="3706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i="0" smtClean="0">
                            <a:solidFill>
                              <a:schemeClr val="tx1"/>
                            </a:solidFill>
                            <a:latin typeface="Cambria Math"/>
                          </a:rPr>
                          <m:t>𝐱</m:t>
                        </m:r>
                      </m:oMath>
                    </m:oMathPara>
                  </a14:m>
                  <a:endParaRPr lang="es-MX" b="1" dirty="0"/>
                </a:p>
              </p:txBody>
            </p:sp>
          </mc:Choice>
          <mc:Fallback xmlns="">
            <p:sp>
              <p:nvSpPr>
                <p:cNvPr id="86" name="85 Rectángulo"/>
                <p:cNvSpPr>
                  <a:spLocks noRot="1" noChangeAspect="1" noMove="1" noResize="1" noEditPoints="1" noAdjustHandles="1" noChangeArrowheads="1" noChangeShapeType="1" noTextEdit="1"/>
                </p:cNvSpPr>
                <p:nvPr/>
              </p:nvSpPr>
              <p:spPr>
                <a:xfrm>
                  <a:off x="7838770" y="4198405"/>
                  <a:ext cx="370614" cy="369332"/>
                </a:xfrm>
                <a:prstGeom prst="rect">
                  <a:avLst/>
                </a:prstGeom>
                <a:blipFill rotWithShape="1">
                  <a:blip r:embed="rId13"/>
                  <a:stretch>
                    <a:fillRect/>
                  </a:stretch>
                </a:blipFill>
              </p:spPr>
              <p:txBody>
                <a:bodyPr/>
                <a:lstStyle/>
                <a:p>
                  <a:r>
                    <a:rPr lang="es-MX">
                      <a:noFill/>
                    </a:rPr>
                    <a:t> </a:t>
                  </a:r>
                </a:p>
              </p:txBody>
            </p:sp>
          </mc:Fallback>
        </mc:AlternateContent>
      </p:grpSp>
    </p:spTree>
    <p:extLst>
      <p:ext uri="{BB962C8B-B14F-4D97-AF65-F5344CB8AC3E}">
        <p14:creationId xmlns:p14="http://schemas.microsoft.com/office/powerpoint/2010/main" val="418209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68" grpId="0"/>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11150" y="620927"/>
            <a:ext cx="2326278" cy="369332"/>
          </a:xfrm>
          <a:prstGeom prst="rect">
            <a:avLst/>
          </a:prstGeom>
          <a:noFill/>
        </p:spPr>
        <p:txBody>
          <a:bodyPr wrap="none" rtlCol="0">
            <a:spAutoFit/>
          </a:bodyPr>
          <a:lstStyle/>
          <a:p>
            <a:r>
              <a:rPr lang="es-MX" b="1" dirty="0">
                <a:solidFill>
                  <a:srgbClr val="292934"/>
                </a:solidFill>
              </a:rPr>
              <a:t>Iteraciones de PLA</a:t>
            </a:r>
          </a:p>
        </p:txBody>
      </p:sp>
      <p:sp>
        <p:nvSpPr>
          <p:cNvPr id="4" name="3 CuadroTexto"/>
          <p:cNvSpPr txBox="1"/>
          <p:nvPr/>
        </p:nvSpPr>
        <p:spPr>
          <a:xfrm>
            <a:off x="238725" y="1340768"/>
            <a:ext cx="2467342" cy="338554"/>
          </a:xfrm>
          <a:prstGeom prst="rect">
            <a:avLst/>
          </a:prstGeom>
          <a:noFill/>
        </p:spPr>
        <p:txBody>
          <a:bodyPr wrap="none" rtlCol="0">
            <a:spAutoFit/>
          </a:bodyPr>
          <a:lstStyle/>
          <a:p>
            <a:pPr marL="285750" indent="-285750">
              <a:buFont typeface="Arial" panose="020B0604020202020204" pitchFamily="34" charset="0"/>
              <a:buChar char="•"/>
            </a:pPr>
            <a:r>
              <a:rPr lang="es-MX" sz="1600" dirty="0">
                <a:solidFill>
                  <a:srgbClr val="292934"/>
                </a:solidFill>
              </a:rPr>
              <a:t>Una iteración de PLA:</a:t>
            </a:r>
          </a:p>
        </p:txBody>
      </p:sp>
      <mc:AlternateContent xmlns:mc="http://schemas.openxmlformats.org/markup-compatibility/2006" xmlns:a14="http://schemas.microsoft.com/office/drawing/2010/main">
        <mc:Choice Requires="a14">
          <p:sp>
            <p:nvSpPr>
              <p:cNvPr id="5" name="4 Rectángulo"/>
              <p:cNvSpPr/>
              <p:nvPr/>
            </p:nvSpPr>
            <p:spPr>
              <a:xfrm>
                <a:off x="2488587" y="1844824"/>
                <a:ext cx="1675843"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smtClean="0">
                          <a:solidFill>
                            <a:srgbClr val="0070C0"/>
                          </a:solidFill>
                          <a:latin typeface="Cambria Math"/>
                        </a:rPr>
                        <m:t>𝐰</m:t>
                      </m:r>
                      <m:r>
                        <a:rPr lang="es-MX" b="1" i="1">
                          <a:solidFill>
                            <a:srgbClr val="292934"/>
                          </a:solidFill>
                          <a:latin typeface="Cambria Math"/>
                        </a:rPr>
                        <m:t> </m:t>
                      </m:r>
                      <m:r>
                        <a:rPr lang="es-MX" b="1" i="1" smtClean="0">
                          <a:solidFill>
                            <a:srgbClr val="292934"/>
                          </a:solidFill>
                          <a:latin typeface="Cambria Math"/>
                          <a:ea typeface="Cambria Math"/>
                        </a:rPr>
                        <m:t>←</m:t>
                      </m:r>
                      <m:sSub>
                        <m:sSubPr>
                          <m:ctrlPr>
                            <a:rPr lang="es-MX" b="0" i="1" smtClean="0">
                              <a:solidFill>
                                <a:srgbClr val="292934"/>
                              </a:solidFill>
                              <a:latin typeface="Cambria Math" panose="02040503050406030204" pitchFamily="18" charset="0"/>
                            </a:rPr>
                          </m:ctrlPr>
                        </m:sSubPr>
                        <m:e>
                          <m:r>
                            <a:rPr lang="es-MX" b="1" smtClean="0">
                              <a:solidFill>
                                <a:srgbClr val="FF0000"/>
                              </a:solidFill>
                              <a:latin typeface="Cambria Math"/>
                            </a:rPr>
                            <m:t>𝐰</m:t>
                          </m:r>
                          <m:r>
                            <a:rPr lang="es-MX" b="1" i="1" smtClean="0">
                              <a:solidFill>
                                <a:srgbClr val="292934"/>
                              </a:solidFill>
                              <a:latin typeface="Cambria Math"/>
                            </a:rPr>
                            <m:t>+</m:t>
                          </m:r>
                          <m:r>
                            <a:rPr lang="es-MX" b="0" i="1" smtClean="0">
                              <a:solidFill>
                                <a:srgbClr val="292934"/>
                              </a:solidFill>
                              <a:latin typeface="Cambria Math"/>
                            </a:rPr>
                            <m:t>𝑦</m:t>
                          </m:r>
                        </m:e>
                        <m:sub>
                          <m:r>
                            <a:rPr lang="es-MX" b="0" i="1" smtClean="0">
                              <a:solidFill>
                                <a:srgbClr val="292934"/>
                              </a:solidFill>
                              <a:latin typeface="Cambria Math"/>
                            </a:rPr>
                            <m:t>𝑗</m:t>
                          </m:r>
                        </m:sub>
                      </m:sSub>
                      <m:sSub>
                        <m:sSubPr>
                          <m:ctrlPr>
                            <a:rPr lang="es-MX" b="1" i="1">
                              <a:solidFill>
                                <a:srgbClr val="292934"/>
                              </a:solidFill>
                              <a:latin typeface="Cambria Math" panose="02040503050406030204" pitchFamily="18" charset="0"/>
                            </a:rPr>
                          </m:ctrlPr>
                        </m:sSubPr>
                        <m:e>
                          <m:r>
                            <a:rPr lang="es-MX" b="1">
                              <a:solidFill>
                                <a:srgbClr val="292934"/>
                              </a:solidFill>
                              <a:latin typeface="Cambria Math"/>
                            </a:rPr>
                            <m:t>𝐱</m:t>
                          </m:r>
                        </m:e>
                        <m:sub>
                          <m:r>
                            <a:rPr lang="es-MX" i="1">
                              <a:solidFill>
                                <a:srgbClr val="292934"/>
                              </a:solidFill>
                              <a:latin typeface="Cambria Math"/>
                            </a:rPr>
                            <m:t>𝑗</m:t>
                          </m:r>
                        </m:sub>
                      </m:sSub>
                    </m:oMath>
                  </m:oMathPara>
                </a14:m>
                <a:endParaRPr lang="es-MX" dirty="0"/>
              </a:p>
            </p:txBody>
          </p:sp>
        </mc:Choice>
        <mc:Fallback xmlns="">
          <p:sp>
            <p:nvSpPr>
              <p:cNvPr id="5" name="4 Rectángulo"/>
              <p:cNvSpPr>
                <a:spLocks noRot="1" noChangeAspect="1" noMove="1" noResize="1" noEditPoints="1" noAdjustHandles="1" noChangeArrowheads="1" noChangeShapeType="1" noTextEdit="1"/>
              </p:cNvSpPr>
              <p:nvPr/>
            </p:nvSpPr>
            <p:spPr>
              <a:xfrm>
                <a:off x="2488587" y="1844824"/>
                <a:ext cx="1675843" cy="391646"/>
              </a:xfrm>
              <a:prstGeom prst="rect">
                <a:avLst/>
              </a:prstGeom>
              <a:blipFill rotWithShape="1">
                <a:blip r:embed="rId2"/>
                <a:stretch>
                  <a:fillRect b="-7813"/>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 name="5 CuadroTexto"/>
              <p:cNvSpPr txBox="1"/>
              <p:nvPr/>
            </p:nvSpPr>
            <p:spPr>
              <a:xfrm>
                <a:off x="488120" y="2254931"/>
                <a:ext cx="5476820" cy="338554"/>
              </a:xfrm>
              <a:prstGeom prst="rect">
                <a:avLst/>
              </a:prstGeom>
              <a:noFill/>
            </p:spPr>
            <p:txBody>
              <a:bodyPr wrap="none" rtlCol="0">
                <a:spAutoFit/>
              </a:bodyPr>
              <a:lstStyle/>
              <a:p>
                <a:r>
                  <a:rPr lang="es-MX" sz="1600" dirty="0">
                    <a:solidFill>
                      <a:srgbClr val="292934"/>
                    </a:solidFill>
                  </a:rPr>
                  <a:t>donde </a:t>
                </a:r>
                <a14:m>
                  <m:oMath xmlns:m="http://schemas.openxmlformats.org/officeDocument/2006/math">
                    <m:r>
                      <a:rPr lang="es-MX" sz="1600" b="0" i="1" smtClean="0">
                        <a:solidFill>
                          <a:srgbClr val="292934"/>
                        </a:solidFill>
                        <a:latin typeface="Cambria Math"/>
                      </a:rPr>
                      <m:t>(</m:t>
                    </m:r>
                    <m:r>
                      <a:rPr lang="es-MX" sz="1600" b="1" i="0" smtClean="0">
                        <a:solidFill>
                          <a:srgbClr val="292934"/>
                        </a:solidFill>
                        <a:latin typeface="Cambria Math"/>
                      </a:rPr>
                      <m:t>𝐱</m:t>
                    </m:r>
                    <m:r>
                      <a:rPr lang="es-MX" sz="1600" b="0" i="1" smtClean="0">
                        <a:solidFill>
                          <a:srgbClr val="292934"/>
                        </a:solidFill>
                        <a:latin typeface="Cambria Math"/>
                      </a:rPr>
                      <m:t>,</m:t>
                    </m:r>
                    <m:r>
                      <a:rPr lang="es-MX" sz="1600" b="0" i="1" smtClean="0">
                        <a:solidFill>
                          <a:srgbClr val="292934"/>
                        </a:solidFill>
                        <a:latin typeface="Cambria Math"/>
                      </a:rPr>
                      <m:t>𝑦</m:t>
                    </m:r>
                    <m:r>
                      <a:rPr lang="es-MX" sz="1600" b="0" i="1" smtClean="0">
                        <a:solidFill>
                          <a:srgbClr val="292934"/>
                        </a:solidFill>
                        <a:latin typeface="Cambria Math"/>
                      </a:rPr>
                      <m:t>)</m:t>
                    </m:r>
                  </m:oMath>
                </a14:m>
                <a:r>
                  <a:rPr lang="es-MX" sz="1600" dirty="0">
                    <a:solidFill>
                      <a:srgbClr val="292934"/>
                    </a:solidFill>
                  </a:rPr>
                  <a:t> es un punto de entrenamiento mal clasificado</a:t>
                </a:r>
              </a:p>
            </p:txBody>
          </p:sp>
        </mc:Choice>
        <mc:Fallback xmlns="">
          <p:sp>
            <p:nvSpPr>
              <p:cNvPr id="6" name="5 CuadroTexto"/>
              <p:cNvSpPr txBox="1">
                <a:spLocks noRot="1" noChangeAspect="1" noMove="1" noResize="1" noEditPoints="1" noAdjustHandles="1" noChangeArrowheads="1" noChangeShapeType="1" noTextEdit="1"/>
              </p:cNvSpPr>
              <p:nvPr/>
            </p:nvSpPr>
            <p:spPr>
              <a:xfrm>
                <a:off x="488120" y="2254931"/>
                <a:ext cx="5476820" cy="338554"/>
              </a:xfrm>
              <a:prstGeom prst="rect">
                <a:avLst/>
              </a:prstGeom>
              <a:blipFill rotWithShape="1">
                <a:blip r:embed="rId3"/>
                <a:stretch>
                  <a:fillRect l="-556" t="-5455" b="-23636"/>
                </a:stretch>
              </a:blipFill>
            </p:spPr>
            <p:txBody>
              <a:bodyPr/>
              <a:lstStyle/>
              <a:p>
                <a:r>
                  <a:rPr lang="es-MX">
                    <a:noFill/>
                  </a:rPr>
                  <a:t> </a:t>
                </a:r>
              </a:p>
            </p:txBody>
          </p:sp>
        </mc:Fallback>
      </mc:AlternateContent>
      <p:grpSp>
        <p:nvGrpSpPr>
          <p:cNvPr id="46" name="45 Grupo"/>
          <p:cNvGrpSpPr/>
          <p:nvPr/>
        </p:nvGrpSpPr>
        <p:grpSpPr>
          <a:xfrm>
            <a:off x="6295418" y="2406854"/>
            <a:ext cx="2548859" cy="2247502"/>
            <a:chOff x="5716456" y="2045594"/>
            <a:chExt cx="2630522" cy="2319510"/>
          </a:xfrm>
        </p:grpSpPr>
        <p:sp>
          <p:nvSpPr>
            <p:cNvPr id="21" name="20 Rectángulo"/>
            <p:cNvSpPr/>
            <p:nvPr/>
          </p:nvSpPr>
          <p:spPr>
            <a:xfrm>
              <a:off x="5716456" y="2049937"/>
              <a:ext cx="2621162" cy="230503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MX" dirty="0">
                <a:solidFill>
                  <a:srgbClr val="292934"/>
                </a:solidFill>
              </a:endParaRPr>
            </a:p>
          </p:txBody>
        </p:sp>
        <p:cxnSp>
          <p:nvCxnSpPr>
            <p:cNvPr id="22" name="21 Conector recto"/>
            <p:cNvCxnSpPr/>
            <p:nvPr/>
          </p:nvCxnSpPr>
          <p:spPr>
            <a:xfrm>
              <a:off x="6432447" y="2063504"/>
              <a:ext cx="1203925" cy="2301600"/>
            </a:xfrm>
            <a:prstGeom prst="line">
              <a:avLst/>
            </a:prstGeom>
            <a:ln>
              <a:solidFill>
                <a:srgbClr val="7030A0"/>
              </a:solidFill>
            </a:ln>
          </p:spPr>
          <p:style>
            <a:lnRef idx="2">
              <a:schemeClr val="accent6"/>
            </a:lnRef>
            <a:fillRef idx="0">
              <a:schemeClr val="accent6"/>
            </a:fillRef>
            <a:effectRef idx="1">
              <a:schemeClr val="accent6"/>
            </a:effectRef>
            <a:fontRef idx="minor">
              <a:schemeClr val="tx1"/>
            </a:fontRef>
          </p:style>
        </p:cxnSp>
        <p:sp>
          <p:nvSpPr>
            <p:cNvPr id="23" name="22 CuadroTexto"/>
            <p:cNvSpPr txBox="1"/>
            <p:nvPr/>
          </p:nvSpPr>
          <p:spPr>
            <a:xfrm>
              <a:off x="6863521" y="2417887"/>
              <a:ext cx="374495" cy="401514"/>
            </a:xfrm>
            <a:prstGeom prst="rect">
              <a:avLst/>
            </a:prstGeom>
            <a:noFill/>
          </p:spPr>
          <p:txBody>
            <a:bodyPr wrap="none" rtlCol="0">
              <a:spAutoFit/>
            </a:bodyPr>
            <a:lstStyle/>
            <a:p>
              <a:r>
                <a:rPr lang="es-MX" b="1" dirty="0">
                  <a:solidFill>
                    <a:srgbClr val="0070C0"/>
                  </a:solidFill>
                </a:rPr>
                <a:t>+</a:t>
              </a:r>
            </a:p>
          </p:txBody>
        </p:sp>
        <p:sp>
          <p:nvSpPr>
            <p:cNvPr id="24" name="23 CuadroTexto"/>
            <p:cNvSpPr txBox="1"/>
            <p:nvPr/>
          </p:nvSpPr>
          <p:spPr>
            <a:xfrm>
              <a:off x="7636372" y="2892060"/>
              <a:ext cx="374495" cy="401514"/>
            </a:xfrm>
            <a:prstGeom prst="rect">
              <a:avLst/>
            </a:prstGeom>
            <a:noFill/>
          </p:spPr>
          <p:txBody>
            <a:bodyPr wrap="none" rtlCol="0">
              <a:spAutoFit/>
            </a:bodyPr>
            <a:lstStyle/>
            <a:p>
              <a:r>
                <a:rPr lang="es-MX" b="1" dirty="0">
                  <a:solidFill>
                    <a:srgbClr val="0070C0"/>
                  </a:solidFill>
                </a:rPr>
                <a:t>+</a:t>
              </a:r>
            </a:p>
          </p:txBody>
        </p:sp>
        <p:sp>
          <p:nvSpPr>
            <p:cNvPr id="25" name="24 CuadroTexto"/>
            <p:cNvSpPr txBox="1"/>
            <p:nvPr/>
          </p:nvSpPr>
          <p:spPr>
            <a:xfrm>
              <a:off x="6983996" y="3073207"/>
              <a:ext cx="374495" cy="401514"/>
            </a:xfrm>
            <a:prstGeom prst="rect">
              <a:avLst/>
            </a:prstGeom>
            <a:noFill/>
          </p:spPr>
          <p:txBody>
            <a:bodyPr wrap="none" rtlCol="0">
              <a:spAutoFit/>
            </a:bodyPr>
            <a:lstStyle/>
            <a:p>
              <a:r>
                <a:rPr lang="es-MX" b="1" dirty="0">
                  <a:solidFill>
                    <a:srgbClr val="0070C0"/>
                  </a:solidFill>
                </a:rPr>
                <a:t>+</a:t>
              </a:r>
            </a:p>
          </p:txBody>
        </p:sp>
        <p:sp>
          <p:nvSpPr>
            <p:cNvPr id="26" name="25 CuadroTexto"/>
            <p:cNvSpPr txBox="1"/>
            <p:nvPr/>
          </p:nvSpPr>
          <p:spPr>
            <a:xfrm>
              <a:off x="7559732" y="3389849"/>
              <a:ext cx="374495" cy="401514"/>
            </a:xfrm>
            <a:prstGeom prst="rect">
              <a:avLst/>
            </a:prstGeom>
            <a:noFill/>
          </p:spPr>
          <p:txBody>
            <a:bodyPr wrap="none" rtlCol="0">
              <a:spAutoFit/>
            </a:bodyPr>
            <a:lstStyle/>
            <a:p>
              <a:r>
                <a:rPr lang="es-MX" b="1" dirty="0">
                  <a:solidFill>
                    <a:srgbClr val="0070C0"/>
                  </a:solidFill>
                </a:rPr>
                <a:t>+</a:t>
              </a:r>
            </a:p>
          </p:txBody>
        </p:sp>
        <p:sp>
          <p:nvSpPr>
            <p:cNvPr id="27" name="26 CuadroTexto"/>
            <p:cNvSpPr txBox="1"/>
            <p:nvPr/>
          </p:nvSpPr>
          <p:spPr>
            <a:xfrm>
              <a:off x="7092280" y="3645024"/>
              <a:ext cx="374495" cy="401514"/>
            </a:xfrm>
            <a:prstGeom prst="rect">
              <a:avLst/>
            </a:prstGeom>
            <a:noFill/>
          </p:spPr>
          <p:txBody>
            <a:bodyPr wrap="none" rtlCol="0">
              <a:spAutoFit/>
            </a:bodyPr>
            <a:lstStyle/>
            <a:p>
              <a:r>
                <a:rPr lang="es-MX" b="1" dirty="0">
                  <a:solidFill>
                    <a:srgbClr val="0070C0"/>
                  </a:solidFill>
                </a:rPr>
                <a:t>+</a:t>
              </a:r>
            </a:p>
          </p:txBody>
        </p:sp>
        <p:sp>
          <p:nvSpPr>
            <p:cNvPr id="28" name="27 CuadroTexto"/>
            <p:cNvSpPr txBox="1"/>
            <p:nvPr/>
          </p:nvSpPr>
          <p:spPr>
            <a:xfrm>
              <a:off x="6076909" y="2394273"/>
              <a:ext cx="306815" cy="401514"/>
            </a:xfrm>
            <a:prstGeom prst="rect">
              <a:avLst/>
            </a:prstGeom>
            <a:noFill/>
          </p:spPr>
          <p:txBody>
            <a:bodyPr wrap="none" rtlCol="0">
              <a:spAutoFit/>
            </a:bodyPr>
            <a:lstStyle/>
            <a:p>
              <a:r>
                <a:rPr lang="es-MX" b="1" dirty="0">
                  <a:solidFill>
                    <a:schemeClr val="tx2">
                      <a:lumMod val="75000"/>
                    </a:schemeClr>
                  </a:solidFill>
                </a:rPr>
                <a:t>-</a:t>
              </a:r>
            </a:p>
          </p:txBody>
        </p:sp>
        <p:sp>
          <p:nvSpPr>
            <p:cNvPr id="29" name="28 CuadroTexto"/>
            <p:cNvSpPr txBox="1"/>
            <p:nvPr/>
          </p:nvSpPr>
          <p:spPr>
            <a:xfrm>
              <a:off x="6641449" y="2708920"/>
              <a:ext cx="306815" cy="401514"/>
            </a:xfrm>
            <a:prstGeom prst="rect">
              <a:avLst/>
            </a:prstGeom>
            <a:noFill/>
          </p:spPr>
          <p:txBody>
            <a:bodyPr wrap="none" rtlCol="0">
              <a:spAutoFit/>
            </a:bodyPr>
            <a:lstStyle/>
            <a:p>
              <a:r>
                <a:rPr lang="es-MX" b="1" dirty="0">
                  <a:solidFill>
                    <a:schemeClr val="tx2">
                      <a:lumMod val="75000"/>
                    </a:schemeClr>
                  </a:solidFill>
                </a:rPr>
                <a:t>-</a:t>
              </a:r>
            </a:p>
          </p:txBody>
        </p:sp>
        <p:sp>
          <p:nvSpPr>
            <p:cNvPr id="30" name="29 CuadroTexto"/>
            <p:cNvSpPr txBox="1"/>
            <p:nvPr/>
          </p:nvSpPr>
          <p:spPr>
            <a:xfrm>
              <a:off x="6239143" y="3407342"/>
              <a:ext cx="306815" cy="401514"/>
            </a:xfrm>
            <a:prstGeom prst="rect">
              <a:avLst/>
            </a:prstGeom>
            <a:noFill/>
          </p:spPr>
          <p:txBody>
            <a:bodyPr wrap="none" rtlCol="0">
              <a:spAutoFit/>
            </a:bodyPr>
            <a:lstStyle/>
            <a:p>
              <a:r>
                <a:rPr lang="es-MX" b="1" dirty="0">
                  <a:solidFill>
                    <a:schemeClr val="tx2">
                      <a:lumMod val="75000"/>
                    </a:schemeClr>
                  </a:solidFill>
                </a:rPr>
                <a:t>-</a:t>
              </a:r>
            </a:p>
          </p:txBody>
        </p:sp>
        <p:sp>
          <p:nvSpPr>
            <p:cNvPr id="31" name="30 CuadroTexto"/>
            <p:cNvSpPr txBox="1"/>
            <p:nvPr/>
          </p:nvSpPr>
          <p:spPr>
            <a:xfrm>
              <a:off x="6732240" y="3963590"/>
              <a:ext cx="306815" cy="401514"/>
            </a:xfrm>
            <a:prstGeom prst="rect">
              <a:avLst/>
            </a:prstGeom>
            <a:noFill/>
          </p:spPr>
          <p:txBody>
            <a:bodyPr wrap="none" rtlCol="0">
              <a:spAutoFit/>
            </a:bodyPr>
            <a:lstStyle/>
            <a:p>
              <a:r>
                <a:rPr lang="es-MX" b="1" dirty="0">
                  <a:solidFill>
                    <a:schemeClr val="tx2">
                      <a:lumMod val="75000"/>
                    </a:schemeClr>
                  </a:solidFill>
                </a:rPr>
                <a:t>-</a:t>
              </a:r>
            </a:p>
          </p:txBody>
        </p:sp>
        <p:sp>
          <p:nvSpPr>
            <p:cNvPr id="32" name="31 Forma libre"/>
            <p:cNvSpPr/>
            <p:nvPr/>
          </p:nvSpPr>
          <p:spPr>
            <a:xfrm>
              <a:off x="6424379" y="2045594"/>
              <a:ext cx="1922599" cy="2319510"/>
            </a:xfrm>
            <a:custGeom>
              <a:avLst/>
              <a:gdLst>
                <a:gd name="connsiteX0" fmla="*/ 0 w 2224216"/>
                <a:gd name="connsiteY0" fmla="*/ 856735 h 1762897"/>
                <a:gd name="connsiteX1" fmla="*/ 0 w 2224216"/>
                <a:gd name="connsiteY1" fmla="*/ 0 h 1762897"/>
                <a:gd name="connsiteX2" fmla="*/ 2224216 w 2224216"/>
                <a:gd name="connsiteY2" fmla="*/ 0 h 1762897"/>
                <a:gd name="connsiteX3" fmla="*/ 2224216 w 2224216"/>
                <a:gd name="connsiteY3" fmla="*/ 1762897 h 1762897"/>
                <a:gd name="connsiteX4" fmla="*/ 0 w 2224216"/>
                <a:gd name="connsiteY4" fmla="*/ 856735 h 1762897"/>
                <a:gd name="connsiteX0" fmla="*/ 0 w 2224216"/>
                <a:gd name="connsiteY0" fmla="*/ 873210 h 1779372"/>
                <a:gd name="connsiteX1" fmla="*/ 584887 w 2224216"/>
                <a:gd name="connsiteY1" fmla="*/ 0 h 1779372"/>
                <a:gd name="connsiteX2" fmla="*/ 2224216 w 2224216"/>
                <a:gd name="connsiteY2" fmla="*/ 16475 h 1779372"/>
                <a:gd name="connsiteX3" fmla="*/ 2224216 w 2224216"/>
                <a:gd name="connsiteY3" fmla="*/ 1779372 h 1779372"/>
                <a:gd name="connsiteX4" fmla="*/ 0 w 2224216"/>
                <a:gd name="connsiteY4" fmla="*/ 873210 h 1779372"/>
                <a:gd name="connsiteX0" fmla="*/ 832021 w 1639329"/>
                <a:gd name="connsiteY0" fmla="*/ 2125361 h 2125361"/>
                <a:gd name="connsiteX1" fmla="*/ 0 w 1639329"/>
                <a:gd name="connsiteY1" fmla="*/ 0 h 2125361"/>
                <a:gd name="connsiteX2" fmla="*/ 1639329 w 1639329"/>
                <a:gd name="connsiteY2" fmla="*/ 16475 h 2125361"/>
                <a:gd name="connsiteX3" fmla="*/ 1639329 w 1639329"/>
                <a:gd name="connsiteY3" fmla="*/ 1779372 h 2125361"/>
                <a:gd name="connsiteX4" fmla="*/ 832021 w 1639329"/>
                <a:gd name="connsiteY4" fmla="*/ 2125361 h 2125361"/>
                <a:gd name="connsiteX0" fmla="*/ 832021 w 1639329"/>
                <a:gd name="connsiteY0" fmla="*/ 2125361 h 2133599"/>
                <a:gd name="connsiteX1" fmla="*/ 0 w 1639329"/>
                <a:gd name="connsiteY1" fmla="*/ 0 h 2133599"/>
                <a:gd name="connsiteX2" fmla="*/ 1639329 w 1639329"/>
                <a:gd name="connsiteY2" fmla="*/ 16475 h 2133599"/>
                <a:gd name="connsiteX3" fmla="*/ 1639329 w 1639329"/>
                <a:gd name="connsiteY3" fmla="*/ 2133599 h 2133599"/>
                <a:gd name="connsiteX4" fmla="*/ 832021 w 1639329"/>
                <a:gd name="connsiteY4" fmla="*/ 2125361 h 2133599"/>
                <a:gd name="connsiteX0" fmla="*/ 1020784 w 1639329"/>
                <a:gd name="connsiteY0" fmla="*/ 2125361 h 2133599"/>
                <a:gd name="connsiteX1" fmla="*/ 0 w 1639329"/>
                <a:gd name="connsiteY1" fmla="*/ 0 h 2133599"/>
                <a:gd name="connsiteX2" fmla="*/ 1639329 w 1639329"/>
                <a:gd name="connsiteY2" fmla="*/ 16475 h 2133599"/>
                <a:gd name="connsiteX3" fmla="*/ 1639329 w 1639329"/>
                <a:gd name="connsiteY3" fmla="*/ 2133599 h 2133599"/>
                <a:gd name="connsiteX4" fmla="*/ 1020784 w 1639329"/>
                <a:gd name="connsiteY4" fmla="*/ 2125361 h 2133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9329" h="2133599">
                  <a:moveTo>
                    <a:pt x="1020784" y="2125361"/>
                  </a:moveTo>
                  <a:lnTo>
                    <a:pt x="0" y="0"/>
                  </a:lnTo>
                  <a:lnTo>
                    <a:pt x="1639329" y="16475"/>
                  </a:lnTo>
                  <a:lnTo>
                    <a:pt x="1639329" y="2133599"/>
                  </a:lnTo>
                  <a:lnTo>
                    <a:pt x="1020784" y="2125361"/>
                  </a:lnTo>
                  <a:close/>
                </a:path>
              </a:pathLst>
            </a:custGeom>
            <a:solidFill>
              <a:srgbClr val="00B0F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32 Forma libre"/>
            <p:cNvSpPr/>
            <p:nvPr/>
          </p:nvSpPr>
          <p:spPr>
            <a:xfrm>
              <a:off x="5719101" y="2054548"/>
              <a:ext cx="1902303" cy="2301598"/>
            </a:xfrm>
            <a:custGeom>
              <a:avLst/>
              <a:gdLst>
                <a:gd name="connsiteX0" fmla="*/ 0 w 2199502"/>
                <a:gd name="connsiteY0" fmla="*/ 0 h 1235675"/>
                <a:gd name="connsiteX1" fmla="*/ 0 w 2199502"/>
                <a:gd name="connsiteY1" fmla="*/ 1235675 h 1235675"/>
                <a:gd name="connsiteX2" fmla="*/ 2199502 w 2199502"/>
                <a:gd name="connsiteY2" fmla="*/ 1235675 h 1235675"/>
                <a:gd name="connsiteX3" fmla="*/ 2199502 w 2199502"/>
                <a:gd name="connsiteY3" fmla="*/ 914400 h 1235675"/>
                <a:gd name="connsiteX4" fmla="*/ 0 w 2199502"/>
                <a:gd name="connsiteY4" fmla="*/ 0 h 1235675"/>
                <a:gd name="connsiteX0" fmla="*/ 0 w 2215977"/>
                <a:gd name="connsiteY0" fmla="*/ 0 h 2092410"/>
                <a:gd name="connsiteX1" fmla="*/ 16475 w 2215977"/>
                <a:gd name="connsiteY1" fmla="*/ 2092410 h 2092410"/>
                <a:gd name="connsiteX2" fmla="*/ 2215977 w 2215977"/>
                <a:gd name="connsiteY2" fmla="*/ 2092410 h 2092410"/>
                <a:gd name="connsiteX3" fmla="*/ 2215977 w 2215977"/>
                <a:gd name="connsiteY3" fmla="*/ 1771135 h 2092410"/>
                <a:gd name="connsiteX4" fmla="*/ 0 w 2215977"/>
                <a:gd name="connsiteY4" fmla="*/ 0 h 2092410"/>
                <a:gd name="connsiteX0" fmla="*/ 0 w 2215977"/>
                <a:gd name="connsiteY0" fmla="*/ 0 h 2092410"/>
                <a:gd name="connsiteX1" fmla="*/ 16475 w 2215977"/>
                <a:gd name="connsiteY1" fmla="*/ 2092410 h 2092410"/>
                <a:gd name="connsiteX2" fmla="*/ 2215977 w 2215977"/>
                <a:gd name="connsiteY2" fmla="*/ 2092410 h 2092410"/>
                <a:gd name="connsiteX3" fmla="*/ 584885 w 2215977"/>
                <a:gd name="connsiteY3" fmla="*/ 8238 h 2092410"/>
                <a:gd name="connsiteX4" fmla="*/ 0 w 2215977"/>
                <a:gd name="connsiteY4" fmla="*/ 0 h 2092410"/>
                <a:gd name="connsiteX0" fmla="*/ 0 w 1400431"/>
                <a:gd name="connsiteY0" fmla="*/ 0 h 2092410"/>
                <a:gd name="connsiteX1" fmla="*/ 16475 w 1400431"/>
                <a:gd name="connsiteY1" fmla="*/ 2092410 h 2092410"/>
                <a:gd name="connsiteX2" fmla="*/ 1400431 w 1400431"/>
                <a:gd name="connsiteY2" fmla="*/ 2092410 h 2092410"/>
                <a:gd name="connsiteX3" fmla="*/ 584885 w 1400431"/>
                <a:gd name="connsiteY3" fmla="*/ 8238 h 2092410"/>
                <a:gd name="connsiteX4" fmla="*/ 0 w 1400431"/>
                <a:gd name="connsiteY4" fmla="*/ 0 h 2092410"/>
                <a:gd name="connsiteX0" fmla="*/ 0 w 1400431"/>
                <a:gd name="connsiteY0" fmla="*/ 0 h 2092410"/>
                <a:gd name="connsiteX1" fmla="*/ 16475 w 1400431"/>
                <a:gd name="connsiteY1" fmla="*/ 2092410 h 2092410"/>
                <a:gd name="connsiteX2" fmla="*/ 1400431 w 1400431"/>
                <a:gd name="connsiteY2" fmla="*/ 2092410 h 2092410"/>
                <a:gd name="connsiteX3" fmla="*/ 601361 w 1400431"/>
                <a:gd name="connsiteY3" fmla="*/ 0 h 2092410"/>
                <a:gd name="connsiteX4" fmla="*/ 0 w 1400431"/>
                <a:gd name="connsiteY4" fmla="*/ 0 h 2092410"/>
                <a:gd name="connsiteX0" fmla="*/ 0 w 1400431"/>
                <a:gd name="connsiteY0" fmla="*/ 0 h 2133599"/>
                <a:gd name="connsiteX1" fmla="*/ 16475 w 1400431"/>
                <a:gd name="connsiteY1" fmla="*/ 2133599 h 2133599"/>
                <a:gd name="connsiteX2" fmla="*/ 1400431 w 1400431"/>
                <a:gd name="connsiteY2" fmla="*/ 2133599 h 2133599"/>
                <a:gd name="connsiteX3" fmla="*/ 601361 w 1400431"/>
                <a:gd name="connsiteY3" fmla="*/ 41189 h 2133599"/>
                <a:gd name="connsiteX4" fmla="*/ 0 w 1400431"/>
                <a:gd name="connsiteY4" fmla="*/ 0 h 2133599"/>
                <a:gd name="connsiteX0" fmla="*/ 0 w 1400431"/>
                <a:gd name="connsiteY0" fmla="*/ 0 h 2108885"/>
                <a:gd name="connsiteX1" fmla="*/ 16475 w 1400431"/>
                <a:gd name="connsiteY1" fmla="*/ 2108885 h 2108885"/>
                <a:gd name="connsiteX2" fmla="*/ 1400431 w 1400431"/>
                <a:gd name="connsiteY2" fmla="*/ 2108885 h 2108885"/>
                <a:gd name="connsiteX3" fmla="*/ 601361 w 1400431"/>
                <a:gd name="connsiteY3" fmla="*/ 16475 h 2108885"/>
                <a:gd name="connsiteX4" fmla="*/ 0 w 1400431"/>
                <a:gd name="connsiteY4" fmla="*/ 0 h 2108885"/>
                <a:gd name="connsiteX0" fmla="*/ 0 w 1400431"/>
                <a:gd name="connsiteY0" fmla="*/ 0 h 2117123"/>
                <a:gd name="connsiteX1" fmla="*/ 16475 w 1400431"/>
                <a:gd name="connsiteY1" fmla="*/ 2117123 h 2117123"/>
                <a:gd name="connsiteX2" fmla="*/ 1400431 w 1400431"/>
                <a:gd name="connsiteY2" fmla="*/ 2108885 h 2117123"/>
                <a:gd name="connsiteX3" fmla="*/ 601361 w 1400431"/>
                <a:gd name="connsiteY3" fmla="*/ 16475 h 2117123"/>
                <a:gd name="connsiteX4" fmla="*/ 0 w 1400431"/>
                <a:gd name="connsiteY4" fmla="*/ 0 h 2117123"/>
                <a:gd name="connsiteX0" fmla="*/ 0 w 1400431"/>
                <a:gd name="connsiteY0" fmla="*/ 0 h 2117123"/>
                <a:gd name="connsiteX1" fmla="*/ 16475 w 1400431"/>
                <a:gd name="connsiteY1" fmla="*/ 2117123 h 2117123"/>
                <a:gd name="connsiteX2" fmla="*/ 1400431 w 1400431"/>
                <a:gd name="connsiteY2" fmla="*/ 2108885 h 2117123"/>
                <a:gd name="connsiteX3" fmla="*/ 617837 w 1400431"/>
                <a:gd name="connsiteY3" fmla="*/ 8237 h 2117123"/>
                <a:gd name="connsiteX4" fmla="*/ 0 w 1400431"/>
                <a:gd name="connsiteY4" fmla="*/ 0 h 2117123"/>
                <a:gd name="connsiteX0" fmla="*/ 0 w 1622023"/>
                <a:gd name="connsiteY0" fmla="*/ 0 h 2117123"/>
                <a:gd name="connsiteX1" fmla="*/ 16475 w 1622023"/>
                <a:gd name="connsiteY1" fmla="*/ 2117123 h 2117123"/>
                <a:gd name="connsiteX2" fmla="*/ 1622023 w 1622023"/>
                <a:gd name="connsiteY2" fmla="*/ 2108885 h 2117123"/>
                <a:gd name="connsiteX3" fmla="*/ 617837 w 1622023"/>
                <a:gd name="connsiteY3" fmla="*/ 8237 h 2117123"/>
                <a:gd name="connsiteX4" fmla="*/ 0 w 1622023"/>
                <a:gd name="connsiteY4" fmla="*/ 0 h 2117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023" h="2117123">
                  <a:moveTo>
                    <a:pt x="0" y="0"/>
                  </a:moveTo>
                  <a:lnTo>
                    <a:pt x="16475" y="2117123"/>
                  </a:lnTo>
                  <a:lnTo>
                    <a:pt x="1622023" y="2108885"/>
                  </a:lnTo>
                  <a:lnTo>
                    <a:pt x="617837" y="8237"/>
                  </a:lnTo>
                  <a:lnTo>
                    <a:pt x="0" y="0"/>
                  </a:lnTo>
                  <a:close/>
                </a:path>
              </a:pathLst>
            </a:custGeom>
            <a:solidFill>
              <a:schemeClr val="tx2">
                <a:lumMod val="20000"/>
                <a:lumOff val="8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7" name="36 Conector recto de flecha"/>
            <p:cNvCxnSpPr/>
            <p:nvPr/>
          </p:nvCxnSpPr>
          <p:spPr>
            <a:xfrm flipH="1">
              <a:off x="6983996" y="3474721"/>
              <a:ext cx="187247" cy="11588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flipH="1">
              <a:off x="6998656" y="3532663"/>
              <a:ext cx="187247" cy="11588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p:nvPr/>
          </p:nvCxnSpPr>
          <p:spPr>
            <a:xfrm flipH="1">
              <a:off x="7030564" y="3590605"/>
              <a:ext cx="187247" cy="11588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41 Conector recto de flecha"/>
            <p:cNvCxnSpPr/>
            <p:nvPr/>
          </p:nvCxnSpPr>
          <p:spPr>
            <a:xfrm flipH="1">
              <a:off x="7212535" y="3930653"/>
              <a:ext cx="187247" cy="11588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p:nvPr/>
          </p:nvCxnSpPr>
          <p:spPr>
            <a:xfrm flipH="1">
              <a:off x="7238016" y="3988595"/>
              <a:ext cx="187247" cy="11588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p:nvPr/>
          </p:nvCxnSpPr>
          <p:spPr>
            <a:xfrm flipH="1">
              <a:off x="7264867" y="4048462"/>
              <a:ext cx="187247" cy="115885"/>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44 Elipse"/>
            <p:cNvSpPr/>
            <p:nvPr/>
          </p:nvSpPr>
          <p:spPr>
            <a:xfrm>
              <a:off x="7127571" y="3725542"/>
              <a:ext cx="224163" cy="224163"/>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mc:AlternateContent xmlns:mc="http://schemas.openxmlformats.org/markup-compatibility/2006" xmlns:a14="http://schemas.microsoft.com/office/drawing/2010/main">
        <mc:Choice Requires="a14">
          <p:sp>
            <p:nvSpPr>
              <p:cNvPr id="47" name="46 CuadroTexto"/>
              <p:cNvSpPr txBox="1"/>
              <p:nvPr/>
            </p:nvSpPr>
            <p:spPr>
              <a:xfrm>
                <a:off x="238725" y="3064011"/>
                <a:ext cx="5975610" cy="338554"/>
              </a:xfrm>
              <a:prstGeom prst="rect">
                <a:avLst/>
              </a:prstGeom>
              <a:noFill/>
            </p:spPr>
            <p:txBody>
              <a:bodyPr wrap="none" rtlCol="0">
                <a:spAutoFit/>
              </a:bodyPr>
              <a:lstStyle/>
              <a:p>
                <a:pPr marL="285750" indent="-285750">
                  <a:buFont typeface="Arial" panose="020B0604020202020204" pitchFamily="34" charset="0"/>
                  <a:buChar char="•"/>
                </a:pPr>
                <a:r>
                  <a:rPr lang="es-MX" sz="1600" dirty="0">
                    <a:solidFill>
                      <a:srgbClr val="292934"/>
                    </a:solidFill>
                  </a:rPr>
                  <a:t>En la iteración </a:t>
                </a:r>
                <a14:m>
                  <m:oMath xmlns:m="http://schemas.openxmlformats.org/officeDocument/2006/math">
                    <m:r>
                      <a:rPr lang="es-MX" sz="1600" b="0" i="1" smtClean="0">
                        <a:solidFill>
                          <a:srgbClr val="292934"/>
                        </a:solidFill>
                        <a:latin typeface="Cambria Math"/>
                      </a:rPr>
                      <m:t>𝑡</m:t>
                    </m:r>
                    <m:r>
                      <a:rPr lang="es-MX" sz="1600" b="0" i="1" smtClean="0">
                        <a:solidFill>
                          <a:srgbClr val="292934"/>
                        </a:solidFill>
                        <a:latin typeface="Cambria Math"/>
                      </a:rPr>
                      <m:t>=1,2,3,⋯</m:t>
                    </m:r>
                  </m:oMath>
                </a14:m>
                <a:r>
                  <a:rPr lang="es-MX" sz="1600" dirty="0">
                    <a:solidFill>
                      <a:srgbClr val="292934"/>
                    </a:solidFill>
                  </a:rPr>
                  <a:t>, toma un punto mal clasificado de</a:t>
                </a:r>
              </a:p>
            </p:txBody>
          </p:sp>
        </mc:Choice>
        <mc:Fallback xmlns="">
          <p:sp>
            <p:nvSpPr>
              <p:cNvPr id="47" name="46 CuadroTexto"/>
              <p:cNvSpPr txBox="1">
                <a:spLocks noRot="1" noChangeAspect="1" noMove="1" noResize="1" noEditPoints="1" noAdjustHandles="1" noChangeArrowheads="1" noChangeShapeType="1" noTextEdit="1"/>
              </p:cNvSpPr>
              <p:nvPr/>
            </p:nvSpPr>
            <p:spPr>
              <a:xfrm>
                <a:off x="238725" y="3064011"/>
                <a:ext cx="5975610" cy="338554"/>
              </a:xfrm>
              <a:prstGeom prst="rect">
                <a:avLst/>
              </a:prstGeom>
              <a:blipFill rotWithShape="1">
                <a:blip r:embed="rId4"/>
                <a:stretch>
                  <a:fillRect l="-306" t="-5455" b="-23636"/>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8" name="47 Rectángulo"/>
              <p:cNvSpPr/>
              <p:nvPr/>
            </p:nvSpPr>
            <p:spPr>
              <a:xfrm>
                <a:off x="1633393" y="3533646"/>
                <a:ext cx="30408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s-MX" i="1" smtClean="0">
                              <a:solidFill>
                                <a:srgbClr val="292934"/>
                              </a:solidFill>
                              <a:latin typeface="Cambria Math" panose="02040503050406030204" pitchFamily="18" charset="0"/>
                            </a:rPr>
                          </m:ctrlPr>
                        </m:dPr>
                        <m:e>
                          <m:sSub>
                            <m:sSubPr>
                              <m:ctrlPr>
                                <a:rPr lang="es-MX" b="1" i="1" smtClean="0">
                                  <a:solidFill>
                                    <a:srgbClr val="292934"/>
                                  </a:solidFill>
                                  <a:latin typeface="Cambria Math" panose="02040503050406030204" pitchFamily="18" charset="0"/>
                                </a:rPr>
                              </m:ctrlPr>
                            </m:sSubPr>
                            <m:e>
                              <m:r>
                                <a:rPr lang="es-MX" b="1" i="0" smtClean="0">
                                  <a:solidFill>
                                    <a:srgbClr val="292934"/>
                                  </a:solidFill>
                                  <a:latin typeface="Cambria Math"/>
                                </a:rPr>
                                <m:t>𝐱</m:t>
                              </m:r>
                            </m:e>
                            <m:sub>
                              <m:r>
                                <a:rPr lang="es-MX" b="0" i="0" smtClean="0">
                                  <a:solidFill>
                                    <a:srgbClr val="292934"/>
                                  </a:solidFill>
                                  <a:latin typeface="Cambria Math"/>
                                </a:rPr>
                                <m:t>1</m:t>
                              </m:r>
                            </m:sub>
                          </m:sSub>
                          <m:r>
                            <a:rPr lang="es-MX" b="0" i="0" smtClean="0">
                              <a:solidFill>
                                <a:srgbClr val="292934"/>
                              </a:solidFill>
                              <a:latin typeface="Cambria Math"/>
                            </a:rPr>
                            <m:t>,</m:t>
                          </m:r>
                          <m:sSub>
                            <m:sSubPr>
                              <m:ctrlPr>
                                <a:rPr lang="es-MX" i="1" smtClean="0">
                                  <a:solidFill>
                                    <a:srgbClr val="292934"/>
                                  </a:solidFill>
                                  <a:latin typeface="Cambria Math" panose="02040503050406030204" pitchFamily="18" charset="0"/>
                                </a:rPr>
                              </m:ctrlPr>
                            </m:sSubPr>
                            <m:e>
                              <m:r>
                                <m:rPr>
                                  <m:sty m:val="p"/>
                                </m:rPr>
                                <a:rPr lang="es-MX" b="0" i="0" smtClean="0">
                                  <a:solidFill>
                                    <a:srgbClr val="292934"/>
                                  </a:solidFill>
                                  <a:latin typeface="Cambria Math"/>
                                </a:rPr>
                                <m:t>y</m:t>
                              </m:r>
                            </m:e>
                            <m:sub>
                              <m:r>
                                <a:rPr lang="es-MX" b="0" i="0" smtClean="0">
                                  <a:solidFill>
                                    <a:srgbClr val="292934"/>
                                  </a:solidFill>
                                  <a:latin typeface="Cambria Math"/>
                                </a:rPr>
                                <m:t>1</m:t>
                              </m:r>
                            </m:sub>
                          </m:sSub>
                        </m:e>
                      </m:d>
                      <m:r>
                        <a:rPr lang="es-MX" b="0" i="1" smtClean="0">
                          <a:solidFill>
                            <a:srgbClr val="292934"/>
                          </a:solidFill>
                          <a:latin typeface="Cambria Math"/>
                        </a:rPr>
                        <m:t>,</m:t>
                      </m:r>
                      <m:d>
                        <m:dPr>
                          <m:ctrlPr>
                            <a:rPr lang="es-MX" i="1">
                              <a:solidFill>
                                <a:srgbClr val="292934"/>
                              </a:solidFill>
                              <a:latin typeface="Cambria Math" panose="02040503050406030204" pitchFamily="18" charset="0"/>
                            </a:rPr>
                          </m:ctrlPr>
                        </m:dPr>
                        <m:e>
                          <m:sSub>
                            <m:sSubPr>
                              <m:ctrlPr>
                                <a:rPr lang="es-MX" b="1" i="1">
                                  <a:solidFill>
                                    <a:srgbClr val="292934"/>
                                  </a:solidFill>
                                  <a:latin typeface="Cambria Math" panose="02040503050406030204" pitchFamily="18" charset="0"/>
                                </a:rPr>
                              </m:ctrlPr>
                            </m:sSubPr>
                            <m:e>
                              <m:r>
                                <a:rPr lang="es-MX" b="1">
                                  <a:solidFill>
                                    <a:srgbClr val="292934"/>
                                  </a:solidFill>
                                  <a:latin typeface="Cambria Math"/>
                                </a:rPr>
                                <m:t>𝐱</m:t>
                              </m:r>
                            </m:e>
                            <m:sub>
                              <m:r>
                                <a:rPr lang="es-MX" b="0" i="0" smtClean="0">
                                  <a:solidFill>
                                    <a:srgbClr val="292934"/>
                                  </a:solidFill>
                                  <a:latin typeface="Cambria Math"/>
                                </a:rPr>
                                <m:t>2</m:t>
                              </m:r>
                            </m:sub>
                          </m:sSub>
                          <m:r>
                            <a:rPr lang="es-MX" b="0">
                              <a:solidFill>
                                <a:srgbClr val="292934"/>
                              </a:solidFill>
                              <a:latin typeface="Cambria Math"/>
                            </a:rPr>
                            <m:t>,</m:t>
                          </m:r>
                          <m:sSub>
                            <m:sSubPr>
                              <m:ctrlPr>
                                <a:rPr lang="es-MX" i="1">
                                  <a:solidFill>
                                    <a:srgbClr val="292934"/>
                                  </a:solidFill>
                                  <a:latin typeface="Cambria Math" panose="02040503050406030204" pitchFamily="18" charset="0"/>
                                </a:rPr>
                              </m:ctrlPr>
                            </m:sSubPr>
                            <m:e>
                              <m:r>
                                <m:rPr>
                                  <m:sty m:val="p"/>
                                </m:rPr>
                                <a:rPr lang="es-MX" b="0" i="1">
                                  <a:solidFill>
                                    <a:srgbClr val="292934"/>
                                  </a:solidFill>
                                  <a:latin typeface="Cambria Math"/>
                                </a:rPr>
                                <m:t>y</m:t>
                              </m:r>
                            </m:e>
                            <m:sub>
                              <m:r>
                                <a:rPr lang="es-MX" b="0" i="1" smtClean="0">
                                  <a:solidFill>
                                    <a:srgbClr val="292934"/>
                                  </a:solidFill>
                                  <a:latin typeface="Cambria Math"/>
                                </a:rPr>
                                <m:t>2</m:t>
                              </m:r>
                            </m:sub>
                          </m:sSub>
                        </m:e>
                      </m:d>
                      <m:r>
                        <a:rPr lang="es-MX" b="1" i="1" smtClean="0">
                          <a:solidFill>
                            <a:srgbClr val="292934"/>
                          </a:solidFill>
                          <a:latin typeface="Cambria Math"/>
                        </a:rPr>
                        <m:t>, ⋯,</m:t>
                      </m:r>
                      <m:d>
                        <m:dPr>
                          <m:ctrlPr>
                            <a:rPr lang="es-MX" i="1">
                              <a:solidFill>
                                <a:srgbClr val="292934"/>
                              </a:solidFill>
                              <a:latin typeface="Cambria Math" panose="02040503050406030204" pitchFamily="18" charset="0"/>
                            </a:rPr>
                          </m:ctrlPr>
                        </m:dPr>
                        <m:e>
                          <m:sSub>
                            <m:sSubPr>
                              <m:ctrlPr>
                                <a:rPr lang="es-MX" b="1" i="1">
                                  <a:solidFill>
                                    <a:srgbClr val="292934"/>
                                  </a:solidFill>
                                  <a:latin typeface="Cambria Math" panose="02040503050406030204" pitchFamily="18" charset="0"/>
                                </a:rPr>
                              </m:ctrlPr>
                            </m:sSubPr>
                            <m:e>
                              <m:r>
                                <a:rPr lang="es-MX" b="1">
                                  <a:solidFill>
                                    <a:srgbClr val="292934"/>
                                  </a:solidFill>
                                  <a:latin typeface="Cambria Math"/>
                                </a:rPr>
                                <m:t>𝐱</m:t>
                              </m:r>
                            </m:e>
                            <m:sub>
                              <m:r>
                                <m:rPr>
                                  <m:sty m:val="p"/>
                                </m:rPr>
                                <a:rPr lang="es-MX" b="0" i="0" smtClean="0">
                                  <a:solidFill>
                                    <a:srgbClr val="292934"/>
                                  </a:solidFill>
                                  <a:latin typeface="Cambria Math"/>
                                </a:rPr>
                                <m:t>N</m:t>
                              </m:r>
                            </m:sub>
                          </m:sSub>
                          <m:r>
                            <a:rPr lang="es-MX">
                              <a:solidFill>
                                <a:srgbClr val="292934"/>
                              </a:solidFill>
                              <a:latin typeface="Cambria Math"/>
                            </a:rPr>
                            <m:t>,</m:t>
                          </m:r>
                          <m:sSub>
                            <m:sSubPr>
                              <m:ctrlPr>
                                <a:rPr lang="es-MX" i="1">
                                  <a:solidFill>
                                    <a:srgbClr val="292934"/>
                                  </a:solidFill>
                                  <a:latin typeface="Cambria Math" panose="02040503050406030204" pitchFamily="18" charset="0"/>
                                </a:rPr>
                              </m:ctrlPr>
                            </m:sSubPr>
                            <m:e>
                              <m:r>
                                <m:rPr>
                                  <m:sty m:val="p"/>
                                </m:rPr>
                                <a:rPr lang="es-MX" i="1">
                                  <a:solidFill>
                                    <a:srgbClr val="292934"/>
                                  </a:solidFill>
                                  <a:latin typeface="Cambria Math"/>
                                </a:rPr>
                                <m:t>y</m:t>
                              </m:r>
                            </m:e>
                            <m:sub>
                              <m:r>
                                <a:rPr lang="es-MX" b="0" i="1" smtClean="0">
                                  <a:solidFill>
                                    <a:srgbClr val="292934"/>
                                  </a:solidFill>
                                  <a:latin typeface="Cambria Math"/>
                                </a:rPr>
                                <m:t>𝑁</m:t>
                              </m:r>
                            </m:sub>
                          </m:sSub>
                        </m:e>
                      </m:d>
                    </m:oMath>
                  </m:oMathPara>
                </a14:m>
                <a:endParaRPr lang="es-MX" dirty="0"/>
              </a:p>
            </p:txBody>
          </p:sp>
        </mc:Choice>
        <mc:Fallback xmlns="">
          <p:sp>
            <p:nvSpPr>
              <p:cNvPr id="48" name="47 Rectángulo"/>
              <p:cNvSpPr>
                <a:spLocks noRot="1" noChangeAspect="1" noMove="1" noResize="1" noEditPoints="1" noAdjustHandles="1" noChangeArrowheads="1" noChangeShapeType="1" noTextEdit="1"/>
              </p:cNvSpPr>
              <p:nvPr/>
            </p:nvSpPr>
            <p:spPr>
              <a:xfrm>
                <a:off x="1633393" y="3533646"/>
                <a:ext cx="3040896" cy="369332"/>
              </a:xfrm>
              <a:prstGeom prst="rect">
                <a:avLst/>
              </a:prstGeom>
              <a:blipFill rotWithShape="1">
                <a:blip r:embed="rId5"/>
                <a:stretch>
                  <a:fillRect b="-8333"/>
                </a:stretch>
              </a:blipFill>
            </p:spPr>
            <p:txBody>
              <a:bodyPr/>
              <a:lstStyle/>
              <a:p>
                <a:r>
                  <a:rPr lang="es-MX">
                    <a:noFill/>
                  </a:rPr>
                  <a:t> </a:t>
                </a:r>
              </a:p>
            </p:txBody>
          </p:sp>
        </mc:Fallback>
      </mc:AlternateContent>
      <p:sp>
        <p:nvSpPr>
          <p:cNvPr id="49" name="48 CuadroTexto"/>
          <p:cNvSpPr txBox="1"/>
          <p:nvPr/>
        </p:nvSpPr>
        <p:spPr>
          <a:xfrm>
            <a:off x="611560" y="4062402"/>
            <a:ext cx="4349139" cy="338554"/>
          </a:xfrm>
          <a:prstGeom prst="rect">
            <a:avLst/>
          </a:prstGeom>
          <a:noFill/>
        </p:spPr>
        <p:txBody>
          <a:bodyPr wrap="none" rtlCol="0">
            <a:spAutoFit/>
          </a:bodyPr>
          <a:lstStyle/>
          <a:p>
            <a:r>
              <a:rPr lang="es-MX" sz="1600" dirty="0">
                <a:solidFill>
                  <a:srgbClr val="292934"/>
                </a:solidFill>
              </a:rPr>
              <a:t>y corre una iteración de PLA sobre ese punto.</a:t>
            </a:r>
          </a:p>
        </p:txBody>
      </p:sp>
    </p:spTree>
    <p:extLst>
      <p:ext uri="{BB962C8B-B14F-4D97-AF65-F5344CB8AC3E}">
        <p14:creationId xmlns:p14="http://schemas.microsoft.com/office/powerpoint/2010/main" val="404057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7" grpId="0"/>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1196752"/>
                <a:ext cx="8229600" cy="5280248"/>
              </a:xfrm>
            </p:spPr>
            <p:txBody>
              <a:bodyPr>
                <a:noAutofit/>
              </a:bodyPr>
              <a:lstStyle/>
              <a:p>
                <a:r>
                  <a:rPr lang="es-MX" dirty="0"/>
                  <a:t>Datos de entrada:</a:t>
                </a:r>
              </a:p>
              <a:p>
                <a:pPr lvl="1"/>
                <a14:m>
                  <m:oMath xmlns:m="http://schemas.openxmlformats.org/officeDocument/2006/math">
                    <m:r>
                      <a:rPr lang="es-MX" b="1" i="0" dirty="0" smtClean="0">
                        <a:latin typeface="Cambria Math"/>
                        <a:ea typeface="Cambria Math"/>
                      </a:rPr>
                      <m:t>𝐗</m:t>
                    </m:r>
                    <m:r>
                      <a:rPr lang="es-MX" b="0" i="1" dirty="0" smtClean="0">
                        <a:latin typeface="Cambria Math"/>
                        <a:ea typeface="Cambria Math"/>
                      </a:rPr>
                      <m:t>≔</m:t>
                    </m:r>
                    <m:d>
                      <m:dPr>
                        <m:begChr m:val="{"/>
                        <m:endChr m:val="}"/>
                        <m:ctrlPr>
                          <a:rPr lang="es-MX" i="1" dirty="0">
                            <a:latin typeface="Cambria Math" panose="02040503050406030204" pitchFamily="18" charset="0"/>
                            <a:ea typeface="Cambria Math"/>
                          </a:rPr>
                        </m:ctrlPr>
                      </m:dPr>
                      <m:e>
                        <m:sSub>
                          <m:sSubPr>
                            <m:ctrlPr>
                              <a:rPr lang="es-MX" i="1" dirty="0">
                                <a:latin typeface="Cambria Math" panose="02040503050406030204" pitchFamily="18" charset="0"/>
                                <a:ea typeface="Cambria Math"/>
                              </a:rPr>
                            </m:ctrlPr>
                          </m:sSubPr>
                          <m:e>
                            <m:r>
                              <a:rPr lang="es-MX" b="1" dirty="0">
                                <a:latin typeface="Cambria Math"/>
                                <a:ea typeface="Cambria Math"/>
                              </a:rPr>
                              <m:t>𝐱</m:t>
                            </m:r>
                          </m:e>
                          <m:sub>
                            <m:r>
                              <a:rPr lang="es-MX" i="1" dirty="0">
                                <a:latin typeface="Cambria Math"/>
                                <a:ea typeface="Cambria Math"/>
                              </a:rPr>
                              <m:t>1</m:t>
                            </m:r>
                          </m:sub>
                        </m:sSub>
                        <m:r>
                          <a:rPr lang="es-MX" i="1" dirty="0">
                            <a:latin typeface="Cambria Math"/>
                            <a:ea typeface="Cambria Math"/>
                          </a:rPr>
                          <m:t>,</m:t>
                        </m:r>
                        <m:sSub>
                          <m:sSubPr>
                            <m:ctrlPr>
                              <a:rPr lang="es-MX" i="1" dirty="0">
                                <a:latin typeface="Cambria Math" panose="02040503050406030204" pitchFamily="18" charset="0"/>
                                <a:ea typeface="Cambria Math"/>
                              </a:rPr>
                            </m:ctrlPr>
                          </m:sSubPr>
                          <m:e>
                            <m:r>
                              <a:rPr lang="es-MX" b="1" dirty="0">
                                <a:latin typeface="Cambria Math"/>
                                <a:ea typeface="Cambria Math"/>
                              </a:rPr>
                              <m:t>𝐱</m:t>
                            </m:r>
                          </m:e>
                          <m:sub>
                            <m:r>
                              <a:rPr lang="es-MX" i="1" dirty="0">
                                <a:latin typeface="Cambria Math"/>
                                <a:ea typeface="Cambria Math"/>
                              </a:rPr>
                              <m:t>2</m:t>
                            </m:r>
                          </m:sub>
                        </m:sSub>
                        <m:r>
                          <a:rPr lang="es-MX" i="1" dirty="0">
                            <a:latin typeface="Cambria Math"/>
                            <a:ea typeface="Cambria Math"/>
                          </a:rPr>
                          <m:t>,⋯,</m:t>
                        </m:r>
                        <m:sSub>
                          <m:sSubPr>
                            <m:ctrlPr>
                              <a:rPr lang="es-MX" i="1" dirty="0">
                                <a:latin typeface="Cambria Math" panose="02040503050406030204" pitchFamily="18" charset="0"/>
                                <a:ea typeface="Cambria Math"/>
                              </a:rPr>
                            </m:ctrlPr>
                          </m:sSubPr>
                          <m:e>
                            <m:r>
                              <a:rPr lang="es-MX" b="1" dirty="0">
                                <a:latin typeface="Cambria Math"/>
                                <a:ea typeface="Cambria Math"/>
                              </a:rPr>
                              <m:t>𝐱</m:t>
                            </m:r>
                          </m:e>
                          <m:sub>
                            <m:r>
                              <a:rPr lang="es-MX" b="0" i="1" dirty="0" smtClean="0">
                                <a:latin typeface="Cambria Math"/>
                                <a:ea typeface="Cambria Math"/>
                              </a:rPr>
                              <m:t>𝑁</m:t>
                            </m:r>
                          </m:sub>
                        </m:sSub>
                      </m:e>
                    </m:d>
                    <m:r>
                      <a:rPr lang="es-MX" b="0" i="1" dirty="0" smtClean="0">
                        <a:latin typeface="Cambria Math"/>
                      </a:rPr>
                      <m:t>⊂</m:t>
                    </m:r>
                    <m:r>
                      <a:rPr lang="es-MX" b="0" i="1" dirty="0" smtClean="0">
                        <a:latin typeface="Cambria Math"/>
                        <a:ea typeface="Cambria Math"/>
                      </a:rPr>
                      <m:t>𝒳</m:t>
                    </m:r>
                    <m:r>
                      <m:rPr>
                        <m:nor/>
                      </m:rPr>
                      <a:rPr lang="es-MX" b="0" i="0" dirty="0" smtClean="0">
                        <a:latin typeface="Cambria Math"/>
                        <a:ea typeface="Cambria Math"/>
                      </a:rPr>
                      <m:t>(</m:t>
                    </m:r>
                    <m:r>
                      <m:rPr>
                        <m:nor/>
                      </m:rPr>
                      <a:rPr lang="es-MX" b="0" i="0" dirty="0" smtClean="0">
                        <a:latin typeface="Cambria Math"/>
                        <a:ea typeface="Cambria Math"/>
                      </a:rPr>
                      <m:t>datos</m:t>
                    </m:r>
                    <m:r>
                      <m:rPr>
                        <m:nor/>
                      </m:rPr>
                      <a:rPr lang="es-MX" b="0" i="0" dirty="0" smtClean="0">
                        <a:latin typeface="Cambria Math"/>
                        <a:ea typeface="Cambria Math"/>
                      </a:rPr>
                      <m:t>)</m:t>
                    </m:r>
                    <m:r>
                      <a:rPr lang="es-MX" b="0" i="1" dirty="0" smtClean="0">
                        <a:latin typeface="Cambria Math"/>
                        <a:ea typeface="Cambria Math"/>
                      </a:rPr>
                      <m:t>,</m:t>
                    </m:r>
                    <m:r>
                      <m:rPr>
                        <m:nor/>
                      </m:rPr>
                      <a:rPr lang="es-MX" b="0" i="0" dirty="0" smtClean="0">
                        <a:latin typeface="Cambria Math"/>
                        <a:ea typeface="Cambria Math"/>
                      </a:rPr>
                      <m:t>con</m:t>
                    </m:r>
                    <m:r>
                      <a:rPr lang="es-MX" b="0" i="1" dirty="0" smtClean="0">
                        <a:latin typeface="Cambria Math"/>
                        <a:ea typeface="Cambria Math"/>
                      </a:rPr>
                      <m:t> </m:t>
                    </m:r>
                    <m:sSub>
                      <m:sSubPr>
                        <m:ctrlPr>
                          <a:rPr lang="es-MX" b="0" i="1" dirty="0" smtClean="0">
                            <a:latin typeface="Cambria Math" panose="02040503050406030204" pitchFamily="18" charset="0"/>
                            <a:ea typeface="Cambria Math"/>
                          </a:rPr>
                        </m:ctrlPr>
                      </m:sSubPr>
                      <m:e>
                        <m:r>
                          <a:rPr lang="es-MX" b="1" i="0" dirty="0" smtClean="0">
                            <a:latin typeface="Cambria Math"/>
                            <a:ea typeface="Cambria Math"/>
                          </a:rPr>
                          <m:t>𝐱</m:t>
                        </m:r>
                      </m:e>
                      <m:sub>
                        <m:r>
                          <a:rPr lang="es-MX" b="0" i="1" dirty="0" smtClean="0">
                            <a:latin typeface="Cambria Math"/>
                            <a:ea typeface="Cambria Math"/>
                          </a:rPr>
                          <m:t>𝑖</m:t>
                        </m:r>
                      </m:sub>
                    </m:sSub>
                    <m:r>
                      <a:rPr lang="es-MX" b="0" i="1" dirty="0" smtClean="0">
                        <a:latin typeface="Cambria Math"/>
                        <a:ea typeface="Cambria Math"/>
                      </a:rPr>
                      <m:t>≔</m:t>
                    </m:r>
                    <m:d>
                      <m:dPr>
                        <m:ctrlPr>
                          <a:rPr lang="es-MX" b="0" i="1" dirty="0" smtClean="0">
                            <a:latin typeface="Cambria Math" panose="02040503050406030204" pitchFamily="18" charset="0"/>
                            <a:ea typeface="Cambria Math"/>
                          </a:rPr>
                        </m:ctrlPr>
                      </m:dPr>
                      <m:e>
                        <m:sSub>
                          <m:sSubPr>
                            <m:ctrlPr>
                              <a:rPr lang="es-MX" b="0" i="1" dirty="0" smtClean="0">
                                <a:latin typeface="Cambria Math" panose="02040503050406030204" pitchFamily="18" charset="0"/>
                                <a:ea typeface="Cambria Math"/>
                              </a:rPr>
                            </m:ctrlPr>
                          </m:sSubPr>
                          <m:e>
                            <m:r>
                              <a:rPr lang="es-MX" b="0" i="1" dirty="0" smtClean="0">
                                <a:latin typeface="Cambria Math"/>
                                <a:ea typeface="Cambria Math"/>
                              </a:rPr>
                              <m:t>𝑥</m:t>
                            </m:r>
                          </m:e>
                          <m:sub>
                            <m:r>
                              <a:rPr lang="es-MX" b="0" i="1" dirty="0" smtClean="0">
                                <a:latin typeface="Cambria Math"/>
                                <a:ea typeface="Cambria Math"/>
                              </a:rPr>
                              <m:t>1</m:t>
                            </m:r>
                          </m:sub>
                        </m:sSub>
                        <m:r>
                          <a:rPr lang="es-MX" b="0" i="1" dirty="0" smtClean="0">
                            <a:latin typeface="Cambria Math"/>
                            <a:ea typeface="Cambria Math"/>
                          </a:rPr>
                          <m:t>,</m:t>
                        </m:r>
                        <m:sSub>
                          <m:sSubPr>
                            <m:ctrlPr>
                              <a:rPr lang="es-MX" i="1" dirty="0">
                                <a:latin typeface="Cambria Math" panose="02040503050406030204" pitchFamily="18" charset="0"/>
                                <a:ea typeface="Cambria Math"/>
                              </a:rPr>
                            </m:ctrlPr>
                          </m:sSubPr>
                          <m:e>
                            <m:r>
                              <a:rPr lang="es-MX" i="1" dirty="0">
                                <a:latin typeface="Cambria Math"/>
                                <a:ea typeface="Cambria Math"/>
                              </a:rPr>
                              <m:t>𝑥</m:t>
                            </m:r>
                          </m:e>
                          <m:sub>
                            <m:r>
                              <a:rPr lang="es-MX" b="0" i="1" dirty="0" smtClean="0">
                                <a:latin typeface="Cambria Math"/>
                                <a:ea typeface="Cambria Math"/>
                              </a:rPr>
                              <m:t>2</m:t>
                            </m:r>
                          </m:sub>
                        </m:sSub>
                        <m:r>
                          <a:rPr lang="es-MX" b="0" i="1" dirty="0" smtClean="0">
                            <a:latin typeface="Cambria Math"/>
                            <a:ea typeface="Cambria Math"/>
                          </a:rPr>
                          <m:t>,⋯,</m:t>
                        </m:r>
                        <m:sSub>
                          <m:sSubPr>
                            <m:ctrlPr>
                              <a:rPr lang="es-MX" i="1" dirty="0">
                                <a:latin typeface="Cambria Math" panose="02040503050406030204" pitchFamily="18" charset="0"/>
                                <a:ea typeface="Cambria Math"/>
                              </a:rPr>
                            </m:ctrlPr>
                          </m:sSubPr>
                          <m:e>
                            <m:r>
                              <a:rPr lang="es-MX" i="1" dirty="0">
                                <a:latin typeface="Cambria Math"/>
                                <a:ea typeface="Cambria Math"/>
                              </a:rPr>
                              <m:t>𝑥</m:t>
                            </m:r>
                          </m:e>
                          <m:sub>
                            <m:r>
                              <a:rPr lang="es-MX" b="0" i="1" dirty="0" smtClean="0">
                                <a:latin typeface="Cambria Math"/>
                                <a:ea typeface="Cambria Math"/>
                              </a:rPr>
                              <m:t>𝑑</m:t>
                            </m:r>
                          </m:sub>
                        </m:sSub>
                      </m:e>
                    </m:d>
                    <m:r>
                      <a:rPr lang="es-MX" b="0" i="1" dirty="0" smtClean="0">
                        <a:latin typeface="Cambria Math"/>
                        <a:ea typeface="Cambria Math"/>
                      </a:rPr>
                      <m:t>⊂</m:t>
                    </m:r>
                    <m:sSup>
                      <m:sSupPr>
                        <m:ctrlPr>
                          <a:rPr lang="es-MX" b="0" i="1" dirty="0" smtClean="0">
                            <a:latin typeface="Cambria Math" panose="02040503050406030204" pitchFamily="18" charset="0"/>
                            <a:ea typeface="Cambria Math"/>
                          </a:rPr>
                        </m:ctrlPr>
                      </m:sSupPr>
                      <m:e>
                        <m:r>
                          <a:rPr lang="es-MX" b="0" i="1" dirty="0" smtClean="0">
                            <a:latin typeface="Cambria Math"/>
                            <a:ea typeface="Cambria Math"/>
                          </a:rPr>
                          <m:t>ℝ</m:t>
                        </m:r>
                      </m:e>
                      <m:sup>
                        <m:r>
                          <a:rPr lang="es-MX" b="0" i="1" dirty="0" smtClean="0">
                            <a:latin typeface="Cambria Math"/>
                            <a:ea typeface="Cambria Math"/>
                          </a:rPr>
                          <m:t>𝑑</m:t>
                        </m:r>
                      </m:sup>
                    </m:sSup>
                  </m:oMath>
                </a14:m>
                <a:endParaRPr lang="es-MX" b="0" i="1" dirty="0">
                  <a:latin typeface="Cambria Math"/>
                  <a:ea typeface="Cambria Math"/>
                </a:endParaRPr>
              </a:p>
              <a:p>
                <a:pPr lvl="1"/>
                <a14:m>
                  <m:oMath xmlns:m="http://schemas.openxmlformats.org/officeDocument/2006/math">
                    <m:r>
                      <a:rPr lang="es-MX" b="1" i="0" smtClean="0">
                        <a:latin typeface="Cambria Math"/>
                        <a:ea typeface="Cambria Math"/>
                      </a:rPr>
                      <m:t>𝐲</m:t>
                    </m:r>
                    <m:r>
                      <a:rPr lang="es-MX" b="1" i="1" smtClean="0">
                        <a:latin typeface="Cambria Math"/>
                        <a:ea typeface="Cambria Math"/>
                      </a:rPr>
                      <m:t>≔</m:t>
                    </m:r>
                    <m:d>
                      <m:dPr>
                        <m:begChr m:val="{"/>
                        <m:endChr m:val="}"/>
                        <m:ctrlPr>
                          <a:rPr lang="es-MX" b="1" i="1" smtClean="0">
                            <a:latin typeface="Cambria Math" panose="02040503050406030204" pitchFamily="18" charset="0"/>
                            <a:ea typeface="Cambria Math"/>
                          </a:rPr>
                        </m:ctrlPr>
                      </m:dPr>
                      <m:e>
                        <m:sSub>
                          <m:sSubPr>
                            <m:ctrlPr>
                              <a:rPr lang="es-MX" b="1" i="1" smtClean="0">
                                <a:latin typeface="Cambria Math" panose="02040503050406030204" pitchFamily="18" charset="0"/>
                                <a:ea typeface="Cambria Math"/>
                              </a:rPr>
                            </m:ctrlPr>
                          </m:sSubPr>
                          <m:e>
                            <m:r>
                              <a:rPr lang="es-MX" b="0" i="1" smtClean="0">
                                <a:latin typeface="Cambria Math"/>
                                <a:ea typeface="Cambria Math"/>
                              </a:rPr>
                              <m:t>𝑦</m:t>
                            </m:r>
                          </m:e>
                          <m:sub>
                            <m:r>
                              <a:rPr lang="es-MX" b="0" i="1" smtClean="0">
                                <a:latin typeface="Cambria Math"/>
                                <a:ea typeface="Cambria Math"/>
                              </a:rPr>
                              <m:t>1</m:t>
                            </m:r>
                          </m:sub>
                        </m:sSub>
                        <m:r>
                          <a:rPr lang="es-MX" b="1" i="1" smtClean="0">
                            <a:latin typeface="Cambria Math"/>
                            <a:ea typeface="Cambria Math"/>
                          </a:rPr>
                          <m:t>,</m:t>
                        </m:r>
                        <m:sSub>
                          <m:sSubPr>
                            <m:ctrlPr>
                              <a:rPr lang="es-MX" b="1" i="1">
                                <a:latin typeface="Cambria Math" panose="02040503050406030204" pitchFamily="18" charset="0"/>
                                <a:ea typeface="Cambria Math"/>
                              </a:rPr>
                            </m:ctrlPr>
                          </m:sSubPr>
                          <m:e>
                            <m:r>
                              <a:rPr lang="es-MX" i="1">
                                <a:latin typeface="Cambria Math"/>
                                <a:ea typeface="Cambria Math"/>
                              </a:rPr>
                              <m:t>𝑦</m:t>
                            </m:r>
                          </m:e>
                          <m:sub>
                            <m:r>
                              <a:rPr lang="es-MX" b="1" i="1" smtClean="0">
                                <a:latin typeface="Cambria Math"/>
                                <a:ea typeface="Cambria Math"/>
                              </a:rPr>
                              <m:t>𝟐</m:t>
                            </m:r>
                          </m:sub>
                        </m:sSub>
                        <m:r>
                          <a:rPr lang="es-MX" b="1" i="1" smtClean="0">
                            <a:latin typeface="Cambria Math"/>
                            <a:ea typeface="Cambria Math"/>
                          </a:rPr>
                          <m:t>,⋯,</m:t>
                        </m:r>
                        <m:sSub>
                          <m:sSubPr>
                            <m:ctrlPr>
                              <a:rPr lang="es-MX" b="1" i="1">
                                <a:latin typeface="Cambria Math" panose="02040503050406030204" pitchFamily="18" charset="0"/>
                                <a:ea typeface="Cambria Math"/>
                              </a:rPr>
                            </m:ctrlPr>
                          </m:sSubPr>
                          <m:e>
                            <m:r>
                              <a:rPr lang="es-MX" i="1">
                                <a:latin typeface="Cambria Math"/>
                                <a:ea typeface="Cambria Math"/>
                              </a:rPr>
                              <m:t>𝑦</m:t>
                            </m:r>
                          </m:e>
                          <m:sub>
                            <m:r>
                              <a:rPr lang="es-MX" b="1" i="1" smtClean="0">
                                <a:latin typeface="Cambria Math"/>
                                <a:ea typeface="Cambria Math"/>
                              </a:rPr>
                              <m:t>𝑵</m:t>
                            </m:r>
                          </m:sub>
                        </m:sSub>
                      </m:e>
                    </m:d>
                    <m:r>
                      <a:rPr lang="es-MX" b="0" i="1" smtClean="0">
                        <a:latin typeface="Cambria Math"/>
                        <a:ea typeface="Cambria Math"/>
                      </a:rPr>
                      <m:t>⊂</m:t>
                    </m:r>
                    <m:d>
                      <m:dPr>
                        <m:begChr m:val="{"/>
                        <m:endChr m:val="}"/>
                        <m:ctrlPr>
                          <a:rPr lang="es-MX" b="0" i="1" smtClean="0">
                            <a:latin typeface="Cambria Math" panose="02040503050406030204" pitchFamily="18" charset="0"/>
                            <a:ea typeface="Cambria Math"/>
                          </a:rPr>
                        </m:ctrlPr>
                      </m:dPr>
                      <m:e>
                        <m:r>
                          <a:rPr lang="es-MX" b="0" i="1" smtClean="0">
                            <a:latin typeface="Cambria Math"/>
                            <a:ea typeface="Cambria Math"/>
                          </a:rPr>
                          <m:t>±1</m:t>
                        </m:r>
                      </m:e>
                    </m:d>
                    <m:r>
                      <m:rPr>
                        <m:nor/>
                      </m:rPr>
                      <a:rPr lang="es-MX" dirty="0">
                        <a:latin typeface="Cambria Math"/>
                        <a:ea typeface="Cambria Math"/>
                      </a:rPr>
                      <m:t>(</m:t>
                    </m:r>
                    <m:r>
                      <m:rPr>
                        <m:nor/>
                      </m:rPr>
                      <a:rPr lang="es-MX" b="0" i="0" dirty="0" smtClean="0">
                        <a:latin typeface="Cambria Math"/>
                        <a:ea typeface="Cambria Math"/>
                      </a:rPr>
                      <m:t>etiquetas</m:t>
                    </m:r>
                    <m:r>
                      <m:rPr>
                        <m:nor/>
                      </m:rPr>
                      <a:rPr lang="es-MX" dirty="0">
                        <a:latin typeface="Cambria Math"/>
                        <a:ea typeface="Cambria Math"/>
                      </a:rPr>
                      <m:t>)</m:t>
                    </m:r>
                  </m:oMath>
                </a14:m>
                <a:endParaRPr lang="es-MX" i="0" dirty="0">
                  <a:latin typeface="Cambria Math"/>
                  <a:ea typeface="Cambria Math"/>
                </a:endParaRPr>
              </a:p>
              <a:p>
                <a:pPr lvl="1"/>
                <a:r>
                  <a:rPr lang="es-MX" dirty="0"/>
                  <a:t>En coordenadas homogéneas: </a:t>
                </a:r>
              </a:p>
              <a:p>
                <a:pPr marL="274320" lvl="1" indent="0">
                  <a:buNone/>
                </a:pPr>
                <a14:m>
                  <m:oMathPara xmlns:m="http://schemas.openxmlformats.org/officeDocument/2006/math">
                    <m:oMathParaPr>
                      <m:jc m:val="centerGroup"/>
                    </m:oMathParaPr>
                    <m:oMath xmlns:m="http://schemas.openxmlformats.org/officeDocument/2006/math">
                      <m:r>
                        <a:rPr lang="es-MX" b="1" dirty="0">
                          <a:latin typeface="Cambria Math"/>
                          <a:ea typeface="Cambria Math"/>
                        </a:rPr>
                        <m:t>𝐗</m:t>
                      </m:r>
                      <m:r>
                        <a:rPr lang="es-MX" i="1" dirty="0">
                          <a:latin typeface="Cambria Math"/>
                          <a:ea typeface="Cambria Math"/>
                        </a:rPr>
                        <m:t>≔</m:t>
                      </m:r>
                      <m:d>
                        <m:dPr>
                          <m:begChr m:val="{"/>
                          <m:endChr m:val="}"/>
                          <m:ctrlPr>
                            <a:rPr lang="es-MX" i="1" dirty="0">
                              <a:latin typeface="Cambria Math" panose="02040503050406030204" pitchFamily="18" charset="0"/>
                              <a:ea typeface="Cambria Math"/>
                            </a:rPr>
                          </m:ctrlPr>
                        </m:dPr>
                        <m:e>
                          <m:sSub>
                            <m:sSubPr>
                              <m:ctrlPr>
                                <a:rPr lang="es-MX" i="1" dirty="0">
                                  <a:latin typeface="Cambria Math" panose="02040503050406030204" pitchFamily="18" charset="0"/>
                                  <a:ea typeface="Cambria Math"/>
                                </a:rPr>
                              </m:ctrlPr>
                            </m:sSubPr>
                            <m:e>
                              <m:r>
                                <a:rPr lang="es-MX" i="1" dirty="0">
                                  <a:latin typeface="Cambria Math"/>
                                  <a:ea typeface="Cambria Math"/>
                                </a:rPr>
                                <m:t>(</m:t>
                              </m:r>
                              <m:r>
                                <a:rPr lang="es-MX" b="1" dirty="0">
                                  <a:latin typeface="Cambria Math"/>
                                  <a:ea typeface="Cambria Math"/>
                                </a:rPr>
                                <m:t>𝐱</m:t>
                              </m:r>
                            </m:e>
                            <m:sub>
                              <m:r>
                                <a:rPr lang="es-MX" i="1" dirty="0">
                                  <a:latin typeface="Cambria Math"/>
                                  <a:ea typeface="Cambria Math"/>
                                </a:rPr>
                                <m:t>1</m:t>
                              </m:r>
                            </m:sub>
                          </m:sSub>
                          <m:r>
                            <a:rPr lang="es-MX" i="1" dirty="0">
                              <a:latin typeface="Cambria Math"/>
                              <a:ea typeface="Cambria Math"/>
                            </a:rPr>
                            <m:t>,</m:t>
                          </m:r>
                          <m:r>
                            <a:rPr lang="es-MX" b="0" i="1" dirty="0" smtClean="0">
                              <a:latin typeface="Cambria Math"/>
                              <a:ea typeface="Cambria Math"/>
                            </a:rPr>
                            <m:t>1</m:t>
                          </m:r>
                          <m:r>
                            <a:rPr lang="es-MX" i="1" dirty="0">
                              <a:latin typeface="Cambria Math"/>
                              <a:ea typeface="Cambria Math"/>
                            </a:rPr>
                            <m:t>),</m:t>
                          </m:r>
                          <m:sSub>
                            <m:sSubPr>
                              <m:ctrlPr>
                                <a:rPr lang="es-MX" i="1" dirty="0">
                                  <a:latin typeface="Cambria Math" panose="02040503050406030204" pitchFamily="18" charset="0"/>
                                  <a:ea typeface="Cambria Math"/>
                                </a:rPr>
                              </m:ctrlPr>
                            </m:sSubPr>
                            <m:e>
                              <m:r>
                                <a:rPr lang="es-MX" b="1" dirty="0">
                                  <a:latin typeface="Cambria Math"/>
                                  <a:ea typeface="Cambria Math"/>
                                </a:rPr>
                                <m:t>(</m:t>
                              </m:r>
                              <m:r>
                                <a:rPr lang="es-MX" b="1" dirty="0">
                                  <a:latin typeface="Cambria Math"/>
                                  <a:ea typeface="Cambria Math"/>
                                </a:rPr>
                                <m:t>𝐱</m:t>
                              </m:r>
                            </m:e>
                            <m:sub>
                              <m:r>
                                <a:rPr lang="es-MX" b="0" i="1" dirty="0" smtClean="0">
                                  <a:latin typeface="Cambria Math"/>
                                  <a:ea typeface="Cambria Math"/>
                                </a:rPr>
                                <m:t>2</m:t>
                              </m:r>
                            </m:sub>
                          </m:sSub>
                          <m:r>
                            <a:rPr lang="es-MX" i="1" dirty="0">
                              <a:latin typeface="Cambria Math"/>
                              <a:ea typeface="Cambria Math"/>
                            </a:rPr>
                            <m:t>,</m:t>
                          </m:r>
                          <m:r>
                            <a:rPr lang="es-MX" b="0" i="1" dirty="0" smtClean="0">
                              <a:latin typeface="Cambria Math"/>
                              <a:ea typeface="Cambria Math"/>
                            </a:rPr>
                            <m:t>1</m:t>
                          </m:r>
                          <m:r>
                            <a:rPr lang="es-MX" i="1" dirty="0">
                              <a:latin typeface="Cambria Math"/>
                              <a:ea typeface="Cambria Math"/>
                            </a:rPr>
                            <m:t>),⋯,(</m:t>
                          </m:r>
                          <m:sSub>
                            <m:sSubPr>
                              <m:ctrlPr>
                                <a:rPr lang="es-MX" i="1" dirty="0">
                                  <a:latin typeface="Cambria Math" panose="02040503050406030204" pitchFamily="18" charset="0"/>
                                  <a:ea typeface="Cambria Math"/>
                                </a:rPr>
                              </m:ctrlPr>
                            </m:sSubPr>
                            <m:e>
                              <m:r>
                                <a:rPr lang="es-MX" b="1" dirty="0">
                                  <a:latin typeface="Cambria Math"/>
                                  <a:ea typeface="Cambria Math"/>
                                </a:rPr>
                                <m:t>𝐱</m:t>
                              </m:r>
                            </m:e>
                            <m:sub>
                              <m:r>
                                <a:rPr lang="es-MX" i="1" dirty="0">
                                  <a:latin typeface="Cambria Math"/>
                                  <a:ea typeface="Cambria Math"/>
                                </a:rPr>
                                <m:t>𝑁</m:t>
                              </m:r>
                            </m:sub>
                          </m:sSub>
                          <m:r>
                            <a:rPr lang="es-MX" i="1" dirty="0">
                              <a:latin typeface="Cambria Math"/>
                              <a:ea typeface="Cambria Math"/>
                            </a:rPr>
                            <m:t>,</m:t>
                          </m:r>
                          <m:r>
                            <a:rPr lang="es-MX" b="0" i="1" dirty="0" smtClean="0">
                              <a:latin typeface="Cambria Math"/>
                              <a:ea typeface="Cambria Math"/>
                            </a:rPr>
                            <m:t>1</m:t>
                          </m:r>
                          <m:r>
                            <a:rPr lang="es-MX" i="1" dirty="0">
                              <a:latin typeface="Cambria Math"/>
                              <a:ea typeface="Cambria Math"/>
                            </a:rPr>
                            <m:t>)</m:t>
                          </m:r>
                        </m:e>
                      </m:d>
                      <m:r>
                        <a:rPr lang="es-MX" i="1" dirty="0">
                          <a:latin typeface="Cambria Math"/>
                          <a:ea typeface="Cambria Math"/>
                        </a:rPr>
                        <m:t>⊂</m:t>
                      </m:r>
                      <m:sSup>
                        <m:sSupPr>
                          <m:ctrlPr>
                            <a:rPr lang="es-MX" i="1" dirty="0">
                              <a:latin typeface="Cambria Math" panose="02040503050406030204" pitchFamily="18" charset="0"/>
                              <a:ea typeface="Cambria Math"/>
                            </a:rPr>
                          </m:ctrlPr>
                        </m:sSupPr>
                        <m:e>
                          <m:sSup>
                            <m:sSupPr>
                              <m:ctrlPr>
                                <a:rPr lang="es-MX" i="1" dirty="0">
                                  <a:latin typeface="Cambria Math" panose="02040503050406030204" pitchFamily="18" charset="0"/>
                                  <a:ea typeface="Cambria Math"/>
                                </a:rPr>
                              </m:ctrlPr>
                            </m:sSupPr>
                            <m:e>
                              <m:r>
                                <a:rPr lang="es-MX" i="1" dirty="0">
                                  <a:latin typeface="Cambria Math"/>
                                  <a:ea typeface="Cambria Math"/>
                                </a:rPr>
                                <m:t>ℝ</m:t>
                              </m:r>
                            </m:e>
                            <m:sup>
                              <m:r>
                                <a:rPr lang="es-MX" b="0" i="1" dirty="0" smtClean="0">
                                  <a:latin typeface="Cambria Math"/>
                                  <a:ea typeface="Cambria Math"/>
                                </a:rPr>
                                <m:t>𝑁</m:t>
                              </m:r>
                            </m:sup>
                          </m:sSup>
                          <m:r>
                            <a:rPr lang="es-MX" b="0" i="1" dirty="0" smtClean="0">
                              <a:latin typeface="Cambria Math"/>
                              <a:ea typeface="Cambria Math"/>
                            </a:rPr>
                            <m:t>×</m:t>
                          </m:r>
                          <m:r>
                            <a:rPr lang="es-MX" i="1" dirty="0">
                              <a:latin typeface="Cambria Math"/>
                              <a:ea typeface="Cambria Math"/>
                            </a:rPr>
                            <m:t>ℝ</m:t>
                          </m:r>
                        </m:e>
                        <m:sup>
                          <m:r>
                            <a:rPr lang="es-MX" i="1" dirty="0">
                              <a:latin typeface="Cambria Math"/>
                              <a:ea typeface="Cambria Math"/>
                            </a:rPr>
                            <m:t>𝑑</m:t>
                          </m:r>
                          <m:r>
                            <a:rPr lang="es-MX" b="0" i="1" dirty="0" smtClean="0">
                              <a:latin typeface="Cambria Math"/>
                              <a:ea typeface="Cambria Math"/>
                            </a:rPr>
                            <m:t>+1</m:t>
                          </m:r>
                        </m:sup>
                      </m:sSup>
                    </m:oMath>
                  </m:oMathPara>
                </a14:m>
                <a:endParaRPr lang="es-MX" sz="1400" dirty="0"/>
              </a:p>
              <a:p>
                <a:r>
                  <a:rPr lang="es-MX" dirty="0"/>
                  <a:t>Parámetros:</a:t>
                </a:r>
              </a:p>
              <a:p>
                <a:pPr lvl="1"/>
                <a14:m>
                  <m:oMath xmlns:m="http://schemas.openxmlformats.org/officeDocument/2006/math">
                    <m:r>
                      <a:rPr lang="es-MX" sz="2400" b="1" i="0" smtClean="0">
                        <a:latin typeface="Cambria Math"/>
                      </a:rPr>
                      <m:t>𝐰</m:t>
                    </m:r>
                    <m:r>
                      <a:rPr lang="es-MX" sz="2400" b="0" i="1" smtClean="0">
                        <a:latin typeface="Cambria Math"/>
                      </a:rPr>
                      <m:t>≔</m:t>
                    </m:r>
                    <m:d>
                      <m:dPr>
                        <m:ctrlPr>
                          <a:rPr lang="es-MX" sz="2400" b="0" i="1" smtClean="0">
                            <a:latin typeface="Cambria Math" panose="02040503050406030204" pitchFamily="18" charset="0"/>
                          </a:rPr>
                        </m:ctrlPr>
                      </m:dPr>
                      <m:e>
                        <m:sSub>
                          <m:sSubPr>
                            <m:ctrlPr>
                              <a:rPr lang="es-MX" sz="2400" i="1">
                                <a:latin typeface="Cambria Math" panose="02040503050406030204" pitchFamily="18" charset="0"/>
                              </a:rPr>
                            </m:ctrlPr>
                          </m:sSubPr>
                          <m:e>
                            <m:r>
                              <a:rPr lang="es-MX" sz="2400" i="1">
                                <a:latin typeface="Cambria Math"/>
                              </a:rPr>
                              <m:t>𝑤</m:t>
                            </m:r>
                          </m:e>
                          <m:sub>
                            <m:r>
                              <a:rPr lang="es-MX" sz="2400" i="1">
                                <a:latin typeface="Cambria Math"/>
                              </a:rPr>
                              <m:t>1</m:t>
                            </m:r>
                          </m:sub>
                        </m:sSub>
                        <m:r>
                          <a:rPr lang="es-MX" sz="2400" i="1">
                            <a:latin typeface="Cambria Math"/>
                          </a:rPr>
                          <m:t>,</m:t>
                        </m:r>
                        <m:sSub>
                          <m:sSubPr>
                            <m:ctrlPr>
                              <a:rPr lang="es-MX" sz="2400" i="1">
                                <a:latin typeface="Cambria Math" panose="02040503050406030204" pitchFamily="18" charset="0"/>
                              </a:rPr>
                            </m:ctrlPr>
                          </m:sSubPr>
                          <m:e>
                            <m:r>
                              <a:rPr lang="es-MX" sz="2400" i="1">
                                <a:latin typeface="Cambria Math"/>
                              </a:rPr>
                              <m:t>𝑤</m:t>
                            </m:r>
                          </m:e>
                          <m:sub>
                            <m:r>
                              <a:rPr lang="es-MX" sz="2400" i="1">
                                <a:latin typeface="Cambria Math"/>
                              </a:rPr>
                              <m:t>2</m:t>
                            </m:r>
                          </m:sub>
                        </m:sSub>
                        <m:r>
                          <a:rPr lang="es-MX" sz="2400" i="1">
                            <a:latin typeface="Cambria Math"/>
                          </a:rPr>
                          <m:t>,⋯,</m:t>
                        </m:r>
                        <m:sSub>
                          <m:sSubPr>
                            <m:ctrlPr>
                              <a:rPr lang="es-MX" sz="2400" i="1">
                                <a:latin typeface="Cambria Math" panose="02040503050406030204" pitchFamily="18" charset="0"/>
                              </a:rPr>
                            </m:ctrlPr>
                          </m:sSubPr>
                          <m:e>
                            <m:r>
                              <a:rPr lang="es-MX" sz="2400" i="1">
                                <a:latin typeface="Cambria Math"/>
                              </a:rPr>
                              <m:t>𝑤</m:t>
                            </m:r>
                          </m:e>
                          <m:sub>
                            <m:r>
                              <a:rPr lang="es-MX" sz="2400" i="1">
                                <a:latin typeface="Cambria Math"/>
                              </a:rPr>
                              <m:t>𝑑</m:t>
                            </m:r>
                          </m:sub>
                        </m:sSub>
                      </m:e>
                    </m:d>
                    <m:r>
                      <a:rPr lang="es-MX" sz="2400" i="1" dirty="0">
                        <a:latin typeface="Cambria Math"/>
                        <a:ea typeface="Cambria Math"/>
                      </a:rPr>
                      <m:t>⊂</m:t>
                    </m:r>
                    <m:sSup>
                      <m:sSupPr>
                        <m:ctrlPr>
                          <a:rPr lang="es-MX" sz="2400" i="1" dirty="0">
                            <a:latin typeface="Cambria Math" panose="02040503050406030204" pitchFamily="18" charset="0"/>
                            <a:ea typeface="Cambria Math"/>
                          </a:rPr>
                        </m:ctrlPr>
                      </m:sSupPr>
                      <m:e>
                        <m:r>
                          <a:rPr lang="es-MX" sz="2400" i="1" dirty="0">
                            <a:latin typeface="Cambria Math"/>
                            <a:ea typeface="Cambria Math"/>
                          </a:rPr>
                          <m:t>ℝ</m:t>
                        </m:r>
                      </m:e>
                      <m:sup>
                        <m:r>
                          <a:rPr lang="es-MX" sz="2400" i="1" dirty="0">
                            <a:latin typeface="Cambria Math"/>
                            <a:ea typeface="Cambria Math"/>
                          </a:rPr>
                          <m:t>𝑑</m:t>
                        </m:r>
                      </m:sup>
                    </m:sSup>
                  </m:oMath>
                </a14:m>
                <a:r>
                  <a:rPr lang="es-MX" sz="2400" dirty="0"/>
                  <a:t> </a:t>
                </a:r>
                <a:r>
                  <a:rPr lang="es-MX" dirty="0"/>
                  <a:t>(vector de pesos)</a:t>
                </a:r>
                <a:endParaRPr lang="es-MX" sz="2400" dirty="0"/>
              </a:p>
              <a:p>
                <a:pPr lvl="1"/>
                <a14:m>
                  <m:oMath xmlns:m="http://schemas.openxmlformats.org/officeDocument/2006/math">
                    <m:r>
                      <a:rPr lang="es-MX" sz="2400" b="0" i="1" smtClean="0">
                        <a:latin typeface="Cambria Math"/>
                      </a:rPr>
                      <m:t>𝑢</m:t>
                    </m:r>
                    <m:r>
                      <a:rPr lang="es-MX" sz="2400" b="0" i="1" smtClean="0">
                        <a:latin typeface="Cambria Math"/>
                      </a:rPr>
                      <m:t>∈</m:t>
                    </m:r>
                    <m:r>
                      <a:rPr lang="es-MX" sz="2400" i="1" dirty="0">
                        <a:latin typeface="Cambria Math"/>
                        <a:ea typeface="Cambria Math"/>
                      </a:rPr>
                      <m:t>ℝ</m:t>
                    </m:r>
                  </m:oMath>
                </a14:m>
                <a:r>
                  <a:rPr lang="es-MX" sz="2400" dirty="0"/>
                  <a:t> </a:t>
                </a:r>
                <a:r>
                  <a:rPr lang="es-MX" dirty="0"/>
                  <a:t>(umbral)</a:t>
                </a:r>
                <a:endParaRPr lang="es-MX" sz="1600" dirty="0"/>
              </a:p>
              <a:p>
                <a:r>
                  <a:rPr lang="es-MX" dirty="0"/>
                  <a:t>Función (modelo lineal) en coord. </a:t>
                </a:r>
                <a:r>
                  <a:rPr lang="es-MX" dirty="0" err="1"/>
                  <a:t>homegéneas</a:t>
                </a:r>
                <a:r>
                  <a:rPr lang="es-MX" dirty="0"/>
                  <a:t>:</a:t>
                </a:r>
              </a:p>
              <a:p>
                <a:pPr lvl="1"/>
                <a14:m>
                  <m:oMath xmlns:m="http://schemas.openxmlformats.org/officeDocument/2006/math">
                    <m:sSub>
                      <m:sSubPr>
                        <m:ctrlPr>
                          <a:rPr lang="es-MX" sz="2400" b="0" i="1" smtClean="0">
                            <a:solidFill>
                              <a:srgbClr val="292934"/>
                            </a:solidFill>
                            <a:latin typeface="Cambria Math" panose="02040503050406030204" pitchFamily="18" charset="0"/>
                          </a:rPr>
                        </m:ctrlPr>
                      </m:sSubPr>
                      <m:e>
                        <m:r>
                          <a:rPr lang="es-MX" sz="2400" b="0" i="1" smtClean="0">
                            <a:solidFill>
                              <a:srgbClr val="292934"/>
                            </a:solidFill>
                            <a:latin typeface="Cambria Math"/>
                          </a:rPr>
                          <m:t>𝑦</m:t>
                        </m:r>
                      </m:e>
                      <m:sub>
                        <m:r>
                          <a:rPr lang="es-MX" sz="2400" b="0" i="1" smtClean="0">
                            <a:solidFill>
                              <a:srgbClr val="292934"/>
                            </a:solidFill>
                            <a:latin typeface="Cambria Math"/>
                          </a:rPr>
                          <m:t>𝑖</m:t>
                        </m:r>
                      </m:sub>
                    </m:sSub>
                    <m:r>
                      <a:rPr lang="es-MX" sz="2400" i="1">
                        <a:solidFill>
                          <a:srgbClr val="292934"/>
                        </a:solidFill>
                        <a:latin typeface="Cambria Math"/>
                      </a:rPr>
                      <m:t>=</m:t>
                    </m:r>
                    <m:r>
                      <m:rPr>
                        <m:sty m:val="p"/>
                      </m:rPr>
                      <a:rPr lang="es-MX" sz="2400" b="0" i="0" smtClean="0">
                        <a:solidFill>
                          <a:srgbClr val="292934"/>
                        </a:solidFill>
                        <a:latin typeface="Cambria Math"/>
                      </a:rPr>
                      <m:t>sign</m:t>
                    </m:r>
                    <m:d>
                      <m:dPr>
                        <m:ctrlPr>
                          <a:rPr lang="es-MX" sz="2400" b="0" i="1" smtClean="0">
                            <a:solidFill>
                              <a:srgbClr val="292934"/>
                            </a:solidFill>
                            <a:latin typeface="Cambria Math" panose="02040503050406030204" pitchFamily="18" charset="0"/>
                          </a:rPr>
                        </m:ctrlPr>
                      </m:dPr>
                      <m:e>
                        <m:d>
                          <m:dPr>
                            <m:begChr m:val="⟨"/>
                            <m:endChr m:val="⟩"/>
                            <m:ctrlPr>
                              <a:rPr lang="es-MX" sz="2400" i="1">
                                <a:solidFill>
                                  <a:srgbClr val="292934"/>
                                </a:solidFill>
                                <a:latin typeface="Cambria Math" panose="02040503050406030204" pitchFamily="18" charset="0"/>
                              </a:rPr>
                            </m:ctrlPr>
                          </m:dPr>
                          <m:e>
                            <m:r>
                              <a:rPr lang="es-MX" sz="2400" b="1">
                                <a:latin typeface="Cambria Math"/>
                              </a:rPr>
                              <m:t>𝐰</m:t>
                            </m:r>
                            <m:r>
                              <a:rPr lang="es-MX" sz="2400" i="1">
                                <a:latin typeface="Cambria Math"/>
                              </a:rPr>
                              <m:t>,</m:t>
                            </m:r>
                            <m:sSub>
                              <m:sSubPr>
                                <m:ctrlPr>
                                  <a:rPr lang="es-MX" sz="2400" i="1">
                                    <a:latin typeface="Cambria Math" panose="02040503050406030204" pitchFamily="18" charset="0"/>
                                  </a:rPr>
                                </m:ctrlPr>
                              </m:sSubPr>
                              <m:e>
                                <m:r>
                                  <a:rPr lang="es-MX" sz="2400" b="1">
                                    <a:latin typeface="Cambria Math"/>
                                  </a:rPr>
                                  <m:t>𝐱</m:t>
                                </m:r>
                              </m:e>
                              <m:sub>
                                <m:r>
                                  <a:rPr lang="es-MX" sz="2400" i="1">
                                    <a:latin typeface="Cambria Math"/>
                                  </a:rPr>
                                  <m:t>𝑖</m:t>
                                </m:r>
                              </m:sub>
                            </m:sSub>
                          </m:e>
                        </m:d>
                      </m:e>
                    </m:d>
                  </m:oMath>
                </a14:m>
                <a:endParaRPr lang="es-MX" sz="2400" dirty="0"/>
              </a:p>
              <a:p>
                <a:pPr lvl="1"/>
                <a14:m>
                  <m:oMath xmlns:m="http://schemas.openxmlformats.org/officeDocument/2006/math">
                    <m:sSub>
                      <m:sSubPr>
                        <m:ctrlPr>
                          <a:rPr lang="es-MX" sz="2400" i="1" dirty="0">
                            <a:latin typeface="Cambria Math" panose="02040503050406030204" pitchFamily="18" charset="0"/>
                            <a:ea typeface="Cambria Math"/>
                          </a:rPr>
                        </m:ctrlPr>
                      </m:sSubPr>
                      <m:e>
                        <m:r>
                          <a:rPr lang="es-MX" sz="2400" b="1" dirty="0">
                            <a:latin typeface="Cambria Math"/>
                            <a:ea typeface="Cambria Math"/>
                          </a:rPr>
                          <m:t>𝐱</m:t>
                        </m:r>
                      </m:e>
                      <m:sub>
                        <m:r>
                          <a:rPr lang="es-MX" sz="2400" i="1" dirty="0">
                            <a:latin typeface="Cambria Math"/>
                            <a:ea typeface="Cambria Math"/>
                          </a:rPr>
                          <m:t>𝑖</m:t>
                        </m:r>
                      </m:sub>
                    </m:sSub>
                    <m:r>
                      <a:rPr lang="es-MX" sz="2400" i="1" dirty="0">
                        <a:latin typeface="Cambria Math"/>
                        <a:ea typeface="Cambria Math"/>
                      </a:rPr>
                      <m:t>≔</m:t>
                    </m:r>
                    <m:d>
                      <m:dPr>
                        <m:ctrlPr>
                          <a:rPr lang="es-MX" sz="2400" i="1" dirty="0">
                            <a:latin typeface="Cambria Math" panose="02040503050406030204" pitchFamily="18" charset="0"/>
                            <a:ea typeface="Cambria Math"/>
                          </a:rPr>
                        </m:ctrlPr>
                      </m:dPr>
                      <m:e>
                        <m:sSub>
                          <m:sSubPr>
                            <m:ctrlPr>
                              <a:rPr lang="es-MX" sz="2400" i="1" dirty="0">
                                <a:latin typeface="Cambria Math" panose="02040503050406030204" pitchFamily="18" charset="0"/>
                                <a:ea typeface="Cambria Math"/>
                              </a:rPr>
                            </m:ctrlPr>
                          </m:sSubPr>
                          <m:e>
                            <m:r>
                              <a:rPr lang="es-MX" sz="2400" i="1" dirty="0">
                                <a:latin typeface="Cambria Math"/>
                                <a:ea typeface="Cambria Math"/>
                              </a:rPr>
                              <m:t>𝑥</m:t>
                            </m:r>
                          </m:e>
                          <m:sub>
                            <m:r>
                              <a:rPr lang="es-MX" sz="2400" i="1" dirty="0">
                                <a:latin typeface="Cambria Math"/>
                                <a:ea typeface="Cambria Math"/>
                              </a:rPr>
                              <m:t>1</m:t>
                            </m:r>
                          </m:sub>
                        </m:sSub>
                        <m:r>
                          <a:rPr lang="es-MX" sz="2400" i="1" dirty="0">
                            <a:latin typeface="Cambria Math"/>
                            <a:ea typeface="Cambria Math"/>
                          </a:rPr>
                          <m:t>,</m:t>
                        </m:r>
                        <m:sSub>
                          <m:sSubPr>
                            <m:ctrlPr>
                              <a:rPr lang="es-MX" sz="2400" i="1" dirty="0">
                                <a:latin typeface="Cambria Math" panose="02040503050406030204" pitchFamily="18" charset="0"/>
                                <a:ea typeface="Cambria Math"/>
                              </a:rPr>
                            </m:ctrlPr>
                          </m:sSubPr>
                          <m:e>
                            <m:r>
                              <a:rPr lang="es-MX" sz="2400" i="1" dirty="0">
                                <a:latin typeface="Cambria Math"/>
                                <a:ea typeface="Cambria Math"/>
                              </a:rPr>
                              <m:t>𝑥</m:t>
                            </m:r>
                          </m:e>
                          <m:sub>
                            <m:r>
                              <a:rPr lang="es-MX" sz="2400" i="1" dirty="0">
                                <a:latin typeface="Cambria Math"/>
                                <a:ea typeface="Cambria Math"/>
                              </a:rPr>
                              <m:t>2</m:t>
                            </m:r>
                          </m:sub>
                        </m:sSub>
                        <m:r>
                          <a:rPr lang="es-MX" sz="2400" i="1" dirty="0">
                            <a:latin typeface="Cambria Math"/>
                            <a:ea typeface="Cambria Math"/>
                          </a:rPr>
                          <m:t>,⋯,</m:t>
                        </m:r>
                        <m:sSub>
                          <m:sSubPr>
                            <m:ctrlPr>
                              <a:rPr lang="es-MX" sz="2400" i="1" dirty="0">
                                <a:latin typeface="Cambria Math" panose="02040503050406030204" pitchFamily="18" charset="0"/>
                                <a:ea typeface="Cambria Math"/>
                              </a:rPr>
                            </m:ctrlPr>
                          </m:sSubPr>
                          <m:e>
                            <m:r>
                              <a:rPr lang="es-MX" sz="2400" i="1" dirty="0">
                                <a:latin typeface="Cambria Math"/>
                                <a:ea typeface="Cambria Math"/>
                              </a:rPr>
                              <m:t>𝑥</m:t>
                            </m:r>
                          </m:e>
                          <m:sub>
                            <m:r>
                              <a:rPr lang="es-MX" sz="2400" i="1" dirty="0">
                                <a:latin typeface="Cambria Math"/>
                                <a:ea typeface="Cambria Math"/>
                              </a:rPr>
                              <m:t>𝑑</m:t>
                            </m:r>
                          </m:sub>
                        </m:sSub>
                        <m:r>
                          <a:rPr lang="es-MX" sz="2400" b="0" i="1" dirty="0" smtClean="0">
                            <a:latin typeface="Cambria Math"/>
                            <a:ea typeface="Cambria Math"/>
                          </a:rPr>
                          <m:t>,1</m:t>
                        </m:r>
                      </m:e>
                    </m:d>
                    <m:r>
                      <a:rPr lang="es-MX" sz="2400" i="1" dirty="0">
                        <a:latin typeface="Cambria Math"/>
                        <a:ea typeface="Cambria Math"/>
                      </a:rPr>
                      <m:t>⊂</m:t>
                    </m:r>
                    <m:sSup>
                      <m:sSupPr>
                        <m:ctrlPr>
                          <a:rPr lang="es-MX" sz="2400" i="1" dirty="0">
                            <a:latin typeface="Cambria Math" panose="02040503050406030204" pitchFamily="18" charset="0"/>
                            <a:ea typeface="Cambria Math"/>
                          </a:rPr>
                        </m:ctrlPr>
                      </m:sSupPr>
                      <m:e>
                        <m:r>
                          <a:rPr lang="es-MX" sz="2400" i="1" dirty="0">
                            <a:latin typeface="Cambria Math"/>
                            <a:ea typeface="Cambria Math"/>
                          </a:rPr>
                          <m:t>ℝ</m:t>
                        </m:r>
                      </m:e>
                      <m:sup>
                        <m:r>
                          <a:rPr lang="es-MX" sz="2400" i="1" dirty="0">
                            <a:latin typeface="Cambria Math"/>
                            <a:ea typeface="Cambria Math"/>
                          </a:rPr>
                          <m:t>𝑑</m:t>
                        </m:r>
                        <m:r>
                          <a:rPr lang="es-MX" sz="2400" b="0" i="1" dirty="0" smtClean="0">
                            <a:latin typeface="Cambria Math"/>
                            <a:ea typeface="Cambria Math"/>
                          </a:rPr>
                          <m:t>+1</m:t>
                        </m:r>
                      </m:sup>
                    </m:sSup>
                    <m:r>
                      <a:rPr lang="es-MX" sz="2400" b="0" i="1" dirty="0" smtClean="0">
                        <a:latin typeface="Cambria Math"/>
                        <a:ea typeface="Cambria Math"/>
                      </a:rPr>
                      <m:t> , </m:t>
                    </m:r>
                  </m:oMath>
                </a14:m>
                <a:endParaRPr lang="es-MX" sz="2400" b="0" i="1" dirty="0">
                  <a:latin typeface="Cambria Math"/>
                  <a:ea typeface="Cambria Math"/>
                </a:endParaRPr>
              </a:p>
              <a:p>
                <a:pPr lvl="1"/>
                <a14:m>
                  <m:oMath xmlns:m="http://schemas.openxmlformats.org/officeDocument/2006/math">
                    <m:r>
                      <a:rPr lang="es-MX" sz="2400" b="1" i="0" dirty="0" smtClean="0">
                        <a:latin typeface="Cambria Math"/>
                        <a:ea typeface="Cambria Math"/>
                      </a:rPr>
                      <m:t>𝐰</m:t>
                    </m:r>
                    <m:r>
                      <a:rPr lang="es-MX" sz="2400" b="0" i="1" dirty="0" smtClean="0">
                        <a:latin typeface="Cambria Math"/>
                        <a:ea typeface="Cambria Math"/>
                      </a:rPr>
                      <m:t>≔(</m:t>
                    </m:r>
                    <m:sSub>
                      <m:sSubPr>
                        <m:ctrlPr>
                          <a:rPr lang="es-MX" sz="2400" b="0" i="1" dirty="0" smtClean="0">
                            <a:latin typeface="Cambria Math" panose="02040503050406030204" pitchFamily="18" charset="0"/>
                            <a:ea typeface="Cambria Math"/>
                          </a:rPr>
                        </m:ctrlPr>
                      </m:sSubPr>
                      <m:e>
                        <m:r>
                          <a:rPr lang="es-MX" sz="2400" b="0" i="1" dirty="0" smtClean="0">
                            <a:latin typeface="Cambria Math"/>
                            <a:ea typeface="Cambria Math"/>
                          </a:rPr>
                          <m:t>𝑤</m:t>
                        </m:r>
                      </m:e>
                      <m:sub>
                        <m:r>
                          <a:rPr lang="es-MX" sz="2400" b="0" i="1" dirty="0" smtClean="0">
                            <a:latin typeface="Cambria Math"/>
                            <a:ea typeface="Cambria Math"/>
                          </a:rPr>
                          <m:t>1</m:t>
                        </m:r>
                      </m:sub>
                    </m:sSub>
                    <m:r>
                      <a:rPr lang="es-MX" sz="2400" b="0" i="1" dirty="0" smtClean="0">
                        <a:latin typeface="Cambria Math"/>
                        <a:ea typeface="Cambria Math"/>
                      </a:rPr>
                      <m:t>,</m:t>
                    </m:r>
                    <m:sSub>
                      <m:sSubPr>
                        <m:ctrlPr>
                          <a:rPr lang="es-MX" sz="2400" i="1" dirty="0">
                            <a:latin typeface="Cambria Math" panose="02040503050406030204" pitchFamily="18" charset="0"/>
                            <a:ea typeface="Cambria Math"/>
                          </a:rPr>
                        </m:ctrlPr>
                      </m:sSubPr>
                      <m:e>
                        <m:r>
                          <a:rPr lang="es-MX" sz="2400" i="1" dirty="0">
                            <a:latin typeface="Cambria Math"/>
                            <a:ea typeface="Cambria Math"/>
                          </a:rPr>
                          <m:t>𝑤</m:t>
                        </m:r>
                      </m:e>
                      <m:sub>
                        <m:r>
                          <a:rPr lang="es-MX" sz="2400" b="0" i="1" dirty="0" smtClean="0">
                            <a:latin typeface="Cambria Math"/>
                            <a:ea typeface="Cambria Math"/>
                          </a:rPr>
                          <m:t>2</m:t>
                        </m:r>
                      </m:sub>
                    </m:sSub>
                    <m:r>
                      <a:rPr lang="es-MX" sz="2400" b="0" i="1" dirty="0" smtClean="0">
                        <a:latin typeface="Cambria Math"/>
                        <a:ea typeface="Cambria Math"/>
                      </a:rPr>
                      <m:t>,⋯,</m:t>
                    </m:r>
                    <m:sSub>
                      <m:sSubPr>
                        <m:ctrlPr>
                          <a:rPr lang="es-MX" sz="2400" i="1" dirty="0">
                            <a:latin typeface="Cambria Math" panose="02040503050406030204" pitchFamily="18" charset="0"/>
                            <a:ea typeface="Cambria Math"/>
                          </a:rPr>
                        </m:ctrlPr>
                      </m:sSubPr>
                      <m:e>
                        <m:r>
                          <a:rPr lang="es-MX" sz="2400" i="1" dirty="0">
                            <a:latin typeface="Cambria Math"/>
                            <a:ea typeface="Cambria Math"/>
                          </a:rPr>
                          <m:t>𝑤</m:t>
                        </m:r>
                      </m:e>
                      <m:sub>
                        <m:r>
                          <a:rPr lang="es-MX" sz="2400" b="0" i="1" dirty="0" smtClean="0">
                            <a:latin typeface="Cambria Math"/>
                            <a:ea typeface="Cambria Math"/>
                          </a:rPr>
                          <m:t>𝑑</m:t>
                        </m:r>
                      </m:sub>
                    </m:sSub>
                    <m:r>
                      <a:rPr lang="es-MX" sz="2400" b="0" i="1" dirty="0" smtClean="0">
                        <a:latin typeface="Cambria Math"/>
                        <a:ea typeface="Cambria Math"/>
                      </a:rPr>
                      <m:t>,</m:t>
                    </m:r>
                    <m:sSub>
                      <m:sSubPr>
                        <m:ctrlPr>
                          <a:rPr lang="es-MX" sz="2400" b="0" i="1" dirty="0" smtClean="0">
                            <a:latin typeface="Cambria Math" panose="02040503050406030204" pitchFamily="18" charset="0"/>
                            <a:ea typeface="Cambria Math"/>
                          </a:rPr>
                        </m:ctrlPr>
                      </m:sSubPr>
                      <m:e>
                        <m:r>
                          <a:rPr lang="es-MX" sz="2400" b="0" i="1" dirty="0" smtClean="0">
                            <a:latin typeface="Cambria Math"/>
                            <a:ea typeface="Cambria Math"/>
                          </a:rPr>
                          <m:t>𝑤</m:t>
                        </m:r>
                      </m:e>
                      <m:sub>
                        <m:r>
                          <a:rPr lang="es-MX" sz="2400" b="0" i="1" dirty="0" smtClean="0">
                            <a:latin typeface="Cambria Math"/>
                            <a:ea typeface="Cambria Math"/>
                          </a:rPr>
                          <m:t>0</m:t>
                        </m:r>
                      </m:sub>
                    </m:sSub>
                    <m:r>
                      <a:rPr lang="es-MX" sz="2400" b="0" i="1" dirty="0" smtClean="0">
                        <a:latin typeface="Cambria Math"/>
                        <a:ea typeface="Cambria Math"/>
                      </a:rPr>
                      <m:t>)</m:t>
                    </m:r>
                    <m:r>
                      <a:rPr lang="es-MX" sz="2400" i="1" dirty="0">
                        <a:latin typeface="Cambria Math"/>
                        <a:ea typeface="Cambria Math"/>
                      </a:rPr>
                      <m:t>⊂</m:t>
                    </m:r>
                    <m:sSup>
                      <m:sSupPr>
                        <m:ctrlPr>
                          <a:rPr lang="es-MX" sz="2400" i="1" dirty="0">
                            <a:latin typeface="Cambria Math" panose="02040503050406030204" pitchFamily="18" charset="0"/>
                            <a:ea typeface="Cambria Math"/>
                          </a:rPr>
                        </m:ctrlPr>
                      </m:sSupPr>
                      <m:e>
                        <m:r>
                          <a:rPr lang="es-MX" sz="2400" i="1" dirty="0">
                            <a:latin typeface="Cambria Math"/>
                            <a:ea typeface="Cambria Math"/>
                          </a:rPr>
                          <m:t>ℝ</m:t>
                        </m:r>
                      </m:e>
                      <m:sup>
                        <m:r>
                          <a:rPr lang="es-MX" sz="2400" b="0" i="1" dirty="0" smtClean="0">
                            <a:latin typeface="Cambria Math"/>
                            <a:ea typeface="Cambria Math"/>
                          </a:rPr>
                          <m:t>𝑑</m:t>
                        </m:r>
                        <m:r>
                          <a:rPr lang="es-MX" sz="2400" b="0" i="1" dirty="0" smtClean="0">
                            <a:latin typeface="Cambria Math"/>
                            <a:ea typeface="Cambria Math"/>
                          </a:rPr>
                          <m:t>+1</m:t>
                        </m:r>
                      </m:sup>
                    </m:sSup>
                  </m:oMath>
                </a14:m>
                <a:r>
                  <a:rPr lang="es-MX" sz="2400" dirty="0"/>
                  <a:t> </a:t>
                </a:r>
                <a:r>
                  <a:rPr lang="es-MX" dirty="0"/>
                  <a:t>donde </a:t>
                </a:r>
                <a14:m>
                  <m:oMath xmlns:m="http://schemas.openxmlformats.org/officeDocument/2006/math">
                    <m:sSub>
                      <m:sSubPr>
                        <m:ctrlPr>
                          <a:rPr lang="es-MX" sz="2400" b="0" i="1" smtClean="0">
                            <a:latin typeface="Cambria Math" panose="02040503050406030204" pitchFamily="18" charset="0"/>
                          </a:rPr>
                        </m:ctrlPr>
                      </m:sSubPr>
                      <m:e>
                        <m:r>
                          <a:rPr lang="es-MX" sz="2400" b="0" i="1" smtClean="0">
                            <a:latin typeface="Cambria Math"/>
                          </a:rPr>
                          <m:t>𝑤</m:t>
                        </m:r>
                      </m:e>
                      <m:sub>
                        <m:r>
                          <a:rPr lang="es-MX" sz="2400" b="0" i="0" smtClean="0">
                            <a:latin typeface="Cambria Math"/>
                          </a:rPr>
                          <m:t>0</m:t>
                        </m:r>
                      </m:sub>
                    </m:sSub>
                    <m:r>
                      <a:rPr lang="es-MX" sz="2400" b="0" i="0" smtClean="0">
                        <a:latin typeface="Cambria Math"/>
                      </a:rPr>
                      <m:t>=</m:t>
                    </m:r>
                    <m:r>
                      <a:rPr lang="es-MX" sz="2400" i="1">
                        <a:latin typeface="Cambria Math"/>
                      </a:rPr>
                      <m:t>𝑢</m:t>
                    </m:r>
                  </m:oMath>
                </a14:m>
                <a:endParaRPr lang="es-MX" sz="2400" dirty="0"/>
              </a:p>
              <a:p>
                <a:pPr lvl="1"/>
                <a:endParaRPr lang="es-MX" sz="2400" dirty="0"/>
              </a:p>
              <a:p>
                <a:endParaRPr lang="es-MX" sz="28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1196752"/>
                <a:ext cx="8229600" cy="5280248"/>
              </a:xfrm>
              <a:blipFill rotWithShape="1">
                <a:blip r:embed="rId2"/>
                <a:stretch>
                  <a:fillRect l="-593" t="-807"/>
                </a:stretch>
              </a:blipFill>
            </p:spPr>
            <p:txBody>
              <a:bodyPr/>
              <a:lstStyle/>
              <a:p>
                <a:r>
                  <a:rPr lang="es-MX">
                    <a:noFill/>
                  </a:rPr>
                  <a:t> </a:t>
                </a:r>
              </a:p>
            </p:txBody>
          </p:sp>
        </mc:Fallback>
      </mc:AlternateContent>
      <p:sp>
        <p:nvSpPr>
          <p:cNvPr id="4" name="62 CuadroTexto"/>
          <p:cNvSpPr txBox="1"/>
          <p:nvPr/>
        </p:nvSpPr>
        <p:spPr>
          <a:xfrm>
            <a:off x="2123728" y="608217"/>
            <a:ext cx="5296643" cy="461665"/>
          </a:xfrm>
          <a:prstGeom prst="rect">
            <a:avLst/>
          </a:prstGeom>
          <a:noFill/>
        </p:spPr>
        <p:txBody>
          <a:bodyPr wrap="none" rtlCol="0">
            <a:spAutoFit/>
          </a:bodyPr>
          <a:lstStyle/>
          <a:p>
            <a:r>
              <a:rPr lang="es-ES_tradnl" sz="2400" b="1" dirty="0">
                <a:solidFill>
                  <a:srgbClr val="292934"/>
                </a:solidFill>
              </a:rPr>
              <a:t>Resumen del algoritmo Perceptron</a:t>
            </a:r>
          </a:p>
        </p:txBody>
      </p:sp>
    </p:spTree>
    <p:extLst>
      <p:ext uri="{BB962C8B-B14F-4D97-AF65-F5344CB8AC3E}">
        <p14:creationId xmlns:p14="http://schemas.microsoft.com/office/powerpoint/2010/main" val="177654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67544" y="1340768"/>
                <a:ext cx="8229600" cy="4704184"/>
              </a:xfrm>
            </p:spPr>
            <p:txBody>
              <a:bodyPr>
                <a:noAutofit/>
              </a:bodyPr>
              <a:lstStyle/>
              <a:p>
                <a:pPr marL="1431925" lvl="1" indent="-1158875">
                  <a:buNone/>
                  <a:tabLst>
                    <a:tab pos="714375" algn="l"/>
                  </a:tabLst>
                </a:pPr>
                <a:r>
                  <a:rPr lang="es-MX" sz="1800" b="1" dirty="0"/>
                  <a:t>Entrada: </a:t>
                </a:r>
                <a:r>
                  <a:rPr lang="es-MX" sz="1800" dirty="0"/>
                  <a:t> </a:t>
                </a:r>
                <a:r>
                  <a:rPr lang="es-MX" sz="1600" dirty="0"/>
                  <a:t>Datos etiquetados de entrenamiento </a:t>
                </a:r>
                <a14:m>
                  <m:oMath xmlns:m="http://schemas.openxmlformats.org/officeDocument/2006/math">
                    <m:r>
                      <a:rPr lang="es-MX" sz="1600" b="1" i="0" dirty="0" smtClean="0">
                        <a:latin typeface="Cambria Math"/>
                      </a:rPr>
                      <m:t>𝐗</m:t>
                    </m:r>
                  </m:oMath>
                </a14:m>
                <a:r>
                  <a:rPr lang="es-MX" sz="1600" dirty="0"/>
                  <a:t> en coordenadas homogéneas</a:t>
                </a:r>
              </a:p>
              <a:p>
                <a:pPr marL="1431925" lvl="1" indent="-1158875">
                  <a:buNone/>
                  <a:tabLst>
                    <a:tab pos="1341438" algn="l"/>
                  </a:tabLst>
                </a:pPr>
                <a:r>
                  <a:rPr lang="es-MX" sz="1800" b="1" dirty="0"/>
                  <a:t>Salida:</a:t>
                </a:r>
                <a:r>
                  <a:rPr lang="es-MX" dirty="0"/>
                  <a:t> </a:t>
                </a:r>
                <a:r>
                  <a:rPr lang="es-MX" sz="1600" dirty="0"/>
                  <a:t>	Vector de pesos </a:t>
                </a:r>
                <a14:m>
                  <m:oMath xmlns:m="http://schemas.openxmlformats.org/officeDocument/2006/math">
                    <m:r>
                      <a:rPr lang="es-MX" sz="1600" b="1" i="0" dirty="0" smtClean="0">
                        <a:latin typeface="Cambria Math"/>
                      </a:rPr>
                      <m:t>𝐰</m:t>
                    </m:r>
                  </m:oMath>
                </a14:m>
                <a:r>
                  <a:rPr lang="es-MX" sz="1600" dirty="0"/>
                  <a:t> que define al clasificador  </a:t>
                </a:r>
              </a:p>
              <a:p>
                <a:pPr marL="273050" lvl="1" indent="0">
                  <a:buNone/>
                  <a:tabLst>
                    <a:tab pos="714375" algn="l"/>
                  </a:tabLst>
                </a:pPr>
                <a14:m>
                  <m:oMath xmlns:m="http://schemas.openxmlformats.org/officeDocument/2006/math">
                    <m:r>
                      <a:rPr lang="es-MX" sz="1800" b="1" i="0" dirty="0" smtClean="0">
                        <a:latin typeface="Cambria Math"/>
                      </a:rPr>
                      <m:t>𝐰</m:t>
                    </m:r>
                    <m:r>
                      <a:rPr lang="es-MX" sz="1800" b="0" i="1" dirty="0" smtClean="0">
                        <a:latin typeface="Cambria Math"/>
                      </a:rPr>
                      <m:t>=</m:t>
                    </m:r>
                    <m:r>
                      <a:rPr lang="es-MX" sz="1800" b="1" i="1" dirty="0" smtClean="0">
                        <a:latin typeface="Cambria Math"/>
                        <a:ea typeface="Cambria Math"/>
                      </a:rPr>
                      <m:t>𝟎</m:t>
                    </m:r>
                  </m:oMath>
                </a14:m>
                <a:r>
                  <a:rPr lang="es-MX" sz="2400" i="1" dirty="0"/>
                  <a:t>   </a:t>
                </a:r>
                <a:r>
                  <a:rPr lang="es-MX" sz="1800" i="1" dirty="0">
                    <a:solidFill>
                      <a:schemeClr val="bg1">
                        <a:lumMod val="50000"/>
                      </a:schemeClr>
                    </a:solidFill>
                  </a:rPr>
                  <a:t>#Otras inicializaciones son posibles</a:t>
                </a:r>
              </a:p>
              <a:p>
                <a:pPr marL="273050" lvl="1" indent="0">
                  <a:buNone/>
                  <a:tabLst>
                    <a:tab pos="714375" algn="l"/>
                  </a:tabLst>
                </a:pPr>
                <a14:m>
                  <m:oMathPara xmlns:m="http://schemas.openxmlformats.org/officeDocument/2006/math">
                    <m:oMathParaPr>
                      <m:jc m:val="left"/>
                    </m:oMathParaPr>
                    <m:oMath xmlns:m="http://schemas.openxmlformats.org/officeDocument/2006/math">
                      <m:r>
                        <a:rPr lang="es-MX" sz="1800" i="1" dirty="0">
                          <a:solidFill>
                            <a:srgbClr val="292934"/>
                          </a:solidFill>
                          <a:latin typeface="Cambria Math"/>
                        </a:rPr>
                        <m:t>𝑐𝑜𝑛𝑣𝑒𝑟𝑔𝑒</m:t>
                      </m:r>
                      <m:r>
                        <a:rPr lang="es-MX" sz="1800" i="1" dirty="0">
                          <a:solidFill>
                            <a:srgbClr val="292934"/>
                          </a:solidFill>
                          <a:latin typeface="Cambria Math"/>
                        </a:rPr>
                        <m:t>=</m:t>
                      </m:r>
                      <m:r>
                        <a:rPr lang="es-MX" sz="1800" b="1" i="1" dirty="0">
                          <a:solidFill>
                            <a:srgbClr val="7030A0"/>
                          </a:solidFill>
                          <a:latin typeface="Cambria Math"/>
                        </a:rPr>
                        <m:t>𝑭𝒂𝒍𝒔𝒐</m:t>
                      </m:r>
                    </m:oMath>
                  </m:oMathPara>
                </a14:m>
                <a:endParaRPr lang="es-MX" sz="2400" i="1" dirty="0">
                  <a:solidFill>
                    <a:schemeClr val="bg1">
                      <a:lumMod val="50000"/>
                    </a:schemeClr>
                  </a:solidFill>
                </a:endParaRPr>
              </a:p>
              <a:p>
                <a:pPr marL="274320" lvl="1" indent="0">
                  <a:buNone/>
                </a:pPr>
                <a:r>
                  <a:rPr lang="es-MX" b="1" dirty="0">
                    <a:solidFill>
                      <a:srgbClr val="7030A0"/>
                    </a:solidFill>
                  </a:rPr>
                  <a:t>mientras </a:t>
                </a:r>
                <a14:m>
                  <m:oMath xmlns:m="http://schemas.openxmlformats.org/officeDocument/2006/math">
                    <m:r>
                      <a:rPr lang="es-MX" sz="1800" i="1" dirty="0">
                        <a:latin typeface="Cambria Math"/>
                      </a:rPr>
                      <m:t>𝑐𝑜𝑛𝑣𝑒𝑟𝑔𝑒</m:t>
                    </m:r>
                    <m:r>
                      <a:rPr lang="es-MX" sz="1800" b="0" i="1" dirty="0" smtClean="0">
                        <a:latin typeface="Cambria Math"/>
                      </a:rPr>
                      <m:t>=</m:t>
                    </m:r>
                    <m:r>
                      <a:rPr lang="es-MX" sz="1800" i="1" dirty="0">
                        <a:latin typeface="Cambria Math"/>
                      </a:rPr>
                      <m:t>=</m:t>
                    </m:r>
                    <m:r>
                      <a:rPr lang="es-MX" sz="1800" b="1" i="1" dirty="0">
                        <a:solidFill>
                          <a:srgbClr val="7030A0"/>
                        </a:solidFill>
                        <a:latin typeface="Cambria Math"/>
                      </a:rPr>
                      <m:t>𝑭𝒂𝒍𝒔𝒐</m:t>
                    </m:r>
                    <m:r>
                      <a:rPr lang="es-MX" sz="1800" b="1" i="1" dirty="0">
                        <a:solidFill>
                          <a:srgbClr val="7030A0"/>
                        </a:solidFill>
                        <a:latin typeface="Cambria Math"/>
                      </a:rPr>
                      <m:t> </m:t>
                    </m:r>
                  </m:oMath>
                </a14:m>
                <a:r>
                  <a:rPr lang="es-MX" dirty="0"/>
                  <a:t>:</a:t>
                </a:r>
              </a:p>
              <a:p>
                <a:pPr marL="548640" lvl="2" indent="0">
                  <a:buNone/>
                </a:pPr>
                <a14:m>
                  <m:oMath xmlns:m="http://schemas.openxmlformats.org/officeDocument/2006/math">
                    <m:r>
                      <a:rPr lang="es-MX" i="1" dirty="0">
                        <a:latin typeface="Cambria Math"/>
                      </a:rPr>
                      <m:t>𝑐𝑜𝑛𝑣𝑒𝑟𝑔𝑒</m:t>
                    </m:r>
                    <m:r>
                      <a:rPr lang="es-MX" i="1" dirty="0">
                        <a:latin typeface="Cambria Math"/>
                      </a:rPr>
                      <m:t>=</m:t>
                    </m:r>
                    <m:r>
                      <a:rPr lang="es-MX" b="1" i="1" dirty="0" smtClean="0">
                        <a:solidFill>
                          <a:srgbClr val="7030A0"/>
                        </a:solidFill>
                        <a:latin typeface="Cambria Math"/>
                      </a:rPr>
                      <m:t>𝑽𝒆𝒓𝒅𝒂𝒅𝒆𝒓𝒐</m:t>
                    </m:r>
                  </m:oMath>
                </a14:m>
                <a:r>
                  <a:rPr lang="es-MX" sz="2000" dirty="0"/>
                  <a:t> </a:t>
                </a:r>
              </a:p>
              <a:p>
                <a:pPr marL="548640" lvl="2" indent="0">
                  <a:buNone/>
                </a:pPr>
                <a:r>
                  <a:rPr lang="es-MX" sz="2000" b="1" dirty="0">
                    <a:solidFill>
                      <a:srgbClr val="7030A0"/>
                    </a:solidFill>
                  </a:rPr>
                  <a:t>para</a:t>
                </a:r>
                <a:r>
                  <a:rPr lang="es-MX" sz="2000" dirty="0"/>
                  <a:t> </a:t>
                </a:r>
                <a14:m>
                  <m:oMath xmlns:m="http://schemas.openxmlformats.org/officeDocument/2006/math">
                    <m:r>
                      <a:rPr lang="es-MX" sz="2000" i="1" dirty="0" smtClean="0">
                        <a:latin typeface="Cambria Math"/>
                      </a:rPr>
                      <m:t>𝑖</m:t>
                    </m:r>
                  </m:oMath>
                </a14:m>
                <a:r>
                  <a:rPr lang="es-MX" sz="2000" dirty="0"/>
                  <a:t> </a:t>
                </a:r>
                <a:r>
                  <a:rPr lang="es-MX" sz="2000" b="1" dirty="0">
                    <a:solidFill>
                      <a:srgbClr val="7030A0"/>
                    </a:solidFill>
                  </a:rPr>
                  <a:t>en</a:t>
                </a:r>
                <a:r>
                  <a:rPr lang="es-MX" sz="2000" dirty="0"/>
                  <a:t> </a:t>
                </a:r>
                <a14:m>
                  <m:oMath xmlns:m="http://schemas.openxmlformats.org/officeDocument/2006/math">
                    <m:d>
                      <m:dPr>
                        <m:begChr m:val="|"/>
                        <m:endChr m:val="|"/>
                        <m:ctrlPr>
                          <a:rPr lang="es-MX" sz="2000" i="1" smtClean="0">
                            <a:latin typeface="Cambria Math" panose="02040503050406030204" pitchFamily="18" charset="0"/>
                          </a:rPr>
                        </m:ctrlPr>
                      </m:dPr>
                      <m:e>
                        <m:r>
                          <a:rPr lang="es-MX" sz="2000" b="1" i="0" smtClean="0">
                            <a:latin typeface="Cambria Math"/>
                          </a:rPr>
                          <m:t>𝐗</m:t>
                        </m:r>
                      </m:e>
                    </m:d>
                  </m:oMath>
                </a14:m>
                <a:r>
                  <a:rPr lang="es-MX" sz="2000" dirty="0"/>
                  <a:t> : </a:t>
                </a:r>
              </a:p>
              <a:p>
                <a:pPr marL="548640" lvl="2" indent="0">
                  <a:buNone/>
                </a:pPr>
                <a:r>
                  <a:rPr lang="es-MX" sz="2000" dirty="0"/>
                  <a:t>	</a:t>
                </a:r>
                <a:r>
                  <a:rPr lang="es-MX" sz="2000" b="1" dirty="0">
                    <a:solidFill>
                      <a:srgbClr val="7030A0"/>
                    </a:solidFill>
                  </a:rPr>
                  <a:t>si</a:t>
                </a:r>
                <a:r>
                  <a:rPr lang="es-MX" sz="2000" dirty="0"/>
                  <a:t> </a:t>
                </a:r>
                <a14:m>
                  <m:oMath xmlns:m="http://schemas.openxmlformats.org/officeDocument/2006/math">
                    <m:sSub>
                      <m:sSubPr>
                        <m:ctrlPr>
                          <a:rPr lang="es-MX" sz="2000" b="0" i="1" smtClean="0">
                            <a:solidFill>
                              <a:schemeClr val="tx1"/>
                            </a:solidFill>
                            <a:latin typeface="Cambria Math" panose="02040503050406030204" pitchFamily="18" charset="0"/>
                          </a:rPr>
                        </m:ctrlPr>
                      </m:sSubPr>
                      <m:e>
                        <m:r>
                          <m:rPr>
                            <m:sty m:val="p"/>
                          </m:rPr>
                          <a:rPr lang="es-MX" sz="2000" b="0" i="0" smtClean="0">
                            <a:solidFill>
                              <a:schemeClr val="tx1"/>
                            </a:solidFill>
                            <a:latin typeface="Cambria Math"/>
                          </a:rPr>
                          <m:t>y</m:t>
                        </m:r>
                      </m:e>
                      <m:sub>
                        <m:r>
                          <m:rPr>
                            <m:sty m:val="p"/>
                          </m:rPr>
                          <a:rPr lang="es-MX" sz="2000" b="0" i="0" smtClean="0">
                            <a:solidFill>
                              <a:schemeClr val="tx1"/>
                            </a:solidFill>
                            <a:latin typeface="Cambria Math"/>
                          </a:rPr>
                          <m:t>i</m:t>
                        </m:r>
                      </m:sub>
                    </m:sSub>
                    <m:d>
                      <m:dPr>
                        <m:begChr m:val="⟨"/>
                        <m:endChr m:val="⟩"/>
                        <m:ctrlPr>
                          <a:rPr lang="es-MX" sz="2000" i="1">
                            <a:solidFill>
                              <a:srgbClr val="292934"/>
                            </a:solidFill>
                            <a:latin typeface="Cambria Math" panose="02040503050406030204" pitchFamily="18" charset="0"/>
                          </a:rPr>
                        </m:ctrlPr>
                      </m:dPr>
                      <m:e>
                        <m:r>
                          <a:rPr lang="es-MX" sz="2000" b="1" i="0" smtClean="0">
                            <a:solidFill>
                              <a:srgbClr val="292934"/>
                            </a:solidFill>
                            <a:latin typeface="Cambria Math"/>
                          </a:rPr>
                          <m:t>𝐰</m:t>
                        </m:r>
                        <m:r>
                          <a:rPr lang="es-MX" sz="2000" b="1" i="1">
                            <a:latin typeface="Cambria Math"/>
                          </a:rPr>
                          <m:t>,</m:t>
                        </m:r>
                        <m:sSub>
                          <m:sSubPr>
                            <m:ctrlPr>
                              <a:rPr lang="es-MX" sz="2000" b="1" i="1">
                                <a:solidFill>
                                  <a:srgbClr val="292934"/>
                                </a:solidFill>
                                <a:latin typeface="Cambria Math" panose="02040503050406030204" pitchFamily="18" charset="0"/>
                              </a:rPr>
                            </m:ctrlPr>
                          </m:sSubPr>
                          <m:e>
                            <m:r>
                              <a:rPr lang="es-MX" sz="2000" b="1">
                                <a:latin typeface="Cambria Math"/>
                              </a:rPr>
                              <m:t>𝐱</m:t>
                            </m:r>
                          </m:e>
                          <m:sub>
                            <m:r>
                              <a:rPr lang="es-MX" sz="2000" i="1">
                                <a:latin typeface="Cambria Math"/>
                              </a:rPr>
                              <m:t>𝑖</m:t>
                            </m:r>
                          </m:sub>
                        </m:sSub>
                      </m:e>
                    </m:d>
                    <m:r>
                      <a:rPr lang="es-MX" sz="2000" b="0" i="1" smtClean="0">
                        <a:solidFill>
                          <a:schemeClr val="tx1"/>
                        </a:solidFill>
                        <a:latin typeface="Cambria Math"/>
                        <a:ea typeface="Cambria Math"/>
                      </a:rPr>
                      <m:t>≤</m:t>
                    </m:r>
                    <m:r>
                      <a:rPr lang="es-MX" sz="2000" b="0" i="1" smtClean="0">
                        <a:solidFill>
                          <a:schemeClr val="tx1"/>
                        </a:solidFill>
                        <a:latin typeface="Cambria Math"/>
                      </a:rPr>
                      <m:t>0</m:t>
                    </m:r>
                  </m:oMath>
                </a14:m>
                <a:r>
                  <a:rPr lang="es-MX" sz="2000" dirty="0">
                    <a:solidFill>
                      <a:schemeClr val="tx1"/>
                    </a:solidFill>
                  </a:rPr>
                  <a:t> </a:t>
                </a:r>
                <a:r>
                  <a:rPr lang="es-MX" sz="2000" b="1" dirty="0">
                    <a:solidFill>
                      <a:srgbClr val="7030A0"/>
                    </a:solidFill>
                  </a:rPr>
                  <a:t>entonces</a:t>
                </a:r>
                <a:r>
                  <a:rPr lang="es-MX" sz="2000" dirty="0"/>
                  <a:t>:  </a:t>
                </a:r>
                <a:r>
                  <a:rPr lang="es-MX" dirty="0">
                    <a:solidFill>
                      <a:schemeClr val="bg1">
                        <a:lumMod val="50000"/>
                      </a:schemeClr>
                    </a:solidFill>
                  </a:rPr>
                  <a:t>#xi mal clasificado</a:t>
                </a:r>
              </a:p>
              <a:p>
                <a:pPr marL="548640" lvl="2" indent="0">
                  <a:buNone/>
                </a:pPr>
                <a:r>
                  <a:rPr lang="es-MX" sz="2000" dirty="0">
                    <a:solidFill>
                      <a:schemeClr val="bg1">
                        <a:lumMod val="50000"/>
                      </a:schemeClr>
                    </a:solidFill>
                  </a:rPr>
                  <a:t>		</a:t>
                </a:r>
                <a14:m>
                  <m:oMath xmlns:m="http://schemas.openxmlformats.org/officeDocument/2006/math">
                    <m:m>
                      <m:mPr>
                        <m:mcs>
                          <m:mc>
                            <m:mcPr>
                              <m:count m:val="1"/>
                              <m:mcJc m:val="center"/>
                            </m:mcPr>
                          </m:mc>
                        </m:mcs>
                        <m:ctrlPr>
                          <a:rPr lang="es-MX" i="1">
                            <a:solidFill>
                              <a:srgbClr val="FF0000"/>
                            </a:solidFill>
                            <a:latin typeface="Cambria Math" panose="02040503050406030204" pitchFamily="18" charset="0"/>
                          </a:rPr>
                        </m:ctrlPr>
                      </m:mPr>
                      <m:mr>
                        <m:e>
                          <m:r>
                            <m:rPr>
                              <m:nor/>
                            </m:rPr>
                            <a:rPr lang="es-MX" dirty="0">
                              <a:solidFill>
                                <a:srgbClr val="FF0000"/>
                              </a:solidFill>
                            </a:rPr>
                            <m:t> </m:t>
                          </m:r>
                        </m:e>
                      </m:mr>
                      <m:mr>
                        <m:e>
                          <m:r>
                            <a:rPr lang="es-MX" b="1" i="1" smtClean="0">
                              <a:solidFill>
                                <a:srgbClr val="FF0000"/>
                              </a:solidFill>
                              <a:latin typeface="Cambria Math"/>
                            </a:rPr>
                            <m:t>𝒘</m:t>
                          </m:r>
                          <m:r>
                            <a:rPr lang="es-MX" b="1" i="1">
                              <a:solidFill>
                                <a:srgbClr val="FF0000"/>
                              </a:solidFill>
                              <a:latin typeface="Cambria Math"/>
                            </a:rPr>
                            <m:t>=</m:t>
                          </m:r>
                          <m:sSub>
                            <m:sSubPr>
                              <m:ctrlPr>
                                <a:rPr lang="es-MX" i="1">
                                  <a:solidFill>
                                    <a:srgbClr val="FF0000"/>
                                  </a:solidFill>
                                  <a:latin typeface="Cambria Math" panose="02040503050406030204" pitchFamily="18" charset="0"/>
                                </a:rPr>
                              </m:ctrlPr>
                            </m:sSubPr>
                            <m:e>
                              <m:r>
                                <a:rPr lang="es-MX" b="1" i="1" smtClean="0">
                                  <a:solidFill>
                                    <a:srgbClr val="FF0000"/>
                                  </a:solidFill>
                                  <a:latin typeface="Cambria Math"/>
                                </a:rPr>
                                <m:t>𝒘</m:t>
                              </m:r>
                              <m:r>
                                <a:rPr lang="es-MX" b="1" i="1">
                                  <a:solidFill>
                                    <a:srgbClr val="FF0000"/>
                                  </a:solidFill>
                                  <a:latin typeface="Cambria Math"/>
                                </a:rPr>
                                <m:t>+</m:t>
                              </m:r>
                              <m:r>
                                <a:rPr lang="es-MX" i="1">
                                  <a:solidFill>
                                    <a:srgbClr val="FF0000"/>
                                  </a:solidFill>
                                  <a:latin typeface="Cambria Math"/>
                                </a:rPr>
                                <m:t>𝑦</m:t>
                              </m:r>
                            </m:e>
                            <m:sub>
                              <m:r>
                                <a:rPr lang="es-MX" i="1">
                                  <a:solidFill>
                                    <a:srgbClr val="FF0000"/>
                                  </a:solidFill>
                                  <a:latin typeface="Cambria Math"/>
                                </a:rPr>
                                <m:t>𝑖</m:t>
                              </m:r>
                            </m:sub>
                          </m:sSub>
                          <m:r>
                            <a:rPr lang="es-MX" i="1">
                              <a:solidFill>
                                <a:srgbClr val="FF0000"/>
                              </a:solidFill>
                              <a:latin typeface="Cambria Math"/>
                              <a:ea typeface="Cambria Math"/>
                            </a:rPr>
                            <m:t>𝜂</m:t>
                          </m:r>
                          <m:sSub>
                            <m:sSubPr>
                              <m:ctrlPr>
                                <a:rPr lang="es-MX" b="1" i="1">
                                  <a:solidFill>
                                    <a:srgbClr val="FF0000"/>
                                  </a:solidFill>
                                  <a:latin typeface="Cambria Math" panose="02040503050406030204" pitchFamily="18" charset="0"/>
                                </a:rPr>
                              </m:ctrlPr>
                            </m:sSubPr>
                            <m:e>
                              <m:r>
                                <a:rPr lang="es-MX" b="1">
                                  <a:solidFill>
                                    <a:srgbClr val="FF0000"/>
                                  </a:solidFill>
                                  <a:latin typeface="Cambria Math"/>
                                </a:rPr>
                                <m:t>𝐱</m:t>
                              </m:r>
                            </m:e>
                            <m:sub>
                              <m:r>
                                <a:rPr lang="es-MX" i="1">
                                  <a:solidFill>
                                    <a:srgbClr val="FF0000"/>
                                  </a:solidFill>
                                  <a:latin typeface="Cambria Math"/>
                                </a:rPr>
                                <m:t>𝑖</m:t>
                              </m:r>
                            </m:sub>
                          </m:sSub>
                          <m:r>
                            <m:rPr>
                              <m:nor/>
                            </m:rPr>
                            <a:rPr lang="es-MX" dirty="0">
                              <a:solidFill>
                                <a:srgbClr val="FF0000"/>
                              </a:solidFill>
                            </a:rPr>
                            <m:t> </m:t>
                          </m:r>
                        </m:e>
                      </m:mr>
                    </m:m>
                    <m:r>
                      <m:rPr>
                        <m:nor/>
                      </m:rPr>
                      <a:rPr lang="es-MX" dirty="0">
                        <a:ea typeface="Cambria Math"/>
                      </a:rPr>
                      <m:t> </m:t>
                    </m:r>
                    <m:r>
                      <m:rPr>
                        <m:nor/>
                      </m:rPr>
                      <a:rPr lang="es-MX" b="0" i="0" dirty="0" smtClean="0">
                        <a:solidFill>
                          <a:schemeClr val="bg1">
                            <a:lumMod val="50000"/>
                          </a:schemeClr>
                        </a:solidFill>
                        <a:ea typeface="Cambria Math"/>
                      </a:rPr>
                      <m:t>#</m:t>
                    </m:r>
                    <m:r>
                      <a:rPr lang="es-MX" i="1" dirty="0">
                        <a:solidFill>
                          <a:schemeClr val="bg1">
                            <a:lumMod val="50000"/>
                          </a:schemeClr>
                        </a:solidFill>
                        <a:latin typeface="Cambria Math"/>
                        <a:ea typeface="Cambria Math"/>
                      </a:rPr>
                      <m:t>0&lt;</m:t>
                    </m:r>
                    <m:r>
                      <a:rPr lang="es-MX" i="1" dirty="0">
                        <a:solidFill>
                          <a:schemeClr val="bg1">
                            <a:lumMod val="50000"/>
                          </a:schemeClr>
                        </a:solidFill>
                        <a:latin typeface="Cambria Math"/>
                        <a:ea typeface="Cambria Math"/>
                      </a:rPr>
                      <m:t>𝜂</m:t>
                    </m:r>
                    <m:r>
                      <a:rPr lang="es-MX" i="1" dirty="0">
                        <a:solidFill>
                          <a:schemeClr val="bg1">
                            <a:lumMod val="50000"/>
                          </a:schemeClr>
                        </a:solidFill>
                        <a:latin typeface="Cambria Math"/>
                        <a:ea typeface="Cambria Math"/>
                      </a:rPr>
                      <m:t>≤1</m:t>
                    </m:r>
                    <m:r>
                      <m:rPr>
                        <m:nor/>
                      </m:rPr>
                      <a:rPr lang="es-MX" dirty="0">
                        <a:solidFill>
                          <a:schemeClr val="bg1">
                            <a:lumMod val="50000"/>
                          </a:schemeClr>
                        </a:solidFill>
                      </a:rPr>
                      <m:t> </m:t>
                    </m:r>
                    <m:r>
                      <m:rPr>
                        <m:nor/>
                      </m:rPr>
                      <a:rPr lang="es-MX" dirty="0">
                        <a:solidFill>
                          <a:schemeClr val="bg1">
                            <a:lumMod val="50000"/>
                          </a:schemeClr>
                        </a:solidFill>
                      </a:rPr>
                      <m:t>es</m:t>
                    </m:r>
                    <m:r>
                      <m:rPr>
                        <m:nor/>
                      </m:rPr>
                      <a:rPr lang="es-MX" dirty="0">
                        <a:solidFill>
                          <a:schemeClr val="bg1">
                            <a:lumMod val="50000"/>
                          </a:schemeClr>
                        </a:solidFill>
                      </a:rPr>
                      <m:t> </m:t>
                    </m:r>
                    <m:r>
                      <m:rPr>
                        <m:nor/>
                      </m:rPr>
                      <a:rPr lang="es-MX" dirty="0">
                        <a:solidFill>
                          <a:schemeClr val="bg1">
                            <a:lumMod val="50000"/>
                          </a:schemeClr>
                        </a:solidFill>
                      </a:rPr>
                      <m:t>la</m:t>
                    </m:r>
                    <m:r>
                      <m:rPr>
                        <m:nor/>
                      </m:rPr>
                      <a:rPr lang="es-MX" dirty="0">
                        <a:solidFill>
                          <a:schemeClr val="bg1">
                            <a:lumMod val="50000"/>
                          </a:schemeClr>
                        </a:solidFill>
                      </a:rPr>
                      <m:t> </m:t>
                    </m:r>
                    <m:r>
                      <m:rPr>
                        <m:nor/>
                      </m:rPr>
                      <a:rPr lang="es-MX" dirty="0">
                        <a:solidFill>
                          <a:schemeClr val="bg1">
                            <a:lumMod val="50000"/>
                          </a:schemeClr>
                        </a:solidFill>
                      </a:rPr>
                      <m:t>tasa</m:t>
                    </m:r>
                    <m:r>
                      <m:rPr>
                        <m:nor/>
                      </m:rPr>
                      <a:rPr lang="es-MX" dirty="0">
                        <a:solidFill>
                          <a:schemeClr val="bg1">
                            <a:lumMod val="50000"/>
                          </a:schemeClr>
                        </a:solidFill>
                      </a:rPr>
                      <m:t> </m:t>
                    </m:r>
                    <m:r>
                      <m:rPr>
                        <m:nor/>
                      </m:rPr>
                      <a:rPr lang="es-MX" dirty="0">
                        <a:solidFill>
                          <a:schemeClr val="bg1">
                            <a:lumMod val="50000"/>
                          </a:schemeClr>
                        </a:solidFill>
                      </a:rPr>
                      <m:t>de</m:t>
                    </m:r>
                    <m:r>
                      <m:rPr>
                        <m:nor/>
                      </m:rPr>
                      <a:rPr lang="es-MX" dirty="0">
                        <a:solidFill>
                          <a:schemeClr val="bg1">
                            <a:lumMod val="50000"/>
                          </a:schemeClr>
                        </a:solidFill>
                      </a:rPr>
                      <m:t> </m:t>
                    </m:r>
                    <m:r>
                      <m:rPr>
                        <m:nor/>
                      </m:rPr>
                      <a:rPr lang="es-MX" dirty="0">
                        <a:solidFill>
                          <a:schemeClr val="bg1">
                            <a:lumMod val="50000"/>
                          </a:schemeClr>
                        </a:solidFill>
                      </a:rPr>
                      <m:t>aprendizaje</m:t>
                    </m:r>
                  </m:oMath>
                </a14:m>
                <a:endParaRPr lang="es-MX" sz="2000" dirty="0">
                  <a:solidFill>
                    <a:schemeClr val="bg1">
                      <a:lumMod val="50000"/>
                    </a:schemeClr>
                  </a:solidFill>
                </a:endParaRPr>
              </a:p>
              <a:p>
                <a:pPr marL="548640" lvl="2" indent="0">
                  <a:buNone/>
                </a:pPr>
                <a:r>
                  <a:rPr lang="es-MX" sz="2000" dirty="0"/>
                  <a:t>		</a:t>
                </a:r>
                <a14:m>
                  <m:oMath xmlns:m="http://schemas.openxmlformats.org/officeDocument/2006/math">
                    <m:r>
                      <a:rPr lang="es-MX" sz="2000" i="1" dirty="0">
                        <a:latin typeface="Cambria Math"/>
                      </a:rPr>
                      <m:t>𝑐𝑜𝑛𝑣𝑒𝑟𝑔𝑒</m:t>
                    </m:r>
                    <m:r>
                      <a:rPr lang="es-MX" sz="2000" i="1" dirty="0">
                        <a:latin typeface="Cambria Math"/>
                      </a:rPr>
                      <m:t>=</m:t>
                    </m:r>
                    <m:r>
                      <a:rPr lang="es-MX" sz="2000" b="1" i="1" dirty="0" smtClean="0">
                        <a:solidFill>
                          <a:srgbClr val="7030A0"/>
                        </a:solidFill>
                        <a:latin typeface="Cambria Math"/>
                      </a:rPr>
                      <m:t>𝑭𝒂𝒍𝒔𝒐</m:t>
                    </m:r>
                  </m:oMath>
                </a14:m>
                <a:r>
                  <a:rPr lang="es-MX" sz="2000" dirty="0"/>
                  <a:t> </a:t>
                </a:r>
              </a:p>
              <a:p>
                <a:pPr marL="548640" lvl="2" indent="0">
                  <a:buNone/>
                </a:pPr>
                <a:r>
                  <a:rPr lang="es-MX" sz="2000" dirty="0"/>
                  <a:t>	</a:t>
                </a:r>
                <a:r>
                  <a:rPr lang="es-MX" sz="2000" b="1" dirty="0">
                    <a:solidFill>
                      <a:srgbClr val="7030A0"/>
                    </a:solidFill>
                  </a:rPr>
                  <a:t> fin</a:t>
                </a:r>
                <a:endParaRPr lang="es-MX" sz="2000" dirty="0"/>
              </a:p>
              <a:p>
                <a:pPr marL="548640" lvl="2" indent="0">
                  <a:buNone/>
                </a:pPr>
                <a:r>
                  <a:rPr lang="es-MX" sz="2000" b="1" dirty="0">
                    <a:solidFill>
                      <a:srgbClr val="7030A0"/>
                    </a:solidFill>
                  </a:rPr>
                  <a:t>fin</a:t>
                </a:r>
                <a:endParaRPr lang="es-MX" sz="2000" dirty="0"/>
              </a:p>
              <a:p>
                <a:pPr marL="261938" lvl="2" indent="0">
                  <a:buNone/>
                </a:pPr>
                <a:r>
                  <a:rPr lang="es-MX" sz="2000" b="1" dirty="0">
                    <a:solidFill>
                      <a:srgbClr val="7030A0"/>
                    </a:solidFill>
                  </a:rPr>
                  <a:t>fin</a:t>
                </a:r>
                <a:endParaRPr lang="es-MX" sz="2000" dirty="0"/>
              </a:p>
              <a:p>
                <a:pPr marL="548640" lvl="2" indent="0">
                  <a:buNone/>
                </a:pPr>
                <a:endParaRPr lang="es-MX" sz="2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67544" y="1340768"/>
                <a:ext cx="8229600" cy="4704184"/>
              </a:xfrm>
              <a:blipFill rotWithShape="1">
                <a:blip r:embed="rId2"/>
                <a:stretch>
                  <a:fillRect t="-648" b="-4145"/>
                </a:stretch>
              </a:blipFill>
            </p:spPr>
            <p:txBody>
              <a:bodyPr/>
              <a:lstStyle/>
              <a:p>
                <a:r>
                  <a:rPr lang="es-MX">
                    <a:noFill/>
                  </a:rPr>
                  <a:t> </a:t>
                </a:r>
              </a:p>
            </p:txBody>
          </p:sp>
        </mc:Fallback>
      </mc:AlternateContent>
      <p:sp>
        <p:nvSpPr>
          <p:cNvPr id="4" name="62 CuadroTexto"/>
          <p:cNvSpPr txBox="1"/>
          <p:nvPr/>
        </p:nvSpPr>
        <p:spPr>
          <a:xfrm>
            <a:off x="2123728" y="639552"/>
            <a:ext cx="5609036" cy="461665"/>
          </a:xfrm>
          <a:prstGeom prst="rect">
            <a:avLst/>
          </a:prstGeom>
          <a:noFill/>
        </p:spPr>
        <p:txBody>
          <a:bodyPr wrap="none" rtlCol="0">
            <a:spAutoFit/>
          </a:bodyPr>
          <a:lstStyle/>
          <a:p>
            <a:r>
              <a:rPr lang="es-ES_tradnl" sz="2400" b="1" dirty="0">
                <a:solidFill>
                  <a:srgbClr val="292934"/>
                </a:solidFill>
              </a:rPr>
              <a:t>Algoritmo de Aprendizaje </a:t>
            </a:r>
            <a:r>
              <a:rPr lang="es-ES_tradnl" sz="2400" b="1" dirty="0" err="1">
                <a:solidFill>
                  <a:srgbClr val="292934"/>
                </a:solidFill>
              </a:rPr>
              <a:t>Perceptron</a:t>
            </a:r>
            <a:endParaRPr lang="es-ES_tradnl" sz="2400" b="1" dirty="0">
              <a:solidFill>
                <a:srgbClr val="292934"/>
              </a:solidFill>
            </a:endParaRPr>
          </a:p>
        </p:txBody>
      </p:sp>
      <p:cxnSp>
        <p:nvCxnSpPr>
          <p:cNvPr id="7" name="6 Conector recto"/>
          <p:cNvCxnSpPr/>
          <p:nvPr/>
        </p:nvCxnSpPr>
        <p:spPr>
          <a:xfrm>
            <a:off x="1187624" y="3858717"/>
            <a:ext cx="0" cy="1514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1567542" y="4191271"/>
            <a:ext cx="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865509" y="3068960"/>
            <a:ext cx="0" cy="25922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363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5 Conector recto"/>
          <p:cNvCxnSpPr/>
          <p:nvPr/>
        </p:nvCxnSpPr>
        <p:spPr>
          <a:xfrm flipH="1" flipV="1">
            <a:off x="1715150" y="2305366"/>
            <a:ext cx="4320480" cy="1728192"/>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a:off x="1139086" y="4122469"/>
            <a:ext cx="5184576" cy="5389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1529884" y="1898718"/>
            <a:ext cx="0" cy="2520282"/>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flipV="1">
            <a:off x="2872868" y="2253247"/>
            <a:ext cx="186453" cy="52573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a:endCxn id="39" idx="3"/>
          </p:cNvCxnSpPr>
          <p:nvPr/>
        </p:nvCxnSpPr>
        <p:spPr>
          <a:xfrm flipV="1">
            <a:off x="1529884" y="2778979"/>
            <a:ext cx="1328331" cy="134349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38 Elipse"/>
          <p:cNvSpPr/>
          <p:nvPr/>
        </p:nvSpPr>
        <p:spPr>
          <a:xfrm>
            <a:off x="2851520" y="2739955"/>
            <a:ext cx="45719" cy="45719"/>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40" name="39 Elipse"/>
          <p:cNvSpPr/>
          <p:nvPr/>
        </p:nvSpPr>
        <p:spPr>
          <a:xfrm>
            <a:off x="3803382" y="3127563"/>
            <a:ext cx="45719" cy="45719"/>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cxnSp>
        <p:nvCxnSpPr>
          <p:cNvPr id="41" name="40 Conector recto de flecha"/>
          <p:cNvCxnSpPr>
            <a:endCxn id="40" idx="3"/>
          </p:cNvCxnSpPr>
          <p:nvPr/>
        </p:nvCxnSpPr>
        <p:spPr>
          <a:xfrm flipV="1">
            <a:off x="1529884" y="3166587"/>
            <a:ext cx="2280193" cy="95588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45 CuadroTexto"/>
              <p:cNvSpPr txBox="1"/>
              <p:nvPr/>
            </p:nvSpPr>
            <p:spPr>
              <a:xfrm>
                <a:off x="2936995" y="2506748"/>
                <a:ext cx="15300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1" i="0" smtClean="0">
                              <a:latin typeface="Cambria Math"/>
                            </a:rPr>
                            <m:t>𝐱</m:t>
                          </m:r>
                        </m:e>
                        <m:sub>
                          <m:r>
                            <a:rPr lang="es-MX" b="0" i="1" smtClean="0">
                              <a:latin typeface="Cambria Math"/>
                            </a:rPr>
                            <m:t>1</m:t>
                          </m:r>
                        </m:sub>
                      </m:sSub>
                      <m:r>
                        <a:rPr lang="es-MX" i="1">
                          <a:latin typeface="Cambria Math"/>
                        </a:rPr>
                        <m:t>=</m:t>
                      </m:r>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a:rPr>
                                <m:t>𝑥</m:t>
                              </m:r>
                            </m:e>
                            <m:sub>
                              <m:r>
                                <a:rPr lang="es-MX" i="1">
                                  <a:latin typeface="Cambria Math"/>
                                </a:rPr>
                                <m:t>1</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1</m:t>
                              </m:r>
                            </m:sub>
                          </m:sSub>
                        </m:e>
                      </m:d>
                    </m:oMath>
                  </m:oMathPara>
                </a14:m>
                <a:endParaRPr lang="es-MX" dirty="0"/>
              </a:p>
            </p:txBody>
          </p:sp>
        </mc:Choice>
        <mc:Fallback xmlns="">
          <p:sp>
            <p:nvSpPr>
              <p:cNvPr id="46" name="45 CuadroTexto"/>
              <p:cNvSpPr txBox="1">
                <a:spLocks noRot="1" noChangeAspect="1" noMove="1" noResize="1" noEditPoints="1" noAdjustHandles="1" noChangeArrowheads="1" noChangeShapeType="1" noTextEdit="1"/>
              </p:cNvSpPr>
              <p:nvPr/>
            </p:nvSpPr>
            <p:spPr>
              <a:xfrm>
                <a:off x="2936995" y="2506748"/>
                <a:ext cx="1530099" cy="369332"/>
              </a:xfrm>
              <a:prstGeom prst="rect">
                <a:avLst/>
              </a:prstGeom>
              <a:blipFill rotWithShape="1">
                <a:blip r:embed="rId2"/>
                <a:stretch>
                  <a:fillRect b="-655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7" name="46 CuadroTexto"/>
              <p:cNvSpPr txBox="1"/>
              <p:nvPr/>
            </p:nvSpPr>
            <p:spPr>
              <a:xfrm>
                <a:off x="3731374" y="2803950"/>
                <a:ext cx="15242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0" smtClean="0">
                              <a:latin typeface="Cambria Math"/>
                            </a:rPr>
                            <m:t>𝐱</m:t>
                          </m:r>
                        </m:e>
                        <m:sub>
                          <m:r>
                            <a:rPr lang="es-MX" b="0" i="0" smtClean="0">
                              <a:latin typeface="Cambria Math"/>
                            </a:rPr>
                            <m:t>2</m:t>
                          </m:r>
                        </m:sub>
                      </m:sSub>
                      <m:r>
                        <a:rPr lang="es-MX" i="1">
                          <a:latin typeface="Cambria Math"/>
                        </a:rPr>
                        <m:t>=(</m:t>
                      </m:r>
                      <m:sSub>
                        <m:sSubPr>
                          <m:ctrlPr>
                            <a:rPr lang="es-MX" b="0" i="1" smtClean="0">
                              <a:latin typeface="Cambria Math" panose="02040503050406030204" pitchFamily="18" charset="0"/>
                            </a:rPr>
                          </m:ctrlPr>
                        </m:sSubPr>
                        <m:e>
                          <m:r>
                            <a:rPr lang="es-MX" b="0" i="1" smtClean="0">
                              <a:latin typeface="Cambria Math"/>
                            </a:rPr>
                            <m:t>𝑥</m:t>
                          </m:r>
                        </m:e>
                        <m:sub>
                          <m:r>
                            <a:rPr lang="es-MX" b="0" i="1" smtClean="0">
                              <a:latin typeface="Cambria Math"/>
                            </a:rPr>
                            <m:t>2</m:t>
                          </m:r>
                        </m:sub>
                      </m:sSub>
                      <m:r>
                        <a:rPr lang="es-MX" i="1">
                          <a:latin typeface="Cambria Math"/>
                        </a:rPr>
                        <m:t>,</m:t>
                      </m:r>
                      <m:sSub>
                        <m:sSubPr>
                          <m:ctrlPr>
                            <a:rPr lang="es-MX" b="0" i="1" smtClean="0">
                              <a:latin typeface="Cambria Math" panose="02040503050406030204" pitchFamily="18" charset="0"/>
                            </a:rPr>
                          </m:ctrlPr>
                        </m:sSubPr>
                        <m:e>
                          <m:r>
                            <a:rPr lang="es-MX" b="0" i="1" smtClean="0">
                              <a:latin typeface="Cambria Math"/>
                            </a:rPr>
                            <m:t>𝑦</m:t>
                          </m:r>
                        </m:e>
                        <m:sub>
                          <m:r>
                            <a:rPr lang="es-MX" b="0" i="1" smtClean="0">
                              <a:latin typeface="Cambria Math"/>
                            </a:rPr>
                            <m:t>2</m:t>
                          </m:r>
                        </m:sub>
                      </m:sSub>
                      <m:r>
                        <a:rPr lang="es-MX" i="1">
                          <a:latin typeface="Cambria Math"/>
                        </a:rPr>
                        <m:t>)</m:t>
                      </m:r>
                    </m:oMath>
                  </m:oMathPara>
                </a14:m>
                <a:endParaRPr lang="es-MX" dirty="0"/>
              </a:p>
            </p:txBody>
          </p:sp>
        </mc:Choice>
        <mc:Fallback xmlns="">
          <p:sp>
            <p:nvSpPr>
              <p:cNvPr id="47" name="46 CuadroTexto"/>
              <p:cNvSpPr txBox="1">
                <a:spLocks noRot="1" noChangeAspect="1" noMove="1" noResize="1" noEditPoints="1" noAdjustHandles="1" noChangeArrowheads="1" noChangeShapeType="1" noTextEdit="1"/>
              </p:cNvSpPr>
              <p:nvPr/>
            </p:nvSpPr>
            <p:spPr>
              <a:xfrm>
                <a:off x="3731374" y="2803950"/>
                <a:ext cx="1524263" cy="369332"/>
              </a:xfrm>
              <a:prstGeom prst="rect">
                <a:avLst/>
              </a:prstGeom>
              <a:blipFill rotWithShape="1">
                <a:blip r:embed="rId3"/>
                <a:stretch>
                  <a:fillRect b="-13115"/>
                </a:stretch>
              </a:blipFill>
            </p:spPr>
            <p:txBody>
              <a:bodyPr/>
              <a:lstStyle/>
              <a:p>
                <a:r>
                  <a:rPr lang="es-MX">
                    <a:noFill/>
                  </a:rPr>
                  <a:t> </a:t>
                </a:r>
              </a:p>
            </p:txBody>
          </p:sp>
        </mc:Fallback>
      </mc:AlternateContent>
      <p:cxnSp>
        <p:nvCxnSpPr>
          <p:cNvPr id="49" name="48 Conector recto de flecha"/>
          <p:cNvCxnSpPr/>
          <p:nvPr/>
        </p:nvCxnSpPr>
        <p:spPr>
          <a:xfrm>
            <a:off x="2897239" y="2778979"/>
            <a:ext cx="887998" cy="35221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50 CuadroTexto"/>
              <p:cNvSpPr txBox="1"/>
              <p:nvPr/>
            </p:nvSpPr>
            <p:spPr>
              <a:xfrm>
                <a:off x="2925526" y="2834822"/>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1" i="0" smtClean="0">
                          <a:latin typeface="Cambria Math"/>
                        </a:rPr>
                        <m:t>𝐯</m:t>
                      </m:r>
                    </m:oMath>
                  </m:oMathPara>
                </a14:m>
                <a:endParaRPr lang="es-MX" b="1" dirty="0"/>
              </a:p>
            </p:txBody>
          </p:sp>
        </mc:Choice>
        <mc:Fallback xmlns="">
          <p:sp>
            <p:nvSpPr>
              <p:cNvPr id="51" name="50 CuadroTexto"/>
              <p:cNvSpPr txBox="1">
                <a:spLocks noRot="1" noChangeAspect="1" noMove="1" noResize="1" noEditPoints="1" noAdjustHandles="1" noChangeArrowheads="1" noChangeShapeType="1" noTextEdit="1"/>
              </p:cNvSpPr>
              <p:nvPr/>
            </p:nvSpPr>
            <p:spPr>
              <a:xfrm>
                <a:off x="2925526" y="2834822"/>
                <a:ext cx="386644" cy="369332"/>
              </a:xfrm>
              <a:prstGeom prst="rect">
                <a:avLst/>
              </a:prstGeom>
              <a:blipFill rotWithShape="1">
                <a:blip r:embed="rId6"/>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4" name="53 Rectángulo"/>
              <p:cNvSpPr/>
              <p:nvPr/>
            </p:nvSpPr>
            <p:spPr>
              <a:xfrm>
                <a:off x="4746027" y="2516113"/>
                <a:ext cx="35763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smtClean="0">
                          <a:latin typeface="Cambria Math"/>
                        </a:rPr>
                        <m:t>𝐯</m:t>
                      </m:r>
                      <m:r>
                        <a:rPr lang="es-MX" i="1">
                          <a:latin typeface="Cambria Math"/>
                        </a:rPr>
                        <m:t>=</m:t>
                      </m:r>
                      <m:sSub>
                        <m:sSubPr>
                          <m:ctrlPr>
                            <a:rPr lang="es-MX" b="1" i="1" smtClean="0">
                              <a:latin typeface="Cambria Math" panose="02040503050406030204" pitchFamily="18" charset="0"/>
                            </a:rPr>
                          </m:ctrlPr>
                        </m:sSubPr>
                        <m:e>
                          <m:r>
                            <a:rPr lang="es-MX" b="1" i="0" smtClean="0">
                              <a:latin typeface="Cambria Math"/>
                            </a:rPr>
                            <m:t>𝐱</m:t>
                          </m:r>
                        </m:e>
                        <m:sub>
                          <m:r>
                            <a:rPr lang="es-MX" b="0" i="0" smtClean="0">
                              <a:latin typeface="Cambria Math"/>
                            </a:rPr>
                            <m:t>2</m:t>
                          </m:r>
                        </m:sub>
                      </m:sSub>
                      <m:r>
                        <a:rPr lang="es-MX" i="1">
                          <a:latin typeface="Cambria Math"/>
                        </a:rPr>
                        <m:t>−</m:t>
                      </m:r>
                      <m:sSub>
                        <m:sSubPr>
                          <m:ctrlPr>
                            <a:rPr lang="es-MX" i="1">
                              <a:latin typeface="Cambria Math" panose="02040503050406030204" pitchFamily="18" charset="0"/>
                            </a:rPr>
                          </m:ctrlPr>
                        </m:sSubPr>
                        <m:e>
                          <m:r>
                            <a:rPr lang="es-MX" b="1" i="0" smtClean="0">
                              <a:latin typeface="Cambria Math"/>
                            </a:rPr>
                            <m:t>𝐱</m:t>
                          </m:r>
                        </m:e>
                        <m:sub>
                          <m:r>
                            <a:rPr lang="es-MX" i="1">
                              <a:latin typeface="Cambria Math"/>
                            </a:rPr>
                            <m:t>1</m:t>
                          </m:r>
                        </m:sub>
                      </m:sSub>
                      <m:r>
                        <a:rPr lang="es-MX" b="0" i="1" smtClean="0">
                          <a:latin typeface="Cambria Math"/>
                        </a:rPr>
                        <m:t>=</m:t>
                      </m:r>
                      <m:d>
                        <m:dPr>
                          <m:ctrlPr>
                            <a:rPr lang="es-MX" b="0" i="1" smtClean="0">
                              <a:latin typeface="Cambria Math" panose="02040503050406030204" pitchFamily="18" charset="0"/>
                            </a:rPr>
                          </m:ctrlPr>
                        </m:dPr>
                        <m:e>
                          <m:sSub>
                            <m:sSubPr>
                              <m:ctrlPr>
                                <a:rPr lang="es-MX" b="0" i="1" smtClean="0">
                                  <a:latin typeface="Cambria Math" panose="02040503050406030204" pitchFamily="18" charset="0"/>
                                </a:rPr>
                              </m:ctrlPr>
                            </m:sSubPr>
                            <m:e>
                              <m:r>
                                <a:rPr lang="es-MX" b="0" i="1" smtClean="0">
                                  <a:latin typeface="Cambria Math"/>
                                </a:rPr>
                                <m:t>𝑥</m:t>
                              </m:r>
                            </m:e>
                            <m:sub>
                              <m:r>
                                <a:rPr lang="es-MX" b="0" i="1" smtClean="0">
                                  <a:latin typeface="Cambria Math"/>
                                </a:rPr>
                                <m:t>2</m:t>
                              </m:r>
                            </m:sub>
                          </m:sSub>
                          <m:r>
                            <a:rPr lang="es-MX" b="0" i="1" smtClean="0">
                              <a:latin typeface="Cambria Math"/>
                            </a:rPr>
                            <m:t>,</m:t>
                          </m:r>
                          <m:sSub>
                            <m:sSubPr>
                              <m:ctrlPr>
                                <a:rPr lang="es-MX" b="0" i="1" smtClean="0">
                                  <a:latin typeface="Cambria Math" panose="02040503050406030204" pitchFamily="18" charset="0"/>
                                </a:rPr>
                              </m:ctrlPr>
                            </m:sSubPr>
                            <m:e>
                              <m:r>
                                <a:rPr lang="es-MX" b="0" i="1" smtClean="0">
                                  <a:latin typeface="Cambria Math"/>
                                </a:rPr>
                                <m:t>𝑦</m:t>
                              </m:r>
                            </m:e>
                            <m:sub>
                              <m:r>
                                <a:rPr lang="es-MX" b="0" i="1" smtClean="0">
                                  <a:latin typeface="Cambria Math"/>
                                </a:rPr>
                                <m:t>2</m:t>
                              </m:r>
                            </m:sub>
                          </m:sSub>
                        </m:e>
                      </m:d>
                      <m:r>
                        <a:rPr lang="es-MX" b="0" i="1" smtClean="0">
                          <a:latin typeface="Cambria Math"/>
                        </a:rPr>
                        <m:t>−(</m:t>
                      </m:r>
                      <m:sSub>
                        <m:sSubPr>
                          <m:ctrlPr>
                            <a:rPr lang="es-MX" b="0" i="1" smtClean="0">
                              <a:latin typeface="Cambria Math" panose="02040503050406030204" pitchFamily="18" charset="0"/>
                            </a:rPr>
                          </m:ctrlPr>
                        </m:sSubPr>
                        <m:e>
                          <m:r>
                            <a:rPr lang="es-MX" b="0" i="1" smtClean="0">
                              <a:latin typeface="Cambria Math"/>
                            </a:rPr>
                            <m:t>𝑥</m:t>
                          </m:r>
                        </m:e>
                        <m:sub>
                          <m:r>
                            <a:rPr lang="es-MX" b="0" i="1" smtClean="0">
                              <a:latin typeface="Cambria Math"/>
                            </a:rPr>
                            <m:t>1</m:t>
                          </m:r>
                        </m:sub>
                      </m:sSub>
                      <m:r>
                        <a:rPr lang="es-MX" b="0" i="1" smtClean="0">
                          <a:latin typeface="Cambria Math"/>
                        </a:rPr>
                        <m:t>,</m:t>
                      </m:r>
                      <m:sSub>
                        <m:sSubPr>
                          <m:ctrlPr>
                            <a:rPr lang="es-MX" b="0" i="1" smtClean="0">
                              <a:latin typeface="Cambria Math" panose="02040503050406030204" pitchFamily="18" charset="0"/>
                            </a:rPr>
                          </m:ctrlPr>
                        </m:sSubPr>
                        <m:e>
                          <m:r>
                            <a:rPr lang="es-MX" b="0" i="1" smtClean="0">
                              <a:latin typeface="Cambria Math"/>
                            </a:rPr>
                            <m:t>𝑦</m:t>
                          </m:r>
                        </m:e>
                        <m:sub>
                          <m:r>
                            <a:rPr lang="es-MX" b="0" i="1" smtClean="0">
                              <a:latin typeface="Cambria Math"/>
                            </a:rPr>
                            <m:t>1</m:t>
                          </m:r>
                        </m:sub>
                      </m:sSub>
                      <m:r>
                        <a:rPr lang="es-MX" b="0" i="1" smtClean="0">
                          <a:latin typeface="Cambria Math"/>
                        </a:rPr>
                        <m:t>)</m:t>
                      </m:r>
                    </m:oMath>
                  </m:oMathPara>
                </a14:m>
                <a:endParaRPr lang="es-MX" dirty="0"/>
              </a:p>
            </p:txBody>
          </p:sp>
        </mc:Choice>
        <mc:Fallback xmlns="">
          <p:sp>
            <p:nvSpPr>
              <p:cNvPr id="54" name="53 Rectángulo"/>
              <p:cNvSpPr>
                <a:spLocks noRot="1" noChangeAspect="1" noMove="1" noResize="1" noEditPoints="1" noAdjustHandles="1" noChangeArrowheads="1" noChangeShapeType="1" noTextEdit="1"/>
              </p:cNvSpPr>
              <p:nvPr/>
            </p:nvSpPr>
            <p:spPr>
              <a:xfrm>
                <a:off x="4746027" y="2516113"/>
                <a:ext cx="3576300" cy="369332"/>
              </a:xfrm>
              <a:prstGeom prst="rect">
                <a:avLst/>
              </a:prstGeom>
              <a:blipFill rotWithShape="1">
                <a:blip r:embed="rId7"/>
                <a:stretch>
                  <a:fillRect b="-15000"/>
                </a:stretch>
              </a:blipFill>
            </p:spPr>
            <p:txBody>
              <a:bodyPr/>
              <a:lstStyle/>
              <a:p>
                <a:r>
                  <a:rPr lang="es-MX">
                    <a:noFill/>
                  </a:rPr>
                  <a:t> </a:t>
                </a:r>
              </a:p>
            </p:txBody>
          </p:sp>
        </mc:Fallback>
      </mc:AlternateContent>
      <p:sp>
        <p:nvSpPr>
          <p:cNvPr id="57" name="56 Rombo"/>
          <p:cNvSpPr/>
          <p:nvPr/>
        </p:nvSpPr>
        <p:spPr>
          <a:xfrm rot="20217362">
            <a:off x="2880948" y="2658145"/>
            <a:ext cx="161238" cy="177362"/>
          </a:xfrm>
          <a:prstGeom prst="diamond">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25" name="24 Rectángulo"/>
              <p:cNvSpPr/>
              <p:nvPr/>
            </p:nvSpPr>
            <p:spPr>
              <a:xfrm>
                <a:off x="4910803" y="6051239"/>
                <a:ext cx="2186529"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a:rPr>
                        <m:t>𝐴</m:t>
                      </m:r>
                      <m:sSub>
                        <m:sSubPr>
                          <m:ctrlPr>
                            <a:rPr lang="es-MX" b="0" i="1" smtClean="0">
                              <a:latin typeface="Cambria Math" panose="02040503050406030204" pitchFamily="18" charset="0"/>
                            </a:rPr>
                          </m:ctrlPr>
                        </m:sSubPr>
                        <m:e>
                          <m:r>
                            <a:rPr lang="es-MX" b="0" i="1" smtClean="0">
                              <a:latin typeface="Cambria Math"/>
                            </a:rPr>
                            <m:t>𝑥</m:t>
                          </m:r>
                        </m:e>
                        <m:sub>
                          <m:r>
                            <a:rPr lang="es-MX" b="0" i="1" smtClean="0">
                              <a:latin typeface="Cambria Math"/>
                            </a:rPr>
                            <m:t>𝑃</m:t>
                          </m:r>
                        </m:sub>
                      </m:sSub>
                      <m:r>
                        <a:rPr lang="es-MX" b="0" i="1" smtClean="0">
                          <a:latin typeface="Cambria Math"/>
                        </a:rPr>
                        <m:t>+</m:t>
                      </m:r>
                      <m:r>
                        <a:rPr lang="es-MX" b="0" i="1" smtClean="0">
                          <a:latin typeface="Cambria Math"/>
                        </a:rPr>
                        <m:t>𝐵</m:t>
                      </m:r>
                      <m:sSub>
                        <m:sSubPr>
                          <m:ctrlPr>
                            <a:rPr lang="es-MX" b="0" i="1" smtClean="0">
                              <a:latin typeface="Cambria Math" panose="02040503050406030204" pitchFamily="18" charset="0"/>
                            </a:rPr>
                          </m:ctrlPr>
                        </m:sSubPr>
                        <m:e>
                          <m:r>
                            <a:rPr lang="es-MX" b="0" i="1" smtClean="0">
                              <a:latin typeface="Cambria Math"/>
                            </a:rPr>
                            <m:t>𝑦</m:t>
                          </m:r>
                        </m:e>
                        <m:sub>
                          <m:r>
                            <a:rPr lang="es-MX" b="0" i="1" smtClean="0">
                              <a:latin typeface="Cambria Math"/>
                            </a:rPr>
                            <m:t>𝑃</m:t>
                          </m:r>
                        </m:sub>
                      </m:sSub>
                      <m:r>
                        <a:rPr lang="es-MX" b="0" i="1" smtClean="0">
                          <a:latin typeface="Cambria Math"/>
                        </a:rPr>
                        <m:t>+</m:t>
                      </m:r>
                      <m:r>
                        <a:rPr lang="es-MX" b="0" i="1" smtClean="0">
                          <a:latin typeface="Cambria Math"/>
                        </a:rPr>
                        <m:t>𝐶</m:t>
                      </m:r>
                      <m:r>
                        <a:rPr lang="es-MX" b="0" i="1" smtClean="0">
                          <a:latin typeface="Cambria Math"/>
                        </a:rPr>
                        <m:t>=0</m:t>
                      </m:r>
                    </m:oMath>
                  </m:oMathPara>
                </a14:m>
                <a:endParaRPr lang="es-MX" dirty="0"/>
              </a:p>
            </p:txBody>
          </p:sp>
        </mc:Choice>
        <mc:Fallback xmlns="">
          <p:sp>
            <p:nvSpPr>
              <p:cNvPr id="25" name="24 Rectángulo"/>
              <p:cNvSpPr>
                <a:spLocks noRot="1" noChangeAspect="1" noMove="1" noResize="1" noEditPoints="1" noAdjustHandles="1" noChangeArrowheads="1" noChangeShapeType="1" noTextEdit="1"/>
              </p:cNvSpPr>
              <p:nvPr/>
            </p:nvSpPr>
            <p:spPr>
              <a:xfrm>
                <a:off x="4910803" y="6051239"/>
                <a:ext cx="2186529" cy="369332"/>
              </a:xfrm>
              <a:prstGeom prst="rect">
                <a:avLst/>
              </a:prstGeom>
              <a:blipFill rotWithShape="1">
                <a:blip r:embed="rId8"/>
                <a:stretch>
                  <a:fillRect b="-8333"/>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 name="2 Rectángulo"/>
              <p:cNvSpPr/>
              <p:nvPr/>
            </p:nvSpPr>
            <p:spPr>
              <a:xfrm>
                <a:off x="2851520" y="1914618"/>
                <a:ext cx="29087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smtClean="0">
                          <a:latin typeface="Cambria Math"/>
                        </a:rPr>
                        <m:t>𝐰</m:t>
                      </m:r>
                      <m:r>
                        <a:rPr lang="es-MX" i="1">
                          <a:latin typeface="Cambria Math"/>
                        </a:rPr>
                        <m:t>=(</m:t>
                      </m:r>
                      <m:sSub>
                        <m:sSubPr>
                          <m:ctrlPr>
                            <a:rPr lang="es-MX" i="1">
                              <a:latin typeface="Cambria Math" panose="02040503050406030204" pitchFamily="18" charset="0"/>
                            </a:rPr>
                          </m:ctrlPr>
                        </m:sSubPr>
                        <m:e>
                          <m:r>
                            <a:rPr lang="es-MX" b="0" i="1" smtClean="0">
                              <a:latin typeface="Cambria Math"/>
                            </a:rPr>
                            <m:t>−(</m:t>
                          </m:r>
                          <m:r>
                            <a:rPr lang="es-MX" i="1">
                              <a:latin typeface="Cambria Math"/>
                            </a:rPr>
                            <m:t>𝑦</m:t>
                          </m:r>
                        </m:e>
                        <m:sub>
                          <m:r>
                            <a:rPr lang="es-MX" b="0" i="1" smtClean="0">
                              <a:latin typeface="Cambria Math"/>
                            </a:rPr>
                            <m:t>2</m:t>
                          </m:r>
                        </m:sub>
                      </m:sSub>
                      <m:r>
                        <a:rPr lang="es-MX" i="1">
                          <a:latin typeface="Cambria Math"/>
                        </a:rPr>
                        <m:t>−</m:t>
                      </m:r>
                      <m:sSub>
                        <m:sSubPr>
                          <m:ctrlPr>
                            <a:rPr lang="es-MX" b="0" i="1" smtClean="0">
                              <a:latin typeface="Cambria Math" panose="02040503050406030204" pitchFamily="18" charset="0"/>
                            </a:rPr>
                          </m:ctrlPr>
                        </m:sSubPr>
                        <m:e>
                          <m:r>
                            <a:rPr lang="es-MX" i="1" smtClean="0">
                              <a:latin typeface="Cambria Math"/>
                            </a:rPr>
                            <m:t>𝑦</m:t>
                          </m:r>
                        </m:e>
                        <m:sub>
                          <m:r>
                            <a:rPr lang="es-MX" b="0" i="1" smtClean="0">
                              <a:latin typeface="Cambria Math"/>
                            </a:rPr>
                            <m:t>1</m:t>
                          </m:r>
                        </m:sub>
                      </m:sSub>
                      <m:r>
                        <a:rPr lang="es-MX" b="0" i="1" smtClean="0">
                          <a:latin typeface="Cambria Math"/>
                        </a:rPr>
                        <m:t>)</m:t>
                      </m:r>
                      <m:r>
                        <a:rPr lang="es-MX" i="1">
                          <a:latin typeface="Cambria Math"/>
                        </a:rPr>
                        <m:t>,</m:t>
                      </m:r>
                      <m:sSub>
                        <m:sSubPr>
                          <m:ctrlPr>
                            <a:rPr lang="es-MX" b="0" i="1" smtClean="0">
                              <a:latin typeface="Cambria Math" panose="02040503050406030204" pitchFamily="18" charset="0"/>
                            </a:rPr>
                          </m:ctrlPr>
                        </m:sSubPr>
                        <m:e>
                          <m:r>
                            <a:rPr lang="es-MX" i="1" smtClean="0">
                              <a:latin typeface="Cambria Math"/>
                            </a:rPr>
                            <m:t>𝑥</m:t>
                          </m:r>
                        </m:e>
                        <m:sub>
                          <m:r>
                            <a:rPr lang="es-MX" b="0" i="1" smtClean="0">
                              <a:latin typeface="Cambria Math"/>
                            </a:rPr>
                            <m:t>2</m:t>
                          </m:r>
                        </m:sub>
                      </m:sSub>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b="0" i="1" smtClean="0">
                              <a:latin typeface="Cambria Math"/>
                            </a:rPr>
                            <m:t>1</m:t>
                          </m:r>
                        </m:sub>
                      </m:sSub>
                      <m:r>
                        <a:rPr lang="es-MX" i="1">
                          <a:latin typeface="Cambria Math"/>
                        </a:rPr>
                        <m:t>)</m:t>
                      </m:r>
                    </m:oMath>
                  </m:oMathPara>
                </a14:m>
                <a:endParaRPr lang="es-MX" dirty="0"/>
              </a:p>
            </p:txBody>
          </p:sp>
        </mc:Choice>
        <mc:Fallback xmlns="">
          <p:sp>
            <p:nvSpPr>
              <p:cNvPr id="3" name="2 Rectángulo"/>
              <p:cNvSpPr>
                <a:spLocks noRot="1" noChangeAspect="1" noMove="1" noResize="1" noEditPoints="1" noAdjustHandles="1" noChangeArrowheads="1" noChangeShapeType="1" noTextEdit="1"/>
              </p:cNvSpPr>
              <p:nvPr/>
            </p:nvSpPr>
            <p:spPr>
              <a:xfrm>
                <a:off x="2851520" y="1914618"/>
                <a:ext cx="2908745" cy="369332"/>
              </a:xfrm>
              <a:prstGeom prst="rect">
                <a:avLst/>
              </a:prstGeom>
              <a:blipFill rotWithShape="1">
                <a:blip r:embed="rId9"/>
                <a:stretch>
                  <a:fillRect b="-1311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7" name="26 CuadroTexto"/>
              <p:cNvSpPr txBox="1"/>
              <p:nvPr/>
            </p:nvSpPr>
            <p:spPr>
              <a:xfrm>
                <a:off x="1717983" y="2434618"/>
                <a:ext cx="4074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1" i="0" smtClean="0">
                          <a:latin typeface="Cambria Math"/>
                        </a:rPr>
                        <m:t>𝐏</m:t>
                      </m:r>
                    </m:oMath>
                  </m:oMathPara>
                </a14:m>
                <a:endParaRPr lang="es-MX" b="1" dirty="0"/>
              </a:p>
            </p:txBody>
          </p:sp>
        </mc:Choice>
        <mc:Fallback xmlns="">
          <p:sp>
            <p:nvSpPr>
              <p:cNvPr id="27" name="26 CuadroTexto"/>
              <p:cNvSpPr txBox="1">
                <a:spLocks noRot="1" noChangeAspect="1" noMove="1" noResize="1" noEditPoints="1" noAdjustHandles="1" noChangeArrowheads="1" noChangeShapeType="1" noTextEdit="1"/>
              </p:cNvSpPr>
              <p:nvPr/>
            </p:nvSpPr>
            <p:spPr>
              <a:xfrm>
                <a:off x="1717983" y="2434618"/>
                <a:ext cx="407484" cy="369332"/>
              </a:xfrm>
              <a:prstGeom prst="rect">
                <a:avLst/>
              </a:prstGeom>
              <a:blipFill rotWithShape="1">
                <a:blip r:embed="rId13"/>
                <a:stretch>
                  <a:fillRect/>
                </a:stretch>
              </a:blipFill>
            </p:spPr>
            <p:txBody>
              <a:bodyPr/>
              <a:lstStyle/>
              <a:p>
                <a:r>
                  <a:rPr lang="es-MX">
                    <a:noFill/>
                  </a:rPr>
                  <a:t> </a:t>
                </a:r>
              </a:p>
            </p:txBody>
          </p:sp>
        </mc:Fallback>
      </mc:AlternateContent>
      <p:sp>
        <p:nvSpPr>
          <p:cNvPr id="33" name="32 Elipse"/>
          <p:cNvSpPr/>
          <p:nvPr/>
        </p:nvSpPr>
        <p:spPr>
          <a:xfrm>
            <a:off x="2120843" y="2455438"/>
            <a:ext cx="45719" cy="45719"/>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4" name="3 Rectángulo"/>
              <p:cNvSpPr/>
              <p:nvPr/>
            </p:nvSpPr>
            <p:spPr>
              <a:xfrm>
                <a:off x="1619672" y="4293096"/>
                <a:ext cx="6003709" cy="646331"/>
              </a:xfrm>
              <a:prstGeom prst="rect">
                <a:avLst/>
              </a:prstGeom>
            </p:spPr>
            <p:txBody>
              <a:bodyPr wrap="square">
                <a:spAutoFit/>
              </a:bodyPr>
              <a:lstStyle/>
              <a:p>
                <a:pPr algn="ctr"/>
                <a:r>
                  <a:rPr lang="es-MX" dirty="0"/>
                  <a:t>Conociendo un punto de la recta (</a:t>
                </a:r>
                <a:r>
                  <a:rPr lang="es-MX" dirty="0" err="1"/>
                  <a:t>e.g</a:t>
                </a:r>
                <a:r>
                  <a:rPr lang="es-MX" dirty="0"/>
                  <a:t>. </a:t>
                </a:r>
                <a14:m>
                  <m:oMath xmlns:m="http://schemas.openxmlformats.org/officeDocument/2006/math">
                    <m:sSub>
                      <m:sSubPr>
                        <m:ctrlPr>
                          <a:rPr lang="es-MX" b="1" i="1" smtClean="0">
                            <a:latin typeface="Cambria Math" panose="02040503050406030204" pitchFamily="18" charset="0"/>
                          </a:rPr>
                        </m:ctrlPr>
                      </m:sSubPr>
                      <m:e>
                        <m:r>
                          <a:rPr lang="es-MX" b="1" i="0" smtClean="0">
                            <a:latin typeface="Cambria Math"/>
                          </a:rPr>
                          <m:t>𝐱</m:t>
                        </m:r>
                      </m:e>
                      <m:sub>
                        <m:r>
                          <a:rPr lang="es-MX" b="0" i="0" smtClean="0">
                            <a:latin typeface="Cambria Math"/>
                          </a:rPr>
                          <m:t>1</m:t>
                        </m:r>
                      </m:sub>
                    </m:sSub>
                  </m:oMath>
                </a14:m>
                <a:r>
                  <a:rPr lang="es-MX" dirty="0"/>
                  <a:t>) y </a:t>
                </a:r>
                <a14:m>
                  <m:oMath xmlns:m="http://schemas.openxmlformats.org/officeDocument/2006/math">
                    <m:r>
                      <a:rPr lang="es-MX" b="1">
                        <a:latin typeface="Cambria Math"/>
                      </a:rPr>
                      <m:t>𝐰</m:t>
                    </m:r>
                  </m:oMath>
                </a14:m>
                <a:r>
                  <a:rPr lang="es-MX" dirty="0"/>
                  <a:t>, cualquier punto </a:t>
                </a:r>
                <a14:m>
                  <m:oMath xmlns:m="http://schemas.openxmlformats.org/officeDocument/2006/math">
                    <m:r>
                      <a:rPr lang="es-MX" b="1" i="0" smtClean="0">
                        <a:latin typeface="Cambria Math"/>
                      </a:rPr>
                      <m:t>𝐏</m:t>
                    </m:r>
                    <m:r>
                      <a:rPr lang="es-MX" b="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𝑃</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𝑃</m:t>
                        </m:r>
                      </m:sub>
                    </m:sSub>
                    <m:r>
                      <a:rPr lang="es-MX" b="1">
                        <a:latin typeface="Cambria Math"/>
                      </a:rPr>
                      <m:t>)</m:t>
                    </m:r>
                  </m:oMath>
                </a14:m>
                <a:r>
                  <a:rPr lang="es-MX" dirty="0"/>
                  <a:t> que pertenezca a la recta satisface:</a:t>
                </a:r>
                <a:endParaRPr lang="es-MX" b="1" dirty="0"/>
              </a:p>
            </p:txBody>
          </p:sp>
        </mc:Choice>
        <mc:Fallback xmlns="">
          <p:sp>
            <p:nvSpPr>
              <p:cNvPr id="4" name="3 Rectángulo"/>
              <p:cNvSpPr>
                <a:spLocks noRot="1" noChangeAspect="1" noMove="1" noResize="1" noEditPoints="1" noAdjustHandles="1" noChangeArrowheads="1" noChangeShapeType="1" noTextEdit="1"/>
              </p:cNvSpPr>
              <p:nvPr/>
            </p:nvSpPr>
            <p:spPr>
              <a:xfrm>
                <a:off x="1619672" y="4293096"/>
                <a:ext cx="6003709" cy="646331"/>
              </a:xfrm>
              <a:prstGeom prst="rect">
                <a:avLst/>
              </a:prstGeom>
              <a:blipFill rotWithShape="1">
                <a:blip r:embed="rId14"/>
                <a:stretch>
                  <a:fillRect t="-4717" r="-508" b="-14151"/>
                </a:stretch>
              </a:blipFill>
            </p:spPr>
            <p:txBody>
              <a:bodyPr/>
              <a:lstStyle/>
              <a:p>
                <a:r>
                  <a:rPr lang="es-MX">
                    <a:noFill/>
                  </a:rPr>
                  <a:t> </a:t>
                </a:r>
              </a:p>
            </p:txBody>
          </p:sp>
        </mc:Fallback>
      </mc:AlternateContent>
      <p:cxnSp>
        <p:nvCxnSpPr>
          <p:cNvPr id="35" name="34 Conector recto de flecha"/>
          <p:cNvCxnSpPr>
            <a:endCxn id="33" idx="3"/>
          </p:cNvCxnSpPr>
          <p:nvPr/>
        </p:nvCxnSpPr>
        <p:spPr>
          <a:xfrm flipV="1">
            <a:off x="1529884" y="2494462"/>
            <a:ext cx="597654" cy="162800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62 CuadroTexto"/>
          <p:cNvSpPr txBox="1"/>
          <p:nvPr/>
        </p:nvSpPr>
        <p:spPr>
          <a:xfrm>
            <a:off x="2286058" y="692696"/>
            <a:ext cx="3964547" cy="461665"/>
          </a:xfrm>
          <a:prstGeom prst="rect">
            <a:avLst/>
          </a:prstGeom>
          <a:noFill/>
        </p:spPr>
        <p:txBody>
          <a:bodyPr wrap="none" rtlCol="0">
            <a:spAutoFit/>
          </a:bodyPr>
          <a:lstStyle/>
          <a:p>
            <a:r>
              <a:rPr lang="es-ES_tradnl" sz="2400" b="1" dirty="0">
                <a:solidFill>
                  <a:srgbClr val="292934"/>
                </a:solidFill>
              </a:rPr>
              <a:t>Interpretación geométrica</a:t>
            </a:r>
          </a:p>
        </p:txBody>
      </p:sp>
      <mc:AlternateContent xmlns:mc="http://schemas.openxmlformats.org/markup-compatibility/2006" xmlns:a14="http://schemas.microsoft.com/office/drawing/2010/main">
        <mc:Choice Requires="a14">
          <p:sp>
            <p:nvSpPr>
              <p:cNvPr id="29" name="28 Rectángulo"/>
              <p:cNvSpPr/>
              <p:nvPr/>
            </p:nvSpPr>
            <p:spPr>
              <a:xfrm>
                <a:off x="816323" y="5013176"/>
                <a:ext cx="7610403"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MX" b="1" i="0" smtClean="0">
                          <a:latin typeface="Cambria Math"/>
                        </a:rPr>
                        <m:t>𝐰</m:t>
                      </m:r>
                      <m:r>
                        <a:rPr lang="es-MX" b="0" i="1" smtClean="0">
                          <a:latin typeface="Cambria Math"/>
                        </a:rPr>
                        <m:t>⋅</m:t>
                      </m:r>
                      <m:d>
                        <m:dPr>
                          <m:ctrlPr>
                            <a:rPr lang="es-MX" b="0" i="1" smtClean="0">
                              <a:latin typeface="Cambria Math" panose="02040503050406030204" pitchFamily="18" charset="0"/>
                            </a:rPr>
                          </m:ctrlPr>
                        </m:dPr>
                        <m:e>
                          <m:r>
                            <a:rPr lang="es-MX" b="1" i="0" smtClean="0">
                              <a:latin typeface="Cambria Math"/>
                            </a:rPr>
                            <m:t>𝐏</m:t>
                          </m:r>
                          <m:r>
                            <a:rPr lang="es-MX" b="0" i="1" smtClean="0">
                              <a:latin typeface="Cambria Math"/>
                            </a:rPr>
                            <m:t>−</m:t>
                          </m:r>
                          <m:sSub>
                            <m:sSubPr>
                              <m:ctrlPr>
                                <a:rPr lang="es-MX" b="0" i="1" smtClean="0">
                                  <a:latin typeface="Cambria Math" panose="02040503050406030204" pitchFamily="18" charset="0"/>
                                </a:rPr>
                              </m:ctrlPr>
                            </m:sSubPr>
                            <m:e>
                              <m:r>
                                <a:rPr lang="es-MX" b="1" i="0" smtClean="0">
                                  <a:latin typeface="Cambria Math"/>
                                </a:rPr>
                                <m:t>𝐱</m:t>
                              </m:r>
                            </m:e>
                            <m:sub>
                              <m:r>
                                <a:rPr lang="es-MX" b="0" i="1" smtClean="0">
                                  <a:latin typeface="Cambria Math"/>
                                </a:rPr>
                                <m:t>1</m:t>
                              </m:r>
                            </m:sub>
                          </m:sSub>
                        </m:e>
                      </m:d>
                      <m:r>
                        <a:rPr lang="es-MX" b="0" i="1" smtClean="0">
                          <a:latin typeface="Cambria Math"/>
                        </a:rPr>
                        <m:t>=0 </m:t>
                      </m:r>
                    </m:oMath>
                  </m:oMathPara>
                </a14:m>
                <a:endParaRPr lang="es-MX" b="0" i="1" dirty="0">
                  <a:latin typeface="Cambria Math"/>
                </a:endParaRPr>
              </a:p>
              <a:p>
                <a:pPr/>
                <a14:m>
                  <m:oMathPara xmlns:m="http://schemas.openxmlformats.org/officeDocument/2006/math">
                    <m:oMathParaPr>
                      <m:jc m:val="centerGroup"/>
                    </m:oMathParaPr>
                    <m:oMath xmlns:m="http://schemas.openxmlformats.org/officeDocument/2006/math">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a:rPr>
                                <m:t>𝑦</m:t>
                              </m:r>
                            </m:e>
                            <m:sub>
                              <m:r>
                                <a:rPr lang="es-MX" i="1">
                                  <a:latin typeface="Cambria Math"/>
                                </a:rPr>
                                <m:t>1</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2</m:t>
                              </m:r>
                            </m:sub>
                          </m:sSub>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2</m:t>
                              </m:r>
                            </m:sub>
                          </m:sSub>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1</m:t>
                              </m:r>
                            </m:sub>
                          </m:sSub>
                        </m:e>
                      </m:d>
                      <m:r>
                        <a:rPr lang="es-MX" i="1">
                          <a:latin typeface="Cambria Math"/>
                        </a:rPr>
                        <m:t>⋅ (</m:t>
                      </m:r>
                      <m:sSub>
                        <m:sSubPr>
                          <m:ctrlPr>
                            <a:rPr lang="es-MX" i="1">
                              <a:latin typeface="Cambria Math" panose="02040503050406030204" pitchFamily="18" charset="0"/>
                            </a:rPr>
                          </m:ctrlPr>
                        </m:sSubPr>
                        <m:e>
                          <m:r>
                            <a:rPr lang="es-MX" i="1">
                              <a:latin typeface="Cambria Math"/>
                            </a:rPr>
                            <m:t>𝑥</m:t>
                          </m:r>
                        </m:e>
                        <m:sub>
                          <m:r>
                            <a:rPr lang="es-MX" i="1">
                              <a:latin typeface="Cambria Math"/>
                            </a:rPr>
                            <m:t>𝑃</m:t>
                          </m:r>
                        </m:sub>
                      </m:sSub>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1</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𝑃</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1</m:t>
                          </m:r>
                        </m:sub>
                      </m:sSub>
                      <m:r>
                        <a:rPr lang="es-MX" i="1">
                          <a:latin typeface="Cambria Math"/>
                        </a:rPr>
                        <m:t>)=0</m:t>
                      </m:r>
                    </m:oMath>
                  </m:oMathPara>
                </a14:m>
                <a:endParaRPr lang="es-MX" dirty="0"/>
              </a:p>
            </p:txBody>
          </p:sp>
        </mc:Choice>
        <mc:Fallback xmlns="">
          <p:sp>
            <p:nvSpPr>
              <p:cNvPr id="29" name="28 Rectángulo"/>
              <p:cNvSpPr>
                <a:spLocks noRot="1" noChangeAspect="1" noMove="1" noResize="1" noEditPoints="1" noAdjustHandles="1" noChangeArrowheads="1" noChangeShapeType="1" noTextEdit="1"/>
              </p:cNvSpPr>
              <p:nvPr/>
            </p:nvSpPr>
            <p:spPr>
              <a:xfrm>
                <a:off x="816323" y="5013176"/>
                <a:ext cx="7610403" cy="646331"/>
              </a:xfrm>
              <a:prstGeom prst="rect">
                <a:avLst/>
              </a:prstGeom>
              <a:blipFill rotWithShape="1">
                <a:blip r:embed="rId15"/>
                <a:stretch>
                  <a:fillRect b="-754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4 Rectángulo"/>
              <p:cNvSpPr/>
              <p:nvPr/>
            </p:nvSpPr>
            <p:spPr>
              <a:xfrm>
                <a:off x="5740184" y="1929849"/>
                <a:ext cx="8402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a:latin typeface="Cambria Math"/>
                        </a:rPr>
                        <m:t>𝐰</m:t>
                      </m:r>
                      <m:r>
                        <a:rPr lang="es-MX" i="1">
                          <a:latin typeface="Cambria Math"/>
                          <a:ea typeface="Cambria Math"/>
                        </a:rPr>
                        <m:t>⊥</m:t>
                      </m:r>
                      <m:r>
                        <a:rPr lang="es-MX" b="1">
                          <a:latin typeface="Cambria Math"/>
                        </a:rPr>
                        <m:t>𝐯</m:t>
                      </m:r>
                    </m:oMath>
                  </m:oMathPara>
                </a14:m>
                <a:endParaRPr lang="es-MX" dirty="0"/>
              </a:p>
            </p:txBody>
          </p:sp>
        </mc:Choice>
        <mc:Fallback xmlns="">
          <p:sp>
            <p:nvSpPr>
              <p:cNvPr id="5" name="4 Rectángulo"/>
              <p:cNvSpPr>
                <a:spLocks noRot="1" noChangeAspect="1" noMove="1" noResize="1" noEditPoints="1" noAdjustHandles="1" noChangeArrowheads="1" noChangeShapeType="1" noTextEdit="1"/>
              </p:cNvSpPr>
              <p:nvPr/>
            </p:nvSpPr>
            <p:spPr>
              <a:xfrm>
                <a:off x="5740184" y="1929849"/>
                <a:ext cx="840295" cy="369332"/>
              </a:xfrm>
              <a:prstGeom prst="rect">
                <a:avLst/>
              </a:prstGeom>
              <a:blipFill rotWithShape="1">
                <a:blip r:embed="rId16"/>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29 Rectángulo"/>
              <p:cNvSpPr/>
              <p:nvPr/>
            </p:nvSpPr>
            <p:spPr>
              <a:xfrm>
                <a:off x="2398778" y="5659507"/>
                <a:ext cx="469449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a:rPr>
                                <m:t>𝑦</m:t>
                              </m:r>
                            </m:e>
                            <m:sub>
                              <m:r>
                                <a:rPr lang="es-MX" i="1">
                                  <a:latin typeface="Cambria Math"/>
                                </a:rPr>
                                <m:t>1</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2</m:t>
                              </m:r>
                            </m:sub>
                          </m:sSub>
                        </m:e>
                      </m:d>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𝑃</m:t>
                          </m:r>
                        </m:sub>
                      </m:sSub>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1</m:t>
                          </m:r>
                        </m:sub>
                      </m:sSub>
                      <m:r>
                        <a:rPr lang="es-MX" i="1">
                          <a:latin typeface="Cambria Math"/>
                        </a:rPr>
                        <m:t>)+</m:t>
                      </m:r>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a:rPr>
                                <m:t>𝑥</m:t>
                              </m:r>
                            </m:e>
                            <m:sub>
                              <m:r>
                                <a:rPr lang="es-MX" i="1">
                                  <a:latin typeface="Cambria Math"/>
                                </a:rPr>
                                <m:t>2</m:t>
                              </m:r>
                            </m:sub>
                          </m:sSub>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i="1">
                                  <a:latin typeface="Cambria Math"/>
                                </a:rPr>
                                <m:t>1</m:t>
                              </m:r>
                            </m:sub>
                          </m:sSub>
                        </m:e>
                      </m:d>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𝑃</m:t>
                          </m:r>
                        </m:sub>
                      </m:sSub>
                      <m:r>
                        <a:rPr lang="es-MX" i="1">
                          <a:latin typeface="Cambria Math"/>
                        </a:rPr>
                        <m:t>−</m:t>
                      </m:r>
                      <m:sSub>
                        <m:sSubPr>
                          <m:ctrlPr>
                            <a:rPr lang="es-MX" i="1">
                              <a:latin typeface="Cambria Math" panose="02040503050406030204" pitchFamily="18" charset="0"/>
                            </a:rPr>
                          </m:ctrlPr>
                        </m:sSubPr>
                        <m:e>
                          <m:r>
                            <a:rPr lang="es-MX" i="1">
                              <a:latin typeface="Cambria Math"/>
                            </a:rPr>
                            <m:t>𝑦</m:t>
                          </m:r>
                        </m:e>
                        <m:sub>
                          <m:r>
                            <a:rPr lang="es-MX" i="1">
                              <a:latin typeface="Cambria Math"/>
                            </a:rPr>
                            <m:t>1</m:t>
                          </m:r>
                        </m:sub>
                      </m:sSub>
                      <m:r>
                        <a:rPr lang="es-MX" i="1">
                          <a:latin typeface="Cambria Math"/>
                        </a:rPr>
                        <m:t>)=0</m:t>
                      </m:r>
                    </m:oMath>
                  </m:oMathPara>
                </a14:m>
                <a:endParaRPr lang="es-MX" dirty="0"/>
              </a:p>
            </p:txBody>
          </p:sp>
        </mc:Choice>
        <mc:Fallback xmlns="">
          <p:sp>
            <p:nvSpPr>
              <p:cNvPr id="30" name="29 Rectángulo"/>
              <p:cNvSpPr>
                <a:spLocks noRot="1" noChangeAspect="1" noMove="1" noResize="1" noEditPoints="1" noAdjustHandles="1" noChangeArrowheads="1" noChangeShapeType="1" noTextEdit="1"/>
              </p:cNvSpPr>
              <p:nvPr/>
            </p:nvSpPr>
            <p:spPr>
              <a:xfrm>
                <a:off x="2398778" y="5659507"/>
                <a:ext cx="4694497" cy="369332"/>
              </a:xfrm>
              <a:prstGeom prst="rect">
                <a:avLst/>
              </a:prstGeom>
              <a:blipFill rotWithShape="1">
                <a:blip r:embed="rId17"/>
                <a:stretch>
                  <a:fillRect b="-13115"/>
                </a:stretch>
              </a:blipFill>
            </p:spPr>
            <p:txBody>
              <a:bodyPr/>
              <a:lstStyle/>
              <a:p>
                <a:r>
                  <a:rPr lang="es-MX">
                    <a:noFill/>
                  </a:rPr>
                  <a:t> </a:t>
                </a:r>
              </a:p>
            </p:txBody>
          </p:sp>
        </mc:Fallback>
      </mc:AlternateContent>
    </p:spTree>
    <p:extLst>
      <p:ext uri="{BB962C8B-B14F-4D97-AF65-F5344CB8AC3E}">
        <p14:creationId xmlns:p14="http://schemas.microsoft.com/office/powerpoint/2010/main" val="306319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62 CuadroTexto"/>
          <p:cNvSpPr txBox="1"/>
          <p:nvPr/>
        </p:nvSpPr>
        <p:spPr>
          <a:xfrm>
            <a:off x="490990" y="620688"/>
            <a:ext cx="8234947" cy="461665"/>
          </a:xfrm>
          <a:prstGeom prst="rect">
            <a:avLst/>
          </a:prstGeom>
          <a:noFill/>
        </p:spPr>
        <p:txBody>
          <a:bodyPr wrap="none" rtlCol="0">
            <a:spAutoFit/>
          </a:bodyPr>
          <a:lstStyle/>
          <a:p>
            <a:r>
              <a:rPr lang="es-ES_tradnl" sz="2400" b="1" dirty="0">
                <a:solidFill>
                  <a:srgbClr val="292934"/>
                </a:solidFill>
              </a:rPr>
              <a:t>Producto punto sobre vector perpendicular a una recta</a:t>
            </a:r>
          </a:p>
        </p:txBody>
      </p:sp>
      <mc:AlternateContent xmlns:mc="http://schemas.openxmlformats.org/markup-compatibility/2006" xmlns:a14="http://schemas.microsoft.com/office/drawing/2010/main">
        <mc:Choice Requires="a14">
          <p:sp>
            <p:nvSpPr>
              <p:cNvPr id="55" name="54 CuadroTexto"/>
              <p:cNvSpPr txBox="1"/>
              <p:nvPr/>
            </p:nvSpPr>
            <p:spPr>
              <a:xfrm>
                <a:off x="1187624" y="4653136"/>
                <a:ext cx="6841681" cy="369332"/>
              </a:xfrm>
              <a:prstGeom prst="rect">
                <a:avLst/>
              </a:prstGeom>
              <a:noFill/>
            </p:spPr>
            <p:txBody>
              <a:bodyPr wrap="none" rtlCol="0">
                <a:spAutoFit/>
              </a:bodyPr>
              <a:lstStyle/>
              <a:p>
                <a:r>
                  <a:rPr lang="es-MX" dirty="0"/>
                  <a:t>Para todo punto </a:t>
                </a:r>
                <a14:m>
                  <m:oMath xmlns:m="http://schemas.openxmlformats.org/officeDocument/2006/math">
                    <m:r>
                      <a:rPr lang="es-MX" b="1" i="0" smtClean="0">
                        <a:latin typeface="Cambria Math"/>
                      </a:rPr>
                      <m:t>𝐱</m:t>
                    </m:r>
                    <m:r>
                      <a:rPr lang="es-MX" b="1" i="0" smtClean="0">
                        <a:latin typeface="Cambria Math"/>
                      </a:rPr>
                      <m:t>=</m:t>
                    </m:r>
                    <m:d>
                      <m:dPr>
                        <m:ctrlPr>
                          <a:rPr lang="es-MX" b="1" i="1" smtClean="0">
                            <a:latin typeface="Cambria Math" panose="02040503050406030204" pitchFamily="18" charset="0"/>
                          </a:rPr>
                        </m:ctrlPr>
                      </m:dPr>
                      <m:e>
                        <m:r>
                          <a:rPr lang="es-MX" b="0" i="1" smtClean="0">
                            <a:latin typeface="Cambria Math"/>
                          </a:rPr>
                          <m:t>𝑥</m:t>
                        </m:r>
                        <m:r>
                          <a:rPr lang="es-MX" b="0" i="1" smtClean="0">
                            <a:latin typeface="Cambria Math"/>
                          </a:rPr>
                          <m:t>,</m:t>
                        </m:r>
                        <m:r>
                          <a:rPr lang="es-MX" b="0" i="1" smtClean="0">
                            <a:latin typeface="Cambria Math"/>
                          </a:rPr>
                          <m:t>𝑦</m:t>
                        </m:r>
                      </m:e>
                    </m:d>
                  </m:oMath>
                </a14:m>
                <a:r>
                  <a:rPr lang="es-MX" dirty="0"/>
                  <a:t> que no está sobre la recta: </a:t>
                </a:r>
                <a14:m>
                  <m:oMath xmlns:m="http://schemas.openxmlformats.org/officeDocument/2006/math">
                    <m:r>
                      <a:rPr lang="es-MX" i="1">
                        <a:latin typeface="Cambria Math"/>
                      </a:rPr>
                      <m:t>𝑦</m:t>
                    </m:r>
                    <m:r>
                      <a:rPr lang="es-MX" i="1">
                        <a:latin typeface="Cambria Math"/>
                      </a:rPr>
                      <m:t>=</m:t>
                    </m:r>
                    <m:r>
                      <a:rPr lang="es-MX" b="0" i="1">
                        <a:latin typeface="Cambria Math"/>
                      </a:rPr>
                      <m:t>𝑎</m:t>
                    </m:r>
                    <m:r>
                      <a:rPr lang="es-MX" b="1" i="1">
                        <a:latin typeface="Cambria Math"/>
                      </a:rPr>
                      <m:t>+</m:t>
                    </m:r>
                    <m:r>
                      <a:rPr lang="es-MX" b="0" i="1">
                        <a:latin typeface="Cambria Math"/>
                      </a:rPr>
                      <m:t>𝑏</m:t>
                    </m:r>
                    <m:r>
                      <a:rPr lang="es-MX" b="1" i="0">
                        <a:latin typeface="Cambria Math"/>
                      </a:rPr>
                      <m:t>𝐱</m:t>
                    </m:r>
                  </m:oMath>
                </a14:m>
                <a:endParaRPr lang="es-MX" dirty="0"/>
              </a:p>
            </p:txBody>
          </p:sp>
        </mc:Choice>
        <mc:Fallback xmlns="">
          <p:sp>
            <p:nvSpPr>
              <p:cNvPr id="55" name="54 CuadroTexto"/>
              <p:cNvSpPr txBox="1">
                <a:spLocks noRot="1" noChangeAspect="1" noMove="1" noResize="1" noEditPoints="1" noAdjustHandles="1" noChangeArrowheads="1" noChangeShapeType="1" noTextEdit="1"/>
              </p:cNvSpPr>
              <p:nvPr/>
            </p:nvSpPr>
            <p:spPr>
              <a:xfrm>
                <a:off x="1187624" y="4653136"/>
                <a:ext cx="6841681" cy="369332"/>
              </a:xfrm>
              <a:prstGeom prst="rect">
                <a:avLst/>
              </a:prstGeom>
              <a:blipFill rotWithShape="1">
                <a:blip r:embed="rId2"/>
                <a:stretch>
                  <a:fillRect l="-802" t="-8197" b="-2459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6" name="55 Rectángulo"/>
              <p:cNvSpPr/>
              <p:nvPr/>
            </p:nvSpPr>
            <p:spPr>
              <a:xfrm>
                <a:off x="1540922" y="5085184"/>
                <a:ext cx="4958154" cy="4110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d>
                            <m:dPr>
                              <m:begChr m:val="⟨"/>
                              <m:endChr m:val=""/>
                              <m:ctrlPr>
                                <a:rPr lang="es-MX" i="1">
                                  <a:latin typeface="Cambria Math" panose="02040503050406030204" pitchFamily="18" charset="0"/>
                                </a:rPr>
                              </m:ctrlPr>
                            </m:dPr>
                            <m:e>
                              <m:r>
                                <a:rPr lang="es-MX" b="1" smtClean="0">
                                  <a:solidFill>
                                    <a:srgbClr val="FF0000"/>
                                  </a:solidFill>
                                  <a:latin typeface="Cambria Math"/>
                                </a:rPr>
                                <m:t>𝐰</m:t>
                              </m:r>
                            </m:e>
                          </m:d>
                          <m:r>
                            <a:rPr lang="es-MX" i="1">
                              <a:latin typeface="Cambria Math"/>
                            </a:rPr>
                            <m:t>,</m:t>
                          </m:r>
                          <m:d>
                            <m:dPr>
                              <m:begChr m:val=""/>
                              <m:endChr m:val="⟩"/>
                              <m:ctrlPr>
                                <a:rPr lang="es-MX" i="1">
                                  <a:latin typeface="Cambria Math" panose="02040503050406030204" pitchFamily="18" charset="0"/>
                                </a:rPr>
                              </m:ctrlPr>
                            </m:dPr>
                            <m:e>
                              <m:r>
                                <a:rPr lang="es-MX" b="1" i="0" smtClean="0">
                                  <a:solidFill>
                                    <a:srgbClr val="0070C0"/>
                                  </a:solidFill>
                                  <a:latin typeface="Cambria Math"/>
                                </a:rPr>
                                <m:t>𝐱</m:t>
                              </m:r>
                              <m:r>
                                <a:rPr lang="es-MX" i="1">
                                  <a:solidFill>
                                    <a:srgbClr val="0070C0"/>
                                  </a:solidFill>
                                  <a:latin typeface="Cambria Math"/>
                                </a:rPr>
                                <m:t>−</m:t>
                              </m:r>
                              <m:r>
                                <a:rPr lang="es-MX" b="1">
                                  <a:solidFill>
                                    <a:srgbClr val="0070C0"/>
                                  </a:solidFill>
                                  <a:latin typeface="Cambria Math"/>
                                </a:rPr>
                                <m:t>𝐏</m:t>
                              </m:r>
                            </m:e>
                          </m:d>
                          <m:r>
                            <a:rPr lang="es-MX" b="0" i="1" smtClean="0">
                              <a:latin typeface="Cambria Math"/>
                            </a:rPr>
                            <m:t>=</m:t>
                          </m:r>
                          <m:r>
                            <a:rPr lang="es-MX" i="1">
                              <a:latin typeface="Cambria Math"/>
                            </a:rPr>
                            <m:t>𝑤</m:t>
                          </m:r>
                        </m:e>
                        <m:sub>
                          <m:r>
                            <a:rPr lang="es-MX" i="1">
                              <a:latin typeface="Cambria Math"/>
                            </a:rPr>
                            <m:t>𝑥</m:t>
                          </m:r>
                        </m:sub>
                      </m:sSub>
                      <m:d>
                        <m:dPr>
                          <m:ctrlPr>
                            <a:rPr lang="es-MX" i="1" smtClean="0">
                              <a:latin typeface="Cambria Math" panose="02040503050406030204" pitchFamily="18" charset="0"/>
                            </a:rPr>
                          </m:ctrlPr>
                        </m:dPr>
                        <m:e>
                          <m:r>
                            <a:rPr lang="es-MX" i="1">
                              <a:latin typeface="Cambria Math"/>
                            </a:rPr>
                            <m:t>𝑥</m:t>
                          </m:r>
                          <m:r>
                            <a:rPr lang="es-MX" i="1">
                              <a:latin typeface="Cambria Math"/>
                            </a:rPr>
                            <m:t>−</m:t>
                          </m:r>
                          <m:sSub>
                            <m:sSubPr>
                              <m:ctrlPr>
                                <a:rPr lang="es-MX" i="1">
                                  <a:latin typeface="Cambria Math" panose="02040503050406030204" pitchFamily="18" charset="0"/>
                                </a:rPr>
                              </m:ctrlPr>
                            </m:sSubPr>
                            <m:e>
                              <m:r>
                                <a:rPr lang="es-MX" i="1">
                                  <a:latin typeface="Cambria Math"/>
                                </a:rPr>
                                <m:t>𝑥</m:t>
                              </m:r>
                            </m:e>
                            <m:sub>
                              <m:r>
                                <a:rPr lang="es-MX" b="0" i="1" smtClean="0">
                                  <a:latin typeface="Cambria Math"/>
                                </a:rPr>
                                <m:t>𝑝</m:t>
                              </m:r>
                            </m:sub>
                          </m:sSub>
                        </m:e>
                      </m:d>
                      <m:r>
                        <a:rPr lang="es-MX" b="0" i="1" smtClean="0">
                          <a:latin typeface="Cambria Math"/>
                        </a:rPr>
                        <m:t>+</m:t>
                      </m:r>
                      <m:sSub>
                        <m:sSubPr>
                          <m:ctrlPr>
                            <a:rPr lang="es-MX" i="1">
                              <a:latin typeface="Cambria Math" panose="02040503050406030204" pitchFamily="18" charset="0"/>
                            </a:rPr>
                          </m:ctrlPr>
                        </m:sSubPr>
                        <m:e>
                          <m:r>
                            <a:rPr lang="es-MX" i="1">
                              <a:latin typeface="Cambria Math"/>
                            </a:rPr>
                            <m:t>𝑤</m:t>
                          </m:r>
                        </m:e>
                        <m:sub>
                          <m:r>
                            <a:rPr lang="es-MX" i="1">
                              <a:latin typeface="Cambria Math"/>
                            </a:rPr>
                            <m:t>𝑦</m:t>
                          </m:r>
                        </m:sub>
                      </m:sSub>
                      <m:d>
                        <m:dPr>
                          <m:ctrlPr>
                            <a:rPr lang="es-MX" i="1" smtClean="0">
                              <a:latin typeface="Cambria Math" panose="02040503050406030204" pitchFamily="18" charset="0"/>
                            </a:rPr>
                          </m:ctrlPr>
                        </m:dPr>
                        <m:e>
                          <m:r>
                            <a:rPr lang="es-MX" b="0" i="1" smtClean="0">
                              <a:latin typeface="Cambria Math"/>
                            </a:rPr>
                            <m:t>𝑦</m:t>
                          </m:r>
                          <m:r>
                            <a:rPr lang="es-MX" i="1">
                              <a:latin typeface="Cambria Math"/>
                            </a:rPr>
                            <m:t>−</m:t>
                          </m:r>
                          <m:sSub>
                            <m:sSubPr>
                              <m:ctrlPr>
                                <a:rPr lang="es-MX" i="1">
                                  <a:latin typeface="Cambria Math" panose="02040503050406030204" pitchFamily="18" charset="0"/>
                                </a:rPr>
                              </m:ctrlPr>
                            </m:sSubPr>
                            <m:e>
                              <m:r>
                                <a:rPr lang="es-MX" b="0" i="1" smtClean="0">
                                  <a:latin typeface="Cambria Math"/>
                                </a:rPr>
                                <m:t>𝑦</m:t>
                              </m:r>
                            </m:e>
                            <m:sub>
                              <m:r>
                                <a:rPr lang="es-MX" b="0" i="1" smtClean="0">
                                  <a:latin typeface="Cambria Math"/>
                                </a:rPr>
                                <m:t>𝑝</m:t>
                              </m:r>
                            </m:sub>
                          </m:sSub>
                        </m:e>
                      </m:d>
                      <m:r>
                        <a:rPr lang="es-MX" b="0" i="1" smtClean="0">
                          <a:latin typeface="Cambria Math"/>
                        </a:rPr>
                        <m:t>=</m:t>
                      </m:r>
                      <m:r>
                        <a:rPr lang="es-MX" b="0" i="1" smtClean="0">
                          <a:latin typeface="Cambria Math"/>
                        </a:rPr>
                        <m:t>𝑑</m:t>
                      </m:r>
                      <m:r>
                        <a:rPr lang="es-MX" b="0" i="1" smtClean="0">
                          <a:latin typeface="Cambria Math"/>
                          <a:ea typeface="Cambria Math"/>
                        </a:rPr>
                        <m:t>≠0</m:t>
                      </m:r>
                    </m:oMath>
                  </m:oMathPara>
                </a14:m>
                <a:endParaRPr lang="es-MX" dirty="0"/>
              </a:p>
            </p:txBody>
          </p:sp>
        </mc:Choice>
        <mc:Fallback xmlns="">
          <p:sp>
            <p:nvSpPr>
              <p:cNvPr id="56" name="55 Rectángulo"/>
              <p:cNvSpPr>
                <a:spLocks noRot="1" noChangeAspect="1" noMove="1" noResize="1" noEditPoints="1" noAdjustHandles="1" noChangeArrowheads="1" noChangeShapeType="1" noTextEdit="1"/>
              </p:cNvSpPr>
              <p:nvPr/>
            </p:nvSpPr>
            <p:spPr>
              <a:xfrm>
                <a:off x="1540922" y="5085184"/>
                <a:ext cx="4958154" cy="411010"/>
              </a:xfrm>
              <a:prstGeom prst="rect">
                <a:avLst/>
              </a:prstGeom>
              <a:blipFill rotWithShape="1">
                <a:blip r:embed="rId3"/>
                <a:stretch>
                  <a:fillRect l="-5412" t="-101471" b="-160294"/>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8" name="57 Rectángulo"/>
              <p:cNvSpPr/>
              <p:nvPr/>
            </p:nvSpPr>
            <p:spPr>
              <a:xfrm>
                <a:off x="2278142" y="5589240"/>
                <a:ext cx="2677782" cy="369332"/>
              </a:xfrm>
              <a:prstGeom prst="rect">
                <a:avLst/>
              </a:prstGeom>
            </p:spPr>
            <p:txBody>
              <a:bodyPr wrap="square">
                <a:spAutoFit/>
              </a:bodyPr>
              <a:lstStyle/>
              <a:p>
                <a14:m>
                  <m:oMath xmlns:m="http://schemas.openxmlformats.org/officeDocument/2006/math">
                    <m:d>
                      <m:dPr>
                        <m:begChr m:val="⟨"/>
                        <m:endChr m:val=""/>
                        <m:ctrlPr>
                          <a:rPr lang="es-MX" i="1" smtClean="0">
                            <a:latin typeface="Cambria Math" panose="02040503050406030204" pitchFamily="18" charset="0"/>
                          </a:rPr>
                        </m:ctrlPr>
                      </m:dPr>
                      <m:e>
                        <m:r>
                          <a:rPr lang="es-MX" b="1" i="0" smtClean="0">
                            <a:latin typeface="Cambria Math"/>
                          </a:rPr>
                          <m:t>𝐰</m:t>
                        </m:r>
                      </m:e>
                    </m:d>
                    <m:r>
                      <a:rPr lang="es-MX" b="0" i="1" smtClean="0">
                        <a:latin typeface="Cambria Math"/>
                      </a:rPr>
                      <m:t>,</m:t>
                    </m:r>
                    <m:d>
                      <m:dPr>
                        <m:begChr m:val=""/>
                        <m:endChr m:val="⟩"/>
                        <m:ctrlPr>
                          <a:rPr lang="es-MX" b="0" i="1" smtClean="0">
                            <a:latin typeface="Cambria Math" panose="02040503050406030204" pitchFamily="18" charset="0"/>
                          </a:rPr>
                        </m:ctrlPr>
                      </m:dPr>
                      <m:e>
                        <m:sSub>
                          <m:sSubPr>
                            <m:ctrlPr>
                              <a:rPr lang="es-MX" b="1" i="1" smtClean="0">
                                <a:latin typeface="Cambria Math" panose="02040503050406030204" pitchFamily="18" charset="0"/>
                              </a:rPr>
                            </m:ctrlPr>
                          </m:sSubPr>
                          <m:e>
                            <m:r>
                              <a:rPr lang="es-MX" b="1" i="0" smtClean="0">
                                <a:latin typeface="Cambria Math"/>
                              </a:rPr>
                              <m:t>𝐱</m:t>
                            </m:r>
                          </m:e>
                          <m:sub>
                            <m:r>
                              <a:rPr lang="es-MX" b="0" i="0" smtClean="0">
                                <a:latin typeface="Cambria Math"/>
                              </a:rPr>
                              <m:t>1</m:t>
                            </m:r>
                          </m:sub>
                        </m:sSub>
                        <m:r>
                          <a:rPr lang="es-MX" i="1">
                            <a:latin typeface="Cambria Math"/>
                          </a:rPr>
                          <m:t>−</m:t>
                        </m:r>
                        <m:r>
                          <a:rPr lang="es-MX" b="1">
                            <a:latin typeface="Cambria Math"/>
                          </a:rPr>
                          <m:t>𝐏</m:t>
                        </m:r>
                      </m:e>
                    </m:d>
                    <m:r>
                      <a:rPr lang="es-MX" b="0" i="1" smtClean="0">
                        <a:latin typeface="Cambria Math"/>
                      </a:rPr>
                      <m:t>=</m:t>
                    </m:r>
                    <m:r>
                      <a:rPr lang="es-MX" b="0" i="1" smtClean="0">
                        <a:latin typeface="Cambria Math"/>
                      </a:rPr>
                      <m:t>𝑑</m:t>
                    </m:r>
                    <m:r>
                      <a:rPr lang="es-MX" b="0" i="1" smtClean="0">
                        <a:latin typeface="Cambria Math"/>
                      </a:rPr>
                      <m:t>&gt;0</m:t>
                    </m:r>
                  </m:oMath>
                </a14:m>
                <a:r>
                  <a:rPr lang="es-MX" dirty="0"/>
                  <a:t>  </a:t>
                </a:r>
              </a:p>
            </p:txBody>
          </p:sp>
        </mc:Choice>
        <mc:Fallback xmlns="">
          <p:sp>
            <p:nvSpPr>
              <p:cNvPr id="58" name="57 Rectángulo"/>
              <p:cNvSpPr>
                <a:spLocks noRot="1" noChangeAspect="1" noMove="1" noResize="1" noEditPoints="1" noAdjustHandles="1" noChangeArrowheads="1" noChangeShapeType="1" noTextEdit="1"/>
              </p:cNvSpPr>
              <p:nvPr/>
            </p:nvSpPr>
            <p:spPr>
              <a:xfrm>
                <a:off x="2278142" y="5589240"/>
                <a:ext cx="2677782" cy="369332"/>
              </a:xfrm>
              <a:prstGeom prst="rect">
                <a:avLst/>
              </a:prstGeom>
              <a:blipFill rotWithShape="1">
                <a:blip r:embed="rId4"/>
                <a:stretch>
                  <a:fillRect l="-12756" t="-120000" b="-19000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1" name="30 Rectángulo"/>
              <p:cNvSpPr/>
              <p:nvPr/>
            </p:nvSpPr>
            <p:spPr>
              <a:xfrm>
                <a:off x="2278142" y="6021288"/>
                <a:ext cx="2677782" cy="369332"/>
              </a:xfrm>
              <a:prstGeom prst="rect">
                <a:avLst/>
              </a:prstGeom>
            </p:spPr>
            <p:txBody>
              <a:bodyPr wrap="square">
                <a:spAutoFit/>
              </a:bodyPr>
              <a:lstStyle/>
              <a:p>
                <a14:m>
                  <m:oMath xmlns:m="http://schemas.openxmlformats.org/officeDocument/2006/math">
                    <m:d>
                      <m:dPr>
                        <m:begChr m:val="⟨"/>
                        <m:endChr m:val=""/>
                        <m:ctrlPr>
                          <a:rPr lang="es-MX" i="1" smtClean="0">
                            <a:latin typeface="Cambria Math" panose="02040503050406030204" pitchFamily="18" charset="0"/>
                          </a:rPr>
                        </m:ctrlPr>
                      </m:dPr>
                      <m:e>
                        <m:r>
                          <a:rPr lang="es-MX" b="1">
                            <a:latin typeface="Cambria Math"/>
                          </a:rPr>
                          <m:t>𝐰</m:t>
                        </m:r>
                      </m:e>
                    </m:d>
                    <m:r>
                      <a:rPr lang="es-MX" i="1">
                        <a:latin typeface="Cambria Math"/>
                      </a:rPr>
                      <m:t>,</m:t>
                    </m:r>
                    <m:d>
                      <m:dPr>
                        <m:begChr m:val=""/>
                        <m:endChr m:val="⟩"/>
                        <m:ctrlPr>
                          <a:rPr lang="es-MX" i="1">
                            <a:latin typeface="Cambria Math" panose="02040503050406030204" pitchFamily="18" charset="0"/>
                          </a:rPr>
                        </m:ctrlPr>
                      </m:dPr>
                      <m:e>
                        <m:sSub>
                          <m:sSubPr>
                            <m:ctrlPr>
                              <a:rPr lang="es-MX" b="1" i="1" smtClean="0">
                                <a:latin typeface="Cambria Math" panose="02040503050406030204" pitchFamily="18" charset="0"/>
                              </a:rPr>
                            </m:ctrlPr>
                          </m:sSubPr>
                          <m:e>
                            <m:r>
                              <a:rPr lang="es-MX" b="1" i="0" smtClean="0">
                                <a:latin typeface="Cambria Math"/>
                              </a:rPr>
                              <m:t>𝐱</m:t>
                            </m:r>
                          </m:e>
                          <m:sub>
                            <m:r>
                              <a:rPr lang="es-MX" b="0" i="0" smtClean="0">
                                <a:latin typeface="Cambria Math"/>
                              </a:rPr>
                              <m:t>2</m:t>
                            </m:r>
                          </m:sub>
                        </m:sSub>
                        <m:r>
                          <a:rPr lang="es-MX" i="1">
                            <a:latin typeface="Cambria Math"/>
                          </a:rPr>
                          <m:t>−</m:t>
                        </m:r>
                        <m:r>
                          <a:rPr lang="es-MX" b="1">
                            <a:latin typeface="Cambria Math"/>
                          </a:rPr>
                          <m:t>𝐏</m:t>
                        </m:r>
                      </m:e>
                    </m:d>
                    <m:r>
                      <a:rPr lang="es-MX" b="1" i="1" smtClean="0">
                        <a:latin typeface="Cambria Math"/>
                      </a:rPr>
                      <m:t>=</m:t>
                    </m:r>
                    <m:r>
                      <a:rPr lang="es-MX" i="1" smtClean="0">
                        <a:latin typeface="Cambria Math"/>
                      </a:rPr>
                      <m:t>𝑑</m:t>
                    </m:r>
                    <m:r>
                      <a:rPr lang="es-MX" b="0" i="1" smtClean="0">
                        <a:latin typeface="Cambria Math"/>
                      </a:rPr>
                      <m:t>&lt;0</m:t>
                    </m:r>
                  </m:oMath>
                </a14:m>
                <a:r>
                  <a:rPr lang="es-MX" dirty="0"/>
                  <a:t>  </a:t>
                </a:r>
              </a:p>
            </p:txBody>
          </p:sp>
        </mc:Choice>
        <mc:Fallback xmlns="">
          <p:sp>
            <p:nvSpPr>
              <p:cNvPr id="31" name="30 Rectángulo"/>
              <p:cNvSpPr>
                <a:spLocks noRot="1" noChangeAspect="1" noMove="1" noResize="1" noEditPoints="1" noAdjustHandles="1" noChangeArrowheads="1" noChangeShapeType="1" noTextEdit="1"/>
              </p:cNvSpPr>
              <p:nvPr/>
            </p:nvSpPr>
            <p:spPr>
              <a:xfrm>
                <a:off x="2278142" y="6021288"/>
                <a:ext cx="2677782" cy="369332"/>
              </a:xfrm>
              <a:prstGeom prst="rect">
                <a:avLst/>
              </a:prstGeom>
              <a:blipFill rotWithShape="1">
                <a:blip r:embed="rId5"/>
                <a:stretch>
                  <a:fillRect l="-12756" t="-120000" b="-19000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2" name="31 CuadroTexto"/>
              <p:cNvSpPr txBox="1"/>
              <p:nvPr/>
            </p:nvSpPr>
            <p:spPr>
              <a:xfrm>
                <a:off x="4919067" y="5832033"/>
                <a:ext cx="3662413" cy="369332"/>
              </a:xfrm>
              <a:prstGeom prst="rect">
                <a:avLst/>
              </a:prstGeom>
              <a:noFill/>
            </p:spPr>
            <p:txBody>
              <a:bodyPr wrap="none" rtlCol="0">
                <a:spAutoFit/>
              </a:bodyPr>
              <a:lstStyle/>
              <a:p>
                <a:r>
                  <a:rPr lang="es-MX" dirty="0"/>
                  <a:t>donde </a:t>
                </a:r>
                <a14:m>
                  <m:oMath xmlns:m="http://schemas.openxmlformats.org/officeDocument/2006/math">
                    <m:d>
                      <m:dPr>
                        <m:begChr m:val="⟨"/>
                        <m:endChr m:val=""/>
                        <m:ctrlPr>
                          <a:rPr lang="es-MX" i="1">
                            <a:latin typeface="Cambria Math" panose="02040503050406030204" pitchFamily="18" charset="0"/>
                          </a:rPr>
                        </m:ctrlPr>
                      </m:dPr>
                      <m:e>
                        <m:r>
                          <a:rPr lang="es-MX" b="1" i="1" smtClean="0">
                            <a:latin typeface="Cambria Math"/>
                          </a:rPr>
                          <m:t>□</m:t>
                        </m:r>
                      </m:e>
                    </m:d>
                    <m:r>
                      <a:rPr lang="es-MX" i="1">
                        <a:latin typeface="Cambria Math"/>
                      </a:rPr>
                      <m:t>,</m:t>
                    </m:r>
                    <m:d>
                      <m:dPr>
                        <m:begChr m:val=""/>
                        <m:endChr m:val="⟩"/>
                        <m:ctrlPr>
                          <a:rPr lang="es-MX" i="1">
                            <a:latin typeface="Cambria Math" panose="02040503050406030204" pitchFamily="18" charset="0"/>
                          </a:rPr>
                        </m:ctrlPr>
                      </m:dPr>
                      <m:e>
                        <m:r>
                          <a:rPr lang="es-MX" b="1" i="1" smtClean="0">
                            <a:latin typeface="Cambria Math"/>
                          </a:rPr>
                          <m:t>□</m:t>
                        </m:r>
                      </m:e>
                    </m:d>
                  </m:oMath>
                </a14:m>
                <a:r>
                  <a:rPr lang="es-MX" dirty="0"/>
                  <a:t> es el producto punto </a:t>
                </a:r>
              </a:p>
            </p:txBody>
          </p:sp>
        </mc:Choice>
        <mc:Fallback xmlns="">
          <p:sp>
            <p:nvSpPr>
              <p:cNvPr id="32" name="31 CuadroTexto"/>
              <p:cNvSpPr txBox="1">
                <a:spLocks noRot="1" noChangeAspect="1" noMove="1" noResize="1" noEditPoints="1" noAdjustHandles="1" noChangeArrowheads="1" noChangeShapeType="1" noTextEdit="1"/>
              </p:cNvSpPr>
              <p:nvPr/>
            </p:nvSpPr>
            <p:spPr>
              <a:xfrm>
                <a:off x="4919067" y="5832033"/>
                <a:ext cx="3662413" cy="369332"/>
              </a:xfrm>
              <a:prstGeom prst="rect">
                <a:avLst/>
              </a:prstGeom>
              <a:blipFill rotWithShape="1">
                <a:blip r:embed="rId6"/>
                <a:stretch>
                  <a:fillRect l="-1498" t="-120000" r="-333" b="-190000"/>
                </a:stretch>
              </a:blipFill>
            </p:spPr>
            <p:txBody>
              <a:bodyPr/>
              <a:lstStyle/>
              <a:p>
                <a:r>
                  <a:rPr lang="es-MX">
                    <a:noFill/>
                  </a:rPr>
                  <a:t> </a:t>
                </a:r>
              </a:p>
            </p:txBody>
          </p:sp>
        </mc:Fallback>
      </mc:AlternateContent>
      <p:grpSp>
        <p:nvGrpSpPr>
          <p:cNvPr id="9" name="8 Grupo"/>
          <p:cNvGrpSpPr/>
          <p:nvPr/>
        </p:nvGrpSpPr>
        <p:grpSpPr>
          <a:xfrm>
            <a:off x="1139086" y="1595407"/>
            <a:ext cx="5911368" cy="2823593"/>
            <a:chOff x="1139086" y="1595407"/>
            <a:chExt cx="5911368" cy="2823593"/>
          </a:xfrm>
        </p:grpSpPr>
        <p:cxnSp>
          <p:nvCxnSpPr>
            <p:cNvPr id="6" name="5 Conector recto"/>
            <p:cNvCxnSpPr/>
            <p:nvPr/>
          </p:nvCxnSpPr>
          <p:spPr>
            <a:xfrm flipH="1" flipV="1">
              <a:off x="2323447" y="2539886"/>
              <a:ext cx="4175629" cy="1681202"/>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a:off x="1139086" y="4122469"/>
              <a:ext cx="5911368" cy="5389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1529884" y="1898718"/>
              <a:ext cx="0" cy="2520282"/>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39" idx="5"/>
              <a:endCxn id="48" idx="1"/>
            </p:cNvCxnSpPr>
            <p:nvPr/>
          </p:nvCxnSpPr>
          <p:spPr>
            <a:xfrm flipV="1">
              <a:off x="3116991" y="1780073"/>
              <a:ext cx="372675" cy="1093773"/>
            </a:xfrm>
            <a:prstGeom prst="straightConnector1">
              <a:avLst/>
            </a:prstGeom>
            <a:ln w="28575">
              <a:solidFill>
                <a:srgbClr val="C0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36" name="35 Elipse"/>
            <p:cNvSpPr/>
            <p:nvPr/>
          </p:nvSpPr>
          <p:spPr>
            <a:xfrm>
              <a:off x="4394965" y="2517027"/>
              <a:ext cx="45719" cy="45719"/>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cxnSp>
          <p:nvCxnSpPr>
            <p:cNvPr id="37" name="36 Conector recto de flecha"/>
            <p:cNvCxnSpPr>
              <a:endCxn id="39" idx="3"/>
            </p:cNvCxnSpPr>
            <p:nvPr/>
          </p:nvCxnSpPr>
          <p:spPr>
            <a:xfrm flipV="1">
              <a:off x="1534722" y="2873846"/>
              <a:ext cx="1549940" cy="1248624"/>
            </a:xfrm>
            <a:prstGeom prst="straightConnector1">
              <a:avLst/>
            </a:prstGeom>
            <a:ln>
              <a:solidFill>
                <a:schemeClr val="tx1"/>
              </a:solidFill>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a:stCxn id="39" idx="6"/>
            </p:cNvCxnSpPr>
            <p:nvPr/>
          </p:nvCxnSpPr>
          <p:spPr>
            <a:xfrm flipV="1">
              <a:off x="3123686" y="2549339"/>
              <a:ext cx="1304298" cy="308343"/>
            </a:xfrm>
            <a:prstGeom prst="straightConnector1">
              <a:avLst/>
            </a:prstGeom>
            <a:ln w="28575">
              <a:solidFill>
                <a:srgbClr val="0070C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p:nvPr/>
          </p:nvCxnSpPr>
          <p:spPr>
            <a:xfrm flipV="1">
              <a:off x="1657595" y="2908038"/>
              <a:ext cx="665852" cy="1125520"/>
            </a:xfrm>
            <a:prstGeom prst="straightConnector1">
              <a:avLst/>
            </a:prstGeom>
            <a:ln>
              <a:solidFill>
                <a:schemeClr val="tx1"/>
              </a:solidFill>
              <a:headEnd type="none" w="med" len="med"/>
              <a:tailEnd type="stealth"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45 CuadroTexto"/>
                <p:cNvSpPr txBox="1"/>
                <p:nvPr/>
              </p:nvSpPr>
              <p:spPr>
                <a:xfrm>
                  <a:off x="4417824" y="2250474"/>
                  <a:ext cx="4799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0" smtClean="0">
                                <a:latin typeface="Cambria Math"/>
                              </a:rPr>
                              <m:t>𝐱</m:t>
                            </m:r>
                          </m:e>
                          <m:sub>
                            <m:r>
                              <a:rPr lang="es-MX" b="0" i="1" smtClean="0">
                                <a:latin typeface="Cambria Math"/>
                              </a:rPr>
                              <m:t>1</m:t>
                            </m:r>
                          </m:sub>
                        </m:sSub>
                      </m:oMath>
                    </m:oMathPara>
                  </a14:m>
                  <a:endParaRPr lang="es-MX" b="1" dirty="0"/>
                </a:p>
              </p:txBody>
            </p:sp>
          </mc:Choice>
          <mc:Fallback xmlns="">
            <p:sp>
              <p:nvSpPr>
                <p:cNvPr id="46" name="45 CuadroTexto"/>
                <p:cNvSpPr txBox="1">
                  <a:spLocks noRot="1" noChangeAspect="1" noMove="1" noResize="1" noEditPoints="1" noAdjustHandles="1" noChangeArrowheads="1" noChangeShapeType="1" noTextEdit="1"/>
                </p:cNvSpPr>
                <p:nvPr/>
              </p:nvSpPr>
              <p:spPr>
                <a:xfrm>
                  <a:off x="4417824" y="2250474"/>
                  <a:ext cx="479940" cy="369332"/>
                </a:xfrm>
                <a:prstGeom prst="rect">
                  <a:avLst/>
                </a:prstGeom>
                <a:blipFill rotWithShape="1">
                  <a:blip r:embed="rId7"/>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7" name="46 CuadroTexto"/>
                <p:cNvSpPr txBox="1"/>
                <p:nvPr/>
              </p:nvSpPr>
              <p:spPr>
                <a:xfrm>
                  <a:off x="2199369" y="2877414"/>
                  <a:ext cx="4852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1" i="0" smtClean="0">
                                <a:latin typeface="Cambria Math"/>
                              </a:rPr>
                              <m:t>𝐱</m:t>
                            </m:r>
                          </m:e>
                          <m:sub>
                            <m:r>
                              <a:rPr lang="es-MX" b="0" i="1" smtClean="0">
                                <a:latin typeface="Cambria Math"/>
                              </a:rPr>
                              <m:t>2</m:t>
                            </m:r>
                          </m:sub>
                        </m:sSub>
                      </m:oMath>
                    </m:oMathPara>
                  </a14:m>
                  <a:endParaRPr lang="es-MX" dirty="0"/>
                </a:p>
              </p:txBody>
            </p:sp>
          </mc:Choice>
          <mc:Fallback xmlns="">
            <p:sp>
              <p:nvSpPr>
                <p:cNvPr id="47" name="46 CuadroTexto"/>
                <p:cNvSpPr txBox="1">
                  <a:spLocks noRot="1" noChangeAspect="1" noMove="1" noResize="1" noEditPoints="1" noAdjustHandles="1" noChangeArrowheads="1" noChangeShapeType="1" noTextEdit="1"/>
                </p:cNvSpPr>
                <p:nvPr/>
              </p:nvSpPr>
              <p:spPr>
                <a:xfrm>
                  <a:off x="2199369" y="2877414"/>
                  <a:ext cx="485261" cy="369332"/>
                </a:xfrm>
                <a:prstGeom prst="rect">
                  <a:avLst/>
                </a:prstGeom>
                <a:blipFill rotWithShape="1">
                  <a:blip r:embed="rId8"/>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8" name="47 CuadroTexto"/>
                <p:cNvSpPr txBox="1"/>
                <p:nvPr/>
              </p:nvSpPr>
              <p:spPr>
                <a:xfrm>
                  <a:off x="3489666" y="1595407"/>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1" i="0" smtClean="0">
                            <a:latin typeface="Cambria Math"/>
                          </a:rPr>
                          <m:t>𝐰</m:t>
                        </m:r>
                      </m:oMath>
                    </m:oMathPara>
                  </a14:m>
                  <a:endParaRPr lang="es-MX" b="1" dirty="0"/>
                </a:p>
              </p:txBody>
            </p:sp>
          </mc:Choice>
          <mc:Fallback xmlns="">
            <p:sp>
              <p:nvSpPr>
                <p:cNvPr id="48" name="47 CuadroTexto"/>
                <p:cNvSpPr txBox="1">
                  <a:spLocks noRot="1" noChangeAspect="1" noMove="1" noResize="1" noEditPoints="1" noAdjustHandles="1" noChangeArrowheads="1" noChangeShapeType="1" noTextEdit="1"/>
                </p:cNvSpPr>
                <p:nvPr/>
              </p:nvSpPr>
              <p:spPr>
                <a:xfrm>
                  <a:off x="3489666" y="1595407"/>
                  <a:ext cx="434734" cy="369332"/>
                </a:xfrm>
                <a:prstGeom prst="rect">
                  <a:avLst/>
                </a:prstGeom>
                <a:blipFill rotWithShape="1">
                  <a:blip r:embed="rId9"/>
                  <a:stretch>
                    <a:fillRect/>
                  </a:stretch>
                </a:blipFill>
              </p:spPr>
              <p:txBody>
                <a:bodyPr/>
                <a:lstStyle/>
                <a:p>
                  <a:r>
                    <a:rPr lang="es-MX">
                      <a:noFill/>
                    </a:rPr>
                    <a:t> </a:t>
                  </a:r>
                </a:p>
              </p:txBody>
            </p:sp>
          </mc:Fallback>
        </mc:AlternateContent>
        <p:cxnSp>
          <p:nvCxnSpPr>
            <p:cNvPr id="49" name="48 Conector recto de flecha"/>
            <p:cNvCxnSpPr>
              <a:stCxn id="39" idx="7"/>
            </p:cNvCxnSpPr>
            <p:nvPr/>
          </p:nvCxnSpPr>
          <p:spPr>
            <a:xfrm flipV="1">
              <a:off x="3116991" y="2177702"/>
              <a:ext cx="237054" cy="663815"/>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a:off x="2267744" y="1780073"/>
              <a:ext cx="2127221" cy="767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flipH="1">
              <a:off x="2981328" y="2869792"/>
              <a:ext cx="119570" cy="308724"/>
            </a:xfrm>
            <a:prstGeom prst="straightConnector1">
              <a:avLst/>
            </a:prstGeom>
            <a:ln w="3810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1810831" y="2688615"/>
              <a:ext cx="1145632" cy="470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49 Conector recto de flecha"/>
            <p:cNvCxnSpPr>
              <a:stCxn id="39" idx="2"/>
              <a:endCxn id="40" idx="6"/>
            </p:cNvCxnSpPr>
            <p:nvPr/>
          </p:nvCxnSpPr>
          <p:spPr>
            <a:xfrm flipH="1">
              <a:off x="2355411" y="2857682"/>
              <a:ext cx="722556" cy="42894"/>
            </a:xfrm>
            <a:prstGeom prst="straightConnector1">
              <a:avLst/>
            </a:prstGeom>
            <a:ln w="28575">
              <a:solidFill>
                <a:srgbClr val="0070C0"/>
              </a:solidFill>
              <a:tailEnd type="triangle" w="sm"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26 CuadroTexto"/>
                <p:cNvSpPr txBox="1"/>
                <p:nvPr/>
              </p:nvSpPr>
              <p:spPr>
                <a:xfrm>
                  <a:off x="5675590" y="3143546"/>
                  <a:ext cx="1374864"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a:rPr>
                          <m:t>𝑦</m:t>
                        </m:r>
                        <m:r>
                          <a:rPr lang="es-MX" b="0" i="1" smtClean="0">
                            <a:latin typeface="Cambria Math"/>
                          </a:rPr>
                          <m:t>=</m:t>
                        </m:r>
                        <m:r>
                          <a:rPr lang="es-MX" b="0" i="1" smtClean="0">
                            <a:latin typeface="Cambria Math"/>
                          </a:rPr>
                          <m:t>𝑎</m:t>
                        </m:r>
                        <m:r>
                          <a:rPr lang="es-MX" b="1" i="1" smtClean="0">
                            <a:latin typeface="Cambria Math"/>
                          </a:rPr>
                          <m:t>+</m:t>
                        </m:r>
                        <m:r>
                          <a:rPr lang="es-MX" b="0" i="1" smtClean="0">
                            <a:latin typeface="Cambria Math"/>
                          </a:rPr>
                          <m:t>𝑏</m:t>
                        </m:r>
                        <m:r>
                          <a:rPr lang="es-MX" b="1" i="0" smtClean="0">
                            <a:latin typeface="Cambria Math"/>
                          </a:rPr>
                          <m:t>𝐱</m:t>
                        </m:r>
                      </m:oMath>
                    </m:oMathPara>
                  </a14:m>
                  <a:endParaRPr lang="es-MX" dirty="0"/>
                </a:p>
              </p:txBody>
            </p:sp>
          </mc:Choice>
          <mc:Fallback xmlns="">
            <p:sp>
              <p:nvSpPr>
                <p:cNvPr id="27" name="26 CuadroTexto"/>
                <p:cNvSpPr txBox="1">
                  <a:spLocks noRot="1" noChangeAspect="1" noMove="1" noResize="1" noEditPoints="1" noAdjustHandles="1" noChangeArrowheads="1" noChangeShapeType="1" noTextEdit="1"/>
                </p:cNvSpPr>
                <p:nvPr/>
              </p:nvSpPr>
              <p:spPr>
                <a:xfrm>
                  <a:off x="5675590" y="3143546"/>
                  <a:ext cx="1374864" cy="369332"/>
                </a:xfrm>
                <a:prstGeom prst="rect">
                  <a:avLst/>
                </a:prstGeom>
                <a:blipFill rotWithShape="1">
                  <a:blip r:embed="rId10"/>
                  <a:stretch>
                    <a:fillRect b="-8333"/>
                  </a:stretch>
                </a:blipFill>
              </p:spPr>
              <p:txBody>
                <a:bodyPr/>
                <a:lstStyle/>
                <a:p>
                  <a:r>
                    <a:rPr lang="es-MX">
                      <a:noFill/>
                    </a:rPr>
                    <a:t> </a:t>
                  </a:r>
                </a:p>
              </p:txBody>
            </p:sp>
          </mc:Fallback>
        </mc:AlternateContent>
        <p:sp>
          <p:nvSpPr>
            <p:cNvPr id="29" name="28 Forma libre"/>
            <p:cNvSpPr/>
            <p:nvPr/>
          </p:nvSpPr>
          <p:spPr>
            <a:xfrm>
              <a:off x="5268942" y="3364526"/>
              <a:ext cx="514350" cy="374650"/>
            </a:xfrm>
            <a:custGeom>
              <a:avLst/>
              <a:gdLst>
                <a:gd name="connsiteX0" fmla="*/ 514350 w 514350"/>
                <a:gd name="connsiteY0" fmla="*/ 0 h 374650"/>
                <a:gd name="connsiteX1" fmla="*/ 190500 w 514350"/>
                <a:gd name="connsiteY1" fmla="*/ 63500 h 374650"/>
                <a:gd name="connsiteX2" fmla="*/ 0 w 514350"/>
                <a:gd name="connsiteY2" fmla="*/ 374650 h 374650"/>
              </a:gdLst>
              <a:ahLst/>
              <a:cxnLst>
                <a:cxn ang="0">
                  <a:pos x="connsiteX0" y="connsiteY0"/>
                </a:cxn>
                <a:cxn ang="0">
                  <a:pos x="connsiteX1" y="connsiteY1"/>
                </a:cxn>
                <a:cxn ang="0">
                  <a:pos x="connsiteX2" y="connsiteY2"/>
                </a:cxn>
              </a:cxnLst>
              <a:rect l="l" t="t" r="r" b="b"/>
              <a:pathLst>
                <a:path w="514350" h="374650">
                  <a:moveTo>
                    <a:pt x="514350" y="0"/>
                  </a:moveTo>
                  <a:cubicBezTo>
                    <a:pt x="395287" y="529"/>
                    <a:pt x="276225" y="1058"/>
                    <a:pt x="190500" y="63500"/>
                  </a:cubicBezTo>
                  <a:cubicBezTo>
                    <a:pt x="104775" y="125942"/>
                    <a:pt x="52387" y="250296"/>
                    <a:pt x="0" y="37465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30" name="29 CuadroTexto"/>
                <p:cNvSpPr txBox="1"/>
                <p:nvPr/>
              </p:nvSpPr>
              <p:spPr>
                <a:xfrm>
                  <a:off x="2828034" y="2483604"/>
                  <a:ext cx="4074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1" i="0" smtClean="0">
                            <a:latin typeface="Cambria Math"/>
                          </a:rPr>
                          <m:t>𝐏</m:t>
                        </m:r>
                      </m:oMath>
                    </m:oMathPara>
                  </a14:m>
                  <a:endParaRPr lang="es-MX" b="1" dirty="0"/>
                </a:p>
              </p:txBody>
            </p:sp>
          </mc:Choice>
          <mc:Fallback xmlns="">
            <p:sp>
              <p:nvSpPr>
                <p:cNvPr id="30" name="29 CuadroTexto"/>
                <p:cNvSpPr txBox="1">
                  <a:spLocks noRot="1" noChangeAspect="1" noMove="1" noResize="1" noEditPoints="1" noAdjustHandles="1" noChangeArrowheads="1" noChangeShapeType="1" noTextEdit="1"/>
                </p:cNvSpPr>
                <p:nvPr/>
              </p:nvSpPr>
              <p:spPr>
                <a:xfrm>
                  <a:off x="2828034" y="2483604"/>
                  <a:ext cx="407484" cy="369332"/>
                </a:xfrm>
                <a:prstGeom prst="rect">
                  <a:avLst/>
                </a:prstGeom>
                <a:blipFill rotWithShape="1">
                  <a:blip r:embed="rId11"/>
                  <a:stretch>
                    <a:fillRect/>
                  </a:stretch>
                </a:blipFill>
              </p:spPr>
              <p:txBody>
                <a:bodyPr/>
                <a:lstStyle/>
                <a:p>
                  <a:r>
                    <a:rPr lang="es-MX">
                      <a:noFill/>
                    </a:rPr>
                    <a:t> </a:t>
                  </a:r>
                </a:p>
              </p:txBody>
            </p:sp>
          </mc:Fallback>
        </mc:AlternateContent>
        <p:cxnSp>
          <p:nvCxnSpPr>
            <p:cNvPr id="34" name="33 Conector recto de flecha"/>
            <p:cNvCxnSpPr>
              <a:endCxn id="36" idx="3"/>
            </p:cNvCxnSpPr>
            <p:nvPr/>
          </p:nvCxnSpPr>
          <p:spPr>
            <a:xfrm flipV="1">
              <a:off x="1529884" y="2556051"/>
              <a:ext cx="2871776" cy="1566419"/>
            </a:xfrm>
            <a:prstGeom prst="straightConnector1">
              <a:avLst/>
            </a:prstGeom>
            <a:ln>
              <a:solidFill>
                <a:schemeClr val="tx1"/>
              </a:solidFill>
              <a:headEnd type="none" w="med" len="med"/>
              <a:tailEnd type="stealth"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42 CuadroTexto"/>
                <p:cNvSpPr txBox="1"/>
                <p:nvPr/>
              </p:nvSpPr>
              <p:spPr>
                <a:xfrm>
                  <a:off x="2110490" y="2002462"/>
                  <a:ext cx="678071"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sz="1400" b="0" i="1" smtClean="0">
                            <a:latin typeface="Cambria Math"/>
                          </a:rPr>
                          <m:t>𝑑</m:t>
                        </m:r>
                        <m:r>
                          <a:rPr lang="es-MX" sz="1400" b="0" i="1" smtClean="0">
                            <a:latin typeface="Cambria Math"/>
                          </a:rPr>
                          <m:t>&gt;0</m:t>
                        </m:r>
                      </m:oMath>
                    </m:oMathPara>
                  </a14:m>
                  <a:endParaRPr lang="es-MX" sz="1400" dirty="0"/>
                </a:p>
              </p:txBody>
            </p:sp>
          </mc:Choice>
          <mc:Fallback xmlns="">
            <p:sp>
              <p:nvSpPr>
                <p:cNvPr id="43" name="42 CuadroTexto"/>
                <p:cNvSpPr txBox="1">
                  <a:spLocks noRot="1" noChangeAspect="1" noMove="1" noResize="1" noEditPoints="1" noAdjustHandles="1" noChangeArrowheads="1" noChangeShapeType="1" noTextEdit="1"/>
                </p:cNvSpPr>
                <p:nvPr/>
              </p:nvSpPr>
              <p:spPr>
                <a:xfrm>
                  <a:off x="2110490" y="2002462"/>
                  <a:ext cx="678071" cy="307777"/>
                </a:xfrm>
                <a:prstGeom prst="rect">
                  <a:avLst/>
                </a:prstGeom>
                <a:blipFill rotWithShape="1">
                  <a:blip r:embed="rId12"/>
                  <a:stretch>
                    <a:fillRect/>
                  </a:stretch>
                </a:blipFill>
              </p:spPr>
              <p:txBody>
                <a:bodyPr/>
                <a:lstStyle/>
                <a:p>
                  <a:r>
                    <a:rPr lang="es-MX">
                      <a:noFill/>
                    </a:rPr>
                    <a:t> </a:t>
                  </a:r>
                </a:p>
              </p:txBody>
            </p:sp>
          </mc:Fallback>
        </mc:AlternateContent>
        <p:cxnSp>
          <p:nvCxnSpPr>
            <p:cNvPr id="44" name="43 Conector recto"/>
            <p:cNvCxnSpPr/>
            <p:nvPr/>
          </p:nvCxnSpPr>
          <p:spPr>
            <a:xfrm>
              <a:off x="1962252" y="2386282"/>
              <a:ext cx="315890" cy="130745"/>
            </a:xfrm>
            <a:prstGeom prst="line">
              <a:avLst/>
            </a:prstGeom>
          </p:spPr>
          <p:style>
            <a:lnRef idx="1">
              <a:schemeClr val="accent1"/>
            </a:lnRef>
            <a:fillRef idx="0">
              <a:schemeClr val="accent1"/>
            </a:fillRef>
            <a:effectRef idx="0">
              <a:schemeClr val="accent1"/>
            </a:effectRef>
            <a:fontRef idx="minor">
              <a:schemeClr val="tx1"/>
            </a:fontRef>
          </p:style>
        </p:cxnSp>
        <p:sp>
          <p:nvSpPr>
            <p:cNvPr id="39" name="38 Elipse"/>
            <p:cNvSpPr/>
            <p:nvPr/>
          </p:nvSpPr>
          <p:spPr>
            <a:xfrm>
              <a:off x="3077967" y="2834822"/>
              <a:ext cx="45719" cy="45719"/>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40" name="39 Elipse"/>
            <p:cNvSpPr/>
            <p:nvPr/>
          </p:nvSpPr>
          <p:spPr>
            <a:xfrm>
              <a:off x="2309692" y="2877716"/>
              <a:ext cx="45719" cy="45719"/>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53" name="52 CuadroTexto"/>
                <p:cNvSpPr txBox="1"/>
                <p:nvPr/>
              </p:nvSpPr>
              <p:spPr>
                <a:xfrm>
                  <a:off x="1804811" y="2483604"/>
                  <a:ext cx="678071"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sz="1400" b="0" i="1" smtClean="0">
                            <a:latin typeface="Cambria Math"/>
                          </a:rPr>
                          <m:t>𝑑</m:t>
                        </m:r>
                        <m:r>
                          <a:rPr lang="es-MX" sz="1400" b="0" i="1" smtClean="0">
                            <a:latin typeface="Cambria Math"/>
                          </a:rPr>
                          <m:t>&lt;0</m:t>
                        </m:r>
                      </m:oMath>
                    </m:oMathPara>
                  </a14:m>
                  <a:endParaRPr lang="es-MX" sz="1400" dirty="0"/>
                </a:p>
              </p:txBody>
            </p:sp>
          </mc:Choice>
          <mc:Fallback xmlns="">
            <p:sp>
              <p:nvSpPr>
                <p:cNvPr id="53" name="52 CuadroTexto"/>
                <p:cNvSpPr txBox="1">
                  <a:spLocks noRot="1" noChangeAspect="1" noMove="1" noResize="1" noEditPoints="1" noAdjustHandles="1" noChangeArrowheads="1" noChangeShapeType="1" noTextEdit="1"/>
                </p:cNvSpPr>
                <p:nvPr/>
              </p:nvSpPr>
              <p:spPr>
                <a:xfrm>
                  <a:off x="1804811" y="2483604"/>
                  <a:ext cx="678071" cy="307777"/>
                </a:xfrm>
                <a:prstGeom prst="rect">
                  <a:avLst/>
                </a:prstGeom>
                <a:blipFill rotWithShape="1">
                  <a:blip r:embed="rId13"/>
                  <a:stretch>
                    <a:fillRect/>
                  </a:stretch>
                </a:blipFill>
              </p:spPr>
              <p:txBody>
                <a:bodyPr/>
                <a:lstStyle/>
                <a:p>
                  <a:r>
                    <a:rPr lang="es-MX">
                      <a:noFill/>
                    </a:rPr>
                    <a:t> </a:t>
                  </a:r>
                </a:p>
              </p:txBody>
            </p:sp>
          </mc:Fallback>
        </mc:AlternateContent>
        <p:cxnSp>
          <p:nvCxnSpPr>
            <p:cNvPr id="54" name="53 Conector recto"/>
            <p:cNvCxnSpPr/>
            <p:nvPr/>
          </p:nvCxnSpPr>
          <p:spPr>
            <a:xfrm flipV="1">
              <a:off x="2072441" y="1814919"/>
              <a:ext cx="205701" cy="587068"/>
            </a:xfrm>
            <a:prstGeom prst="line">
              <a:avLst/>
            </a:prstGeom>
            <a:ln w="6350">
              <a:solidFill>
                <a:schemeClr val="tx1"/>
              </a:solidFill>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flipV="1">
              <a:off x="1835696" y="2395082"/>
              <a:ext cx="102850" cy="293533"/>
            </a:xfrm>
            <a:prstGeom prst="line">
              <a:avLst/>
            </a:prstGeom>
            <a:ln w="6350">
              <a:solidFill>
                <a:schemeClr val="tx1"/>
              </a:solidFill>
              <a:headEnd type="stealth" w="med" len="med"/>
              <a:tailEnd type="stealth"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7603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62 CuadroTexto"/>
          <p:cNvSpPr txBox="1"/>
          <p:nvPr/>
        </p:nvSpPr>
        <p:spPr>
          <a:xfrm>
            <a:off x="2843808" y="620688"/>
            <a:ext cx="3365024" cy="369332"/>
          </a:xfrm>
          <a:prstGeom prst="rect">
            <a:avLst/>
          </a:prstGeom>
          <a:noFill/>
        </p:spPr>
        <p:txBody>
          <a:bodyPr wrap="none" rtlCol="0">
            <a:spAutoFit/>
          </a:bodyPr>
          <a:lstStyle/>
          <a:p>
            <a:r>
              <a:rPr lang="es-ES_tradnl" b="1" dirty="0">
                <a:solidFill>
                  <a:srgbClr val="292934"/>
                </a:solidFill>
              </a:rPr>
              <a:t>Interpretación geométrica (3)</a:t>
            </a:r>
          </a:p>
        </p:txBody>
      </p:sp>
      <p:cxnSp>
        <p:nvCxnSpPr>
          <p:cNvPr id="6" name="5 Conector recto"/>
          <p:cNvCxnSpPr/>
          <p:nvPr/>
        </p:nvCxnSpPr>
        <p:spPr>
          <a:xfrm flipH="1" flipV="1">
            <a:off x="3059832" y="2251472"/>
            <a:ext cx="4320480" cy="1728192"/>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a:off x="2483768" y="4068575"/>
            <a:ext cx="5184576" cy="5389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2874566" y="1844824"/>
            <a:ext cx="0" cy="2520282"/>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12 CuadroTexto"/>
              <p:cNvSpPr txBox="1"/>
              <p:nvPr/>
            </p:nvSpPr>
            <p:spPr>
              <a:xfrm>
                <a:off x="7020272" y="3089652"/>
                <a:ext cx="71526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a:rPr>
                        <m:t>h</m:t>
                      </m:r>
                      <m:d>
                        <m:dPr>
                          <m:ctrlPr>
                            <a:rPr lang="es-MX" b="0" i="1" smtClean="0">
                              <a:latin typeface="Cambria Math" panose="02040503050406030204" pitchFamily="18" charset="0"/>
                            </a:rPr>
                          </m:ctrlPr>
                        </m:dPr>
                        <m:e>
                          <m:r>
                            <a:rPr lang="es-MX" b="1" i="0" smtClean="0">
                              <a:latin typeface="Cambria Math"/>
                            </a:rPr>
                            <m:t>𝐗</m:t>
                          </m:r>
                        </m:e>
                      </m:d>
                    </m:oMath>
                  </m:oMathPara>
                </a14:m>
                <a:endParaRPr lang="es-MX" dirty="0"/>
              </a:p>
            </p:txBody>
          </p:sp>
        </mc:Choice>
        <mc:Fallback xmlns="">
          <p:sp>
            <p:nvSpPr>
              <p:cNvPr id="13" name="12 CuadroTexto"/>
              <p:cNvSpPr txBox="1">
                <a:spLocks noRot="1" noChangeAspect="1" noMove="1" noResize="1" noEditPoints="1" noAdjustHandles="1" noChangeArrowheads="1" noChangeShapeType="1" noTextEdit="1"/>
              </p:cNvSpPr>
              <p:nvPr/>
            </p:nvSpPr>
            <p:spPr>
              <a:xfrm>
                <a:off x="7020272" y="3089652"/>
                <a:ext cx="715260" cy="369332"/>
              </a:xfrm>
              <a:prstGeom prst="rect">
                <a:avLst/>
              </a:prstGeom>
              <a:blipFill rotWithShape="1">
                <a:blip r:embed="rId2"/>
                <a:stretch>
                  <a:fillRect/>
                </a:stretch>
              </a:blipFill>
            </p:spPr>
            <p:txBody>
              <a:bodyPr/>
              <a:lstStyle/>
              <a:p>
                <a:r>
                  <a:rPr lang="es-MX">
                    <a:noFill/>
                  </a:rPr>
                  <a:t> </a:t>
                </a:r>
              </a:p>
            </p:txBody>
          </p:sp>
        </mc:Fallback>
      </mc:AlternateContent>
      <p:sp>
        <p:nvSpPr>
          <p:cNvPr id="14" name="13 Forma libre"/>
          <p:cNvSpPr/>
          <p:nvPr/>
        </p:nvSpPr>
        <p:spPr>
          <a:xfrm>
            <a:off x="6613624" y="3310632"/>
            <a:ext cx="514350" cy="374650"/>
          </a:xfrm>
          <a:custGeom>
            <a:avLst/>
            <a:gdLst>
              <a:gd name="connsiteX0" fmla="*/ 514350 w 514350"/>
              <a:gd name="connsiteY0" fmla="*/ 0 h 374650"/>
              <a:gd name="connsiteX1" fmla="*/ 190500 w 514350"/>
              <a:gd name="connsiteY1" fmla="*/ 63500 h 374650"/>
              <a:gd name="connsiteX2" fmla="*/ 0 w 514350"/>
              <a:gd name="connsiteY2" fmla="*/ 374650 h 374650"/>
            </a:gdLst>
            <a:ahLst/>
            <a:cxnLst>
              <a:cxn ang="0">
                <a:pos x="connsiteX0" y="connsiteY0"/>
              </a:cxn>
              <a:cxn ang="0">
                <a:pos x="connsiteX1" y="connsiteY1"/>
              </a:cxn>
              <a:cxn ang="0">
                <a:pos x="connsiteX2" y="connsiteY2"/>
              </a:cxn>
            </a:cxnLst>
            <a:rect l="l" t="t" r="r" b="b"/>
            <a:pathLst>
              <a:path w="514350" h="374650">
                <a:moveTo>
                  <a:pt x="514350" y="0"/>
                </a:moveTo>
                <a:cubicBezTo>
                  <a:pt x="395287" y="529"/>
                  <a:pt x="276225" y="1058"/>
                  <a:pt x="190500" y="63500"/>
                </a:cubicBezTo>
                <a:cubicBezTo>
                  <a:pt x="104775" y="125942"/>
                  <a:pt x="52387" y="250296"/>
                  <a:pt x="0" y="37465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 name="6 Conector recto de flecha"/>
          <p:cNvCxnSpPr>
            <a:endCxn id="36" idx="4"/>
          </p:cNvCxnSpPr>
          <p:nvPr/>
        </p:nvCxnSpPr>
        <p:spPr>
          <a:xfrm flipV="1">
            <a:off x="2874566" y="2443235"/>
            <a:ext cx="610406" cy="162534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flipV="1">
            <a:off x="3488908" y="1896198"/>
            <a:ext cx="186453" cy="52573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35 Elipse"/>
          <p:cNvSpPr/>
          <p:nvPr/>
        </p:nvSpPr>
        <p:spPr>
          <a:xfrm>
            <a:off x="3462112" y="2397516"/>
            <a:ext cx="45719" cy="45719"/>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cxnSp>
        <p:nvCxnSpPr>
          <p:cNvPr id="23" name="22 Conector recto"/>
          <p:cNvCxnSpPr/>
          <p:nvPr/>
        </p:nvCxnSpPr>
        <p:spPr>
          <a:xfrm flipH="1" flipV="1">
            <a:off x="2339752" y="3861048"/>
            <a:ext cx="1080120" cy="432048"/>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flipH="1">
            <a:off x="2555776" y="2276872"/>
            <a:ext cx="623993" cy="165618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26 CuadroTexto"/>
              <p:cNvSpPr txBox="1"/>
              <p:nvPr/>
            </p:nvSpPr>
            <p:spPr>
              <a:xfrm>
                <a:off x="1691680" y="2492896"/>
                <a:ext cx="558062"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s-MX" b="0" i="0" smtClean="0">
                          <a:latin typeface="Cambria Math"/>
                        </a:rPr>
                        <m:t>d</m:t>
                      </m:r>
                      <m:r>
                        <a:rPr lang="es-MX" b="0" i="1" smtClean="0">
                          <a:latin typeface="Cambria Math"/>
                        </a:rPr>
                        <m:t>=</m:t>
                      </m:r>
                    </m:oMath>
                  </m:oMathPara>
                </a14:m>
                <a:endParaRPr lang="es-MX" dirty="0"/>
              </a:p>
            </p:txBody>
          </p:sp>
        </mc:Choice>
        <mc:Fallback xmlns="">
          <p:sp>
            <p:nvSpPr>
              <p:cNvPr id="27" name="26 CuadroTexto"/>
              <p:cNvSpPr txBox="1">
                <a:spLocks noRot="1" noChangeAspect="1" noMove="1" noResize="1" noEditPoints="1" noAdjustHandles="1" noChangeArrowheads="1" noChangeShapeType="1" noTextEdit="1"/>
              </p:cNvSpPr>
              <p:nvPr/>
            </p:nvSpPr>
            <p:spPr>
              <a:xfrm>
                <a:off x="1691680" y="2492896"/>
                <a:ext cx="558062" cy="369332"/>
              </a:xfrm>
              <a:prstGeom prst="rect">
                <a:avLst/>
              </a:prstGeom>
              <a:blipFill rotWithShape="1">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6" name="15 CuadroTexto"/>
              <p:cNvSpPr txBox="1"/>
              <p:nvPr/>
            </p:nvSpPr>
            <p:spPr>
              <a:xfrm>
                <a:off x="3202505" y="1603418"/>
                <a:ext cx="4347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1" i="0" smtClean="0">
                          <a:latin typeface="Cambria Math"/>
                        </a:rPr>
                        <m:t>𝐰</m:t>
                      </m:r>
                    </m:oMath>
                  </m:oMathPara>
                </a14:m>
                <a:endParaRPr lang="es-MX" b="1" dirty="0"/>
              </a:p>
            </p:txBody>
          </p:sp>
        </mc:Choice>
        <mc:Fallback xmlns="">
          <p:sp>
            <p:nvSpPr>
              <p:cNvPr id="16" name="15 CuadroTexto"/>
              <p:cNvSpPr txBox="1">
                <a:spLocks noRot="1" noChangeAspect="1" noMove="1" noResize="1" noEditPoints="1" noAdjustHandles="1" noChangeArrowheads="1" noChangeShapeType="1" noTextEdit="1"/>
              </p:cNvSpPr>
              <p:nvPr/>
            </p:nvSpPr>
            <p:spPr>
              <a:xfrm>
                <a:off x="3202505" y="1603418"/>
                <a:ext cx="434734" cy="369332"/>
              </a:xfrm>
              <a:prstGeom prst="rect">
                <a:avLst/>
              </a:prstGeom>
              <a:blipFill rotWithShape="1">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7" name="16 CuadroTexto"/>
              <p:cNvSpPr txBox="1"/>
              <p:nvPr/>
            </p:nvSpPr>
            <p:spPr>
              <a:xfrm>
                <a:off x="3582134" y="2132856"/>
                <a:ext cx="4074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1" i="0" smtClean="0">
                          <a:latin typeface="Cambria Math"/>
                        </a:rPr>
                        <m:t>𝐏</m:t>
                      </m:r>
                    </m:oMath>
                  </m:oMathPara>
                </a14:m>
                <a:endParaRPr lang="es-MX" b="1" dirty="0"/>
              </a:p>
            </p:txBody>
          </p:sp>
        </mc:Choice>
        <mc:Fallback xmlns="">
          <p:sp>
            <p:nvSpPr>
              <p:cNvPr id="17" name="16 CuadroTexto"/>
              <p:cNvSpPr txBox="1">
                <a:spLocks noRot="1" noChangeAspect="1" noMove="1" noResize="1" noEditPoints="1" noAdjustHandles="1" noChangeArrowheads="1" noChangeShapeType="1" noTextEdit="1"/>
              </p:cNvSpPr>
              <p:nvPr/>
            </p:nvSpPr>
            <p:spPr>
              <a:xfrm>
                <a:off x="3582134" y="2132856"/>
                <a:ext cx="407484" cy="369332"/>
              </a:xfrm>
              <a:prstGeom prst="rect">
                <a:avLst/>
              </a:prstGeom>
              <a:blipFill rotWithShape="1">
                <a:blip r:embed="rId5"/>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8" name="17 CuadroTexto"/>
              <p:cNvSpPr txBox="1"/>
              <p:nvPr/>
            </p:nvSpPr>
            <p:spPr>
              <a:xfrm>
                <a:off x="3462112" y="4427820"/>
                <a:ext cx="2360967"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a:rPr>
                        <m:t>h</m:t>
                      </m:r>
                      <m:d>
                        <m:dPr>
                          <m:ctrlPr>
                            <a:rPr lang="es-MX" b="0" i="1" smtClean="0">
                              <a:latin typeface="Cambria Math" panose="02040503050406030204" pitchFamily="18" charset="0"/>
                            </a:rPr>
                          </m:ctrlPr>
                        </m:dPr>
                        <m:e>
                          <m:r>
                            <a:rPr lang="es-MX" b="1" i="0" smtClean="0">
                              <a:latin typeface="Cambria Math"/>
                            </a:rPr>
                            <m:t>𝐏</m:t>
                          </m:r>
                        </m:e>
                      </m:d>
                      <m:r>
                        <a:rPr lang="es-MX" b="0" i="1" smtClean="0">
                          <a:latin typeface="Cambria Math"/>
                        </a:rPr>
                        <m:t>=</m:t>
                      </m:r>
                      <m:r>
                        <a:rPr lang="es-MX" b="1" i="0" smtClean="0">
                          <a:latin typeface="Cambria Math"/>
                        </a:rPr>
                        <m:t>𝐰</m:t>
                      </m:r>
                      <m:r>
                        <a:rPr lang="es-MX" b="1" i="0" smtClean="0">
                          <a:latin typeface="Cambria Math"/>
                        </a:rPr>
                        <m:t>⋅</m:t>
                      </m:r>
                      <m:r>
                        <a:rPr lang="es-MX" b="1" i="0" smtClean="0">
                          <a:latin typeface="Cambria Math"/>
                        </a:rPr>
                        <m:t>𝐏</m:t>
                      </m:r>
                      <m:r>
                        <a:rPr lang="es-MX" b="0" i="1" smtClean="0">
                          <a:latin typeface="Cambria Math"/>
                        </a:rPr>
                        <m:t>−</m:t>
                      </m:r>
                      <m:r>
                        <a:rPr lang="es-MX" b="0" i="1" smtClean="0">
                          <a:latin typeface="Cambria Math"/>
                        </a:rPr>
                        <m:t>𝑢</m:t>
                      </m:r>
                      <m:r>
                        <a:rPr lang="es-MX" b="0" i="1" smtClean="0">
                          <a:latin typeface="Cambria Math"/>
                        </a:rPr>
                        <m:t>=0</m:t>
                      </m:r>
                    </m:oMath>
                  </m:oMathPara>
                </a14:m>
                <a:endParaRPr lang="es-MX" dirty="0"/>
              </a:p>
            </p:txBody>
          </p:sp>
        </mc:Choice>
        <mc:Fallback xmlns="">
          <p:sp>
            <p:nvSpPr>
              <p:cNvPr id="18" name="17 CuadroTexto"/>
              <p:cNvSpPr txBox="1">
                <a:spLocks noRot="1" noChangeAspect="1" noMove="1" noResize="1" noEditPoints="1" noAdjustHandles="1" noChangeArrowheads="1" noChangeShapeType="1" noTextEdit="1"/>
              </p:cNvSpPr>
              <p:nvPr/>
            </p:nvSpPr>
            <p:spPr>
              <a:xfrm>
                <a:off x="3462112" y="4427820"/>
                <a:ext cx="2360967" cy="369332"/>
              </a:xfrm>
              <a:prstGeom prst="rect">
                <a:avLst/>
              </a:prstGeom>
              <a:blipFill rotWithShape="1">
                <a:blip r:embed="rId6"/>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9" name="18 CuadroTexto"/>
              <p:cNvSpPr txBox="1"/>
              <p:nvPr/>
            </p:nvSpPr>
            <p:spPr>
              <a:xfrm>
                <a:off x="3419872" y="4797152"/>
                <a:ext cx="2263377"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MX" b="1" i="1" smtClean="0">
                              <a:latin typeface="Cambria Math" panose="02040503050406030204" pitchFamily="18" charset="0"/>
                            </a:rPr>
                          </m:ctrlPr>
                        </m:dPr>
                        <m:e>
                          <m:r>
                            <a:rPr lang="es-MX" b="1">
                              <a:latin typeface="Cambria Math"/>
                            </a:rPr>
                            <m:t>𝐰</m:t>
                          </m:r>
                        </m:e>
                      </m:d>
                      <m:d>
                        <m:dPr>
                          <m:begChr m:val="‖"/>
                          <m:endChr m:val="‖"/>
                          <m:ctrlPr>
                            <a:rPr lang="es-MX" b="1" i="1" smtClean="0">
                              <a:latin typeface="Cambria Math" panose="02040503050406030204" pitchFamily="18" charset="0"/>
                            </a:rPr>
                          </m:ctrlPr>
                        </m:dPr>
                        <m:e>
                          <m:r>
                            <a:rPr lang="es-MX" b="1">
                              <a:latin typeface="Cambria Math"/>
                            </a:rPr>
                            <m:t>𝐏</m:t>
                          </m:r>
                        </m:e>
                      </m:d>
                      <m:func>
                        <m:funcPr>
                          <m:ctrlPr>
                            <a:rPr lang="es-MX" b="1" i="1" smtClean="0">
                              <a:latin typeface="Cambria Math" panose="02040503050406030204" pitchFamily="18" charset="0"/>
                            </a:rPr>
                          </m:ctrlPr>
                        </m:funcPr>
                        <m:fName>
                          <m:r>
                            <m:rPr>
                              <m:sty m:val="p"/>
                            </m:rPr>
                            <a:rPr lang="es-MX" b="0" i="0" smtClean="0">
                              <a:latin typeface="Cambria Math"/>
                            </a:rPr>
                            <m:t>cos</m:t>
                          </m:r>
                        </m:fName>
                        <m:e>
                          <m:r>
                            <a:rPr lang="es-MX" b="1" i="1" smtClean="0">
                              <a:latin typeface="Cambria Math"/>
                            </a:rPr>
                            <m:t>𝟎</m:t>
                          </m:r>
                        </m:e>
                      </m:func>
                      <m:r>
                        <a:rPr lang="es-MX" b="0" i="1" smtClean="0">
                          <a:latin typeface="Cambria Math"/>
                        </a:rPr>
                        <m:t>=</m:t>
                      </m:r>
                      <m:d>
                        <m:dPr>
                          <m:begChr m:val="|"/>
                          <m:endChr m:val="|"/>
                          <m:ctrlPr>
                            <a:rPr lang="es-MX" b="0" i="1" smtClean="0">
                              <a:latin typeface="Cambria Math" panose="02040503050406030204" pitchFamily="18" charset="0"/>
                            </a:rPr>
                          </m:ctrlPr>
                        </m:dPr>
                        <m:e>
                          <m:r>
                            <a:rPr lang="es-MX" b="0" i="1" smtClean="0">
                              <a:latin typeface="Cambria Math"/>
                            </a:rPr>
                            <m:t>𝑢</m:t>
                          </m:r>
                        </m:e>
                      </m:d>
                    </m:oMath>
                  </m:oMathPara>
                </a14:m>
                <a:endParaRPr lang="es-MX" dirty="0"/>
              </a:p>
            </p:txBody>
          </p:sp>
        </mc:Choice>
        <mc:Fallback xmlns="">
          <p:sp>
            <p:nvSpPr>
              <p:cNvPr id="19" name="18 CuadroTexto"/>
              <p:cNvSpPr txBox="1">
                <a:spLocks noRot="1" noChangeAspect="1" noMove="1" noResize="1" noEditPoints="1" noAdjustHandles="1" noChangeArrowheads="1" noChangeShapeType="1" noTextEdit="1"/>
              </p:cNvSpPr>
              <p:nvPr/>
            </p:nvSpPr>
            <p:spPr>
              <a:xfrm>
                <a:off x="3419872" y="4797152"/>
                <a:ext cx="2263377" cy="369332"/>
              </a:xfrm>
              <a:prstGeom prst="rect">
                <a:avLst/>
              </a:prstGeom>
              <a:blipFill rotWithShape="1">
                <a:blip r:embed="rId7"/>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0" name="19 Rectángulo"/>
              <p:cNvSpPr/>
              <p:nvPr/>
            </p:nvSpPr>
            <p:spPr>
              <a:xfrm>
                <a:off x="4577283" y="1147392"/>
                <a:ext cx="3421258"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0" i="1" smtClean="0">
                          <a:solidFill>
                            <a:srgbClr val="292934"/>
                          </a:solidFill>
                          <a:latin typeface="Cambria Math"/>
                        </a:rPr>
                        <m:t>h</m:t>
                      </m:r>
                      <m:d>
                        <m:dPr>
                          <m:ctrlPr>
                            <a:rPr lang="es-MX" b="0" i="1" smtClean="0">
                              <a:solidFill>
                                <a:srgbClr val="292934"/>
                              </a:solidFill>
                              <a:latin typeface="Cambria Math" panose="02040503050406030204" pitchFamily="18" charset="0"/>
                            </a:rPr>
                          </m:ctrlPr>
                        </m:dPr>
                        <m:e>
                          <m:r>
                            <a:rPr lang="es-MX" b="1" i="0" smtClean="0">
                              <a:solidFill>
                                <a:srgbClr val="292934"/>
                              </a:solidFill>
                              <a:latin typeface="Cambria Math"/>
                            </a:rPr>
                            <m:t>𝐗</m:t>
                          </m:r>
                        </m:e>
                      </m:d>
                      <m:r>
                        <a:rPr lang="es-MX" b="0" i="1" smtClean="0">
                          <a:solidFill>
                            <a:srgbClr val="292934"/>
                          </a:solidFill>
                          <a:latin typeface="Cambria Math"/>
                        </a:rPr>
                        <m:t>=</m:t>
                      </m:r>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=1</m:t>
                          </m:r>
                        </m:sub>
                        <m:sup>
                          <m:r>
                            <a:rPr lang="es-MX" i="1">
                              <a:solidFill>
                                <a:srgbClr val="292934"/>
                              </a:solidFill>
                              <a:latin typeface="Cambria Math"/>
                            </a:rPr>
                            <m:t>𝑑</m:t>
                          </m:r>
                        </m:sup>
                        <m:e>
                          <m:sSub>
                            <m:sSubPr>
                              <m:ctrlPr>
                                <a:rPr lang="es-MX" i="1">
                                  <a:latin typeface="Cambria Math" panose="02040503050406030204" pitchFamily="18" charset="0"/>
                                </a:rPr>
                              </m:ctrlPr>
                            </m:sSubPr>
                            <m:e>
                              <m:r>
                                <a:rPr lang="es-MX" i="1">
                                  <a:latin typeface="Cambria Math"/>
                                </a:rPr>
                                <m:t>𝑤</m:t>
                              </m:r>
                            </m:e>
                            <m:sub>
                              <m:r>
                                <a:rPr lang="es-MX" i="1">
                                  <a:latin typeface="Cambria Math"/>
                                </a:rPr>
                                <m:t>𝑖</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r>
                        <a:rPr lang="es-MX" i="1">
                          <a:solidFill>
                            <a:srgbClr val="292934"/>
                          </a:solidFill>
                          <a:latin typeface="Cambria Math"/>
                        </a:rPr>
                        <m:t>−</m:t>
                      </m:r>
                      <m:r>
                        <a:rPr lang="es-MX" i="1">
                          <a:latin typeface="Cambria Math"/>
                        </a:rPr>
                        <m:t>𝑢</m:t>
                      </m:r>
                      <m:r>
                        <a:rPr lang="es-MX" i="1">
                          <a:latin typeface="Cambria Math"/>
                        </a:rPr>
                        <m:t>=</m:t>
                      </m:r>
                      <m:r>
                        <a:rPr lang="es-MX" b="1">
                          <a:latin typeface="Cambria Math"/>
                        </a:rPr>
                        <m:t>𝐰</m:t>
                      </m:r>
                      <m:r>
                        <a:rPr lang="es-MX" b="1">
                          <a:latin typeface="Cambria Math"/>
                        </a:rPr>
                        <m:t>⋅</m:t>
                      </m:r>
                      <m:r>
                        <a:rPr lang="es-MX" b="1">
                          <a:latin typeface="Cambria Math"/>
                        </a:rPr>
                        <m:t>𝐗</m:t>
                      </m:r>
                      <m:r>
                        <a:rPr lang="es-MX" i="1">
                          <a:latin typeface="Cambria Math"/>
                        </a:rPr>
                        <m:t>−</m:t>
                      </m:r>
                      <m:r>
                        <a:rPr lang="es-MX" i="1">
                          <a:latin typeface="Cambria Math"/>
                        </a:rPr>
                        <m:t>𝑢</m:t>
                      </m:r>
                    </m:oMath>
                  </m:oMathPara>
                </a14:m>
                <a:endParaRPr lang="es-MX" dirty="0"/>
              </a:p>
            </p:txBody>
          </p:sp>
        </mc:Choice>
        <mc:Fallback xmlns="">
          <p:sp>
            <p:nvSpPr>
              <p:cNvPr id="20" name="19 Rectángulo"/>
              <p:cNvSpPr>
                <a:spLocks noRot="1" noChangeAspect="1" noMove="1" noResize="1" noEditPoints="1" noAdjustHandles="1" noChangeArrowheads="1" noChangeShapeType="1" noTextEdit="1"/>
              </p:cNvSpPr>
              <p:nvPr/>
            </p:nvSpPr>
            <p:spPr>
              <a:xfrm>
                <a:off x="4577283" y="1147392"/>
                <a:ext cx="3421258" cy="876907"/>
              </a:xfrm>
              <a:prstGeom prst="rect">
                <a:avLst/>
              </a:prstGeom>
              <a:blipFill rotWithShape="1">
                <a:blip r:embed="rId8"/>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 name="2 CuadroTexto"/>
              <p:cNvSpPr txBox="1"/>
              <p:nvPr/>
            </p:nvSpPr>
            <p:spPr>
              <a:xfrm>
                <a:off x="7127975" y="3452495"/>
                <a:ext cx="1836514" cy="646331"/>
              </a:xfrm>
              <a:prstGeom prst="rect">
                <a:avLst/>
              </a:prstGeom>
              <a:solidFill>
                <a:schemeClr val="bg1"/>
              </a:solidFill>
            </p:spPr>
            <p:txBody>
              <a:bodyPr wrap="square" rtlCol="0">
                <a:spAutoFit/>
              </a:bodyPr>
              <a:lstStyle/>
              <a:p>
                <a14:m>
                  <m:oMath xmlns:m="http://schemas.openxmlformats.org/officeDocument/2006/math">
                    <m:r>
                      <a:rPr lang="es-MX" b="0" i="1" dirty="0" smtClean="0">
                        <a:latin typeface="Cambria Math"/>
                      </a:rPr>
                      <m:t>h</m:t>
                    </m:r>
                  </m:oMath>
                </a14:m>
                <a:r>
                  <a:rPr lang="es-MX" dirty="0"/>
                  <a:t> es un </a:t>
                </a:r>
                <a:r>
                  <a:rPr lang="es-MX" dirty="0" err="1"/>
                  <a:t>hiperplano</a:t>
                </a:r>
                <a:endParaRPr lang="es-MX" dirty="0"/>
              </a:p>
            </p:txBody>
          </p:sp>
        </mc:Choice>
        <mc:Fallback xmlns="">
          <p:sp>
            <p:nvSpPr>
              <p:cNvPr id="3" name="2 CuadroTexto"/>
              <p:cNvSpPr txBox="1">
                <a:spLocks noRot="1" noChangeAspect="1" noMove="1" noResize="1" noEditPoints="1" noAdjustHandles="1" noChangeArrowheads="1" noChangeShapeType="1" noTextEdit="1"/>
              </p:cNvSpPr>
              <p:nvPr/>
            </p:nvSpPr>
            <p:spPr>
              <a:xfrm>
                <a:off x="7127975" y="3452495"/>
                <a:ext cx="1836514" cy="646331"/>
              </a:xfrm>
              <a:prstGeom prst="rect">
                <a:avLst/>
              </a:prstGeom>
              <a:blipFill rotWithShape="1">
                <a:blip r:embed="rId9"/>
                <a:stretch>
                  <a:fillRect l="-2649" t="-4717" b="-14151"/>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1" name="20 CuadroTexto"/>
              <p:cNvSpPr txBox="1"/>
              <p:nvPr/>
            </p:nvSpPr>
            <p:spPr>
              <a:xfrm>
                <a:off x="4715494" y="2066806"/>
                <a:ext cx="3144835" cy="369332"/>
              </a:xfrm>
              <a:prstGeom prst="rect">
                <a:avLst/>
              </a:prstGeom>
              <a:noFill/>
            </p:spPr>
            <p:txBody>
              <a:bodyPr wrap="none" rtlCol="0">
                <a:spAutoFit/>
              </a:bodyPr>
              <a:lstStyle/>
              <a:p>
                <a14:m>
                  <m:oMath xmlns:m="http://schemas.openxmlformats.org/officeDocument/2006/math">
                    <m:r>
                      <a:rPr lang="es-MX" b="0" i="1" dirty="0" smtClean="0">
                        <a:latin typeface="Cambria Math"/>
                      </a:rPr>
                      <m:t>𝑢</m:t>
                    </m:r>
                  </m:oMath>
                </a14:m>
                <a:r>
                  <a:rPr lang="es-MX" dirty="0"/>
                  <a:t> es el umbral de aceptación</a:t>
                </a:r>
              </a:p>
            </p:txBody>
          </p:sp>
        </mc:Choice>
        <mc:Fallback xmlns="">
          <p:sp>
            <p:nvSpPr>
              <p:cNvPr id="21" name="20 CuadroTexto"/>
              <p:cNvSpPr txBox="1">
                <a:spLocks noRot="1" noChangeAspect="1" noMove="1" noResize="1" noEditPoints="1" noAdjustHandles="1" noChangeArrowheads="1" noChangeShapeType="1" noTextEdit="1"/>
              </p:cNvSpPr>
              <p:nvPr/>
            </p:nvSpPr>
            <p:spPr>
              <a:xfrm>
                <a:off x="4715494" y="2066806"/>
                <a:ext cx="3144835" cy="369332"/>
              </a:xfrm>
              <a:prstGeom prst="rect">
                <a:avLst/>
              </a:prstGeom>
              <a:blipFill rotWithShape="1">
                <a:blip r:embed="rId10"/>
                <a:stretch>
                  <a:fillRect t="-8197" r="-1165" b="-2459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 name="3 Rectángulo"/>
              <p:cNvSpPr/>
              <p:nvPr/>
            </p:nvSpPr>
            <p:spPr>
              <a:xfrm>
                <a:off x="2123728" y="2348880"/>
                <a:ext cx="678904" cy="664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MX" i="1">
                              <a:latin typeface="Cambria Math" panose="02040503050406030204" pitchFamily="18" charset="0"/>
                            </a:rPr>
                          </m:ctrlPr>
                        </m:fPr>
                        <m:num>
                          <m:d>
                            <m:dPr>
                              <m:begChr m:val="|"/>
                              <m:endChr m:val="|"/>
                              <m:ctrlPr>
                                <a:rPr lang="es-MX" i="1">
                                  <a:latin typeface="Cambria Math" panose="02040503050406030204" pitchFamily="18" charset="0"/>
                                </a:rPr>
                              </m:ctrlPr>
                            </m:dPr>
                            <m:e>
                              <m:r>
                                <a:rPr lang="es-MX" i="1">
                                  <a:latin typeface="Cambria Math"/>
                                </a:rPr>
                                <m:t>𝑢</m:t>
                              </m:r>
                            </m:e>
                          </m:d>
                        </m:num>
                        <m:den>
                          <m:d>
                            <m:dPr>
                              <m:begChr m:val="‖"/>
                              <m:endChr m:val="‖"/>
                              <m:ctrlPr>
                                <a:rPr lang="es-MX" i="1">
                                  <a:latin typeface="Cambria Math" panose="02040503050406030204" pitchFamily="18" charset="0"/>
                                </a:rPr>
                              </m:ctrlPr>
                            </m:dPr>
                            <m:e>
                              <m:r>
                                <a:rPr lang="es-MX" b="1">
                                  <a:latin typeface="Cambria Math"/>
                                </a:rPr>
                                <m:t>𝐰</m:t>
                              </m:r>
                            </m:e>
                          </m:d>
                        </m:den>
                      </m:f>
                    </m:oMath>
                  </m:oMathPara>
                </a14:m>
                <a:endParaRPr lang="es-MX" dirty="0"/>
              </a:p>
            </p:txBody>
          </p:sp>
        </mc:Choice>
        <mc:Fallback xmlns="">
          <p:sp>
            <p:nvSpPr>
              <p:cNvPr id="4" name="3 Rectángulo"/>
              <p:cNvSpPr>
                <a:spLocks noRot="1" noChangeAspect="1" noMove="1" noResize="1" noEditPoints="1" noAdjustHandles="1" noChangeArrowheads="1" noChangeShapeType="1" noTextEdit="1"/>
              </p:cNvSpPr>
              <p:nvPr/>
            </p:nvSpPr>
            <p:spPr>
              <a:xfrm>
                <a:off x="2123728" y="2348880"/>
                <a:ext cx="678904" cy="664990"/>
              </a:xfrm>
              <a:prstGeom prst="rect">
                <a:avLst/>
              </a:prstGeom>
              <a:blipFill rotWithShape="1">
                <a:blip r:embed="rId11"/>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32102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00808"/>
            <a:ext cx="612457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0280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502718"/>
            <a:ext cx="6629813" cy="5116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62 CuadroTexto"/>
          <p:cNvSpPr txBox="1"/>
          <p:nvPr/>
        </p:nvSpPr>
        <p:spPr>
          <a:xfrm>
            <a:off x="2843808" y="620688"/>
            <a:ext cx="3429144" cy="369332"/>
          </a:xfrm>
          <a:prstGeom prst="rect">
            <a:avLst/>
          </a:prstGeom>
          <a:noFill/>
        </p:spPr>
        <p:txBody>
          <a:bodyPr wrap="none" rtlCol="0">
            <a:spAutoFit/>
          </a:bodyPr>
          <a:lstStyle/>
          <a:p>
            <a:r>
              <a:rPr lang="es-ES_tradnl" b="1" dirty="0">
                <a:solidFill>
                  <a:srgbClr val="292934"/>
                </a:solidFill>
              </a:rPr>
              <a:t>Datos linealmente separables</a:t>
            </a:r>
          </a:p>
        </p:txBody>
      </p:sp>
      <p:cxnSp>
        <p:nvCxnSpPr>
          <p:cNvPr id="6" name="5 Conector recto"/>
          <p:cNvCxnSpPr/>
          <p:nvPr/>
        </p:nvCxnSpPr>
        <p:spPr>
          <a:xfrm flipH="1">
            <a:off x="1907704" y="3573016"/>
            <a:ext cx="5616624" cy="648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1 CuadroTexto"/>
              <p:cNvSpPr txBox="1"/>
              <p:nvPr/>
            </p:nvSpPr>
            <p:spPr>
              <a:xfrm>
                <a:off x="7020272" y="3089652"/>
                <a:ext cx="1885581"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a:rPr>
                        <m:t>h</m:t>
                      </m:r>
                      <m:d>
                        <m:dPr>
                          <m:ctrlPr>
                            <a:rPr lang="es-MX" b="0" i="1" smtClean="0">
                              <a:latin typeface="Cambria Math" panose="02040503050406030204" pitchFamily="18" charset="0"/>
                            </a:rPr>
                          </m:ctrlPr>
                        </m:dPr>
                        <m:e>
                          <m:r>
                            <a:rPr lang="es-MX" b="1" i="0" smtClean="0">
                              <a:latin typeface="Cambria Math"/>
                            </a:rPr>
                            <m:t>𝐱</m:t>
                          </m:r>
                        </m:e>
                      </m:d>
                      <m:r>
                        <a:rPr lang="es-MX" b="0" i="1" smtClean="0">
                          <a:latin typeface="Cambria Math"/>
                        </a:rPr>
                        <m:t>=</m:t>
                      </m:r>
                      <m:r>
                        <a:rPr lang="es-MX" b="1" i="0" smtClean="0">
                          <a:latin typeface="Cambria Math"/>
                        </a:rPr>
                        <m:t>𝐰</m:t>
                      </m:r>
                      <m:r>
                        <a:rPr lang="es-MX" b="1" i="0" smtClean="0">
                          <a:latin typeface="Cambria Math"/>
                        </a:rPr>
                        <m:t>⋅</m:t>
                      </m:r>
                      <m:r>
                        <a:rPr lang="es-MX" b="1" i="0" smtClean="0">
                          <a:latin typeface="Cambria Math"/>
                        </a:rPr>
                        <m:t>𝐱</m:t>
                      </m:r>
                      <m:r>
                        <a:rPr lang="es-MX" b="0" i="1" smtClean="0">
                          <a:latin typeface="Cambria Math"/>
                        </a:rPr>
                        <m:t>+</m:t>
                      </m:r>
                      <m:r>
                        <a:rPr lang="es-MX" b="0" i="1" smtClean="0">
                          <a:latin typeface="Cambria Math"/>
                        </a:rPr>
                        <m:t>𝑏</m:t>
                      </m:r>
                    </m:oMath>
                  </m:oMathPara>
                </a14:m>
                <a:endParaRPr lang="es-MX" dirty="0"/>
              </a:p>
            </p:txBody>
          </p:sp>
        </mc:Choice>
        <mc:Fallback xmlns="">
          <p:sp>
            <p:nvSpPr>
              <p:cNvPr id="2" name="1 CuadroTexto"/>
              <p:cNvSpPr txBox="1">
                <a:spLocks noRot="1" noChangeAspect="1" noMove="1" noResize="1" noEditPoints="1" noAdjustHandles="1" noChangeArrowheads="1" noChangeShapeType="1" noTextEdit="1"/>
              </p:cNvSpPr>
              <p:nvPr/>
            </p:nvSpPr>
            <p:spPr>
              <a:xfrm>
                <a:off x="7020272" y="3089652"/>
                <a:ext cx="1885581" cy="369332"/>
              </a:xfrm>
              <a:prstGeom prst="rect">
                <a:avLst/>
              </a:prstGeom>
              <a:blipFill rotWithShape="1">
                <a:blip r:embed="rId3"/>
                <a:stretch>
                  <a:fillRect/>
                </a:stretch>
              </a:blipFill>
            </p:spPr>
            <p:txBody>
              <a:bodyPr/>
              <a:lstStyle/>
              <a:p>
                <a:r>
                  <a:rPr lang="es-MX">
                    <a:noFill/>
                  </a:rPr>
                  <a:t> </a:t>
                </a:r>
              </a:p>
            </p:txBody>
          </p:sp>
        </mc:Fallback>
      </mc:AlternateContent>
      <p:sp>
        <p:nvSpPr>
          <p:cNvPr id="3" name="2 Forma libre"/>
          <p:cNvSpPr/>
          <p:nvPr/>
        </p:nvSpPr>
        <p:spPr>
          <a:xfrm>
            <a:off x="6613624" y="3310632"/>
            <a:ext cx="514350" cy="374650"/>
          </a:xfrm>
          <a:custGeom>
            <a:avLst/>
            <a:gdLst>
              <a:gd name="connsiteX0" fmla="*/ 514350 w 514350"/>
              <a:gd name="connsiteY0" fmla="*/ 0 h 374650"/>
              <a:gd name="connsiteX1" fmla="*/ 190500 w 514350"/>
              <a:gd name="connsiteY1" fmla="*/ 63500 h 374650"/>
              <a:gd name="connsiteX2" fmla="*/ 0 w 514350"/>
              <a:gd name="connsiteY2" fmla="*/ 374650 h 374650"/>
            </a:gdLst>
            <a:ahLst/>
            <a:cxnLst>
              <a:cxn ang="0">
                <a:pos x="connsiteX0" y="connsiteY0"/>
              </a:cxn>
              <a:cxn ang="0">
                <a:pos x="connsiteX1" y="connsiteY1"/>
              </a:cxn>
              <a:cxn ang="0">
                <a:pos x="connsiteX2" y="connsiteY2"/>
              </a:cxn>
            </a:cxnLst>
            <a:rect l="l" t="t" r="r" b="b"/>
            <a:pathLst>
              <a:path w="514350" h="374650">
                <a:moveTo>
                  <a:pt x="514350" y="0"/>
                </a:moveTo>
                <a:cubicBezTo>
                  <a:pt x="395287" y="529"/>
                  <a:pt x="276225" y="1058"/>
                  <a:pt x="190500" y="63500"/>
                </a:cubicBezTo>
                <a:cubicBezTo>
                  <a:pt x="104775" y="125942"/>
                  <a:pt x="52387" y="250296"/>
                  <a:pt x="0" y="374650"/>
                </a:cubicBez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65320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502718"/>
            <a:ext cx="6629813" cy="5116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62 CuadroTexto"/>
          <p:cNvSpPr txBox="1"/>
          <p:nvPr/>
        </p:nvSpPr>
        <p:spPr>
          <a:xfrm>
            <a:off x="2843808" y="620688"/>
            <a:ext cx="3634328" cy="369332"/>
          </a:xfrm>
          <a:prstGeom prst="rect">
            <a:avLst/>
          </a:prstGeom>
          <a:noFill/>
        </p:spPr>
        <p:txBody>
          <a:bodyPr wrap="none" rtlCol="0">
            <a:spAutoFit/>
          </a:bodyPr>
          <a:lstStyle/>
          <a:p>
            <a:r>
              <a:rPr lang="es-ES_tradnl" b="1" dirty="0" err="1">
                <a:solidFill>
                  <a:srgbClr val="292934"/>
                </a:solidFill>
              </a:rPr>
              <a:t>Centroides</a:t>
            </a:r>
            <a:r>
              <a:rPr lang="es-ES_tradnl" b="1" dirty="0">
                <a:solidFill>
                  <a:srgbClr val="292934"/>
                </a:solidFill>
              </a:rPr>
              <a:t> de nubes de puntos</a:t>
            </a:r>
          </a:p>
        </p:txBody>
      </p:sp>
      <p:cxnSp>
        <p:nvCxnSpPr>
          <p:cNvPr id="6" name="5 Conector recto"/>
          <p:cNvCxnSpPr/>
          <p:nvPr/>
        </p:nvCxnSpPr>
        <p:spPr>
          <a:xfrm flipH="1">
            <a:off x="1907704" y="3573016"/>
            <a:ext cx="5616624" cy="648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9 Elipse"/>
          <p:cNvSpPr/>
          <p:nvPr/>
        </p:nvSpPr>
        <p:spPr>
          <a:xfrm>
            <a:off x="4522376" y="4941168"/>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3" name="22 Elipse"/>
          <p:cNvSpPr/>
          <p:nvPr/>
        </p:nvSpPr>
        <p:spPr>
          <a:xfrm>
            <a:off x="4427984" y="306896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048" name="2047 Elipse"/>
          <p:cNvSpPr/>
          <p:nvPr/>
        </p:nvSpPr>
        <p:spPr>
          <a:xfrm rot="20654251">
            <a:off x="2020409" y="2368511"/>
            <a:ext cx="5387021" cy="1606359"/>
          </a:xfrm>
          <a:prstGeom prst="ellipse">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66 Elipse"/>
          <p:cNvSpPr/>
          <p:nvPr/>
        </p:nvSpPr>
        <p:spPr>
          <a:xfrm rot="20089003">
            <a:off x="1954317" y="3816661"/>
            <a:ext cx="5854778" cy="1723526"/>
          </a:xfrm>
          <a:prstGeom prst="ellipse">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1113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Linear </a:t>
            </a:r>
            <a:r>
              <a:rPr lang="es-MX" dirty="0" err="1"/>
              <a:t>Threshold</a:t>
            </a:r>
            <a:r>
              <a:rPr lang="es-MX" dirty="0"/>
              <a:t> </a:t>
            </a:r>
            <a:r>
              <a:rPr lang="es-MX" dirty="0" err="1"/>
              <a:t>Unit</a:t>
            </a:r>
            <a:r>
              <a:rPr lang="es-MX" dirty="0"/>
              <a:t> (Unidad de Umbral Lineal)</a:t>
            </a:r>
          </a:p>
        </p:txBody>
      </p:sp>
      <p:sp>
        <p:nvSpPr>
          <p:cNvPr id="4" name="3 CuadroTexto"/>
          <p:cNvSpPr txBox="1"/>
          <p:nvPr/>
        </p:nvSpPr>
        <p:spPr>
          <a:xfrm>
            <a:off x="1043608" y="1844824"/>
            <a:ext cx="3023135" cy="646331"/>
          </a:xfrm>
          <a:prstGeom prst="rect">
            <a:avLst/>
          </a:prstGeom>
          <a:noFill/>
        </p:spPr>
        <p:txBody>
          <a:bodyPr wrap="none" rtlCol="0">
            <a:spAutoFit/>
          </a:bodyPr>
          <a:lstStyle/>
          <a:p>
            <a:r>
              <a:rPr lang="es-MX" dirty="0"/>
              <a:t>Linear </a:t>
            </a:r>
            <a:r>
              <a:rPr lang="es-MX" dirty="0" err="1"/>
              <a:t>Threshold</a:t>
            </a:r>
            <a:r>
              <a:rPr lang="es-MX" dirty="0"/>
              <a:t> </a:t>
            </a:r>
            <a:r>
              <a:rPr lang="es-MX" dirty="0" err="1"/>
              <a:t>Unit</a:t>
            </a:r>
            <a:r>
              <a:rPr lang="es-MX" dirty="0"/>
              <a:t> (LTU)</a:t>
            </a:r>
          </a:p>
          <a:p>
            <a:pPr algn="ctr"/>
            <a:r>
              <a:rPr lang="es-MX" dirty="0"/>
              <a:t>1943</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668" y="2420888"/>
            <a:ext cx="2286000"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p:nvSpPr>
        <p:spPr>
          <a:xfrm>
            <a:off x="1043608" y="4030613"/>
            <a:ext cx="1361332" cy="646331"/>
          </a:xfrm>
          <a:prstGeom prst="rect">
            <a:avLst/>
          </a:prstGeom>
          <a:noFill/>
        </p:spPr>
        <p:txBody>
          <a:bodyPr wrap="square" rtlCol="0">
            <a:spAutoFit/>
          </a:bodyPr>
          <a:lstStyle/>
          <a:p>
            <a:pPr algn="ctr"/>
            <a:r>
              <a:rPr lang="es-MX" dirty="0"/>
              <a:t>Warren </a:t>
            </a:r>
            <a:r>
              <a:rPr lang="es-MX" dirty="0" err="1"/>
              <a:t>McCulloch</a:t>
            </a:r>
            <a:endParaRPr lang="es-MX" dirty="0"/>
          </a:p>
        </p:txBody>
      </p:sp>
      <p:sp>
        <p:nvSpPr>
          <p:cNvPr id="8" name="7 CuadroTexto"/>
          <p:cNvSpPr txBox="1"/>
          <p:nvPr/>
        </p:nvSpPr>
        <p:spPr>
          <a:xfrm>
            <a:off x="2309604" y="4030613"/>
            <a:ext cx="1152128" cy="646331"/>
          </a:xfrm>
          <a:prstGeom prst="rect">
            <a:avLst/>
          </a:prstGeom>
          <a:noFill/>
        </p:spPr>
        <p:txBody>
          <a:bodyPr wrap="square" rtlCol="0">
            <a:spAutoFit/>
          </a:bodyPr>
          <a:lstStyle/>
          <a:p>
            <a:pPr algn="ctr"/>
            <a:r>
              <a:rPr lang="es-MX" dirty="0"/>
              <a:t>Walter </a:t>
            </a:r>
            <a:r>
              <a:rPr lang="es-MX" dirty="0" err="1"/>
              <a:t>Pitts</a:t>
            </a:r>
            <a:endParaRPr lang="es-MX" dirty="0"/>
          </a:p>
        </p:txBody>
      </p:sp>
      <p:pic>
        <p:nvPicPr>
          <p:cNvPr id="9" name="8 Imagen" descr="Perceptron.pdf - Adobe Acrobat Reader DC"/>
          <p:cNvPicPr>
            <a:picLocks noChangeAspect="1"/>
          </p:cNvPicPr>
          <p:nvPr/>
        </p:nvPicPr>
        <p:blipFill rotWithShape="1">
          <a:blip r:embed="rId3">
            <a:extLst>
              <a:ext uri="{28A0092B-C50C-407E-A947-70E740481C1C}">
                <a14:useLocalDpi xmlns:a14="http://schemas.microsoft.com/office/drawing/2010/main" val="0"/>
              </a:ext>
            </a:extLst>
          </a:blip>
          <a:srcRect l="7004" t="18673" r="12059" b="6403"/>
          <a:stretch/>
        </p:blipFill>
        <p:spPr>
          <a:xfrm>
            <a:off x="4064808" y="2125305"/>
            <a:ext cx="4941153" cy="2551639"/>
          </a:xfrm>
          <a:prstGeom prst="rect">
            <a:avLst/>
          </a:prstGeom>
        </p:spPr>
      </p:pic>
    </p:spTree>
    <p:extLst>
      <p:ext uri="{BB962C8B-B14F-4D97-AF65-F5344CB8AC3E}">
        <p14:creationId xmlns:p14="http://schemas.microsoft.com/office/powerpoint/2010/main" val="143121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502718"/>
            <a:ext cx="6629813" cy="5116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62 CuadroTexto"/>
          <p:cNvSpPr txBox="1"/>
          <p:nvPr/>
        </p:nvSpPr>
        <p:spPr>
          <a:xfrm>
            <a:off x="2051720" y="764704"/>
            <a:ext cx="5724644" cy="369332"/>
          </a:xfrm>
          <a:prstGeom prst="rect">
            <a:avLst/>
          </a:prstGeom>
          <a:noFill/>
        </p:spPr>
        <p:txBody>
          <a:bodyPr wrap="none" rtlCol="0">
            <a:spAutoFit/>
          </a:bodyPr>
          <a:lstStyle/>
          <a:p>
            <a:r>
              <a:rPr lang="es-ES_tradnl" b="1" dirty="0">
                <a:solidFill>
                  <a:srgbClr val="292934"/>
                </a:solidFill>
              </a:rPr>
              <a:t>Una hipótesis alternativa a partir de los </a:t>
            </a:r>
            <a:r>
              <a:rPr lang="es-ES_tradnl" b="1" dirty="0" err="1">
                <a:solidFill>
                  <a:srgbClr val="292934"/>
                </a:solidFill>
              </a:rPr>
              <a:t>centroides</a:t>
            </a:r>
            <a:endParaRPr lang="es-ES_tradnl" b="1" dirty="0">
              <a:solidFill>
                <a:srgbClr val="292934"/>
              </a:solidFill>
            </a:endParaRPr>
          </a:p>
        </p:txBody>
      </p:sp>
      <p:cxnSp>
        <p:nvCxnSpPr>
          <p:cNvPr id="6" name="5 Conector recto"/>
          <p:cNvCxnSpPr/>
          <p:nvPr/>
        </p:nvCxnSpPr>
        <p:spPr>
          <a:xfrm flipH="1">
            <a:off x="1907704" y="3573016"/>
            <a:ext cx="5616624" cy="648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9 Elipse"/>
          <p:cNvSpPr/>
          <p:nvPr/>
        </p:nvSpPr>
        <p:spPr>
          <a:xfrm>
            <a:off x="4522376" y="4941168"/>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cxnSp>
        <p:nvCxnSpPr>
          <p:cNvPr id="11" name="10 Conector recto de flecha"/>
          <p:cNvCxnSpPr>
            <a:stCxn id="10" idx="0"/>
            <a:endCxn id="23" idx="4"/>
          </p:cNvCxnSpPr>
          <p:nvPr/>
        </p:nvCxnSpPr>
        <p:spPr>
          <a:xfrm flipH="1" flipV="1">
            <a:off x="4463988" y="3140968"/>
            <a:ext cx="94392" cy="1800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22 Elipse"/>
          <p:cNvSpPr/>
          <p:nvPr/>
        </p:nvSpPr>
        <p:spPr>
          <a:xfrm>
            <a:off x="4427984" y="306896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cxnSp>
        <p:nvCxnSpPr>
          <p:cNvPr id="26" name="25 Conector recto"/>
          <p:cNvCxnSpPr/>
          <p:nvPr/>
        </p:nvCxnSpPr>
        <p:spPr>
          <a:xfrm>
            <a:off x="2483768" y="4068575"/>
            <a:ext cx="936104" cy="9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2874566" y="3789040"/>
            <a:ext cx="0" cy="576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a:endCxn id="10" idx="2"/>
          </p:cNvCxnSpPr>
          <p:nvPr/>
        </p:nvCxnSpPr>
        <p:spPr>
          <a:xfrm>
            <a:off x="2874566" y="4092637"/>
            <a:ext cx="1647810" cy="884535"/>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a:endCxn id="23" idx="3"/>
          </p:cNvCxnSpPr>
          <p:nvPr/>
        </p:nvCxnSpPr>
        <p:spPr>
          <a:xfrm flipV="1">
            <a:off x="2874566" y="3130423"/>
            <a:ext cx="1563963" cy="962215"/>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3203848" y="3426864"/>
            <a:ext cx="325730" cy="369332"/>
          </a:xfrm>
          <a:prstGeom prst="rect">
            <a:avLst/>
          </a:prstGeom>
          <a:noFill/>
        </p:spPr>
        <p:txBody>
          <a:bodyPr wrap="none" rtlCol="0">
            <a:spAutoFit/>
          </a:bodyPr>
          <a:lstStyle/>
          <a:p>
            <a:r>
              <a:rPr lang="es-MX" b="1" dirty="0"/>
              <a:t>p</a:t>
            </a:r>
          </a:p>
        </p:txBody>
      </p:sp>
      <p:sp>
        <p:nvSpPr>
          <p:cNvPr id="15" name="14 CuadroTexto"/>
          <p:cNvSpPr txBox="1"/>
          <p:nvPr/>
        </p:nvSpPr>
        <p:spPr>
          <a:xfrm>
            <a:off x="3330817" y="4371715"/>
            <a:ext cx="325730" cy="369332"/>
          </a:xfrm>
          <a:prstGeom prst="rect">
            <a:avLst/>
          </a:prstGeom>
          <a:noFill/>
        </p:spPr>
        <p:txBody>
          <a:bodyPr wrap="none" rtlCol="0">
            <a:spAutoFit/>
          </a:bodyPr>
          <a:lstStyle/>
          <a:p>
            <a:r>
              <a:rPr lang="es-MX" b="1" dirty="0"/>
              <a:t>n</a:t>
            </a:r>
          </a:p>
        </p:txBody>
      </p:sp>
      <p:sp>
        <p:nvSpPr>
          <p:cNvPr id="16" name="15 CuadroTexto"/>
          <p:cNvSpPr txBox="1"/>
          <p:nvPr/>
        </p:nvSpPr>
        <p:spPr>
          <a:xfrm>
            <a:off x="4644008" y="4059420"/>
            <a:ext cx="857927" cy="369332"/>
          </a:xfrm>
          <a:prstGeom prst="rect">
            <a:avLst/>
          </a:prstGeom>
          <a:solidFill>
            <a:schemeClr val="bg1"/>
          </a:solidFill>
        </p:spPr>
        <p:txBody>
          <a:bodyPr wrap="none" rtlCol="0">
            <a:spAutoFit/>
          </a:bodyPr>
          <a:lstStyle/>
          <a:p>
            <a:r>
              <a:rPr lang="es-MX" b="1" dirty="0"/>
              <a:t>w=p-n</a:t>
            </a:r>
          </a:p>
        </p:txBody>
      </p:sp>
    </p:spTree>
    <p:extLst>
      <p:ext uri="{BB962C8B-B14F-4D97-AF65-F5344CB8AC3E}">
        <p14:creationId xmlns:p14="http://schemas.microsoft.com/office/powerpoint/2010/main" val="288530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Algoritmo </a:t>
            </a:r>
            <a:r>
              <a:rPr lang="es-MX" dirty="0" err="1"/>
              <a:t>perceptrón</a:t>
            </a:r>
            <a:r>
              <a:rPr lang="es-MX" dirty="0"/>
              <a:t> de aprendizaje</a:t>
            </a:r>
          </a:p>
        </p:txBody>
      </p:sp>
      <p:pic>
        <p:nvPicPr>
          <p:cNvPr id="2050" name="Picture 2" descr="Resultado de imagen para Frank Rosenbla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921" y="1733848"/>
            <a:ext cx="1591444" cy="2012337"/>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395536" y="2204864"/>
            <a:ext cx="1581694" cy="923330"/>
          </a:xfrm>
          <a:prstGeom prst="rect">
            <a:avLst/>
          </a:prstGeom>
          <a:noFill/>
        </p:spPr>
        <p:txBody>
          <a:bodyPr wrap="square" rtlCol="0">
            <a:spAutoFit/>
          </a:bodyPr>
          <a:lstStyle/>
          <a:p>
            <a:pPr algn="ctr"/>
            <a:r>
              <a:rPr lang="es-MX" dirty="0"/>
              <a:t>Frank </a:t>
            </a:r>
            <a:r>
              <a:rPr lang="es-MX" dirty="0" err="1"/>
              <a:t>Rosenblatt</a:t>
            </a:r>
            <a:r>
              <a:rPr lang="es-MX" dirty="0"/>
              <a:t> 1959</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9527" y="1733847"/>
            <a:ext cx="2503365" cy="2012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395536" y="3861048"/>
            <a:ext cx="8171184" cy="2862322"/>
          </a:xfrm>
          <a:prstGeom prst="rect">
            <a:avLst/>
          </a:prstGeom>
        </p:spPr>
        <p:txBody>
          <a:bodyPr wrap="square">
            <a:spAutoFit/>
          </a:bodyPr>
          <a:lstStyle/>
          <a:p>
            <a:pPr algn="just"/>
            <a:r>
              <a:rPr lang="es-MX" b="1" dirty="0"/>
              <a:t>Mark I </a:t>
            </a:r>
            <a:r>
              <a:rPr lang="es-MX" b="1" dirty="0" err="1"/>
              <a:t>Perceptrón</a:t>
            </a:r>
            <a:endParaRPr lang="es-MX" b="1" dirty="0"/>
          </a:p>
          <a:p>
            <a:pPr algn="just"/>
            <a:r>
              <a:rPr lang="es-MX" dirty="0"/>
              <a:t>Un clasificador de patrones visuales, tenía una capa de entrada (sensorial) de 400 unidades fotosensibles en una cuadrícula de 20x20, modelando una retina pequeña, una capa de asociación de 512 unidades (motores de pasos), cada una de las cuales podría tomar varias entradas excitadoras e inhibitorias, y una capa de salida de 8 unidades. Las conexiones de la entrada a la capa de asociación podían modificarse a través del cableado de la placa de conexión. Las conexiones de la asociación a la capa de salida fueron pesos variables (potenciómetros impulsados ​​por motor) ajustados a través del proceso de entrenamiento de propagación de errores de </a:t>
            </a:r>
            <a:r>
              <a:rPr lang="es-MX" dirty="0" err="1"/>
              <a:t>perceptrón</a:t>
            </a:r>
            <a:r>
              <a:rPr lang="es-MX" dirty="0"/>
              <a:t>.</a:t>
            </a:r>
          </a:p>
        </p:txBody>
      </p:sp>
    </p:spTree>
    <p:extLst>
      <p:ext uri="{BB962C8B-B14F-4D97-AF65-F5344CB8AC3E}">
        <p14:creationId xmlns:p14="http://schemas.microsoft.com/office/powerpoint/2010/main" val="390634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a:t>Unidades de Umbral Lineal</a:t>
            </a:r>
          </a:p>
        </p:txBody>
      </p:sp>
      <p:sp>
        <p:nvSpPr>
          <p:cNvPr id="2" name="1 CuadroTexto"/>
          <p:cNvSpPr txBox="1"/>
          <p:nvPr/>
        </p:nvSpPr>
        <p:spPr>
          <a:xfrm>
            <a:off x="508841" y="1735882"/>
            <a:ext cx="4566443" cy="369332"/>
          </a:xfrm>
          <a:prstGeom prst="rect">
            <a:avLst/>
          </a:prstGeom>
          <a:noFill/>
        </p:spPr>
        <p:txBody>
          <a:bodyPr wrap="none" rtlCol="0">
            <a:spAutoFit/>
          </a:bodyPr>
          <a:lstStyle/>
          <a:p>
            <a:r>
              <a:rPr lang="es-MX" b="1" dirty="0">
                <a:solidFill>
                  <a:srgbClr val="0070C0"/>
                </a:solidFill>
              </a:rPr>
              <a:t>Ejemplo</a:t>
            </a:r>
            <a:r>
              <a:rPr lang="es-MX" dirty="0">
                <a:solidFill>
                  <a:srgbClr val="292934"/>
                </a:solidFill>
              </a:rPr>
              <a:t>: Aprobación de Tarjeta de Crédito</a:t>
            </a:r>
          </a:p>
        </p:txBody>
      </p:sp>
      <p:graphicFrame>
        <p:nvGraphicFramePr>
          <p:cNvPr id="17" name="16 Tabla"/>
          <p:cNvGraphicFramePr>
            <a:graphicFrameLocks noGrp="1"/>
          </p:cNvGraphicFramePr>
          <p:nvPr>
            <p:extLst>
              <p:ext uri="{D42A27DB-BD31-4B8C-83A1-F6EECF244321}">
                <p14:modId xmlns:p14="http://schemas.microsoft.com/office/powerpoint/2010/main" val="2702831269"/>
              </p:ext>
            </p:extLst>
          </p:nvPr>
        </p:nvGraphicFramePr>
        <p:xfrm>
          <a:off x="1331640" y="2724314"/>
          <a:ext cx="5328592" cy="2225040"/>
        </p:xfrm>
        <a:graphic>
          <a:graphicData uri="http://schemas.openxmlformats.org/drawingml/2006/table">
            <a:tbl>
              <a:tblPr firstRow="1" bandRow="1">
                <a:tableStyleId>{5940675A-B579-460E-94D1-54222C63F5DA}</a:tableStyleId>
              </a:tblPr>
              <a:tblGrid>
                <a:gridCol w="2628773">
                  <a:extLst>
                    <a:ext uri="{9D8B030D-6E8A-4147-A177-3AD203B41FA5}">
                      <a16:colId xmlns:a16="http://schemas.microsoft.com/office/drawing/2014/main" val="20000"/>
                    </a:ext>
                  </a:extLst>
                </a:gridCol>
                <a:gridCol w="2699819">
                  <a:extLst>
                    <a:ext uri="{9D8B030D-6E8A-4147-A177-3AD203B41FA5}">
                      <a16:colId xmlns:a16="http://schemas.microsoft.com/office/drawing/2014/main" val="20001"/>
                    </a:ext>
                  </a:extLst>
                </a:gridCol>
              </a:tblGrid>
              <a:tr h="370840">
                <a:tc>
                  <a:txBody>
                    <a:bodyPr/>
                    <a:lstStyle/>
                    <a:p>
                      <a:r>
                        <a:rPr lang="es-MX" dirty="0"/>
                        <a:t>Edad</a:t>
                      </a:r>
                    </a:p>
                  </a:txBody>
                  <a:tcPr/>
                </a:tc>
                <a:tc>
                  <a:txBody>
                    <a:bodyPr/>
                    <a:lstStyle/>
                    <a:p>
                      <a:pPr algn="ctr"/>
                      <a:r>
                        <a:rPr lang="es-MX" dirty="0"/>
                        <a:t>23 años</a:t>
                      </a:r>
                    </a:p>
                  </a:txBody>
                  <a:tcPr/>
                </a:tc>
                <a:extLst>
                  <a:ext uri="{0D108BD9-81ED-4DB2-BD59-A6C34878D82A}">
                    <a16:rowId xmlns:a16="http://schemas.microsoft.com/office/drawing/2014/main" val="10000"/>
                  </a:ext>
                </a:extLst>
              </a:tr>
              <a:tr h="370840">
                <a:tc>
                  <a:txBody>
                    <a:bodyPr/>
                    <a:lstStyle/>
                    <a:p>
                      <a:r>
                        <a:rPr lang="es-MX" dirty="0"/>
                        <a:t>Género</a:t>
                      </a:r>
                    </a:p>
                  </a:txBody>
                  <a:tcPr/>
                </a:tc>
                <a:tc>
                  <a:txBody>
                    <a:bodyPr/>
                    <a:lstStyle/>
                    <a:p>
                      <a:pPr algn="ctr"/>
                      <a:r>
                        <a:rPr lang="es-MX" dirty="0"/>
                        <a:t>Hombre</a:t>
                      </a:r>
                    </a:p>
                  </a:txBody>
                  <a:tcPr/>
                </a:tc>
                <a:extLst>
                  <a:ext uri="{0D108BD9-81ED-4DB2-BD59-A6C34878D82A}">
                    <a16:rowId xmlns:a16="http://schemas.microsoft.com/office/drawing/2014/main" val="10001"/>
                  </a:ext>
                </a:extLst>
              </a:tr>
              <a:tr h="370840">
                <a:tc>
                  <a:txBody>
                    <a:bodyPr/>
                    <a:lstStyle/>
                    <a:p>
                      <a:r>
                        <a:rPr lang="es-MX" dirty="0"/>
                        <a:t>Salario mensual</a:t>
                      </a:r>
                    </a:p>
                  </a:txBody>
                  <a:tcPr>
                    <a:lnB w="12700" cap="flat" cmpd="sng" algn="ctr">
                      <a:solidFill>
                        <a:schemeClr val="tx1"/>
                      </a:solidFill>
                      <a:prstDash val="solid"/>
                      <a:round/>
                      <a:headEnd type="none" w="med" len="med"/>
                      <a:tailEnd type="none" w="med" len="med"/>
                    </a:lnB>
                  </a:tcPr>
                </a:tc>
                <a:tc>
                  <a:txBody>
                    <a:bodyPr/>
                    <a:lstStyle/>
                    <a:p>
                      <a:pPr algn="ctr"/>
                      <a:r>
                        <a:rPr lang="es-MX" dirty="0"/>
                        <a:t>$30,000.00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s-MX"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s-MX" dirty="0"/>
                        <a:t>Antigüedad de empleo</a:t>
                      </a:r>
                    </a:p>
                  </a:txBody>
                  <a:tcPr>
                    <a:lnT w="12700" cap="flat" cmpd="sng" algn="ctr">
                      <a:solidFill>
                        <a:schemeClr val="tx1"/>
                      </a:solidFill>
                      <a:prstDash val="solid"/>
                      <a:round/>
                      <a:headEnd type="none" w="med" len="med"/>
                      <a:tailEnd type="none" w="med" len="med"/>
                    </a:lnT>
                  </a:tcPr>
                </a:tc>
                <a:tc>
                  <a:txBody>
                    <a:bodyPr/>
                    <a:lstStyle/>
                    <a:p>
                      <a:pPr algn="ctr"/>
                      <a:r>
                        <a:rPr lang="es-MX" dirty="0"/>
                        <a:t>1 año</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r>
                        <a:rPr lang="es-MX" dirty="0"/>
                        <a:t>Deuda actual</a:t>
                      </a:r>
                    </a:p>
                  </a:txBody>
                  <a:tcPr/>
                </a:tc>
                <a:tc>
                  <a:txBody>
                    <a:bodyPr/>
                    <a:lstStyle/>
                    <a:p>
                      <a:pPr algn="ctr"/>
                      <a:r>
                        <a:rPr lang="es-MX" dirty="0"/>
                        <a:t>$15,000.00</a:t>
                      </a:r>
                    </a:p>
                  </a:txBody>
                  <a:tcPr/>
                </a:tc>
                <a:extLst>
                  <a:ext uri="{0D108BD9-81ED-4DB2-BD59-A6C34878D82A}">
                    <a16:rowId xmlns:a16="http://schemas.microsoft.com/office/drawing/2014/main" val="10005"/>
                  </a:ext>
                </a:extLst>
              </a:tr>
            </a:tbl>
          </a:graphicData>
        </a:graphic>
      </p:graphicFrame>
      <p:sp>
        <p:nvSpPr>
          <p:cNvPr id="24" name="23 CuadroTexto"/>
          <p:cNvSpPr txBox="1"/>
          <p:nvPr/>
        </p:nvSpPr>
        <p:spPr>
          <a:xfrm>
            <a:off x="2915816" y="2354610"/>
            <a:ext cx="3108543" cy="369332"/>
          </a:xfrm>
          <a:prstGeom prst="rect">
            <a:avLst/>
          </a:prstGeom>
          <a:noFill/>
        </p:spPr>
        <p:txBody>
          <a:bodyPr wrap="none" rtlCol="0">
            <a:spAutoFit/>
          </a:bodyPr>
          <a:lstStyle/>
          <a:p>
            <a:r>
              <a:rPr lang="es-MX" b="1" dirty="0">
                <a:solidFill>
                  <a:srgbClr val="292934"/>
                </a:solidFill>
              </a:rPr>
              <a:t>Información del solicitante</a:t>
            </a:r>
            <a:endParaRPr lang="es-MX" dirty="0">
              <a:solidFill>
                <a:srgbClr val="292934"/>
              </a:solidFill>
            </a:endParaRPr>
          </a:p>
        </p:txBody>
      </p:sp>
      <mc:AlternateContent xmlns:mc="http://schemas.openxmlformats.org/markup-compatibility/2006" xmlns:a14="http://schemas.microsoft.com/office/drawing/2010/main">
        <mc:Choice Requires="a14">
          <p:sp>
            <p:nvSpPr>
              <p:cNvPr id="3" name="2 CuadroTexto"/>
              <p:cNvSpPr txBox="1"/>
              <p:nvPr/>
            </p:nvSpPr>
            <p:spPr>
              <a:xfrm>
                <a:off x="6876862" y="2695600"/>
                <a:ext cx="4719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a:rPr>
                            <m:t>𝑥</m:t>
                          </m:r>
                        </m:e>
                        <m:sub>
                          <m:r>
                            <a:rPr lang="es-MX" b="0" i="1" smtClean="0">
                              <a:latin typeface="Cambria Math"/>
                            </a:rPr>
                            <m:t>1</m:t>
                          </m:r>
                        </m:sub>
                      </m:sSub>
                    </m:oMath>
                  </m:oMathPara>
                </a14:m>
                <a:endParaRPr lang="es-MX" dirty="0"/>
              </a:p>
            </p:txBody>
          </p:sp>
        </mc:Choice>
        <mc:Fallback xmlns="">
          <p:sp>
            <p:nvSpPr>
              <p:cNvPr id="3" name="2 CuadroTexto"/>
              <p:cNvSpPr txBox="1">
                <a:spLocks noRot="1" noChangeAspect="1" noMove="1" noResize="1" noEditPoints="1" noAdjustHandles="1" noChangeArrowheads="1" noChangeShapeType="1" noTextEdit="1"/>
              </p:cNvSpPr>
              <p:nvPr/>
            </p:nvSpPr>
            <p:spPr>
              <a:xfrm>
                <a:off x="6876862" y="2695600"/>
                <a:ext cx="471989" cy="369332"/>
              </a:xfrm>
              <a:prstGeom prst="rect">
                <a:avLst/>
              </a:prstGeom>
              <a:blipFill rotWithShape="1">
                <a:blip r:embed="rId2"/>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6 CuadroTexto"/>
              <p:cNvSpPr txBox="1"/>
              <p:nvPr/>
            </p:nvSpPr>
            <p:spPr>
              <a:xfrm>
                <a:off x="6874201" y="3064932"/>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a:rPr>
                            <m:t>𝑥</m:t>
                          </m:r>
                        </m:e>
                        <m:sub>
                          <m:r>
                            <a:rPr lang="es-MX" b="0" i="1" smtClean="0">
                              <a:latin typeface="Cambria Math"/>
                            </a:rPr>
                            <m:t>2</m:t>
                          </m:r>
                        </m:sub>
                      </m:sSub>
                    </m:oMath>
                  </m:oMathPara>
                </a14:m>
                <a:endParaRPr lang="es-MX" dirty="0"/>
              </a:p>
            </p:txBody>
          </p:sp>
        </mc:Choice>
        <mc:Fallback xmlns="">
          <p:sp>
            <p:nvSpPr>
              <p:cNvPr id="7" name="6 CuadroTexto"/>
              <p:cNvSpPr txBox="1">
                <a:spLocks noRot="1" noChangeAspect="1" noMove="1" noResize="1" noEditPoints="1" noAdjustHandles="1" noChangeArrowheads="1" noChangeShapeType="1" noTextEdit="1"/>
              </p:cNvSpPr>
              <p:nvPr/>
            </p:nvSpPr>
            <p:spPr>
              <a:xfrm>
                <a:off x="6874201" y="3064932"/>
                <a:ext cx="477310" cy="369332"/>
              </a:xfrm>
              <a:prstGeom prst="rect">
                <a:avLst/>
              </a:prstGeom>
              <a:blipFill rotWithShape="1">
                <a:blip r:embed="rId3"/>
                <a:stretch>
                  <a:fillRect b="-166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6874201" y="3434264"/>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a:rPr>
                            <m:t>𝑥</m:t>
                          </m:r>
                        </m:e>
                        <m:sub>
                          <m:r>
                            <a:rPr lang="es-MX" b="0" i="1" smtClean="0">
                              <a:latin typeface="Cambria Math"/>
                            </a:rPr>
                            <m:t>3</m:t>
                          </m:r>
                        </m:sub>
                      </m:sSub>
                    </m:oMath>
                  </m:oMathPara>
                </a14:m>
                <a:endParaRPr lang="es-MX" dirty="0"/>
              </a:p>
            </p:txBody>
          </p:sp>
        </mc:Choice>
        <mc:Fallback xmlns="">
          <p:sp>
            <p:nvSpPr>
              <p:cNvPr id="8" name="7 CuadroTexto"/>
              <p:cNvSpPr txBox="1">
                <a:spLocks noRot="1" noChangeAspect="1" noMove="1" noResize="1" noEditPoints="1" noAdjustHandles="1" noChangeArrowheads="1" noChangeShapeType="1" noTextEdit="1"/>
              </p:cNvSpPr>
              <p:nvPr/>
            </p:nvSpPr>
            <p:spPr>
              <a:xfrm>
                <a:off x="6874201" y="3434264"/>
                <a:ext cx="477310" cy="369332"/>
              </a:xfrm>
              <a:prstGeom prst="rect">
                <a:avLst/>
              </a:prstGeom>
              <a:blipFill rotWithShape="1">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9" name="8 CuadroTexto"/>
              <p:cNvSpPr txBox="1"/>
              <p:nvPr/>
            </p:nvSpPr>
            <p:spPr>
              <a:xfrm>
                <a:off x="6866731" y="4552786"/>
                <a:ext cx="492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a:rPr>
                            <m:t>𝑥</m:t>
                          </m:r>
                        </m:e>
                        <m:sub>
                          <m:r>
                            <a:rPr lang="es-MX" b="0" i="1" smtClean="0">
                              <a:latin typeface="Cambria Math"/>
                            </a:rPr>
                            <m:t>𝑑</m:t>
                          </m:r>
                        </m:sub>
                      </m:sSub>
                    </m:oMath>
                  </m:oMathPara>
                </a14:m>
                <a:endParaRPr lang="es-MX" dirty="0"/>
              </a:p>
            </p:txBody>
          </p:sp>
        </mc:Choice>
        <mc:Fallback xmlns="">
          <p:sp>
            <p:nvSpPr>
              <p:cNvPr id="9" name="8 CuadroTexto"/>
              <p:cNvSpPr txBox="1">
                <a:spLocks noRot="1" noChangeAspect="1" noMove="1" noResize="1" noEditPoints="1" noAdjustHandles="1" noChangeArrowheads="1" noChangeShapeType="1" noTextEdit="1"/>
              </p:cNvSpPr>
              <p:nvPr/>
            </p:nvSpPr>
            <p:spPr>
              <a:xfrm>
                <a:off x="6866731" y="4552786"/>
                <a:ext cx="492250" cy="369332"/>
              </a:xfrm>
              <a:prstGeom prst="rect">
                <a:avLst/>
              </a:prstGeom>
              <a:blipFill rotWithShape="1">
                <a:blip r:embed="rId5"/>
                <a:stretch>
                  <a:fillRect b="-166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0" name="9 CuadroTexto"/>
              <p:cNvSpPr txBox="1"/>
              <p:nvPr/>
            </p:nvSpPr>
            <p:spPr>
              <a:xfrm>
                <a:off x="6952396" y="3976722"/>
                <a:ext cx="3209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a:rPr>
                        <m:t>⋮</m:t>
                      </m:r>
                    </m:oMath>
                  </m:oMathPara>
                </a14:m>
                <a:endParaRPr lang="es-MX" dirty="0"/>
              </a:p>
            </p:txBody>
          </p:sp>
        </mc:Choice>
        <mc:Fallback xmlns="">
          <p:sp>
            <p:nvSpPr>
              <p:cNvPr id="10" name="9 CuadroTexto"/>
              <p:cNvSpPr txBox="1">
                <a:spLocks noRot="1" noChangeAspect="1" noMove="1" noResize="1" noEditPoints="1" noAdjustHandles="1" noChangeArrowheads="1" noChangeShapeType="1" noTextEdit="1"/>
              </p:cNvSpPr>
              <p:nvPr/>
            </p:nvSpPr>
            <p:spPr>
              <a:xfrm>
                <a:off x="6952396" y="3976722"/>
                <a:ext cx="320921" cy="369332"/>
              </a:xfrm>
              <a:prstGeom prst="rect">
                <a:avLst/>
              </a:prstGeom>
              <a:blipFill rotWithShape="1">
                <a:blip r:embed="rId6"/>
                <a:stretch>
                  <a:fillRect/>
                </a:stretch>
              </a:blipFill>
            </p:spPr>
            <p:txBody>
              <a:bodyPr/>
              <a:lstStyle/>
              <a:p>
                <a:r>
                  <a:rPr lang="es-MX">
                    <a:noFill/>
                  </a:rPr>
                  <a:t> </a:t>
                </a:r>
              </a:p>
            </p:txBody>
          </p:sp>
        </mc:Fallback>
      </mc:AlternateContent>
      <p:sp>
        <p:nvSpPr>
          <p:cNvPr id="11" name="10 CuadroTexto"/>
          <p:cNvSpPr txBox="1"/>
          <p:nvPr/>
        </p:nvSpPr>
        <p:spPr>
          <a:xfrm>
            <a:off x="6507562" y="2326268"/>
            <a:ext cx="2262158" cy="369332"/>
          </a:xfrm>
          <a:prstGeom prst="rect">
            <a:avLst/>
          </a:prstGeom>
          <a:noFill/>
        </p:spPr>
        <p:txBody>
          <a:bodyPr wrap="none" rtlCol="0">
            <a:spAutoFit/>
          </a:bodyPr>
          <a:lstStyle/>
          <a:p>
            <a:r>
              <a:rPr lang="es-MX" b="1" dirty="0">
                <a:solidFill>
                  <a:srgbClr val="292934"/>
                </a:solidFill>
              </a:rPr>
              <a:t>Atributos (entrada)</a:t>
            </a:r>
            <a:endParaRPr lang="es-MX" dirty="0">
              <a:solidFill>
                <a:srgbClr val="292934"/>
              </a:solidFill>
            </a:endParaRPr>
          </a:p>
        </p:txBody>
      </p:sp>
      <mc:AlternateContent xmlns:mc="http://schemas.openxmlformats.org/markup-compatibility/2006" xmlns:a14="http://schemas.microsoft.com/office/drawing/2010/main">
        <mc:Choice Requires="a14">
          <p:sp>
            <p:nvSpPr>
              <p:cNvPr id="12" name="11 CuadroTexto"/>
              <p:cNvSpPr txBox="1"/>
              <p:nvPr/>
            </p:nvSpPr>
            <p:spPr>
              <a:xfrm>
                <a:off x="5075284" y="3861048"/>
                <a:ext cx="3209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a:rPr>
                        <m:t>⋮</m:t>
                      </m:r>
                    </m:oMath>
                  </m:oMathPara>
                </a14:m>
                <a:endParaRPr lang="es-MX" dirty="0"/>
              </a:p>
            </p:txBody>
          </p:sp>
        </mc:Choice>
        <mc:Fallback xmlns="">
          <p:sp>
            <p:nvSpPr>
              <p:cNvPr id="12" name="11 CuadroTexto"/>
              <p:cNvSpPr txBox="1">
                <a:spLocks noRot="1" noChangeAspect="1" noMove="1" noResize="1" noEditPoints="1" noAdjustHandles="1" noChangeArrowheads="1" noChangeShapeType="1" noTextEdit="1"/>
              </p:cNvSpPr>
              <p:nvPr/>
            </p:nvSpPr>
            <p:spPr>
              <a:xfrm>
                <a:off x="5075284" y="3861048"/>
                <a:ext cx="320921" cy="369332"/>
              </a:xfrm>
              <a:prstGeom prst="rect">
                <a:avLst/>
              </a:prstGeom>
              <a:blipFill rotWithShape="1">
                <a:blip r:embed="rId7"/>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3" name="12 CuadroTexto"/>
              <p:cNvSpPr txBox="1"/>
              <p:nvPr/>
            </p:nvSpPr>
            <p:spPr>
              <a:xfrm>
                <a:off x="2051720" y="3808393"/>
                <a:ext cx="3209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a:rPr>
                        <m:t>⋮</m:t>
                      </m:r>
                    </m:oMath>
                  </m:oMathPara>
                </a14:m>
                <a:endParaRPr lang="es-MX" dirty="0"/>
              </a:p>
            </p:txBody>
          </p:sp>
        </mc:Choice>
        <mc:Fallback xmlns="">
          <p:sp>
            <p:nvSpPr>
              <p:cNvPr id="13" name="12 CuadroTexto"/>
              <p:cNvSpPr txBox="1">
                <a:spLocks noRot="1" noChangeAspect="1" noMove="1" noResize="1" noEditPoints="1" noAdjustHandles="1" noChangeArrowheads="1" noChangeShapeType="1" noTextEdit="1"/>
              </p:cNvSpPr>
              <p:nvPr/>
            </p:nvSpPr>
            <p:spPr>
              <a:xfrm>
                <a:off x="2051720" y="3808393"/>
                <a:ext cx="320921" cy="369332"/>
              </a:xfrm>
              <a:prstGeom prst="rect">
                <a:avLst/>
              </a:prstGeom>
              <a:blipFill rotWithShape="1">
                <a:blip r:embed="rId8"/>
                <a:stretch>
                  <a:fillRect/>
                </a:stretch>
              </a:blipFill>
            </p:spPr>
            <p:txBody>
              <a:bodyPr/>
              <a:lstStyle/>
              <a:p>
                <a:r>
                  <a:rPr lang="es-MX">
                    <a:noFill/>
                  </a:rPr>
                  <a:t> </a:t>
                </a:r>
              </a:p>
            </p:txBody>
          </p:sp>
        </mc:Fallback>
      </mc:AlternateContent>
      <p:sp>
        <p:nvSpPr>
          <p:cNvPr id="14" name="13 CuadroTexto"/>
          <p:cNvSpPr txBox="1"/>
          <p:nvPr/>
        </p:nvSpPr>
        <p:spPr>
          <a:xfrm>
            <a:off x="4569723" y="5269850"/>
            <a:ext cx="2018501" cy="369332"/>
          </a:xfrm>
          <a:prstGeom prst="rect">
            <a:avLst/>
          </a:prstGeom>
          <a:noFill/>
        </p:spPr>
        <p:txBody>
          <a:bodyPr wrap="none" rtlCol="0">
            <a:spAutoFit/>
          </a:bodyPr>
          <a:lstStyle/>
          <a:p>
            <a:r>
              <a:rPr lang="es-MX" b="1" dirty="0">
                <a:solidFill>
                  <a:srgbClr val="292934"/>
                </a:solidFill>
              </a:rPr>
              <a:t>Decisión (salida)</a:t>
            </a:r>
            <a:endParaRPr lang="es-MX" dirty="0">
              <a:solidFill>
                <a:srgbClr val="292934"/>
              </a:solidFill>
            </a:endParaRPr>
          </a:p>
        </p:txBody>
      </p:sp>
      <mc:AlternateContent xmlns:mc="http://schemas.openxmlformats.org/markup-compatibility/2006" xmlns:a14="http://schemas.microsoft.com/office/drawing/2010/main">
        <mc:Choice Requires="a14">
          <p:sp>
            <p:nvSpPr>
              <p:cNvPr id="15" name="14 CuadroTexto"/>
              <p:cNvSpPr txBox="1"/>
              <p:nvPr/>
            </p:nvSpPr>
            <p:spPr>
              <a:xfrm>
                <a:off x="6660232" y="5178286"/>
                <a:ext cx="1083182" cy="552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a:rPr>
                        <m:t>𝑦</m:t>
                      </m:r>
                      <m:r>
                        <a:rPr lang="es-MX" b="0" i="1" smtClean="0">
                          <a:latin typeface="Cambria Math"/>
                        </a:rPr>
                        <m:t>=</m:t>
                      </m:r>
                      <m:d>
                        <m:dPr>
                          <m:begChr m:val="{"/>
                          <m:endChr m:val=""/>
                          <m:ctrlPr>
                            <a:rPr lang="es-MX" b="0" i="1" smtClean="0">
                              <a:latin typeface="Cambria Math" panose="02040503050406030204" pitchFamily="18" charset="0"/>
                            </a:rPr>
                          </m:ctrlPr>
                        </m:dPr>
                        <m:e>
                          <m:m>
                            <m:mPr>
                              <m:mcs>
                                <m:mc>
                                  <m:mcPr>
                                    <m:count m:val="1"/>
                                    <m:mcJc m:val="center"/>
                                  </m:mcPr>
                                </m:mc>
                              </m:mcs>
                              <m:ctrlPr>
                                <a:rPr lang="es-MX" b="0" i="1" smtClean="0">
                                  <a:latin typeface="Cambria Math" panose="02040503050406030204" pitchFamily="18" charset="0"/>
                                </a:rPr>
                              </m:ctrlPr>
                            </m:mPr>
                            <m:mr>
                              <m:e>
                                <m:r>
                                  <m:rPr>
                                    <m:brk m:alnAt="7"/>
                                  </m:rPr>
                                  <a:rPr lang="es-MX" b="0" i="1" smtClean="0">
                                    <a:latin typeface="Cambria Math"/>
                                  </a:rPr>
                                  <m:t>+</m:t>
                                </m:r>
                                <m:r>
                                  <a:rPr lang="es-MX" b="0" i="1" smtClean="0">
                                    <a:latin typeface="Cambria Math"/>
                                  </a:rPr>
                                  <m:t>1</m:t>
                                </m:r>
                              </m:e>
                            </m:mr>
                            <m:mr>
                              <m:e>
                                <m:r>
                                  <a:rPr lang="es-MX" b="0" i="1" smtClean="0">
                                    <a:latin typeface="Cambria Math"/>
                                  </a:rPr>
                                  <m:t>−1</m:t>
                                </m:r>
                              </m:e>
                            </m:mr>
                          </m:m>
                        </m:e>
                      </m:d>
                    </m:oMath>
                  </m:oMathPara>
                </a14:m>
                <a:endParaRPr lang="es-MX" dirty="0"/>
              </a:p>
            </p:txBody>
          </p:sp>
        </mc:Choice>
        <mc:Fallback xmlns="">
          <p:sp>
            <p:nvSpPr>
              <p:cNvPr id="15" name="14 CuadroTexto"/>
              <p:cNvSpPr txBox="1">
                <a:spLocks noRot="1" noChangeAspect="1" noMove="1" noResize="1" noEditPoints="1" noAdjustHandles="1" noChangeArrowheads="1" noChangeShapeType="1" noTextEdit="1"/>
              </p:cNvSpPr>
              <p:nvPr/>
            </p:nvSpPr>
            <p:spPr>
              <a:xfrm>
                <a:off x="6660232" y="5178286"/>
                <a:ext cx="1083182" cy="552459"/>
              </a:xfrm>
              <a:prstGeom prst="rect">
                <a:avLst/>
              </a:prstGeom>
              <a:blipFill rotWithShape="1">
                <a:blip r:embed="rId9"/>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66204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200" dirty="0"/>
              <a:t>Un conjunto de hipótesis simple: el </a:t>
            </a:r>
            <a:r>
              <a:rPr lang="es-MX" sz="3200" dirty="0" err="1"/>
              <a:t>perceptrón</a:t>
            </a:r>
            <a:endParaRPr lang="es-MX" sz="3200" dirty="0"/>
          </a:p>
        </p:txBody>
      </p:sp>
      <mc:AlternateContent xmlns:mc="http://schemas.openxmlformats.org/markup-compatibility/2006" xmlns:a14="http://schemas.microsoft.com/office/drawing/2010/main">
        <mc:Choice Requires="a14">
          <p:sp>
            <p:nvSpPr>
              <p:cNvPr id="3" name="2 CuadroTexto"/>
              <p:cNvSpPr txBox="1"/>
              <p:nvPr/>
            </p:nvSpPr>
            <p:spPr>
              <a:xfrm>
                <a:off x="611560" y="1916832"/>
                <a:ext cx="6480720" cy="369332"/>
              </a:xfrm>
              <a:prstGeom prst="rect">
                <a:avLst/>
              </a:prstGeom>
              <a:noFill/>
            </p:spPr>
            <p:txBody>
              <a:bodyPr wrap="square" rtlCol="0">
                <a:spAutoFit/>
              </a:bodyPr>
              <a:lstStyle/>
              <a:p>
                <a:r>
                  <a:rPr lang="es-MX" dirty="0">
                    <a:solidFill>
                      <a:srgbClr val="292934"/>
                    </a:solidFill>
                  </a:rPr>
                  <a:t>Para una entrada </a:t>
                </a:r>
                <a14:m>
                  <m:oMath xmlns:m="http://schemas.openxmlformats.org/officeDocument/2006/math">
                    <m:r>
                      <a:rPr lang="es-MX" b="1">
                        <a:solidFill>
                          <a:srgbClr val="292934"/>
                        </a:solidFill>
                        <a:latin typeface="Cambria Math"/>
                      </a:rPr>
                      <m:t>𝐱</m:t>
                    </m:r>
                    <m:r>
                      <a:rPr lang="es-MX" i="1">
                        <a:solidFill>
                          <a:srgbClr val="292934"/>
                        </a:solidFill>
                        <a:latin typeface="Cambria Math"/>
                      </a:rPr>
                      <m:t>=(</m:t>
                    </m:r>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1</m:t>
                        </m:r>
                      </m:sub>
                    </m:sSub>
                    <m:r>
                      <a:rPr lang="es-MX" i="1">
                        <a:solidFill>
                          <a:srgbClr val="292934"/>
                        </a:solidFill>
                        <a:latin typeface="Cambria Math"/>
                      </a:rPr>
                      <m:t>, …, </m:t>
                    </m:r>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𝑑</m:t>
                        </m:r>
                      </m:sub>
                    </m:sSub>
                    <m:r>
                      <a:rPr lang="es-MX" i="1">
                        <a:solidFill>
                          <a:srgbClr val="292934"/>
                        </a:solidFill>
                        <a:latin typeface="Cambria Math"/>
                      </a:rPr>
                      <m:t>)</m:t>
                    </m:r>
                  </m:oMath>
                </a14:m>
                <a:r>
                  <a:rPr lang="es-MX" dirty="0">
                    <a:solidFill>
                      <a:srgbClr val="292934"/>
                    </a:solidFill>
                  </a:rPr>
                  <a:t> “atributos de un cliente”</a:t>
                </a:r>
              </a:p>
            </p:txBody>
          </p:sp>
        </mc:Choice>
        <mc:Fallback xmlns="">
          <p:sp>
            <p:nvSpPr>
              <p:cNvPr id="3" name="2 CuadroTexto"/>
              <p:cNvSpPr txBox="1">
                <a:spLocks noRot="1" noChangeAspect="1" noMove="1" noResize="1" noEditPoints="1" noAdjustHandles="1" noChangeArrowheads="1" noChangeShapeType="1" noTextEdit="1"/>
              </p:cNvSpPr>
              <p:nvPr/>
            </p:nvSpPr>
            <p:spPr>
              <a:xfrm>
                <a:off x="611560" y="1916832"/>
                <a:ext cx="6480720" cy="369332"/>
              </a:xfrm>
              <a:prstGeom prst="rect">
                <a:avLst/>
              </a:prstGeom>
              <a:blipFill rotWithShape="1">
                <a:blip r:embed="rId2"/>
                <a:stretch>
                  <a:fillRect l="-753" t="-8197" b="-24590"/>
                </a:stretch>
              </a:blipFill>
            </p:spPr>
            <p:txBody>
              <a:bodyPr/>
              <a:lstStyle/>
              <a:p>
                <a:r>
                  <a:rPr lang="es-MX">
                    <a:noFill/>
                  </a:rPr>
                  <a:t> </a:t>
                </a:r>
              </a:p>
            </p:txBody>
          </p:sp>
        </mc:Fallback>
      </mc:AlternateContent>
      <p:sp>
        <p:nvSpPr>
          <p:cNvPr id="4" name="3 CuadroTexto"/>
          <p:cNvSpPr txBox="1"/>
          <p:nvPr/>
        </p:nvSpPr>
        <p:spPr>
          <a:xfrm>
            <a:off x="588716" y="2808369"/>
            <a:ext cx="1847622" cy="369332"/>
          </a:xfrm>
          <a:prstGeom prst="rect">
            <a:avLst/>
          </a:prstGeom>
          <a:noFill/>
        </p:spPr>
        <p:txBody>
          <a:bodyPr wrap="none" rtlCol="0">
            <a:spAutoFit/>
          </a:bodyPr>
          <a:lstStyle/>
          <a:p>
            <a:r>
              <a:rPr lang="es-MX" dirty="0">
                <a:solidFill>
                  <a:srgbClr val="292934"/>
                </a:solidFill>
              </a:rPr>
              <a:t>Aprobar la TC si</a:t>
            </a:r>
          </a:p>
        </p:txBody>
      </p:sp>
      <mc:AlternateContent xmlns:mc="http://schemas.openxmlformats.org/markup-compatibility/2006" xmlns:a14="http://schemas.microsoft.com/office/drawing/2010/main">
        <mc:Choice Requires="a14">
          <p:sp>
            <p:nvSpPr>
              <p:cNvPr id="5" name="4 Rectángulo"/>
              <p:cNvSpPr/>
              <p:nvPr/>
            </p:nvSpPr>
            <p:spPr>
              <a:xfrm>
                <a:off x="2532932" y="2554581"/>
                <a:ext cx="2045432"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s-MX" i="1" smtClean="0">
                              <a:solidFill>
                                <a:srgbClr val="292934"/>
                              </a:solidFill>
                              <a:latin typeface="Cambria Math" panose="02040503050406030204" pitchFamily="18" charset="0"/>
                            </a:rPr>
                          </m:ctrlPr>
                        </m:naryPr>
                        <m:sub>
                          <m:r>
                            <m:rPr>
                              <m:brk m:alnAt="23"/>
                            </m:rPr>
                            <a:rPr lang="es-MX" b="0" i="1" smtClean="0">
                              <a:solidFill>
                                <a:srgbClr val="292934"/>
                              </a:solidFill>
                              <a:latin typeface="Cambria Math"/>
                            </a:rPr>
                            <m:t>𝑖</m:t>
                          </m:r>
                          <m:r>
                            <a:rPr lang="es-MX" b="0" i="1" smtClean="0">
                              <a:solidFill>
                                <a:srgbClr val="292934"/>
                              </a:solidFill>
                              <a:latin typeface="Cambria Math"/>
                            </a:rPr>
                            <m:t>=1</m:t>
                          </m:r>
                        </m:sub>
                        <m:sup>
                          <m:r>
                            <a:rPr lang="es-MX" b="0" i="1" smtClean="0">
                              <a:solidFill>
                                <a:srgbClr val="292934"/>
                              </a:solidFill>
                              <a:latin typeface="Cambria Math"/>
                            </a:rPr>
                            <m:t>𝑑</m:t>
                          </m:r>
                        </m:sup>
                        <m:e>
                          <m:sSub>
                            <m:sSubPr>
                              <m:ctrlPr>
                                <a:rPr lang="es-MX" b="0" i="1" smtClean="0">
                                  <a:solidFill>
                                    <a:srgbClr val="292934"/>
                                  </a:solidFill>
                                  <a:latin typeface="Cambria Math" panose="02040503050406030204" pitchFamily="18" charset="0"/>
                                </a:rPr>
                              </m:ctrlPr>
                            </m:sSubPr>
                            <m:e>
                              <m:r>
                                <a:rPr lang="es-MX" b="0" i="1" smtClean="0">
                                  <a:solidFill>
                                    <a:srgbClr val="292934"/>
                                  </a:solidFill>
                                  <a:latin typeface="Cambria Math"/>
                                </a:rPr>
                                <m:t>𝑤</m:t>
                              </m:r>
                            </m:e>
                            <m:sub>
                              <m:r>
                                <a:rPr lang="es-MX" b="0" i="1" smtClean="0">
                                  <a:solidFill>
                                    <a:srgbClr val="292934"/>
                                  </a:solidFill>
                                  <a:latin typeface="Cambria Math"/>
                                </a:rPr>
                                <m:t>𝑖</m:t>
                              </m:r>
                            </m:sub>
                          </m:sSub>
                          <m:sSub>
                            <m:sSubPr>
                              <m:ctrlPr>
                                <a:rPr lang="es-MX" b="0" i="1" smtClean="0">
                                  <a:solidFill>
                                    <a:srgbClr val="292934"/>
                                  </a:solidFill>
                                  <a:latin typeface="Cambria Math" panose="02040503050406030204" pitchFamily="18" charset="0"/>
                                </a:rPr>
                              </m:ctrlPr>
                            </m:sSubPr>
                            <m:e>
                              <m:r>
                                <a:rPr lang="es-MX" b="0" i="1" smtClean="0">
                                  <a:solidFill>
                                    <a:srgbClr val="292934"/>
                                  </a:solidFill>
                                  <a:latin typeface="Cambria Math"/>
                                </a:rPr>
                                <m:t>𝑥</m:t>
                              </m:r>
                            </m:e>
                            <m:sub>
                              <m:r>
                                <a:rPr lang="es-MX" b="0" i="1" smtClean="0">
                                  <a:solidFill>
                                    <a:srgbClr val="292934"/>
                                  </a:solidFill>
                                  <a:latin typeface="Cambria Math"/>
                                </a:rPr>
                                <m:t>𝑖</m:t>
                              </m:r>
                            </m:sub>
                          </m:sSub>
                        </m:e>
                      </m:nary>
                      <m:r>
                        <a:rPr lang="es-MX" b="0" i="1" smtClean="0">
                          <a:solidFill>
                            <a:srgbClr val="292934"/>
                          </a:solidFill>
                          <a:latin typeface="Cambria Math"/>
                        </a:rPr>
                        <m:t>&gt;</m:t>
                      </m:r>
                      <m:r>
                        <m:rPr>
                          <m:sty m:val="p"/>
                        </m:rPr>
                        <a:rPr lang="es-MX" b="0" i="0" smtClean="0">
                          <a:solidFill>
                            <a:srgbClr val="292934"/>
                          </a:solidFill>
                          <a:latin typeface="Cambria Math"/>
                        </a:rPr>
                        <m:t>umbral</m:t>
                      </m:r>
                    </m:oMath>
                  </m:oMathPara>
                </a14:m>
                <a:endParaRPr lang="es-MX" dirty="0"/>
              </a:p>
            </p:txBody>
          </p:sp>
        </mc:Choice>
        <mc:Fallback xmlns="">
          <p:sp>
            <p:nvSpPr>
              <p:cNvPr id="5" name="4 Rectángulo"/>
              <p:cNvSpPr>
                <a:spLocks noRot="1" noChangeAspect="1" noMove="1" noResize="1" noEditPoints="1" noAdjustHandles="1" noChangeArrowheads="1" noChangeShapeType="1" noTextEdit="1"/>
              </p:cNvSpPr>
              <p:nvPr/>
            </p:nvSpPr>
            <p:spPr>
              <a:xfrm>
                <a:off x="2532932" y="2554581"/>
                <a:ext cx="2045432" cy="876907"/>
              </a:xfrm>
              <a:prstGeom prst="rect">
                <a:avLst/>
              </a:prstGeom>
              <a:blipFill rotWithShape="1">
                <a:blip r:embed="rId3"/>
                <a:stretch>
                  <a:fillRect/>
                </a:stretch>
              </a:blipFill>
            </p:spPr>
            <p:txBody>
              <a:bodyPr/>
              <a:lstStyle/>
              <a:p>
                <a:r>
                  <a:rPr lang="es-MX">
                    <a:noFill/>
                  </a:rPr>
                  <a:t> </a:t>
                </a:r>
              </a:p>
            </p:txBody>
          </p:sp>
        </mc:Fallback>
      </mc:AlternateContent>
      <p:sp>
        <p:nvSpPr>
          <p:cNvPr id="6" name="5 CuadroTexto"/>
          <p:cNvSpPr txBox="1"/>
          <p:nvPr/>
        </p:nvSpPr>
        <p:spPr>
          <a:xfrm>
            <a:off x="634014" y="3816481"/>
            <a:ext cx="1911742" cy="369332"/>
          </a:xfrm>
          <a:prstGeom prst="rect">
            <a:avLst/>
          </a:prstGeom>
          <a:noFill/>
        </p:spPr>
        <p:txBody>
          <a:bodyPr wrap="none" rtlCol="0">
            <a:spAutoFit/>
          </a:bodyPr>
          <a:lstStyle/>
          <a:p>
            <a:r>
              <a:rPr lang="es-MX" dirty="0">
                <a:solidFill>
                  <a:srgbClr val="292934"/>
                </a:solidFill>
              </a:rPr>
              <a:t>Denegar la TC si</a:t>
            </a:r>
          </a:p>
        </p:txBody>
      </p:sp>
      <mc:AlternateContent xmlns:mc="http://schemas.openxmlformats.org/markup-compatibility/2006" xmlns:a14="http://schemas.microsoft.com/office/drawing/2010/main">
        <mc:Choice Requires="a14">
          <p:sp>
            <p:nvSpPr>
              <p:cNvPr id="7" name="6 Rectángulo"/>
              <p:cNvSpPr/>
              <p:nvPr/>
            </p:nvSpPr>
            <p:spPr>
              <a:xfrm>
                <a:off x="2532932" y="3562693"/>
                <a:ext cx="2045432"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s-MX" i="1" smtClean="0">
                              <a:solidFill>
                                <a:srgbClr val="292934"/>
                              </a:solidFill>
                              <a:latin typeface="Cambria Math" panose="02040503050406030204" pitchFamily="18" charset="0"/>
                            </a:rPr>
                          </m:ctrlPr>
                        </m:naryPr>
                        <m:sub>
                          <m:r>
                            <m:rPr>
                              <m:brk m:alnAt="23"/>
                            </m:rPr>
                            <a:rPr lang="es-MX" b="0" i="1" smtClean="0">
                              <a:solidFill>
                                <a:srgbClr val="292934"/>
                              </a:solidFill>
                              <a:latin typeface="Cambria Math"/>
                            </a:rPr>
                            <m:t>𝑖</m:t>
                          </m:r>
                          <m:r>
                            <a:rPr lang="es-MX" b="0" i="1" smtClean="0">
                              <a:solidFill>
                                <a:srgbClr val="292934"/>
                              </a:solidFill>
                              <a:latin typeface="Cambria Math"/>
                            </a:rPr>
                            <m:t>=1</m:t>
                          </m:r>
                        </m:sub>
                        <m:sup>
                          <m:r>
                            <a:rPr lang="es-MX" b="0" i="1" smtClean="0">
                              <a:solidFill>
                                <a:srgbClr val="292934"/>
                              </a:solidFill>
                              <a:latin typeface="Cambria Math"/>
                            </a:rPr>
                            <m:t>𝑑</m:t>
                          </m:r>
                        </m:sup>
                        <m:e>
                          <m:sSub>
                            <m:sSubPr>
                              <m:ctrlPr>
                                <a:rPr lang="es-MX" b="0" i="1" smtClean="0">
                                  <a:solidFill>
                                    <a:srgbClr val="292934"/>
                                  </a:solidFill>
                                  <a:latin typeface="Cambria Math" panose="02040503050406030204" pitchFamily="18" charset="0"/>
                                </a:rPr>
                              </m:ctrlPr>
                            </m:sSubPr>
                            <m:e>
                              <m:r>
                                <a:rPr lang="es-MX" b="0" i="1" smtClean="0">
                                  <a:solidFill>
                                    <a:srgbClr val="292934"/>
                                  </a:solidFill>
                                  <a:latin typeface="Cambria Math"/>
                                </a:rPr>
                                <m:t>𝑤</m:t>
                              </m:r>
                            </m:e>
                            <m:sub>
                              <m:r>
                                <a:rPr lang="es-MX" b="0" i="1" smtClean="0">
                                  <a:solidFill>
                                    <a:srgbClr val="292934"/>
                                  </a:solidFill>
                                  <a:latin typeface="Cambria Math"/>
                                </a:rPr>
                                <m:t>𝑖</m:t>
                              </m:r>
                            </m:sub>
                          </m:sSub>
                          <m:sSub>
                            <m:sSubPr>
                              <m:ctrlPr>
                                <a:rPr lang="es-MX" b="0" i="1" smtClean="0">
                                  <a:solidFill>
                                    <a:srgbClr val="292934"/>
                                  </a:solidFill>
                                  <a:latin typeface="Cambria Math" panose="02040503050406030204" pitchFamily="18" charset="0"/>
                                </a:rPr>
                              </m:ctrlPr>
                            </m:sSubPr>
                            <m:e>
                              <m:r>
                                <a:rPr lang="es-MX" b="0" i="1" smtClean="0">
                                  <a:solidFill>
                                    <a:srgbClr val="292934"/>
                                  </a:solidFill>
                                  <a:latin typeface="Cambria Math"/>
                                </a:rPr>
                                <m:t>𝑥</m:t>
                              </m:r>
                            </m:e>
                            <m:sub>
                              <m:r>
                                <a:rPr lang="es-MX" b="0" i="1" smtClean="0">
                                  <a:solidFill>
                                    <a:srgbClr val="292934"/>
                                  </a:solidFill>
                                  <a:latin typeface="Cambria Math"/>
                                </a:rPr>
                                <m:t>𝑖</m:t>
                              </m:r>
                            </m:sub>
                          </m:sSub>
                        </m:e>
                      </m:nary>
                      <m:r>
                        <a:rPr lang="es-MX" b="0" i="1" smtClean="0">
                          <a:solidFill>
                            <a:srgbClr val="292934"/>
                          </a:solidFill>
                          <a:latin typeface="Cambria Math"/>
                        </a:rPr>
                        <m:t>&lt;</m:t>
                      </m:r>
                      <m:r>
                        <m:rPr>
                          <m:sty m:val="p"/>
                        </m:rPr>
                        <a:rPr lang="es-MX" b="0" i="0" smtClean="0">
                          <a:solidFill>
                            <a:srgbClr val="292934"/>
                          </a:solidFill>
                          <a:latin typeface="Cambria Math"/>
                        </a:rPr>
                        <m:t>umbral</m:t>
                      </m:r>
                    </m:oMath>
                  </m:oMathPara>
                </a14:m>
                <a:endParaRPr lang="es-MX" dirty="0"/>
              </a:p>
            </p:txBody>
          </p:sp>
        </mc:Choice>
        <mc:Fallback xmlns="">
          <p:sp>
            <p:nvSpPr>
              <p:cNvPr id="7" name="6 Rectángulo"/>
              <p:cNvSpPr>
                <a:spLocks noRot="1" noChangeAspect="1" noMove="1" noResize="1" noEditPoints="1" noAdjustHandles="1" noChangeArrowheads="1" noChangeShapeType="1" noTextEdit="1"/>
              </p:cNvSpPr>
              <p:nvPr/>
            </p:nvSpPr>
            <p:spPr>
              <a:xfrm>
                <a:off x="2532932" y="3562693"/>
                <a:ext cx="2045432" cy="876907"/>
              </a:xfrm>
              <a:prstGeom prst="rect">
                <a:avLst/>
              </a:prstGeom>
              <a:blipFill rotWithShape="1">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467544" y="4684494"/>
                <a:ext cx="5288820" cy="369332"/>
              </a:xfrm>
              <a:prstGeom prst="rect">
                <a:avLst/>
              </a:prstGeom>
              <a:noFill/>
            </p:spPr>
            <p:txBody>
              <a:bodyPr wrap="none" rtlCol="0">
                <a:spAutoFit/>
              </a:bodyPr>
              <a:lstStyle/>
              <a:p>
                <a:r>
                  <a:rPr lang="es-MX" dirty="0">
                    <a:solidFill>
                      <a:srgbClr val="292934"/>
                    </a:solidFill>
                  </a:rPr>
                  <a:t>Esta fórmula lineal  </a:t>
                </a:r>
                <a14:m>
                  <m:oMath xmlns:m="http://schemas.openxmlformats.org/officeDocument/2006/math">
                    <m:r>
                      <a:rPr lang="es-MX" b="0" i="1" smtClean="0">
                        <a:solidFill>
                          <a:srgbClr val="292934"/>
                        </a:solidFill>
                        <a:latin typeface="Cambria Math"/>
                      </a:rPr>
                      <m:t>h</m:t>
                    </m:r>
                    <m:r>
                      <a:rPr lang="es-MX" b="0" i="1" smtClean="0">
                        <a:solidFill>
                          <a:srgbClr val="292934"/>
                        </a:solidFill>
                        <a:latin typeface="Cambria Math"/>
                      </a:rPr>
                      <m:t>∈</m:t>
                    </m:r>
                    <m:r>
                      <a:rPr lang="es-MX" b="0" i="1" smtClean="0">
                        <a:solidFill>
                          <a:srgbClr val="292934"/>
                        </a:solidFill>
                        <a:latin typeface="Cambria Math"/>
                        <a:ea typeface="Cambria Math"/>
                      </a:rPr>
                      <m:t>ℋ</m:t>
                    </m:r>
                  </m:oMath>
                </a14:m>
                <a:r>
                  <a:rPr lang="es-MX" dirty="0">
                    <a:solidFill>
                      <a:srgbClr val="292934"/>
                    </a:solidFill>
                  </a:rPr>
                  <a:t> puede escribirse como:</a:t>
                </a:r>
              </a:p>
            </p:txBody>
          </p:sp>
        </mc:Choice>
        <mc:Fallback xmlns="">
          <p:sp>
            <p:nvSpPr>
              <p:cNvPr id="8" name="7 CuadroTexto"/>
              <p:cNvSpPr txBox="1">
                <a:spLocks noRot="1" noChangeAspect="1" noMove="1" noResize="1" noEditPoints="1" noAdjustHandles="1" noChangeArrowheads="1" noChangeShapeType="1" noTextEdit="1"/>
              </p:cNvSpPr>
              <p:nvPr/>
            </p:nvSpPr>
            <p:spPr>
              <a:xfrm>
                <a:off x="467544" y="4684494"/>
                <a:ext cx="5288820" cy="369332"/>
              </a:xfrm>
              <a:prstGeom prst="rect">
                <a:avLst/>
              </a:prstGeom>
              <a:blipFill rotWithShape="1">
                <a:blip r:embed="rId5"/>
                <a:stretch>
                  <a:fillRect l="-1038" t="-8197" r="-346" b="-2459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9" name="8 Rectángulo"/>
              <p:cNvSpPr/>
              <p:nvPr/>
            </p:nvSpPr>
            <p:spPr>
              <a:xfrm>
                <a:off x="1512527" y="5301208"/>
                <a:ext cx="3864071" cy="1126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0" i="1" smtClean="0">
                          <a:solidFill>
                            <a:srgbClr val="292934"/>
                          </a:solidFill>
                          <a:latin typeface="Cambria Math"/>
                        </a:rPr>
                        <m:t>h</m:t>
                      </m:r>
                      <m:d>
                        <m:dPr>
                          <m:ctrlPr>
                            <a:rPr lang="es-MX" b="0" i="1" smtClean="0">
                              <a:solidFill>
                                <a:srgbClr val="292934"/>
                              </a:solidFill>
                              <a:latin typeface="Cambria Math" panose="02040503050406030204" pitchFamily="18" charset="0"/>
                            </a:rPr>
                          </m:ctrlPr>
                        </m:dPr>
                        <m:e>
                          <m:r>
                            <a:rPr lang="es-MX" b="1" i="0" smtClean="0">
                              <a:solidFill>
                                <a:srgbClr val="292934"/>
                              </a:solidFill>
                              <a:latin typeface="Cambria Math"/>
                            </a:rPr>
                            <m:t>𝐱</m:t>
                          </m:r>
                        </m:e>
                      </m:d>
                      <m:r>
                        <a:rPr lang="es-MX" b="0" i="1" smtClean="0">
                          <a:solidFill>
                            <a:srgbClr val="292934"/>
                          </a:solidFill>
                          <a:latin typeface="Cambria Math"/>
                        </a:rPr>
                        <m:t>=</m:t>
                      </m:r>
                      <m:r>
                        <m:rPr>
                          <m:sty m:val="p"/>
                        </m:rPr>
                        <a:rPr lang="es-MX" b="0" i="0" smtClean="0">
                          <a:solidFill>
                            <a:srgbClr val="292934"/>
                          </a:solidFill>
                          <a:latin typeface="Cambria Math"/>
                        </a:rPr>
                        <m:t>sign</m:t>
                      </m:r>
                      <m:d>
                        <m:dPr>
                          <m:ctrlPr>
                            <a:rPr lang="es-MX" b="0" i="1" smtClean="0">
                              <a:solidFill>
                                <a:srgbClr val="292934"/>
                              </a:solidFill>
                              <a:latin typeface="Cambria Math" panose="02040503050406030204" pitchFamily="18" charset="0"/>
                            </a:rPr>
                          </m:ctrlPr>
                        </m:dPr>
                        <m:e>
                          <m:d>
                            <m:dPr>
                              <m:ctrlPr>
                                <a:rPr lang="es-MX" b="0" i="1" smtClean="0">
                                  <a:solidFill>
                                    <a:srgbClr val="292934"/>
                                  </a:solidFill>
                                  <a:latin typeface="Cambria Math" panose="02040503050406030204" pitchFamily="18" charset="0"/>
                                </a:rPr>
                              </m:ctrlPr>
                            </m:dPr>
                            <m:e>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=1</m:t>
                                  </m:r>
                                </m:sub>
                                <m:sup>
                                  <m:r>
                                    <a:rPr lang="es-MX" i="1">
                                      <a:solidFill>
                                        <a:srgbClr val="292934"/>
                                      </a:solidFill>
                                      <a:latin typeface="Cambria Math"/>
                                    </a:rPr>
                                    <m:t>𝑑</m:t>
                                  </m:r>
                                </m:sup>
                                <m:e>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𝑤</m:t>
                                      </m:r>
                                    </m:e>
                                    <m:sub>
                                      <m:r>
                                        <a:rPr lang="es-MX" i="1">
                                          <a:solidFill>
                                            <a:srgbClr val="292934"/>
                                          </a:solidFill>
                                          <a:latin typeface="Cambria Math"/>
                                        </a:rPr>
                                        <m:t>𝑖</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e>
                          </m:d>
                          <m:r>
                            <a:rPr lang="es-MX" i="1">
                              <a:solidFill>
                                <a:srgbClr val="292934"/>
                              </a:solidFill>
                              <a:latin typeface="Cambria Math"/>
                            </a:rPr>
                            <m:t>−</m:t>
                          </m:r>
                          <m:r>
                            <m:rPr>
                              <m:sty m:val="p"/>
                            </m:rPr>
                            <a:rPr lang="es-MX">
                              <a:solidFill>
                                <a:srgbClr val="292934"/>
                              </a:solidFill>
                              <a:latin typeface="Cambria Math"/>
                            </a:rPr>
                            <m:t>umbral</m:t>
                          </m:r>
                        </m:e>
                      </m:d>
                    </m:oMath>
                  </m:oMathPara>
                </a14:m>
                <a:endParaRPr lang="es-MX" dirty="0"/>
              </a:p>
            </p:txBody>
          </p:sp>
        </mc:Choice>
        <mc:Fallback xmlns="">
          <p:sp>
            <p:nvSpPr>
              <p:cNvPr id="9" name="8 Rectángulo"/>
              <p:cNvSpPr>
                <a:spLocks noRot="1" noChangeAspect="1" noMove="1" noResize="1" noEditPoints="1" noAdjustHandles="1" noChangeArrowheads="1" noChangeShapeType="1" noTextEdit="1"/>
              </p:cNvSpPr>
              <p:nvPr/>
            </p:nvSpPr>
            <p:spPr>
              <a:xfrm>
                <a:off x="1512527" y="5301208"/>
                <a:ext cx="3864071" cy="1126975"/>
              </a:xfrm>
              <a:prstGeom prst="rect">
                <a:avLst/>
              </a:prstGeom>
              <a:blipFill rotWithShape="1">
                <a:blip r:embed="rId6"/>
                <a:stretch>
                  <a:fillRect/>
                </a:stretch>
              </a:blipFill>
            </p:spPr>
            <p:txBody>
              <a:bodyPr/>
              <a:lstStyle/>
              <a:p>
                <a:r>
                  <a:rPr lang="es-MX">
                    <a:noFill/>
                  </a:rPr>
                  <a:t> </a:t>
                </a:r>
              </a:p>
            </p:txBody>
          </p:sp>
        </mc:Fallback>
      </mc:AlternateContent>
      <p:sp>
        <p:nvSpPr>
          <p:cNvPr id="11" name="10 CuadroTexto"/>
          <p:cNvSpPr txBox="1"/>
          <p:nvPr/>
        </p:nvSpPr>
        <p:spPr>
          <a:xfrm>
            <a:off x="971600" y="1412776"/>
            <a:ext cx="4566443" cy="369332"/>
          </a:xfrm>
          <a:prstGeom prst="rect">
            <a:avLst/>
          </a:prstGeom>
          <a:noFill/>
        </p:spPr>
        <p:txBody>
          <a:bodyPr wrap="none" rtlCol="0">
            <a:spAutoFit/>
          </a:bodyPr>
          <a:lstStyle/>
          <a:p>
            <a:r>
              <a:rPr lang="es-MX" b="1" dirty="0">
                <a:solidFill>
                  <a:srgbClr val="0070C0"/>
                </a:solidFill>
              </a:rPr>
              <a:t>Ejemplo</a:t>
            </a:r>
            <a:r>
              <a:rPr lang="es-MX" dirty="0">
                <a:solidFill>
                  <a:srgbClr val="292934"/>
                </a:solidFill>
              </a:rPr>
              <a:t>: Aprobación de Tarjeta de Crédito</a:t>
            </a:r>
          </a:p>
        </p:txBody>
      </p:sp>
    </p:spTree>
    <p:extLst>
      <p:ext uri="{BB962C8B-B14F-4D97-AF65-F5344CB8AC3E}">
        <p14:creationId xmlns:p14="http://schemas.microsoft.com/office/powerpoint/2010/main" val="284756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200" dirty="0"/>
              <a:t>Un conjunto de hipótesis simple: el </a:t>
            </a:r>
            <a:r>
              <a:rPr lang="es-MX" sz="3200" dirty="0" err="1"/>
              <a:t>perceptrón</a:t>
            </a:r>
            <a:endParaRPr lang="es-MX" sz="3200" dirty="0"/>
          </a:p>
        </p:txBody>
      </p:sp>
      <mc:AlternateContent xmlns:mc="http://schemas.openxmlformats.org/markup-compatibility/2006" xmlns:a14="http://schemas.microsoft.com/office/drawing/2010/main">
        <mc:Choice Requires="a14">
          <p:sp>
            <p:nvSpPr>
              <p:cNvPr id="3" name="2 CuadroTexto"/>
              <p:cNvSpPr txBox="1"/>
              <p:nvPr/>
            </p:nvSpPr>
            <p:spPr>
              <a:xfrm>
                <a:off x="611560" y="1916832"/>
                <a:ext cx="5986703" cy="369332"/>
              </a:xfrm>
              <a:prstGeom prst="rect">
                <a:avLst/>
              </a:prstGeom>
              <a:noFill/>
            </p:spPr>
            <p:txBody>
              <a:bodyPr wrap="none" rtlCol="0">
                <a:spAutoFit/>
              </a:bodyPr>
              <a:lstStyle/>
              <a:p>
                <a:r>
                  <a:rPr lang="es-MX" dirty="0">
                    <a:solidFill>
                      <a:srgbClr val="292934"/>
                    </a:solidFill>
                  </a:rPr>
                  <a:t>Para una entrada </a:t>
                </a:r>
                <a14:m>
                  <m:oMath xmlns:m="http://schemas.openxmlformats.org/officeDocument/2006/math">
                    <m:r>
                      <a:rPr lang="es-MX" b="1">
                        <a:solidFill>
                          <a:srgbClr val="292934"/>
                        </a:solidFill>
                        <a:latin typeface="Cambria Math"/>
                      </a:rPr>
                      <m:t>𝐱</m:t>
                    </m:r>
                    <m:r>
                      <a:rPr lang="es-MX" i="1">
                        <a:solidFill>
                          <a:srgbClr val="292934"/>
                        </a:solidFill>
                        <a:latin typeface="Cambria Math"/>
                      </a:rPr>
                      <m:t>=(</m:t>
                    </m:r>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1</m:t>
                        </m:r>
                      </m:sub>
                    </m:sSub>
                    <m:r>
                      <a:rPr lang="es-MX" i="1">
                        <a:solidFill>
                          <a:srgbClr val="292934"/>
                        </a:solidFill>
                        <a:latin typeface="Cambria Math"/>
                      </a:rPr>
                      <m:t>, …, </m:t>
                    </m:r>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𝑑</m:t>
                        </m:r>
                      </m:sub>
                    </m:sSub>
                    <m:r>
                      <a:rPr lang="es-MX" i="1">
                        <a:solidFill>
                          <a:srgbClr val="292934"/>
                        </a:solidFill>
                        <a:latin typeface="Cambria Math"/>
                      </a:rPr>
                      <m:t>)</m:t>
                    </m:r>
                  </m:oMath>
                </a14:m>
                <a:r>
                  <a:rPr lang="es-MX" dirty="0">
                    <a:solidFill>
                      <a:srgbClr val="292934"/>
                    </a:solidFill>
                  </a:rPr>
                  <a:t> “atributos de un cliente”</a:t>
                </a:r>
              </a:p>
            </p:txBody>
          </p:sp>
        </mc:Choice>
        <mc:Fallback xmlns="">
          <p:sp>
            <p:nvSpPr>
              <p:cNvPr id="3" name="2 CuadroTexto"/>
              <p:cNvSpPr txBox="1">
                <a:spLocks noRot="1" noChangeAspect="1" noMove="1" noResize="1" noEditPoints="1" noAdjustHandles="1" noChangeArrowheads="1" noChangeShapeType="1" noTextEdit="1"/>
              </p:cNvSpPr>
              <p:nvPr/>
            </p:nvSpPr>
            <p:spPr>
              <a:xfrm>
                <a:off x="611560" y="1916832"/>
                <a:ext cx="5986703" cy="369332"/>
              </a:xfrm>
              <a:prstGeom prst="rect">
                <a:avLst/>
              </a:prstGeom>
              <a:blipFill rotWithShape="1">
                <a:blip r:embed="rId2"/>
                <a:stretch>
                  <a:fillRect l="-815" t="-8197" b="-24590"/>
                </a:stretch>
              </a:blipFill>
            </p:spPr>
            <p:txBody>
              <a:bodyPr/>
              <a:lstStyle/>
              <a:p>
                <a:r>
                  <a:rPr lang="es-MX">
                    <a:noFill/>
                  </a:rPr>
                  <a:t> </a:t>
                </a:r>
              </a:p>
            </p:txBody>
          </p:sp>
        </mc:Fallback>
      </mc:AlternateContent>
      <p:sp>
        <p:nvSpPr>
          <p:cNvPr id="4" name="3 CuadroTexto"/>
          <p:cNvSpPr txBox="1"/>
          <p:nvPr/>
        </p:nvSpPr>
        <p:spPr>
          <a:xfrm>
            <a:off x="1043608" y="2636912"/>
            <a:ext cx="1847622" cy="369332"/>
          </a:xfrm>
          <a:prstGeom prst="rect">
            <a:avLst/>
          </a:prstGeom>
          <a:noFill/>
        </p:spPr>
        <p:txBody>
          <a:bodyPr wrap="none" rtlCol="0">
            <a:spAutoFit/>
          </a:bodyPr>
          <a:lstStyle/>
          <a:p>
            <a:r>
              <a:rPr lang="es-MX" dirty="0">
                <a:solidFill>
                  <a:srgbClr val="292934"/>
                </a:solidFill>
              </a:rPr>
              <a:t>Aprobar la TC si</a:t>
            </a:r>
          </a:p>
        </p:txBody>
      </p:sp>
      <mc:AlternateContent xmlns:mc="http://schemas.openxmlformats.org/markup-compatibility/2006" xmlns:a14="http://schemas.microsoft.com/office/drawing/2010/main">
        <mc:Choice Requires="a14">
          <p:sp>
            <p:nvSpPr>
              <p:cNvPr id="5" name="4 Rectángulo"/>
              <p:cNvSpPr/>
              <p:nvPr/>
            </p:nvSpPr>
            <p:spPr>
              <a:xfrm>
                <a:off x="2987824" y="2383124"/>
                <a:ext cx="2045432"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s-MX" i="1" smtClean="0">
                              <a:solidFill>
                                <a:srgbClr val="292934"/>
                              </a:solidFill>
                              <a:latin typeface="Cambria Math" panose="02040503050406030204" pitchFamily="18" charset="0"/>
                            </a:rPr>
                          </m:ctrlPr>
                        </m:naryPr>
                        <m:sub>
                          <m:r>
                            <m:rPr>
                              <m:brk m:alnAt="23"/>
                            </m:rPr>
                            <a:rPr lang="es-MX" b="0" i="1" smtClean="0">
                              <a:solidFill>
                                <a:srgbClr val="292934"/>
                              </a:solidFill>
                              <a:latin typeface="Cambria Math"/>
                            </a:rPr>
                            <m:t>𝑖</m:t>
                          </m:r>
                          <m:r>
                            <a:rPr lang="es-MX" b="0" i="1" smtClean="0">
                              <a:solidFill>
                                <a:srgbClr val="292934"/>
                              </a:solidFill>
                              <a:latin typeface="Cambria Math"/>
                            </a:rPr>
                            <m:t>=1</m:t>
                          </m:r>
                        </m:sub>
                        <m:sup>
                          <m:r>
                            <a:rPr lang="es-MX" b="0" i="1" smtClean="0">
                              <a:solidFill>
                                <a:srgbClr val="292934"/>
                              </a:solidFill>
                              <a:latin typeface="Cambria Math"/>
                            </a:rPr>
                            <m:t>𝑑</m:t>
                          </m:r>
                        </m:sup>
                        <m:e>
                          <m:sSub>
                            <m:sSubPr>
                              <m:ctrlPr>
                                <a:rPr lang="es-MX" b="0" i="1" smtClean="0">
                                  <a:solidFill>
                                    <a:srgbClr val="292934"/>
                                  </a:solidFill>
                                  <a:latin typeface="Cambria Math" panose="02040503050406030204" pitchFamily="18" charset="0"/>
                                </a:rPr>
                              </m:ctrlPr>
                            </m:sSubPr>
                            <m:e>
                              <m:r>
                                <a:rPr lang="es-MX" b="0" i="1" smtClean="0">
                                  <a:solidFill>
                                    <a:srgbClr val="292934"/>
                                  </a:solidFill>
                                  <a:latin typeface="Cambria Math"/>
                                </a:rPr>
                                <m:t>𝑤</m:t>
                              </m:r>
                            </m:e>
                            <m:sub>
                              <m:r>
                                <a:rPr lang="es-MX" b="0" i="1" smtClean="0">
                                  <a:solidFill>
                                    <a:srgbClr val="292934"/>
                                  </a:solidFill>
                                  <a:latin typeface="Cambria Math"/>
                                </a:rPr>
                                <m:t>𝑖</m:t>
                              </m:r>
                            </m:sub>
                          </m:sSub>
                          <m:sSub>
                            <m:sSubPr>
                              <m:ctrlPr>
                                <a:rPr lang="es-MX" b="0" i="1" smtClean="0">
                                  <a:solidFill>
                                    <a:srgbClr val="292934"/>
                                  </a:solidFill>
                                  <a:latin typeface="Cambria Math" panose="02040503050406030204" pitchFamily="18" charset="0"/>
                                </a:rPr>
                              </m:ctrlPr>
                            </m:sSubPr>
                            <m:e>
                              <m:r>
                                <a:rPr lang="es-MX" b="0" i="1" smtClean="0">
                                  <a:solidFill>
                                    <a:srgbClr val="292934"/>
                                  </a:solidFill>
                                  <a:latin typeface="Cambria Math"/>
                                </a:rPr>
                                <m:t>𝑥</m:t>
                              </m:r>
                            </m:e>
                            <m:sub>
                              <m:r>
                                <a:rPr lang="es-MX" b="0" i="1" smtClean="0">
                                  <a:solidFill>
                                    <a:srgbClr val="292934"/>
                                  </a:solidFill>
                                  <a:latin typeface="Cambria Math"/>
                                </a:rPr>
                                <m:t>𝑖</m:t>
                              </m:r>
                            </m:sub>
                          </m:sSub>
                        </m:e>
                      </m:nary>
                      <m:r>
                        <a:rPr lang="es-MX" b="0" i="1" smtClean="0">
                          <a:solidFill>
                            <a:srgbClr val="292934"/>
                          </a:solidFill>
                          <a:latin typeface="Cambria Math"/>
                        </a:rPr>
                        <m:t>&gt;</m:t>
                      </m:r>
                      <m:r>
                        <m:rPr>
                          <m:sty m:val="p"/>
                        </m:rPr>
                        <a:rPr lang="es-MX" b="0" i="0" smtClean="0">
                          <a:solidFill>
                            <a:srgbClr val="292934"/>
                          </a:solidFill>
                          <a:latin typeface="Cambria Math"/>
                        </a:rPr>
                        <m:t>umbral</m:t>
                      </m:r>
                    </m:oMath>
                  </m:oMathPara>
                </a14:m>
                <a:endParaRPr lang="es-MX" dirty="0"/>
              </a:p>
            </p:txBody>
          </p:sp>
        </mc:Choice>
        <mc:Fallback xmlns="">
          <p:sp>
            <p:nvSpPr>
              <p:cNvPr id="5" name="4 Rectángulo"/>
              <p:cNvSpPr>
                <a:spLocks noRot="1" noChangeAspect="1" noMove="1" noResize="1" noEditPoints="1" noAdjustHandles="1" noChangeArrowheads="1" noChangeShapeType="1" noTextEdit="1"/>
              </p:cNvSpPr>
              <p:nvPr/>
            </p:nvSpPr>
            <p:spPr>
              <a:xfrm>
                <a:off x="2987824" y="2383124"/>
                <a:ext cx="2045432" cy="876907"/>
              </a:xfrm>
              <a:prstGeom prst="rect">
                <a:avLst/>
              </a:prstGeom>
              <a:blipFill rotWithShape="1">
                <a:blip r:embed="rId3"/>
                <a:stretch>
                  <a:fillRect/>
                </a:stretch>
              </a:blipFill>
            </p:spPr>
            <p:txBody>
              <a:bodyPr/>
              <a:lstStyle/>
              <a:p>
                <a:r>
                  <a:rPr lang="es-MX">
                    <a:noFill/>
                  </a:rPr>
                  <a:t> </a:t>
                </a:r>
              </a:p>
            </p:txBody>
          </p:sp>
        </mc:Fallback>
      </mc:AlternateContent>
      <p:sp>
        <p:nvSpPr>
          <p:cNvPr id="6" name="5 CuadroTexto"/>
          <p:cNvSpPr txBox="1"/>
          <p:nvPr/>
        </p:nvSpPr>
        <p:spPr>
          <a:xfrm>
            <a:off x="1088906" y="3645024"/>
            <a:ext cx="1911742" cy="369332"/>
          </a:xfrm>
          <a:prstGeom prst="rect">
            <a:avLst/>
          </a:prstGeom>
          <a:noFill/>
        </p:spPr>
        <p:txBody>
          <a:bodyPr wrap="none" rtlCol="0">
            <a:spAutoFit/>
          </a:bodyPr>
          <a:lstStyle/>
          <a:p>
            <a:r>
              <a:rPr lang="es-MX" dirty="0">
                <a:solidFill>
                  <a:srgbClr val="292934"/>
                </a:solidFill>
              </a:rPr>
              <a:t>Denegar la TC si</a:t>
            </a:r>
          </a:p>
        </p:txBody>
      </p:sp>
      <mc:AlternateContent xmlns:mc="http://schemas.openxmlformats.org/markup-compatibility/2006" xmlns:a14="http://schemas.microsoft.com/office/drawing/2010/main">
        <mc:Choice Requires="a14">
          <p:sp>
            <p:nvSpPr>
              <p:cNvPr id="7" name="6 Rectángulo"/>
              <p:cNvSpPr/>
              <p:nvPr/>
            </p:nvSpPr>
            <p:spPr>
              <a:xfrm>
                <a:off x="2987824" y="3391236"/>
                <a:ext cx="2045432"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s-MX" i="1" smtClean="0">
                              <a:solidFill>
                                <a:srgbClr val="292934"/>
                              </a:solidFill>
                              <a:latin typeface="Cambria Math" panose="02040503050406030204" pitchFamily="18" charset="0"/>
                            </a:rPr>
                          </m:ctrlPr>
                        </m:naryPr>
                        <m:sub>
                          <m:r>
                            <m:rPr>
                              <m:brk m:alnAt="23"/>
                            </m:rPr>
                            <a:rPr lang="es-MX" b="0" i="1" smtClean="0">
                              <a:solidFill>
                                <a:srgbClr val="292934"/>
                              </a:solidFill>
                              <a:latin typeface="Cambria Math"/>
                            </a:rPr>
                            <m:t>𝑖</m:t>
                          </m:r>
                          <m:r>
                            <a:rPr lang="es-MX" b="0" i="1" smtClean="0">
                              <a:solidFill>
                                <a:srgbClr val="292934"/>
                              </a:solidFill>
                              <a:latin typeface="Cambria Math"/>
                            </a:rPr>
                            <m:t>=1</m:t>
                          </m:r>
                        </m:sub>
                        <m:sup>
                          <m:r>
                            <a:rPr lang="es-MX" b="0" i="1" smtClean="0">
                              <a:solidFill>
                                <a:srgbClr val="292934"/>
                              </a:solidFill>
                              <a:latin typeface="Cambria Math"/>
                            </a:rPr>
                            <m:t>𝑑</m:t>
                          </m:r>
                        </m:sup>
                        <m:e>
                          <m:sSub>
                            <m:sSubPr>
                              <m:ctrlPr>
                                <a:rPr lang="es-MX" b="0" i="1" smtClean="0">
                                  <a:solidFill>
                                    <a:srgbClr val="292934"/>
                                  </a:solidFill>
                                  <a:latin typeface="Cambria Math" panose="02040503050406030204" pitchFamily="18" charset="0"/>
                                </a:rPr>
                              </m:ctrlPr>
                            </m:sSubPr>
                            <m:e>
                              <m:r>
                                <a:rPr lang="es-MX" b="0" i="1" smtClean="0">
                                  <a:solidFill>
                                    <a:srgbClr val="292934"/>
                                  </a:solidFill>
                                  <a:latin typeface="Cambria Math"/>
                                </a:rPr>
                                <m:t>𝑤</m:t>
                              </m:r>
                            </m:e>
                            <m:sub>
                              <m:r>
                                <a:rPr lang="es-MX" b="0" i="1" smtClean="0">
                                  <a:solidFill>
                                    <a:srgbClr val="292934"/>
                                  </a:solidFill>
                                  <a:latin typeface="Cambria Math"/>
                                </a:rPr>
                                <m:t>𝑖</m:t>
                              </m:r>
                            </m:sub>
                          </m:sSub>
                          <m:sSub>
                            <m:sSubPr>
                              <m:ctrlPr>
                                <a:rPr lang="es-MX" b="0" i="1" smtClean="0">
                                  <a:solidFill>
                                    <a:srgbClr val="292934"/>
                                  </a:solidFill>
                                  <a:latin typeface="Cambria Math" panose="02040503050406030204" pitchFamily="18" charset="0"/>
                                </a:rPr>
                              </m:ctrlPr>
                            </m:sSubPr>
                            <m:e>
                              <m:r>
                                <a:rPr lang="es-MX" b="0" i="1" smtClean="0">
                                  <a:solidFill>
                                    <a:srgbClr val="292934"/>
                                  </a:solidFill>
                                  <a:latin typeface="Cambria Math"/>
                                </a:rPr>
                                <m:t>𝑥</m:t>
                              </m:r>
                            </m:e>
                            <m:sub>
                              <m:r>
                                <a:rPr lang="es-MX" b="0" i="1" smtClean="0">
                                  <a:solidFill>
                                    <a:srgbClr val="292934"/>
                                  </a:solidFill>
                                  <a:latin typeface="Cambria Math"/>
                                </a:rPr>
                                <m:t>𝑖</m:t>
                              </m:r>
                            </m:sub>
                          </m:sSub>
                        </m:e>
                      </m:nary>
                      <m:r>
                        <a:rPr lang="es-MX" b="0" i="1" smtClean="0">
                          <a:solidFill>
                            <a:srgbClr val="292934"/>
                          </a:solidFill>
                          <a:latin typeface="Cambria Math"/>
                        </a:rPr>
                        <m:t>&lt;</m:t>
                      </m:r>
                      <m:r>
                        <m:rPr>
                          <m:sty m:val="p"/>
                        </m:rPr>
                        <a:rPr lang="es-MX" b="0" i="0" smtClean="0">
                          <a:solidFill>
                            <a:srgbClr val="292934"/>
                          </a:solidFill>
                          <a:latin typeface="Cambria Math"/>
                        </a:rPr>
                        <m:t>umbral</m:t>
                      </m:r>
                    </m:oMath>
                  </m:oMathPara>
                </a14:m>
                <a:endParaRPr lang="es-MX" dirty="0"/>
              </a:p>
            </p:txBody>
          </p:sp>
        </mc:Choice>
        <mc:Fallback xmlns="">
          <p:sp>
            <p:nvSpPr>
              <p:cNvPr id="7" name="6 Rectángulo"/>
              <p:cNvSpPr>
                <a:spLocks noRot="1" noChangeAspect="1" noMove="1" noResize="1" noEditPoints="1" noAdjustHandles="1" noChangeArrowheads="1" noChangeShapeType="1" noTextEdit="1"/>
              </p:cNvSpPr>
              <p:nvPr/>
            </p:nvSpPr>
            <p:spPr>
              <a:xfrm>
                <a:off x="2987824" y="3391236"/>
                <a:ext cx="2045432" cy="876907"/>
              </a:xfrm>
              <a:prstGeom prst="rect">
                <a:avLst/>
              </a:prstGeom>
              <a:blipFill rotWithShape="1">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611559" y="4365104"/>
                <a:ext cx="5288820" cy="369332"/>
              </a:xfrm>
              <a:prstGeom prst="rect">
                <a:avLst/>
              </a:prstGeom>
              <a:noFill/>
            </p:spPr>
            <p:txBody>
              <a:bodyPr wrap="none" rtlCol="0">
                <a:spAutoFit/>
              </a:bodyPr>
              <a:lstStyle/>
              <a:p>
                <a:r>
                  <a:rPr lang="es-MX" dirty="0">
                    <a:solidFill>
                      <a:srgbClr val="292934"/>
                    </a:solidFill>
                  </a:rPr>
                  <a:t>Esta fórmula lineal  </a:t>
                </a:r>
                <a14:m>
                  <m:oMath xmlns:m="http://schemas.openxmlformats.org/officeDocument/2006/math">
                    <m:r>
                      <a:rPr lang="es-MX" b="0" i="1" smtClean="0">
                        <a:solidFill>
                          <a:srgbClr val="292934"/>
                        </a:solidFill>
                        <a:latin typeface="Cambria Math"/>
                      </a:rPr>
                      <m:t>h</m:t>
                    </m:r>
                    <m:r>
                      <a:rPr lang="es-MX" b="0" i="1" smtClean="0">
                        <a:solidFill>
                          <a:srgbClr val="292934"/>
                        </a:solidFill>
                        <a:latin typeface="Cambria Math"/>
                      </a:rPr>
                      <m:t>∈</m:t>
                    </m:r>
                    <m:r>
                      <a:rPr lang="es-MX" b="0" i="1" smtClean="0">
                        <a:solidFill>
                          <a:srgbClr val="292934"/>
                        </a:solidFill>
                        <a:latin typeface="Cambria Math"/>
                        <a:ea typeface="Cambria Math"/>
                      </a:rPr>
                      <m:t>ℋ</m:t>
                    </m:r>
                  </m:oMath>
                </a14:m>
                <a:r>
                  <a:rPr lang="es-MX" dirty="0">
                    <a:solidFill>
                      <a:srgbClr val="292934"/>
                    </a:solidFill>
                  </a:rPr>
                  <a:t> puede escribirse como:</a:t>
                </a:r>
              </a:p>
            </p:txBody>
          </p:sp>
        </mc:Choice>
        <mc:Fallback xmlns="">
          <p:sp>
            <p:nvSpPr>
              <p:cNvPr id="8" name="7 CuadroTexto"/>
              <p:cNvSpPr txBox="1">
                <a:spLocks noRot="1" noChangeAspect="1" noMove="1" noResize="1" noEditPoints="1" noAdjustHandles="1" noChangeArrowheads="1" noChangeShapeType="1" noTextEdit="1"/>
              </p:cNvSpPr>
              <p:nvPr/>
            </p:nvSpPr>
            <p:spPr>
              <a:xfrm>
                <a:off x="611559" y="4365104"/>
                <a:ext cx="5288820" cy="369332"/>
              </a:xfrm>
              <a:prstGeom prst="rect">
                <a:avLst/>
              </a:prstGeom>
              <a:blipFill rotWithShape="1">
                <a:blip r:embed="rId5"/>
                <a:stretch>
                  <a:fillRect l="-922" t="-8197" r="-346" b="-2459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9" name="8 Rectángulo"/>
              <p:cNvSpPr/>
              <p:nvPr/>
            </p:nvSpPr>
            <p:spPr>
              <a:xfrm>
                <a:off x="2912555" y="4869160"/>
                <a:ext cx="3864071" cy="1126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0" i="1" smtClean="0">
                          <a:solidFill>
                            <a:srgbClr val="FF0000"/>
                          </a:solidFill>
                          <a:latin typeface="Cambria Math"/>
                        </a:rPr>
                        <m:t>h</m:t>
                      </m:r>
                      <m:d>
                        <m:dPr>
                          <m:ctrlPr>
                            <a:rPr lang="es-MX" b="0" i="1" smtClean="0">
                              <a:solidFill>
                                <a:srgbClr val="292934"/>
                              </a:solidFill>
                              <a:latin typeface="Cambria Math" panose="02040503050406030204" pitchFamily="18" charset="0"/>
                            </a:rPr>
                          </m:ctrlPr>
                        </m:dPr>
                        <m:e>
                          <m:r>
                            <a:rPr lang="es-MX" b="1" i="0" smtClean="0">
                              <a:solidFill>
                                <a:srgbClr val="292934"/>
                              </a:solidFill>
                              <a:latin typeface="Cambria Math"/>
                            </a:rPr>
                            <m:t>𝐱</m:t>
                          </m:r>
                        </m:e>
                      </m:d>
                      <m:r>
                        <a:rPr lang="es-MX" b="0" i="1" smtClean="0">
                          <a:solidFill>
                            <a:srgbClr val="292934"/>
                          </a:solidFill>
                          <a:latin typeface="Cambria Math"/>
                        </a:rPr>
                        <m:t>=</m:t>
                      </m:r>
                      <m:r>
                        <m:rPr>
                          <m:sty m:val="p"/>
                        </m:rPr>
                        <a:rPr lang="es-MX" b="0" i="0" smtClean="0">
                          <a:solidFill>
                            <a:srgbClr val="292934"/>
                          </a:solidFill>
                          <a:latin typeface="Cambria Math"/>
                        </a:rPr>
                        <m:t>sign</m:t>
                      </m:r>
                      <m:d>
                        <m:dPr>
                          <m:ctrlPr>
                            <a:rPr lang="es-MX" b="0" i="1" smtClean="0">
                              <a:solidFill>
                                <a:srgbClr val="292934"/>
                              </a:solidFill>
                              <a:latin typeface="Cambria Math" panose="02040503050406030204" pitchFamily="18" charset="0"/>
                            </a:rPr>
                          </m:ctrlPr>
                        </m:dPr>
                        <m:e>
                          <m:d>
                            <m:dPr>
                              <m:ctrlPr>
                                <a:rPr lang="es-MX" b="0" i="1" smtClean="0">
                                  <a:solidFill>
                                    <a:srgbClr val="292934"/>
                                  </a:solidFill>
                                  <a:latin typeface="Cambria Math" panose="02040503050406030204" pitchFamily="18" charset="0"/>
                                </a:rPr>
                              </m:ctrlPr>
                            </m:dPr>
                            <m:e>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=1</m:t>
                                  </m:r>
                                </m:sub>
                                <m:sup>
                                  <m:r>
                                    <a:rPr lang="es-MX" i="1">
                                      <a:solidFill>
                                        <a:srgbClr val="292934"/>
                                      </a:solidFill>
                                      <a:latin typeface="Cambria Math"/>
                                    </a:rPr>
                                    <m:t>𝑑</m:t>
                                  </m:r>
                                </m:sup>
                                <m:e>
                                  <m:sSub>
                                    <m:sSubPr>
                                      <m:ctrlPr>
                                        <a:rPr lang="es-MX" i="1" smtClean="0">
                                          <a:solidFill>
                                            <a:srgbClr val="FF0000"/>
                                          </a:solidFill>
                                          <a:latin typeface="Cambria Math" panose="02040503050406030204" pitchFamily="18" charset="0"/>
                                        </a:rPr>
                                      </m:ctrlPr>
                                    </m:sSubPr>
                                    <m:e>
                                      <m:r>
                                        <a:rPr lang="es-MX" i="1">
                                          <a:solidFill>
                                            <a:srgbClr val="FF0000"/>
                                          </a:solidFill>
                                          <a:latin typeface="Cambria Math"/>
                                        </a:rPr>
                                        <m:t>𝑤</m:t>
                                      </m:r>
                                    </m:e>
                                    <m:sub>
                                      <m:r>
                                        <a:rPr lang="es-MX" i="1">
                                          <a:solidFill>
                                            <a:srgbClr val="FF0000"/>
                                          </a:solidFill>
                                          <a:latin typeface="Cambria Math"/>
                                        </a:rPr>
                                        <m:t>𝑖</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e>
                          </m:d>
                          <m:r>
                            <a:rPr lang="es-MX" i="1">
                              <a:solidFill>
                                <a:srgbClr val="292934"/>
                              </a:solidFill>
                              <a:latin typeface="Cambria Math"/>
                            </a:rPr>
                            <m:t>−</m:t>
                          </m:r>
                          <m:r>
                            <m:rPr>
                              <m:sty m:val="p"/>
                            </m:rPr>
                            <a:rPr lang="es-MX" smtClean="0">
                              <a:solidFill>
                                <a:srgbClr val="FF0000"/>
                              </a:solidFill>
                              <a:latin typeface="Cambria Math"/>
                            </a:rPr>
                            <m:t>umbral</m:t>
                          </m:r>
                        </m:e>
                      </m:d>
                    </m:oMath>
                  </m:oMathPara>
                </a14:m>
                <a:endParaRPr lang="es-MX" dirty="0"/>
              </a:p>
            </p:txBody>
          </p:sp>
        </mc:Choice>
        <mc:Fallback xmlns="">
          <p:sp>
            <p:nvSpPr>
              <p:cNvPr id="9" name="8 Rectángulo"/>
              <p:cNvSpPr>
                <a:spLocks noRot="1" noChangeAspect="1" noMove="1" noResize="1" noEditPoints="1" noAdjustHandles="1" noChangeArrowheads="1" noChangeShapeType="1" noTextEdit="1"/>
              </p:cNvSpPr>
              <p:nvPr/>
            </p:nvSpPr>
            <p:spPr>
              <a:xfrm>
                <a:off x="2912555" y="4869160"/>
                <a:ext cx="3864071" cy="1126975"/>
              </a:xfrm>
              <a:prstGeom prst="rect">
                <a:avLst/>
              </a:prstGeom>
              <a:blipFill rotWithShape="1">
                <a:blip r:embed="rId6"/>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527918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Rectángulo"/>
              <p:cNvSpPr/>
              <p:nvPr/>
            </p:nvSpPr>
            <p:spPr>
              <a:xfrm>
                <a:off x="395536" y="908720"/>
                <a:ext cx="3864071" cy="1126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0" i="1" smtClean="0">
                          <a:solidFill>
                            <a:srgbClr val="292934"/>
                          </a:solidFill>
                          <a:latin typeface="Cambria Math"/>
                        </a:rPr>
                        <m:t>h</m:t>
                      </m:r>
                      <m:d>
                        <m:dPr>
                          <m:ctrlPr>
                            <a:rPr lang="es-MX" b="0" i="1" smtClean="0">
                              <a:solidFill>
                                <a:srgbClr val="292934"/>
                              </a:solidFill>
                              <a:latin typeface="Cambria Math" panose="02040503050406030204" pitchFamily="18" charset="0"/>
                            </a:rPr>
                          </m:ctrlPr>
                        </m:dPr>
                        <m:e>
                          <m:r>
                            <a:rPr lang="es-MX" b="1" i="0" smtClean="0">
                              <a:solidFill>
                                <a:srgbClr val="292934"/>
                              </a:solidFill>
                              <a:latin typeface="Cambria Math"/>
                            </a:rPr>
                            <m:t>𝐱</m:t>
                          </m:r>
                        </m:e>
                      </m:d>
                      <m:r>
                        <a:rPr lang="es-MX" b="0" i="1" smtClean="0">
                          <a:solidFill>
                            <a:srgbClr val="292934"/>
                          </a:solidFill>
                          <a:latin typeface="Cambria Math"/>
                        </a:rPr>
                        <m:t>=</m:t>
                      </m:r>
                      <m:r>
                        <m:rPr>
                          <m:sty m:val="p"/>
                        </m:rPr>
                        <a:rPr lang="es-MX" b="0" i="0" smtClean="0">
                          <a:solidFill>
                            <a:srgbClr val="292934"/>
                          </a:solidFill>
                          <a:latin typeface="Cambria Math"/>
                        </a:rPr>
                        <m:t>sign</m:t>
                      </m:r>
                      <m:d>
                        <m:dPr>
                          <m:ctrlPr>
                            <a:rPr lang="es-MX" b="0" i="1" smtClean="0">
                              <a:solidFill>
                                <a:srgbClr val="292934"/>
                              </a:solidFill>
                              <a:latin typeface="Cambria Math" panose="02040503050406030204" pitchFamily="18" charset="0"/>
                            </a:rPr>
                          </m:ctrlPr>
                        </m:dPr>
                        <m:e>
                          <m:d>
                            <m:dPr>
                              <m:ctrlPr>
                                <a:rPr lang="es-MX" b="0" i="1" smtClean="0">
                                  <a:solidFill>
                                    <a:srgbClr val="292934"/>
                                  </a:solidFill>
                                  <a:latin typeface="Cambria Math" panose="02040503050406030204" pitchFamily="18" charset="0"/>
                                </a:rPr>
                              </m:ctrlPr>
                            </m:dPr>
                            <m:e>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=1</m:t>
                                  </m:r>
                                </m:sub>
                                <m:sup>
                                  <m:r>
                                    <a:rPr lang="es-MX" i="1">
                                      <a:solidFill>
                                        <a:srgbClr val="292934"/>
                                      </a:solidFill>
                                      <a:latin typeface="Cambria Math"/>
                                    </a:rPr>
                                    <m:t>𝑑</m:t>
                                  </m:r>
                                </m:sup>
                                <m:e>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𝑤</m:t>
                                      </m:r>
                                    </m:e>
                                    <m:sub>
                                      <m:r>
                                        <a:rPr lang="es-MX" i="1">
                                          <a:solidFill>
                                            <a:srgbClr val="292934"/>
                                          </a:solidFill>
                                          <a:latin typeface="Cambria Math"/>
                                        </a:rPr>
                                        <m:t>𝑖</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e>
                          </m:d>
                          <m:r>
                            <a:rPr lang="es-MX" i="1">
                              <a:solidFill>
                                <a:srgbClr val="292934"/>
                              </a:solidFill>
                              <a:latin typeface="Cambria Math"/>
                            </a:rPr>
                            <m:t>−</m:t>
                          </m:r>
                          <m:r>
                            <m:rPr>
                              <m:sty m:val="p"/>
                            </m:rPr>
                            <a:rPr lang="es-MX">
                              <a:solidFill>
                                <a:srgbClr val="292934"/>
                              </a:solidFill>
                              <a:latin typeface="Cambria Math"/>
                            </a:rPr>
                            <m:t>umbral</m:t>
                          </m:r>
                        </m:e>
                      </m:d>
                    </m:oMath>
                  </m:oMathPara>
                </a14:m>
                <a:endParaRPr lang="es-MX" dirty="0"/>
              </a:p>
            </p:txBody>
          </p:sp>
        </mc:Choice>
        <mc:Fallback xmlns="">
          <p:sp>
            <p:nvSpPr>
              <p:cNvPr id="3" name="2 Rectángulo"/>
              <p:cNvSpPr>
                <a:spLocks noRot="1" noChangeAspect="1" noMove="1" noResize="1" noEditPoints="1" noAdjustHandles="1" noChangeArrowheads="1" noChangeShapeType="1" noTextEdit="1"/>
              </p:cNvSpPr>
              <p:nvPr/>
            </p:nvSpPr>
            <p:spPr>
              <a:xfrm>
                <a:off x="395536" y="908720"/>
                <a:ext cx="3864071" cy="1126975"/>
              </a:xfrm>
              <a:prstGeom prst="rect">
                <a:avLst/>
              </a:prstGeom>
              <a:blipFill rotWithShape="1">
                <a:blip r:embed="rId2"/>
                <a:stretch>
                  <a:fillRect/>
                </a:stretch>
              </a:blipFill>
            </p:spPr>
            <p:txBody>
              <a:bodyPr/>
              <a:lstStyle/>
              <a:p>
                <a:r>
                  <a:rPr lang="es-MX">
                    <a:noFill/>
                  </a:rPr>
                  <a:t> </a:t>
                </a:r>
              </a:p>
            </p:txBody>
          </p:sp>
        </mc:Fallback>
      </mc:AlternateContent>
      <p:grpSp>
        <p:nvGrpSpPr>
          <p:cNvPr id="140" name="139 Grupo"/>
          <p:cNvGrpSpPr/>
          <p:nvPr/>
        </p:nvGrpSpPr>
        <p:grpSpPr>
          <a:xfrm>
            <a:off x="5210779" y="2492896"/>
            <a:ext cx="3457646" cy="1550585"/>
            <a:chOff x="3910717" y="2594920"/>
            <a:chExt cx="4757707" cy="2133599"/>
          </a:xfrm>
        </p:grpSpPr>
        <p:sp>
          <p:nvSpPr>
            <p:cNvPr id="5" name="4 Rectángulo"/>
            <p:cNvSpPr/>
            <p:nvPr/>
          </p:nvSpPr>
          <p:spPr>
            <a:xfrm>
              <a:off x="3910717" y="2598914"/>
              <a:ext cx="2234967" cy="21202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MX" dirty="0">
                <a:solidFill>
                  <a:srgbClr val="292934"/>
                </a:solidFill>
              </a:endParaRPr>
            </a:p>
          </p:txBody>
        </p:sp>
        <p:cxnSp>
          <p:nvCxnSpPr>
            <p:cNvPr id="106" name="105 Conector recto"/>
            <p:cNvCxnSpPr/>
            <p:nvPr/>
          </p:nvCxnSpPr>
          <p:spPr>
            <a:xfrm>
              <a:off x="3910717" y="3469650"/>
              <a:ext cx="2234967" cy="915779"/>
            </a:xfrm>
            <a:prstGeom prst="line">
              <a:avLst/>
            </a:prstGeom>
            <a:ln>
              <a:solidFill>
                <a:srgbClr val="7030A0"/>
              </a:solidFill>
            </a:ln>
          </p:spPr>
          <p:style>
            <a:lnRef idx="2">
              <a:schemeClr val="accent6"/>
            </a:lnRef>
            <a:fillRef idx="0">
              <a:schemeClr val="accent6"/>
            </a:fillRef>
            <a:effectRef idx="1">
              <a:schemeClr val="accent6"/>
            </a:effectRef>
            <a:fontRef idx="minor">
              <a:schemeClr val="tx1"/>
            </a:fontRef>
          </p:style>
        </p:cxnSp>
        <p:sp>
          <p:nvSpPr>
            <p:cNvPr id="110" name="109 CuadroTexto"/>
            <p:cNvSpPr txBox="1"/>
            <p:nvPr/>
          </p:nvSpPr>
          <p:spPr>
            <a:xfrm>
              <a:off x="4888776" y="2937374"/>
              <a:ext cx="319318" cy="369332"/>
            </a:xfrm>
            <a:prstGeom prst="rect">
              <a:avLst/>
            </a:prstGeom>
            <a:noFill/>
          </p:spPr>
          <p:txBody>
            <a:bodyPr wrap="none" rtlCol="0">
              <a:spAutoFit/>
            </a:bodyPr>
            <a:lstStyle/>
            <a:p>
              <a:r>
                <a:rPr lang="es-MX" b="1" dirty="0">
                  <a:solidFill>
                    <a:srgbClr val="0070C0"/>
                  </a:solidFill>
                </a:rPr>
                <a:t>+</a:t>
              </a:r>
            </a:p>
          </p:txBody>
        </p:sp>
        <p:sp>
          <p:nvSpPr>
            <p:cNvPr id="111" name="110 CuadroTexto"/>
            <p:cNvSpPr txBox="1"/>
            <p:nvPr/>
          </p:nvSpPr>
          <p:spPr>
            <a:xfrm>
              <a:off x="5547758" y="3373541"/>
              <a:ext cx="319318" cy="369332"/>
            </a:xfrm>
            <a:prstGeom prst="rect">
              <a:avLst/>
            </a:prstGeom>
            <a:noFill/>
          </p:spPr>
          <p:txBody>
            <a:bodyPr wrap="none" rtlCol="0">
              <a:spAutoFit/>
            </a:bodyPr>
            <a:lstStyle/>
            <a:p>
              <a:r>
                <a:rPr lang="es-MX" b="1" dirty="0">
                  <a:solidFill>
                    <a:srgbClr val="0070C0"/>
                  </a:solidFill>
                </a:rPr>
                <a:t>+</a:t>
              </a:r>
            </a:p>
          </p:txBody>
        </p:sp>
        <p:sp>
          <p:nvSpPr>
            <p:cNvPr id="112" name="111 CuadroTexto"/>
            <p:cNvSpPr txBox="1"/>
            <p:nvPr/>
          </p:nvSpPr>
          <p:spPr>
            <a:xfrm>
              <a:off x="4991501" y="3540169"/>
              <a:ext cx="319318" cy="369332"/>
            </a:xfrm>
            <a:prstGeom prst="rect">
              <a:avLst/>
            </a:prstGeom>
            <a:noFill/>
          </p:spPr>
          <p:txBody>
            <a:bodyPr wrap="none" rtlCol="0">
              <a:spAutoFit/>
            </a:bodyPr>
            <a:lstStyle/>
            <a:p>
              <a:r>
                <a:rPr lang="es-MX" b="1" dirty="0">
                  <a:solidFill>
                    <a:srgbClr val="0070C0"/>
                  </a:solidFill>
                </a:rPr>
                <a:t>+</a:t>
              </a:r>
            </a:p>
          </p:txBody>
        </p:sp>
        <p:sp>
          <p:nvSpPr>
            <p:cNvPr id="113" name="112 CuadroTexto"/>
            <p:cNvSpPr txBox="1"/>
            <p:nvPr/>
          </p:nvSpPr>
          <p:spPr>
            <a:xfrm>
              <a:off x="5482410" y="3831431"/>
              <a:ext cx="319318" cy="369332"/>
            </a:xfrm>
            <a:prstGeom prst="rect">
              <a:avLst/>
            </a:prstGeom>
            <a:noFill/>
          </p:spPr>
          <p:txBody>
            <a:bodyPr wrap="none" rtlCol="0">
              <a:spAutoFit/>
            </a:bodyPr>
            <a:lstStyle/>
            <a:p>
              <a:r>
                <a:rPr lang="es-MX" b="1" dirty="0">
                  <a:solidFill>
                    <a:srgbClr val="0070C0"/>
                  </a:solidFill>
                </a:rPr>
                <a:t>+</a:t>
              </a:r>
            </a:p>
          </p:txBody>
        </p:sp>
        <p:sp>
          <p:nvSpPr>
            <p:cNvPr id="114" name="113 CuadroTexto"/>
            <p:cNvSpPr txBox="1"/>
            <p:nvPr/>
          </p:nvSpPr>
          <p:spPr>
            <a:xfrm>
              <a:off x="5147170" y="4079710"/>
              <a:ext cx="319318" cy="369332"/>
            </a:xfrm>
            <a:prstGeom prst="rect">
              <a:avLst/>
            </a:prstGeom>
            <a:noFill/>
          </p:spPr>
          <p:txBody>
            <a:bodyPr wrap="none" rtlCol="0">
              <a:spAutoFit/>
            </a:bodyPr>
            <a:lstStyle/>
            <a:p>
              <a:r>
                <a:rPr lang="es-MX" b="1" dirty="0">
                  <a:solidFill>
                    <a:srgbClr val="0070C0"/>
                  </a:solidFill>
                </a:rPr>
                <a:t>+</a:t>
              </a:r>
            </a:p>
          </p:txBody>
        </p:sp>
        <p:sp>
          <p:nvSpPr>
            <p:cNvPr id="117" name="116 CuadroTexto"/>
            <p:cNvSpPr txBox="1"/>
            <p:nvPr/>
          </p:nvSpPr>
          <p:spPr>
            <a:xfrm>
              <a:off x="4218062" y="2915652"/>
              <a:ext cx="261610" cy="369332"/>
            </a:xfrm>
            <a:prstGeom prst="rect">
              <a:avLst/>
            </a:prstGeom>
            <a:noFill/>
          </p:spPr>
          <p:txBody>
            <a:bodyPr wrap="none" rtlCol="0">
              <a:spAutoFit/>
            </a:bodyPr>
            <a:lstStyle/>
            <a:p>
              <a:r>
                <a:rPr lang="es-MX" b="1" dirty="0">
                  <a:solidFill>
                    <a:schemeClr val="tx2">
                      <a:lumMod val="75000"/>
                    </a:schemeClr>
                  </a:solidFill>
                </a:rPr>
                <a:t>-</a:t>
              </a:r>
            </a:p>
          </p:txBody>
        </p:sp>
        <p:sp>
          <p:nvSpPr>
            <p:cNvPr id="118" name="117 CuadroTexto"/>
            <p:cNvSpPr txBox="1"/>
            <p:nvPr/>
          </p:nvSpPr>
          <p:spPr>
            <a:xfrm>
              <a:off x="4521217" y="3289723"/>
              <a:ext cx="261610" cy="369332"/>
            </a:xfrm>
            <a:prstGeom prst="rect">
              <a:avLst/>
            </a:prstGeom>
            <a:noFill/>
          </p:spPr>
          <p:txBody>
            <a:bodyPr wrap="none" rtlCol="0">
              <a:spAutoFit/>
            </a:bodyPr>
            <a:lstStyle/>
            <a:p>
              <a:r>
                <a:rPr lang="es-MX" b="1" dirty="0">
                  <a:solidFill>
                    <a:schemeClr val="tx2">
                      <a:lumMod val="75000"/>
                    </a:schemeClr>
                  </a:solidFill>
                </a:rPr>
                <a:t>-</a:t>
              </a:r>
            </a:p>
          </p:txBody>
        </p:sp>
        <p:sp>
          <p:nvSpPr>
            <p:cNvPr id="119" name="118 CuadroTexto"/>
            <p:cNvSpPr txBox="1"/>
            <p:nvPr/>
          </p:nvSpPr>
          <p:spPr>
            <a:xfrm>
              <a:off x="4356393" y="3847522"/>
              <a:ext cx="261610" cy="369332"/>
            </a:xfrm>
            <a:prstGeom prst="rect">
              <a:avLst/>
            </a:prstGeom>
            <a:noFill/>
          </p:spPr>
          <p:txBody>
            <a:bodyPr wrap="none" rtlCol="0">
              <a:spAutoFit/>
            </a:bodyPr>
            <a:lstStyle/>
            <a:p>
              <a:r>
                <a:rPr lang="es-MX" b="1" dirty="0">
                  <a:solidFill>
                    <a:schemeClr val="tx2">
                      <a:lumMod val="75000"/>
                    </a:schemeClr>
                  </a:solidFill>
                </a:rPr>
                <a:t>-</a:t>
              </a:r>
            </a:p>
          </p:txBody>
        </p:sp>
        <p:sp>
          <p:nvSpPr>
            <p:cNvPr id="120" name="119 CuadroTexto"/>
            <p:cNvSpPr txBox="1"/>
            <p:nvPr/>
          </p:nvSpPr>
          <p:spPr>
            <a:xfrm>
              <a:off x="4917630" y="4216854"/>
              <a:ext cx="261610" cy="369332"/>
            </a:xfrm>
            <a:prstGeom prst="rect">
              <a:avLst/>
            </a:prstGeom>
            <a:noFill/>
          </p:spPr>
          <p:txBody>
            <a:bodyPr wrap="none" rtlCol="0">
              <a:spAutoFit/>
            </a:bodyPr>
            <a:lstStyle/>
            <a:p>
              <a:r>
                <a:rPr lang="es-MX" b="1" dirty="0">
                  <a:solidFill>
                    <a:schemeClr val="tx2">
                      <a:lumMod val="75000"/>
                    </a:schemeClr>
                  </a:solidFill>
                </a:rPr>
                <a:t>-</a:t>
              </a:r>
            </a:p>
          </p:txBody>
        </p:sp>
        <p:sp>
          <p:nvSpPr>
            <p:cNvPr id="122" name="121 Forma libre"/>
            <p:cNvSpPr/>
            <p:nvPr/>
          </p:nvSpPr>
          <p:spPr>
            <a:xfrm>
              <a:off x="3929449" y="2611395"/>
              <a:ext cx="2224216" cy="1762897"/>
            </a:xfrm>
            <a:custGeom>
              <a:avLst/>
              <a:gdLst>
                <a:gd name="connsiteX0" fmla="*/ 0 w 2224216"/>
                <a:gd name="connsiteY0" fmla="*/ 856735 h 1762897"/>
                <a:gd name="connsiteX1" fmla="*/ 0 w 2224216"/>
                <a:gd name="connsiteY1" fmla="*/ 0 h 1762897"/>
                <a:gd name="connsiteX2" fmla="*/ 2224216 w 2224216"/>
                <a:gd name="connsiteY2" fmla="*/ 0 h 1762897"/>
                <a:gd name="connsiteX3" fmla="*/ 2224216 w 2224216"/>
                <a:gd name="connsiteY3" fmla="*/ 1762897 h 1762897"/>
                <a:gd name="connsiteX4" fmla="*/ 0 w 2224216"/>
                <a:gd name="connsiteY4" fmla="*/ 856735 h 1762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216" h="1762897">
                  <a:moveTo>
                    <a:pt x="0" y="856735"/>
                  </a:moveTo>
                  <a:lnTo>
                    <a:pt x="0" y="0"/>
                  </a:lnTo>
                  <a:lnTo>
                    <a:pt x="2224216" y="0"/>
                  </a:lnTo>
                  <a:lnTo>
                    <a:pt x="2224216" y="1762897"/>
                  </a:lnTo>
                  <a:lnTo>
                    <a:pt x="0" y="856735"/>
                  </a:lnTo>
                  <a:close/>
                </a:path>
              </a:pathLst>
            </a:custGeom>
            <a:solidFill>
              <a:srgbClr val="00B0F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3" name="122 Forma libre"/>
            <p:cNvSpPr/>
            <p:nvPr/>
          </p:nvSpPr>
          <p:spPr>
            <a:xfrm>
              <a:off x="3929449" y="3476368"/>
              <a:ext cx="2199502" cy="1235675"/>
            </a:xfrm>
            <a:custGeom>
              <a:avLst/>
              <a:gdLst>
                <a:gd name="connsiteX0" fmla="*/ 0 w 2199502"/>
                <a:gd name="connsiteY0" fmla="*/ 0 h 1235675"/>
                <a:gd name="connsiteX1" fmla="*/ 0 w 2199502"/>
                <a:gd name="connsiteY1" fmla="*/ 1235675 h 1235675"/>
                <a:gd name="connsiteX2" fmla="*/ 2199502 w 2199502"/>
                <a:gd name="connsiteY2" fmla="*/ 1235675 h 1235675"/>
                <a:gd name="connsiteX3" fmla="*/ 2199502 w 2199502"/>
                <a:gd name="connsiteY3" fmla="*/ 914400 h 1235675"/>
                <a:gd name="connsiteX4" fmla="*/ 0 w 2199502"/>
                <a:gd name="connsiteY4" fmla="*/ 0 h 1235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502" h="1235675">
                  <a:moveTo>
                    <a:pt x="0" y="0"/>
                  </a:moveTo>
                  <a:lnTo>
                    <a:pt x="0" y="1235675"/>
                  </a:lnTo>
                  <a:lnTo>
                    <a:pt x="2199502" y="1235675"/>
                  </a:lnTo>
                  <a:lnTo>
                    <a:pt x="2199502" y="914400"/>
                  </a:lnTo>
                  <a:lnTo>
                    <a:pt x="0" y="0"/>
                  </a:lnTo>
                  <a:close/>
                </a:path>
              </a:pathLst>
            </a:custGeom>
            <a:solidFill>
              <a:schemeClr val="tx2">
                <a:lumMod val="20000"/>
                <a:lumOff val="8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4" name="123 Rectángulo"/>
            <p:cNvSpPr/>
            <p:nvPr/>
          </p:nvSpPr>
          <p:spPr>
            <a:xfrm>
              <a:off x="6425476" y="2598914"/>
              <a:ext cx="2234967" cy="21202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MX" dirty="0">
                <a:solidFill>
                  <a:srgbClr val="292934"/>
                </a:solidFill>
              </a:endParaRPr>
            </a:p>
          </p:txBody>
        </p:sp>
        <p:cxnSp>
          <p:nvCxnSpPr>
            <p:cNvPr id="125" name="124 Conector recto"/>
            <p:cNvCxnSpPr/>
            <p:nvPr/>
          </p:nvCxnSpPr>
          <p:spPr>
            <a:xfrm>
              <a:off x="7035976" y="2611395"/>
              <a:ext cx="812233" cy="2100648"/>
            </a:xfrm>
            <a:prstGeom prst="line">
              <a:avLst/>
            </a:prstGeom>
            <a:ln>
              <a:solidFill>
                <a:srgbClr val="7030A0"/>
              </a:solidFill>
            </a:ln>
          </p:spPr>
          <p:style>
            <a:lnRef idx="2">
              <a:schemeClr val="accent6"/>
            </a:lnRef>
            <a:fillRef idx="0">
              <a:schemeClr val="accent6"/>
            </a:fillRef>
            <a:effectRef idx="1">
              <a:schemeClr val="accent6"/>
            </a:effectRef>
            <a:fontRef idx="minor">
              <a:schemeClr val="tx1"/>
            </a:fontRef>
          </p:style>
        </p:cxnSp>
        <p:sp>
          <p:nvSpPr>
            <p:cNvPr id="126" name="125 CuadroTexto"/>
            <p:cNvSpPr txBox="1"/>
            <p:nvPr/>
          </p:nvSpPr>
          <p:spPr>
            <a:xfrm>
              <a:off x="7403535" y="2937374"/>
              <a:ext cx="319318" cy="369332"/>
            </a:xfrm>
            <a:prstGeom prst="rect">
              <a:avLst/>
            </a:prstGeom>
            <a:noFill/>
          </p:spPr>
          <p:txBody>
            <a:bodyPr wrap="none" rtlCol="0">
              <a:spAutoFit/>
            </a:bodyPr>
            <a:lstStyle/>
            <a:p>
              <a:r>
                <a:rPr lang="es-MX" b="1" dirty="0">
                  <a:solidFill>
                    <a:srgbClr val="0070C0"/>
                  </a:solidFill>
                </a:rPr>
                <a:t>+</a:t>
              </a:r>
            </a:p>
          </p:txBody>
        </p:sp>
        <p:sp>
          <p:nvSpPr>
            <p:cNvPr id="127" name="126 CuadroTexto"/>
            <p:cNvSpPr txBox="1"/>
            <p:nvPr/>
          </p:nvSpPr>
          <p:spPr>
            <a:xfrm>
              <a:off x="8062517" y="3373541"/>
              <a:ext cx="319318" cy="369332"/>
            </a:xfrm>
            <a:prstGeom prst="rect">
              <a:avLst/>
            </a:prstGeom>
            <a:noFill/>
          </p:spPr>
          <p:txBody>
            <a:bodyPr wrap="none" rtlCol="0">
              <a:spAutoFit/>
            </a:bodyPr>
            <a:lstStyle/>
            <a:p>
              <a:r>
                <a:rPr lang="es-MX" b="1" dirty="0">
                  <a:solidFill>
                    <a:srgbClr val="0070C0"/>
                  </a:solidFill>
                </a:rPr>
                <a:t>+</a:t>
              </a:r>
            </a:p>
          </p:txBody>
        </p:sp>
        <p:sp>
          <p:nvSpPr>
            <p:cNvPr id="128" name="127 CuadroTexto"/>
            <p:cNvSpPr txBox="1"/>
            <p:nvPr/>
          </p:nvSpPr>
          <p:spPr>
            <a:xfrm>
              <a:off x="7506260" y="3540169"/>
              <a:ext cx="319318" cy="369332"/>
            </a:xfrm>
            <a:prstGeom prst="rect">
              <a:avLst/>
            </a:prstGeom>
            <a:noFill/>
          </p:spPr>
          <p:txBody>
            <a:bodyPr wrap="none" rtlCol="0">
              <a:spAutoFit/>
            </a:bodyPr>
            <a:lstStyle/>
            <a:p>
              <a:r>
                <a:rPr lang="es-MX" b="1" dirty="0">
                  <a:solidFill>
                    <a:srgbClr val="0070C0"/>
                  </a:solidFill>
                </a:rPr>
                <a:t>+</a:t>
              </a:r>
            </a:p>
          </p:txBody>
        </p:sp>
        <p:sp>
          <p:nvSpPr>
            <p:cNvPr id="129" name="128 CuadroTexto"/>
            <p:cNvSpPr txBox="1"/>
            <p:nvPr/>
          </p:nvSpPr>
          <p:spPr>
            <a:xfrm>
              <a:off x="7997169" y="3831431"/>
              <a:ext cx="319318" cy="369332"/>
            </a:xfrm>
            <a:prstGeom prst="rect">
              <a:avLst/>
            </a:prstGeom>
            <a:noFill/>
          </p:spPr>
          <p:txBody>
            <a:bodyPr wrap="none" rtlCol="0">
              <a:spAutoFit/>
            </a:bodyPr>
            <a:lstStyle/>
            <a:p>
              <a:r>
                <a:rPr lang="es-MX" b="1" dirty="0">
                  <a:solidFill>
                    <a:srgbClr val="0070C0"/>
                  </a:solidFill>
                </a:rPr>
                <a:t>+</a:t>
              </a:r>
            </a:p>
          </p:txBody>
        </p:sp>
        <p:sp>
          <p:nvSpPr>
            <p:cNvPr id="130" name="129 CuadroTexto"/>
            <p:cNvSpPr txBox="1"/>
            <p:nvPr/>
          </p:nvSpPr>
          <p:spPr>
            <a:xfrm>
              <a:off x="7661929" y="4079710"/>
              <a:ext cx="319318" cy="369332"/>
            </a:xfrm>
            <a:prstGeom prst="rect">
              <a:avLst/>
            </a:prstGeom>
            <a:noFill/>
          </p:spPr>
          <p:txBody>
            <a:bodyPr wrap="none" rtlCol="0">
              <a:spAutoFit/>
            </a:bodyPr>
            <a:lstStyle/>
            <a:p>
              <a:r>
                <a:rPr lang="es-MX" b="1" dirty="0">
                  <a:solidFill>
                    <a:srgbClr val="0070C0"/>
                  </a:solidFill>
                </a:rPr>
                <a:t>+</a:t>
              </a:r>
            </a:p>
          </p:txBody>
        </p:sp>
        <p:sp>
          <p:nvSpPr>
            <p:cNvPr id="131" name="130 CuadroTexto"/>
            <p:cNvSpPr txBox="1"/>
            <p:nvPr/>
          </p:nvSpPr>
          <p:spPr>
            <a:xfrm>
              <a:off x="6732821" y="2915652"/>
              <a:ext cx="261610" cy="369332"/>
            </a:xfrm>
            <a:prstGeom prst="rect">
              <a:avLst/>
            </a:prstGeom>
            <a:noFill/>
          </p:spPr>
          <p:txBody>
            <a:bodyPr wrap="none" rtlCol="0">
              <a:spAutoFit/>
            </a:bodyPr>
            <a:lstStyle/>
            <a:p>
              <a:r>
                <a:rPr lang="es-MX" b="1" dirty="0">
                  <a:solidFill>
                    <a:schemeClr val="tx2">
                      <a:lumMod val="75000"/>
                    </a:schemeClr>
                  </a:solidFill>
                </a:rPr>
                <a:t>-</a:t>
              </a:r>
            </a:p>
          </p:txBody>
        </p:sp>
        <p:sp>
          <p:nvSpPr>
            <p:cNvPr id="132" name="131 CuadroTexto"/>
            <p:cNvSpPr txBox="1"/>
            <p:nvPr/>
          </p:nvSpPr>
          <p:spPr>
            <a:xfrm>
              <a:off x="7035976" y="3289723"/>
              <a:ext cx="261610" cy="369332"/>
            </a:xfrm>
            <a:prstGeom prst="rect">
              <a:avLst/>
            </a:prstGeom>
            <a:noFill/>
          </p:spPr>
          <p:txBody>
            <a:bodyPr wrap="none" rtlCol="0">
              <a:spAutoFit/>
            </a:bodyPr>
            <a:lstStyle/>
            <a:p>
              <a:r>
                <a:rPr lang="es-MX" b="1" dirty="0">
                  <a:solidFill>
                    <a:schemeClr val="tx2">
                      <a:lumMod val="75000"/>
                    </a:schemeClr>
                  </a:solidFill>
                </a:rPr>
                <a:t>-</a:t>
              </a:r>
            </a:p>
          </p:txBody>
        </p:sp>
        <p:sp>
          <p:nvSpPr>
            <p:cNvPr id="133" name="132 CuadroTexto"/>
            <p:cNvSpPr txBox="1"/>
            <p:nvPr/>
          </p:nvSpPr>
          <p:spPr>
            <a:xfrm>
              <a:off x="6871152" y="3847522"/>
              <a:ext cx="261610" cy="369332"/>
            </a:xfrm>
            <a:prstGeom prst="rect">
              <a:avLst/>
            </a:prstGeom>
            <a:noFill/>
          </p:spPr>
          <p:txBody>
            <a:bodyPr wrap="none" rtlCol="0">
              <a:spAutoFit/>
            </a:bodyPr>
            <a:lstStyle/>
            <a:p>
              <a:r>
                <a:rPr lang="es-MX" b="1" dirty="0">
                  <a:solidFill>
                    <a:schemeClr val="tx2">
                      <a:lumMod val="75000"/>
                    </a:schemeClr>
                  </a:solidFill>
                </a:rPr>
                <a:t>-</a:t>
              </a:r>
            </a:p>
          </p:txBody>
        </p:sp>
        <p:sp>
          <p:nvSpPr>
            <p:cNvPr id="134" name="133 CuadroTexto"/>
            <p:cNvSpPr txBox="1"/>
            <p:nvPr/>
          </p:nvSpPr>
          <p:spPr>
            <a:xfrm>
              <a:off x="7432389" y="4216854"/>
              <a:ext cx="261610" cy="369332"/>
            </a:xfrm>
            <a:prstGeom prst="rect">
              <a:avLst/>
            </a:prstGeom>
            <a:noFill/>
          </p:spPr>
          <p:txBody>
            <a:bodyPr wrap="none" rtlCol="0">
              <a:spAutoFit/>
            </a:bodyPr>
            <a:lstStyle/>
            <a:p>
              <a:r>
                <a:rPr lang="es-MX" b="1" dirty="0">
                  <a:solidFill>
                    <a:schemeClr val="tx2">
                      <a:lumMod val="75000"/>
                    </a:schemeClr>
                  </a:solidFill>
                </a:rPr>
                <a:t>-</a:t>
              </a:r>
            </a:p>
          </p:txBody>
        </p:sp>
        <p:sp>
          <p:nvSpPr>
            <p:cNvPr id="135" name="134 Forma libre"/>
            <p:cNvSpPr/>
            <p:nvPr/>
          </p:nvSpPr>
          <p:spPr>
            <a:xfrm>
              <a:off x="7029095" y="2594920"/>
              <a:ext cx="1639329" cy="2133599"/>
            </a:xfrm>
            <a:custGeom>
              <a:avLst/>
              <a:gdLst>
                <a:gd name="connsiteX0" fmla="*/ 0 w 2224216"/>
                <a:gd name="connsiteY0" fmla="*/ 856735 h 1762897"/>
                <a:gd name="connsiteX1" fmla="*/ 0 w 2224216"/>
                <a:gd name="connsiteY1" fmla="*/ 0 h 1762897"/>
                <a:gd name="connsiteX2" fmla="*/ 2224216 w 2224216"/>
                <a:gd name="connsiteY2" fmla="*/ 0 h 1762897"/>
                <a:gd name="connsiteX3" fmla="*/ 2224216 w 2224216"/>
                <a:gd name="connsiteY3" fmla="*/ 1762897 h 1762897"/>
                <a:gd name="connsiteX4" fmla="*/ 0 w 2224216"/>
                <a:gd name="connsiteY4" fmla="*/ 856735 h 1762897"/>
                <a:gd name="connsiteX0" fmla="*/ 0 w 2224216"/>
                <a:gd name="connsiteY0" fmla="*/ 873210 h 1779372"/>
                <a:gd name="connsiteX1" fmla="*/ 584887 w 2224216"/>
                <a:gd name="connsiteY1" fmla="*/ 0 h 1779372"/>
                <a:gd name="connsiteX2" fmla="*/ 2224216 w 2224216"/>
                <a:gd name="connsiteY2" fmla="*/ 16475 h 1779372"/>
                <a:gd name="connsiteX3" fmla="*/ 2224216 w 2224216"/>
                <a:gd name="connsiteY3" fmla="*/ 1779372 h 1779372"/>
                <a:gd name="connsiteX4" fmla="*/ 0 w 2224216"/>
                <a:gd name="connsiteY4" fmla="*/ 873210 h 1779372"/>
                <a:gd name="connsiteX0" fmla="*/ 832021 w 1639329"/>
                <a:gd name="connsiteY0" fmla="*/ 2125361 h 2125361"/>
                <a:gd name="connsiteX1" fmla="*/ 0 w 1639329"/>
                <a:gd name="connsiteY1" fmla="*/ 0 h 2125361"/>
                <a:gd name="connsiteX2" fmla="*/ 1639329 w 1639329"/>
                <a:gd name="connsiteY2" fmla="*/ 16475 h 2125361"/>
                <a:gd name="connsiteX3" fmla="*/ 1639329 w 1639329"/>
                <a:gd name="connsiteY3" fmla="*/ 1779372 h 2125361"/>
                <a:gd name="connsiteX4" fmla="*/ 832021 w 1639329"/>
                <a:gd name="connsiteY4" fmla="*/ 2125361 h 2125361"/>
                <a:gd name="connsiteX0" fmla="*/ 832021 w 1639329"/>
                <a:gd name="connsiteY0" fmla="*/ 2125361 h 2133599"/>
                <a:gd name="connsiteX1" fmla="*/ 0 w 1639329"/>
                <a:gd name="connsiteY1" fmla="*/ 0 h 2133599"/>
                <a:gd name="connsiteX2" fmla="*/ 1639329 w 1639329"/>
                <a:gd name="connsiteY2" fmla="*/ 16475 h 2133599"/>
                <a:gd name="connsiteX3" fmla="*/ 1639329 w 1639329"/>
                <a:gd name="connsiteY3" fmla="*/ 2133599 h 2133599"/>
                <a:gd name="connsiteX4" fmla="*/ 832021 w 1639329"/>
                <a:gd name="connsiteY4" fmla="*/ 2125361 h 2133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9329" h="2133599">
                  <a:moveTo>
                    <a:pt x="832021" y="2125361"/>
                  </a:moveTo>
                  <a:lnTo>
                    <a:pt x="0" y="0"/>
                  </a:lnTo>
                  <a:lnTo>
                    <a:pt x="1639329" y="16475"/>
                  </a:lnTo>
                  <a:lnTo>
                    <a:pt x="1639329" y="2133599"/>
                  </a:lnTo>
                  <a:lnTo>
                    <a:pt x="832021" y="2125361"/>
                  </a:lnTo>
                  <a:close/>
                </a:path>
              </a:pathLst>
            </a:custGeom>
            <a:solidFill>
              <a:srgbClr val="00B0F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6" name="135 Forma libre"/>
            <p:cNvSpPr/>
            <p:nvPr/>
          </p:nvSpPr>
          <p:spPr>
            <a:xfrm>
              <a:off x="6427732" y="2603157"/>
              <a:ext cx="1400431" cy="2117123"/>
            </a:xfrm>
            <a:custGeom>
              <a:avLst/>
              <a:gdLst>
                <a:gd name="connsiteX0" fmla="*/ 0 w 2199502"/>
                <a:gd name="connsiteY0" fmla="*/ 0 h 1235675"/>
                <a:gd name="connsiteX1" fmla="*/ 0 w 2199502"/>
                <a:gd name="connsiteY1" fmla="*/ 1235675 h 1235675"/>
                <a:gd name="connsiteX2" fmla="*/ 2199502 w 2199502"/>
                <a:gd name="connsiteY2" fmla="*/ 1235675 h 1235675"/>
                <a:gd name="connsiteX3" fmla="*/ 2199502 w 2199502"/>
                <a:gd name="connsiteY3" fmla="*/ 914400 h 1235675"/>
                <a:gd name="connsiteX4" fmla="*/ 0 w 2199502"/>
                <a:gd name="connsiteY4" fmla="*/ 0 h 1235675"/>
                <a:gd name="connsiteX0" fmla="*/ 0 w 2215977"/>
                <a:gd name="connsiteY0" fmla="*/ 0 h 2092410"/>
                <a:gd name="connsiteX1" fmla="*/ 16475 w 2215977"/>
                <a:gd name="connsiteY1" fmla="*/ 2092410 h 2092410"/>
                <a:gd name="connsiteX2" fmla="*/ 2215977 w 2215977"/>
                <a:gd name="connsiteY2" fmla="*/ 2092410 h 2092410"/>
                <a:gd name="connsiteX3" fmla="*/ 2215977 w 2215977"/>
                <a:gd name="connsiteY3" fmla="*/ 1771135 h 2092410"/>
                <a:gd name="connsiteX4" fmla="*/ 0 w 2215977"/>
                <a:gd name="connsiteY4" fmla="*/ 0 h 2092410"/>
                <a:gd name="connsiteX0" fmla="*/ 0 w 2215977"/>
                <a:gd name="connsiteY0" fmla="*/ 0 h 2092410"/>
                <a:gd name="connsiteX1" fmla="*/ 16475 w 2215977"/>
                <a:gd name="connsiteY1" fmla="*/ 2092410 h 2092410"/>
                <a:gd name="connsiteX2" fmla="*/ 2215977 w 2215977"/>
                <a:gd name="connsiteY2" fmla="*/ 2092410 h 2092410"/>
                <a:gd name="connsiteX3" fmla="*/ 584885 w 2215977"/>
                <a:gd name="connsiteY3" fmla="*/ 8238 h 2092410"/>
                <a:gd name="connsiteX4" fmla="*/ 0 w 2215977"/>
                <a:gd name="connsiteY4" fmla="*/ 0 h 2092410"/>
                <a:gd name="connsiteX0" fmla="*/ 0 w 1400431"/>
                <a:gd name="connsiteY0" fmla="*/ 0 h 2092410"/>
                <a:gd name="connsiteX1" fmla="*/ 16475 w 1400431"/>
                <a:gd name="connsiteY1" fmla="*/ 2092410 h 2092410"/>
                <a:gd name="connsiteX2" fmla="*/ 1400431 w 1400431"/>
                <a:gd name="connsiteY2" fmla="*/ 2092410 h 2092410"/>
                <a:gd name="connsiteX3" fmla="*/ 584885 w 1400431"/>
                <a:gd name="connsiteY3" fmla="*/ 8238 h 2092410"/>
                <a:gd name="connsiteX4" fmla="*/ 0 w 1400431"/>
                <a:gd name="connsiteY4" fmla="*/ 0 h 2092410"/>
                <a:gd name="connsiteX0" fmla="*/ 0 w 1400431"/>
                <a:gd name="connsiteY0" fmla="*/ 0 h 2092410"/>
                <a:gd name="connsiteX1" fmla="*/ 16475 w 1400431"/>
                <a:gd name="connsiteY1" fmla="*/ 2092410 h 2092410"/>
                <a:gd name="connsiteX2" fmla="*/ 1400431 w 1400431"/>
                <a:gd name="connsiteY2" fmla="*/ 2092410 h 2092410"/>
                <a:gd name="connsiteX3" fmla="*/ 601361 w 1400431"/>
                <a:gd name="connsiteY3" fmla="*/ 0 h 2092410"/>
                <a:gd name="connsiteX4" fmla="*/ 0 w 1400431"/>
                <a:gd name="connsiteY4" fmla="*/ 0 h 2092410"/>
                <a:gd name="connsiteX0" fmla="*/ 0 w 1400431"/>
                <a:gd name="connsiteY0" fmla="*/ 0 h 2133599"/>
                <a:gd name="connsiteX1" fmla="*/ 16475 w 1400431"/>
                <a:gd name="connsiteY1" fmla="*/ 2133599 h 2133599"/>
                <a:gd name="connsiteX2" fmla="*/ 1400431 w 1400431"/>
                <a:gd name="connsiteY2" fmla="*/ 2133599 h 2133599"/>
                <a:gd name="connsiteX3" fmla="*/ 601361 w 1400431"/>
                <a:gd name="connsiteY3" fmla="*/ 41189 h 2133599"/>
                <a:gd name="connsiteX4" fmla="*/ 0 w 1400431"/>
                <a:gd name="connsiteY4" fmla="*/ 0 h 2133599"/>
                <a:gd name="connsiteX0" fmla="*/ 0 w 1400431"/>
                <a:gd name="connsiteY0" fmla="*/ 0 h 2108885"/>
                <a:gd name="connsiteX1" fmla="*/ 16475 w 1400431"/>
                <a:gd name="connsiteY1" fmla="*/ 2108885 h 2108885"/>
                <a:gd name="connsiteX2" fmla="*/ 1400431 w 1400431"/>
                <a:gd name="connsiteY2" fmla="*/ 2108885 h 2108885"/>
                <a:gd name="connsiteX3" fmla="*/ 601361 w 1400431"/>
                <a:gd name="connsiteY3" fmla="*/ 16475 h 2108885"/>
                <a:gd name="connsiteX4" fmla="*/ 0 w 1400431"/>
                <a:gd name="connsiteY4" fmla="*/ 0 h 2108885"/>
                <a:gd name="connsiteX0" fmla="*/ 0 w 1400431"/>
                <a:gd name="connsiteY0" fmla="*/ 0 h 2117123"/>
                <a:gd name="connsiteX1" fmla="*/ 16475 w 1400431"/>
                <a:gd name="connsiteY1" fmla="*/ 2117123 h 2117123"/>
                <a:gd name="connsiteX2" fmla="*/ 1400431 w 1400431"/>
                <a:gd name="connsiteY2" fmla="*/ 2108885 h 2117123"/>
                <a:gd name="connsiteX3" fmla="*/ 601361 w 1400431"/>
                <a:gd name="connsiteY3" fmla="*/ 16475 h 2117123"/>
                <a:gd name="connsiteX4" fmla="*/ 0 w 1400431"/>
                <a:gd name="connsiteY4" fmla="*/ 0 h 2117123"/>
                <a:gd name="connsiteX0" fmla="*/ 0 w 1400431"/>
                <a:gd name="connsiteY0" fmla="*/ 0 h 2117123"/>
                <a:gd name="connsiteX1" fmla="*/ 16475 w 1400431"/>
                <a:gd name="connsiteY1" fmla="*/ 2117123 h 2117123"/>
                <a:gd name="connsiteX2" fmla="*/ 1400431 w 1400431"/>
                <a:gd name="connsiteY2" fmla="*/ 2108885 h 2117123"/>
                <a:gd name="connsiteX3" fmla="*/ 617837 w 1400431"/>
                <a:gd name="connsiteY3" fmla="*/ 8237 h 2117123"/>
                <a:gd name="connsiteX4" fmla="*/ 0 w 1400431"/>
                <a:gd name="connsiteY4" fmla="*/ 0 h 2117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431" h="2117123">
                  <a:moveTo>
                    <a:pt x="0" y="0"/>
                  </a:moveTo>
                  <a:lnTo>
                    <a:pt x="16475" y="2117123"/>
                  </a:lnTo>
                  <a:lnTo>
                    <a:pt x="1400431" y="2108885"/>
                  </a:lnTo>
                  <a:lnTo>
                    <a:pt x="617837" y="8237"/>
                  </a:lnTo>
                  <a:lnTo>
                    <a:pt x="0" y="0"/>
                  </a:lnTo>
                  <a:close/>
                </a:path>
              </a:pathLst>
            </a:custGeom>
            <a:solidFill>
              <a:schemeClr val="tx2">
                <a:lumMod val="20000"/>
                <a:lumOff val="8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39" name="138 CuadroTexto"/>
          <p:cNvSpPr txBox="1"/>
          <p:nvPr/>
        </p:nvSpPr>
        <p:spPr>
          <a:xfrm>
            <a:off x="5707718" y="4156865"/>
            <a:ext cx="2661306" cy="307777"/>
          </a:xfrm>
          <a:prstGeom prst="rect">
            <a:avLst/>
          </a:prstGeom>
          <a:noFill/>
        </p:spPr>
        <p:txBody>
          <a:bodyPr wrap="none" rtlCol="0">
            <a:spAutoFit/>
          </a:bodyPr>
          <a:lstStyle/>
          <a:p>
            <a:r>
              <a:rPr lang="es-MX" sz="1400" dirty="0"/>
              <a:t>Datos “linealmente separables”</a:t>
            </a:r>
          </a:p>
        </p:txBody>
      </p:sp>
    </p:spTree>
    <p:extLst>
      <p:ext uri="{BB962C8B-B14F-4D97-AF65-F5344CB8AC3E}">
        <p14:creationId xmlns:p14="http://schemas.microsoft.com/office/powerpoint/2010/main" val="168550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Rectángulo"/>
              <p:cNvSpPr/>
              <p:nvPr/>
            </p:nvSpPr>
            <p:spPr>
              <a:xfrm>
                <a:off x="395536" y="908720"/>
                <a:ext cx="3962175" cy="1126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0" i="1" smtClean="0">
                          <a:solidFill>
                            <a:srgbClr val="292934"/>
                          </a:solidFill>
                          <a:latin typeface="Cambria Math"/>
                        </a:rPr>
                        <m:t>h</m:t>
                      </m:r>
                      <m:d>
                        <m:dPr>
                          <m:ctrlPr>
                            <a:rPr lang="es-MX" b="0" i="1" smtClean="0">
                              <a:solidFill>
                                <a:srgbClr val="292934"/>
                              </a:solidFill>
                              <a:latin typeface="Cambria Math" panose="02040503050406030204" pitchFamily="18" charset="0"/>
                            </a:rPr>
                          </m:ctrlPr>
                        </m:dPr>
                        <m:e>
                          <m:r>
                            <a:rPr lang="es-MX" b="1" i="0" smtClean="0">
                              <a:solidFill>
                                <a:srgbClr val="292934"/>
                              </a:solidFill>
                              <a:latin typeface="Cambria Math"/>
                            </a:rPr>
                            <m:t>𝐱</m:t>
                          </m:r>
                        </m:e>
                      </m:d>
                      <m:r>
                        <a:rPr lang="es-MX" b="0" i="1" smtClean="0">
                          <a:solidFill>
                            <a:srgbClr val="292934"/>
                          </a:solidFill>
                          <a:latin typeface="Cambria Math"/>
                        </a:rPr>
                        <m:t>=</m:t>
                      </m:r>
                      <m:r>
                        <m:rPr>
                          <m:sty m:val="p"/>
                        </m:rPr>
                        <a:rPr lang="es-MX" b="0" i="0" smtClean="0">
                          <a:solidFill>
                            <a:srgbClr val="292934"/>
                          </a:solidFill>
                          <a:latin typeface="Cambria Math"/>
                        </a:rPr>
                        <m:t>sign</m:t>
                      </m:r>
                      <m:d>
                        <m:dPr>
                          <m:ctrlPr>
                            <a:rPr lang="es-MX" b="0" i="1" smtClean="0">
                              <a:solidFill>
                                <a:srgbClr val="292934"/>
                              </a:solidFill>
                              <a:latin typeface="Cambria Math" panose="02040503050406030204" pitchFamily="18" charset="0"/>
                            </a:rPr>
                          </m:ctrlPr>
                        </m:dPr>
                        <m:e>
                          <m:d>
                            <m:dPr>
                              <m:ctrlPr>
                                <a:rPr lang="es-MX" b="0" i="1" smtClean="0">
                                  <a:solidFill>
                                    <a:srgbClr val="292934"/>
                                  </a:solidFill>
                                  <a:latin typeface="Cambria Math" panose="02040503050406030204" pitchFamily="18" charset="0"/>
                                </a:rPr>
                              </m:ctrlPr>
                            </m:dPr>
                            <m:e>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=1</m:t>
                                  </m:r>
                                </m:sub>
                                <m:sup>
                                  <m:r>
                                    <a:rPr lang="es-MX" i="1">
                                      <a:solidFill>
                                        <a:srgbClr val="292934"/>
                                      </a:solidFill>
                                      <a:latin typeface="Cambria Math"/>
                                    </a:rPr>
                                    <m:t>𝑑</m:t>
                                  </m:r>
                                </m:sup>
                                <m:e>
                                  <m:sSub>
                                    <m:sSubPr>
                                      <m:ctrlPr>
                                        <a:rPr lang="es-MX" b="1" i="1" smtClean="0">
                                          <a:solidFill>
                                            <a:srgbClr val="7030A0"/>
                                          </a:solidFill>
                                          <a:latin typeface="Cambria Math" panose="02040503050406030204" pitchFamily="18" charset="0"/>
                                        </a:rPr>
                                      </m:ctrlPr>
                                    </m:sSubPr>
                                    <m:e>
                                      <m:r>
                                        <a:rPr lang="es-MX" b="1" i="1">
                                          <a:solidFill>
                                            <a:srgbClr val="7030A0"/>
                                          </a:solidFill>
                                          <a:latin typeface="Cambria Math"/>
                                        </a:rPr>
                                        <m:t>𝒘</m:t>
                                      </m:r>
                                    </m:e>
                                    <m:sub>
                                      <m:r>
                                        <a:rPr lang="es-MX" b="1" i="1">
                                          <a:solidFill>
                                            <a:srgbClr val="7030A0"/>
                                          </a:solidFill>
                                          <a:latin typeface="Cambria Math"/>
                                        </a:rPr>
                                        <m:t>𝒊</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e>
                          </m:d>
                          <m:r>
                            <a:rPr lang="es-MX" i="1">
                              <a:solidFill>
                                <a:srgbClr val="292934"/>
                              </a:solidFill>
                              <a:latin typeface="Cambria Math"/>
                            </a:rPr>
                            <m:t>−</m:t>
                          </m:r>
                          <m:r>
                            <a:rPr lang="es-MX" b="1" i="1" smtClean="0">
                              <a:solidFill>
                                <a:srgbClr val="7030A0"/>
                              </a:solidFill>
                              <a:latin typeface="Cambria Math"/>
                            </a:rPr>
                            <m:t>𝐮𝐦𝐛𝐫𝐚𝐥</m:t>
                          </m:r>
                        </m:e>
                      </m:d>
                    </m:oMath>
                  </m:oMathPara>
                </a14:m>
                <a:endParaRPr lang="es-MX" dirty="0"/>
              </a:p>
            </p:txBody>
          </p:sp>
        </mc:Choice>
        <mc:Fallback xmlns="">
          <p:sp>
            <p:nvSpPr>
              <p:cNvPr id="3" name="2 Rectángulo"/>
              <p:cNvSpPr>
                <a:spLocks noRot="1" noChangeAspect="1" noMove="1" noResize="1" noEditPoints="1" noAdjustHandles="1" noChangeArrowheads="1" noChangeShapeType="1" noTextEdit="1"/>
              </p:cNvSpPr>
              <p:nvPr/>
            </p:nvSpPr>
            <p:spPr>
              <a:xfrm>
                <a:off x="395536" y="908720"/>
                <a:ext cx="3962175" cy="1126975"/>
              </a:xfrm>
              <a:prstGeom prst="rect">
                <a:avLst/>
              </a:prstGeom>
              <a:blipFill rotWithShape="1">
                <a:blip r:embed="rId2"/>
                <a:stretch>
                  <a:fillRect/>
                </a:stretch>
              </a:blipFill>
            </p:spPr>
            <p:txBody>
              <a:bodyPr/>
              <a:lstStyle/>
              <a:p>
                <a:r>
                  <a:rPr lang="es-MX">
                    <a:noFill/>
                  </a:rPr>
                  <a:t> </a:t>
                </a:r>
              </a:p>
            </p:txBody>
          </p:sp>
        </mc:Fallback>
      </mc:AlternateContent>
      <p:grpSp>
        <p:nvGrpSpPr>
          <p:cNvPr id="31" name="30 Grupo"/>
          <p:cNvGrpSpPr/>
          <p:nvPr/>
        </p:nvGrpSpPr>
        <p:grpSpPr>
          <a:xfrm>
            <a:off x="5210779" y="2492896"/>
            <a:ext cx="3457646" cy="1550585"/>
            <a:chOff x="3910717" y="2594920"/>
            <a:chExt cx="4757707" cy="2133599"/>
          </a:xfrm>
        </p:grpSpPr>
        <p:sp>
          <p:nvSpPr>
            <p:cNvPr id="32" name="31 Rectángulo"/>
            <p:cNvSpPr/>
            <p:nvPr/>
          </p:nvSpPr>
          <p:spPr>
            <a:xfrm>
              <a:off x="3910717" y="2598914"/>
              <a:ext cx="2234967" cy="21202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MX" dirty="0">
                <a:solidFill>
                  <a:srgbClr val="292934"/>
                </a:solidFill>
              </a:endParaRPr>
            </a:p>
          </p:txBody>
        </p:sp>
        <p:cxnSp>
          <p:nvCxnSpPr>
            <p:cNvPr id="33" name="32 Conector recto"/>
            <p:cNvCxnSpPr/>
            <p:nvPr/>
          </p:nvCxnSpPr>
          <p:spPr>
            <a:xfrm>
              <a:off x="3910717" y="3469650"/>
              <a:ext cx="2234967" cy="915779"/>
            </a:xfrm>
            <a:prstGeom prst="line">
              <a:avLst/>
            </a:prstGeom>
            <a:ln>
              <a:solidFill>
                <a:srgbClr val="7030A0"/>
              </a:solidFill>
            </a:ln>
          </p:spPr>
          <p:style>
            <a:lnRef idx="2">
              <a:schemeClr val="accent6"/>
            </a:lnRef>
            <a:fillRef idx="0">
              <a:schemeClr val="accent6"/>
            </a:fillRef>
            <a:effectRef idx="1">
              <a:schemeClr val="accent6"/>
            </a:effectRef>
            <a:fontRef idx="minor">
              <a:schemeClr val="tx1"/>
            </a:fontRef>
          </p:style>
        </p:cxnSp>
        <p:sp>
          <p:nvSpPr>
            <p:cNvPr id="34" name="33 CuadroTexto"/>
            <p:cNvSpPr txBox="1"/>
            <p:nvPr/>
          </p:nvSpPr>
          <p:spPr>
            <a:xfrm>
              <a:off x="4888776" y="2937374"/>
              <a:ext cx="319318" cy="369332"/>
            </a:xfrm>
            <a:prstGeom prst="rect">
              <a:avLst/>
            </a:prstGeom>
            <a:noFill/>
          </p:spPr>
          <p:txBody>
            <a:bodyPr wrap="none" rtlCol="0">
              <a:spAutoFit/>
            </a:bodyPr>
            <a:lstStyle/>
            <a:p>
              <a:r>
                <a:rPr lang="es-MX" b="1" dirty="0">
                  <a:solidFill>
                    <a:srgbClr val="0070C0"/>
                  </a:solidFill>
                </a:rPr>
                <a:t>+</a:t>
              </a:r>
            </a:p>
          </p:txBody>
        </p:sp>
        <p:sp>
          <p:nvSpPr>
            <p:cNvPr id="35" name="34 CuadroTexto"/>
            <p:cNvSpPr txBox="1"/>
            <p:nvPr/>
          </p:nvSpPr>
          <p:spPr>
            <a:xfrm>
              <a:off x="5547758" y="3373541"/>
              <a:ext cx="319318" cy="369332"/>
            </a:xfrm>
            <a:prstGeom prst="rect">
              <a:avLst/>
            </a:prstGeom>
            <a:noFill/>
          </p:spPr>
          <p:txBody>
            <a:bodyPr wrap="none" rtlCol="0">
              <a:spAutoFit/>
            </a:bodyPr>
            <a:lstStyle/>
            <a:p>
              <a:r>
                <a:rPr lang="es-MX" b="1" dirty="0">
                  <a:solidFill>
                    <a:srgbClr val="0070C0"/>
                  </a:solidFill>
                </a:rPr>
                <a:t>+</a:t>
              </a:r>
            </a:p>
          </p:txBody>
        </p:sp>
        <p:sp>
          <p:nvSpPr>
            <p:cNvPr id="36" name="35 CuadroTexto"/>
            <p:cNvSpPr txBox="1"/>
            <p:nvPr/>
          </p:nvSpPr>
          <p:spPr>
            <a:xfrm>
              <a:off x="4991501" y="3540169"/>
              <a:ext cx="319318" cy="369332"/>
            </a:xfrm>
            <a:prstGeom prst="rect">
              <a:avLst/>
            </a:prstGeom>
            <a:noFill/>
          </p:spPr>
          <p:txBody>
            <a:bodyPr wrap="none" rtlCol="0">
              <a:spAutoFit/>
            </a:bodyPr>
            <a:lstStyle/>
            <a:p>
              <a:r>
                <a:rPr lang="es-MX" b="1" dirty="0">
                  <a:solidFill>
                    <a:srgbClr val="0070C0"/>
                  </a:solidFill>
                </a:rPr>
                <a:t>+</a:t>
              </a:r>
            </a:p>
          </p:txBody>
        </p:sp>
        <p:sp>
          <p:nvSpPr>
            <p:cNvPr id="37" name="36 CuadroTexto"/>
            <p:cNvSpPr txBox="1"/>
            <p:nvPr/>
          </p:nvSpPr>
          <p:spPr>
            <a:xfrm>
              <a:off x="5482410" y="3831431"/>
              <a:ext cx="319318" cy="369332"/>
            </a:xfrm>
            <a:prstGeom prst="rect">
              <a:avLst/>
            </a:prstGeom>
            <a:noFill/>
          </p:spPr>
          <p:txBody>
            <a:bodyPr wrap="none" rtlCol="0">
              <a:spAutoFit/>
            </a:bodyPr>
            <a:lstStyle/>
            <a:p>
              <a:r>
                <a:rPr lang="es-MX" b="1" dirty="0">
                  <a:solidFill>
                    <a:srgbClr val="0070C0"/>
                  </a:solidFill>
                </a:rPr>
                <a:t>+</a:t>
              </a:r>
            </a:p>
          </p:txBody>
        </p:sp>
        <p:sp>
          <p:nvSpPr>
            <p:cNvPr id="38" name="37 CuadroTexto"/>
            <p:cNvSpPr txBox="1"/>
            <p:nvPr/>
          </p:nvSpPr>
          <p:spPr>
            <a:xfrm>
              <a:off x="5147170" y="4079710"/>
              <a:ext cx="319318" cy="369332"/>
            </a:xfrm>
            <a:prstGeom prst="rect">
              <a:avLst/>
            </a:prstGeom>
            <a:noFill/>
          </p:spPr>
          <p:txBody>
            <a:bodyPr wrap="none" rtlCol="0">
              <a:spAutoFit/>
            </a:bodyPr>
            <a:lstStyle/>
            <a:p>
              <a:r>
                <a:rPr lang="es-MX" b="1" dirty="0">
                  <a:solidFill>
                    <a:srgbClr val="0070C0"/>
                  </a:solidFill>
                </a:rPr>
                <a:t>+</a:t>
              </a:r>
            </a:p>
          </p:txBody>
        </p:sp>
        <p:sp>
          <p:nvSpPr>
            <p:cNvPr id="39" name="38 CuadroTexto"/>
            <p:cNvSpPr txBox="1"/>
            <p:nvPr/>
          </p:nvSpPr>
          <p:spPr>
            <a:xfrm>
              <a:off x="4218062" y="2915652"/>
              <a:ext cx="261610" cy="369332"/>
            </a:xfrm>
            <a:prstGeom prst="rect">
              <a:avLst/>
            </a:prstGeom>
            <a:noFill/>
          </p:spPr>
          <p:txBody>
            <a:bodyPr wrap="none" rtlCol="0">
              <a:spAutoFit/>
            </a:bodyPr>
            <a:lstStyle/>
            <a:p>
              <a:r>
                <a:rPr lang="es-MX" b="1" dirty="0">
                  <a:solidFill>
                    <a:schemeClr val="tx2">
                      <a:lumMod val="75000"/>
                    </a:schemeClr>
                  </a:solidFill>
                </a:rPr>
                <a:t>-</a:t>
              </a:r>
            </a:p>
          </p:txBody>
        </p:sp>
        <p:sp>
          <p:nvSpPr>
            <p:cNvPr id="40" name="39 CuadroTexto"/>
            <p:cNvSpPr txBox="1"/>
            <p:nvPr/>
          </p:nvSpPr>
          <p:spPr>
            <a:xfrm>
              <a:off x="4521217" y="3289723"/>
              <a:ext cx="261610" cy="369332"/>
            </a:xfrm>
            <a:prstGeom prst="rect">
              <a:avLst/>
            </a:prstGeom>
            <a:noFill/>
          </p:spPr>
          <p:txBody>
            <a:bodyPr wrap="none" rtlCol="0">
              <a:spAutoFit/>
            </a:bodyPr>
            <a:lstStyle/>
            <a:p>
              <a:r>
                <a:rPr lang="es-MX" b="1" dirty="0">
                  <a:solidFill>
                    <a:schemeClr val="tx2">
                      <a:lumMod val="75000"/>
                    </a:schemeClr>
                  </a:solidFill>
                </a:rPr>
                <a:t>-</a:t>
              </a:r>
            </a:p>
          </p:txBody>
        </p:sp>
        <p:sp>
          <p:nvSpPr>
            <p:cNvPr id="41" name="40 CuadroTexto"/>
            <p:cNvSpPr txBox="1"/>
            <p:nvPr/>
          </p:nvSpPr>
          <p:spPr>
            <a:xfrm>
              <a:off x="4356393" y="3847522"/>
              <a:ext cx="261610" cy="369332"/>
            </a:xfrm>
            <a:prstGeom prst="rect">
              <a:avLst/>
            </a:prstGeom>
            <a:noFill/>
          </p:spPr>
          <p:txBody>
            <a:bodyPr wrap="none" rtlCol="0">
              <a:spAutoFit/>
            </a:bodyPr>
            <a:lstStyle/>
            <a:p>
              <a:r>
                <a:rPr lang="es-MX" b="1" dirty="0">
                  <a:solidFill>
                    <a:schemeClr val="tx2">
                      <a:lumMod val="75000"/>
                    </a:schemeClr>
                  </a:solidFill>
                </a:rPr>
                <a:t>-</a:t>
              </a:r>
            </a:p>
          </p:txBody>
        </p:sp>
        <p:sp>
          <p:nvSpPr>
            <p:cNvPr id="42" name="41 CuadroTexto"/>
            <p:cNvSpPr txBox="1"/>
            <p:nvPr/>
          </p:nvSpPr>
          <p:spPr>
            <a:xfrm>
              <a:off x="4917630" y="4216854"/>
              <a:ext cx="261610" cy="369332"/>
            </a:xfrm>
            <a:prstGeom prst="rect">
              <a:avLst/>
            </a:prstGeom>
            <a:noFill/>
          </p:spPr>
          <p:txBody>
            <a:bodyPr wrap="none" rtlCol="0">
              <a:spAutoFit/>
            </a:bodyPr>
            <a:lstStyle/>
            <a:p>
              <a:r>
                <a:rPr lang="es-MX" b="1" dirty="0">
                  <a:solidFill>
                    <a:schemeClr val="tx2">
                      <a:lumMod val="75000"/>
                    </a:schemeClr>
                  </a:solidFill>
                </a:rPr>
                <a:t>-</a:t>
              </a:r>
            </a:p>
          </p:txBody>
        </p:sp>
        <p:sp>
          <p:nvSpPr>
            <p:cNvPr id="43" name="42 Forma libre"/>
            <p:cNvSpPr/>
            <p:nvPr/>
          </p:nvSpPr>
          <p:spPr>
            <a:xfrm>
              <a:off x="3929449" y="2611395"/>
              <a:ext cx="2224216" cy="1762897"/>
            </a:xfrm>
            <a:custGeom>
              <a:avLst/>
              <a:gdLst>
                <a:gd name="connsiteX0" fmla="*/ 0 w 2224216"/>
                <a:gd name="connsiteY0" fmla="*/ 856735 h 1762897"/>
                <a:gd name="connsiteX1" fmla="*/ 0 w 2224216"/>
                <a:gd name="connsiteY1" fmla="*/ 0 h 1762897"/>
                <a:gd name="connsiteX2" fmla="*/ 2224216 w 2224216"/>
                <a:gd name="connsiteY2" fmla="*/ 0 h 1762897"/>
                <a:gd name="connsiteX3" fmla="*/ 2224216 w 2224216"/>
                <a:gd name="connsiteY3" fmla="*/ 1762897 h 1762897"/>
                <a:gd name="connsiteX4" fmla="*/ 0 w 2224216"/>
                <a:gd name="connsiteY4" fmla="*/ 856735 h 1762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216" h="1762897">
                  <a:moveTo>
                    <a:pt x="0" y="856735"/>
                  </a:moveTo>
                  <a:lnTo>
                    <a:pt x="0" y="0"/>
                  </a:lnTo>
                  <a:lnTo>
                    <a:pt x="2224216" y="0"/>
                  </a:lnTo>
                  <a:lnTo>
                    <a:pt x="2224216" y="1762897"/>
                  </a:lnTo>
                  <a:lnTo>
                    <a:pt x="0" y="856735"/>
                  </a:lnTo>
                  <a:close/>
                </a:path>
              </a:pathLst>
            </a:custGeom>
            <a:solidFill>
              <a:srgbClr val="00B0F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43 Forma libre"/>
            <p:cNvSpPr/>
            <p:nvPr/>
          </p:nvSpPr>
          <p:spPr>
            <a:xfrm>
              <a:off x="3929449" y="3476368"/>
              <a:ext cx="2199502" cy="1235675"/>
            </a:xfrm>
            <a:custGeom>
              <a:avLst/>
              <a:gdLst>
                <a:gd name="connsiteX0" fmla="*/ 0 w 2199502"/>
                <a:gd name="connsiteY0" fmla="*/ 0 h 1235675"/>
                <a:gd name="connsiteX1" fmla="*/ 0 w 2199502"/>
                <a:gd name="connsiteY1" fmla="*/ 1235675 h 1235675"/>
                <a:gd name="connsiteX2" fmla="*/ 2199502 w 2199502"/>
                <a:gd name="connsiteY2" fmla="*/ 1235675 h 1235675"/>
                <a:gd name="connsiteX3" fmla="*/ 2199502 w 2199502"/>
                <a:gd name="connsiteY3" fmla="*/ 914400 h 1235675"/>
                <a:gd name="connsiteX4" fmla="*/ 0 w 2199502"/>
                <a:gd name="connsiteY4" fmla="*/ 0 h 1235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502" h="1235675">
                  <a:moveTo>
                    <a:pt x="0" y="0"/>
                  </a:moveTo>
                  <a:lnTo>
                    <a:pt x="0" y="1235675"/>
                  </a:lnTo>
                  <a:lnTo>
                    <a:pt x="2199502" y="1235675"/>
                  </a:lnTo>
                  <a:lnTo>
                    <a:pt x="2199502" y="914400"/>
                  </a:lnTo>
                  <a:lnTo>
                    <a:pt x="0" y="0"/>
                  </a:lnTo>
                  <a:close/>
                </a:path>
              </a:pathLst>
            </a:custGeom>
            <a:solidFill>
              <a:schemeClr val="tx2">
                <a:lumMod val="20000"/>
                <a:lumOff val="8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44 Rectángulo"/>
            <p:cNvSpPr/>
            <p:nvPr/>
          </p:nvSpPr>
          <p:spPr>
            <a:xfrm>
              <a:off x="6425476" y="2598914"/>
              <a:ext cx="2234967" cy="21202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MX" dirty="0">
                <a:solidFill>
                  <a:srgbClr val="292934"/>
                </a:solidFill>
              </a:endParaRPr>
            </a:p>
          </p:txBody>
        </p:sp>
        <p:cxnSp>
          <p:nvCxnSpPr>
            <p:cNvPr id="46" name="45 Conector recto"/>
            <p:cNvCxnSpPr/>
            <p:nvPr/>
          </p:nvCxnSpPr>
          <p:spPr>
            <a:xfrm>
              <a:off x="7035976" y="2611395"/>
              <a:ext cx="812233" cy="2100648"/>
            </a:xfrm>
            <a:prstGeom prst="line">
              <a:avLst/>
            </a:prstGeom>
            <a:ln>
              <a:solidFill>
                <a:srgbClr val="7030A0"/>
              </a:solidFill>
            </a:ln>
          </p:spPr>
          <p:style>
            <a:lnRef idx="2">
              <a:schemeClr val="accent6"/>
            </a:lnRef>
            <a:fillRef idx="0">
              <a:schemeClr val="accent6"/>
            </a:fillRef>
            <a:effectRef idx="1">
              <a:schemeClr val="accent6"/>
            </a:effectRef>
            <a:fontRef idx="minor">
              <a:schemeClr val="tx1"/>
            </a:fontRef>
          </p:style>
        </p:cxnSp>
        <p:sp>
          <p:nvSpPr>
            <p:cNvPr id="47" name="46 CuadroTexto"/>
            <p:cNvSpPr txBox="1"/>
            <p:nvPr/>
          </p:nvSpPr>
          <p:spPr>
            <a:xfrm>
              <a:off x="7403535" y="2937374"/>
              <a:ext cx="319318" cy="369332"/>
            </a:xfrm>
            <a:prstGeom prst="rect">
              <a:avLst/>
            </a:prstGeom>
            <a:noFill/>
          </p:spPr>
          <p:txBody>
            <a:bodyPr wrap="none" rtlCol="0">
              <a:spAutoFit/>
            </a:bodyPr>
            <a:lstStyle/>
            <a:p>
              <a:r>
                <a:rPr lang="es-MX" b="1" dirty="0">
                  <a:solidFill>
                    <a:srgbClr val="0070C0"/>
                  </a:solidFill>
                </a:rPr>
                <a:t>+</a:t>
              </a:r>
            </a:p>
          </p:txBody>
        </p:sp>
        <p:sp>
          <p:nvSpPr>
            <p:cNvPr id="48" name="47 CuadroTexto"/>
            <p:cNvSpPr txBox="1"/>
            <p:nvPr/>
          </p:nvSpPr>
          <p:spPr>
            <a:xfrm>
              <a:off x="8062517" y="3373541"/>
              <a:ext cx="319318" cy="369332"/>
            </a:xfrm>
            <a:prstGeom prst="rect">
              <a:avLst/>
            </a:prstGeom>
            <a:noFill/>
          </p:spPr>
          <p:txBody>
            <a:bodyPr wrap="none" rtlCol="0">
              <a:spAutoFit/>
            </a:bodyPr>
            <a:lstStyle/>
            <a:p>
              <a:r>
                <a:rPr lang="es-MX" b="1" dirty="0">
                  <a:solidFill>
                    <a:srgbClr val="0070C0"/>
                  </a:solidFill>
                </a:rPr>
                <a:t>+</a:t>
              </a:r>
            </a:p>
          </p:txBody>
        </p:sp>
        <p:sp>
          <p:nvSpPr>
            <p:cNvPr id="49" name="48 CuadroTexto"/>
            <p:cNvSpPr txBox="1"/>
            <p:nvPr/>
          </p:nvSpPr>
          <p:spPr>
            <a:xfrm>
              <a:off x="7506260" y="3540169"/>
              <a:ext cx="319318" cy="369332"/>
            </a:xfrm>
            <a:prstGeom prst="rect">
              <a:avLst/>
            </a:prstGeom>
            <a:noFill/>
          </p:spPr>
          <p:txBody>
            <a:bodyPr wrap="none" rtlCol="0">
              <a:spAutoFit/>
            </a:bodyPr>
            <a:lstStyle/>
            <a:p>
              <a:r>
                <a:rPr lang="es-MX" b="1" dirty="0">
                  <a:solidFill>
                    <a:srgbClr val="0070C0"/>
                  </a:solidFill>
                </a:rPr>
                <a:t>+</a:t>
              </a:r>
            </a:p>
          </p:txBody>
        </p:sp>
        <p:sp>
          <p:nvSpPr>
            <p:cNvPr id="50" name="49 CuadroTexto"/>
            <p:cNvSpPr txBox="1"/>
            <p:nvPr/>
          </p:nvSpPr>
          <p:spPr>
            <a:xfrm>
              <a:off x="7997169" y="3831431"/>
              <a:ext cx="319318" cy="369332"/>
            </a:xfrm>
            <a:prstGeom prst="rect">
              <a:avLst/>
            </a:prstGeom>
            <a:noFill/>
          </p:spPr>
          <p:txBody>
            <a:bodyPr wrap="none" rtlCol="0">
              <a:spAutoFit/>
            </a:bodyPr>
            <a:lstStyle/>
            <a:p>
              <a:r>
                <a:rPr lang="es-MX" b="1" dirty="0">
                  <a:solidFill>
                    <a:srgbClr val="0070C0"/>
                  </a:solidFill>
                </a:rPr>
                <a:t>+</a:t>
              </a:r>
            </a:p>
          </p:txBody>
        </p:sp>
        <p:sp>
          <p:nvSpPr>
            <p:cNvPr id="51" name="50 CuadroTexto"/>
            <p:cNvSpPr txBox="1"/>
            <p:nvPr/>
          </p:nvSpPr>
          <p:spPr>
            <a:xfrm>
              <a:off x="7661929" y="4079710"/>
              <a:ext cx="319318" cy="369332"/>
            </a:xfrm>
            <a:prstGeom prst="rect">
              <a:avLst/>
            </a:prstGeom>
            <a:noFill/>
          </p:spPr>
          <p:txBody>
            <a:bodyPr wrap="none" rtlCol="0">
              <a:spAutoFit/>
            </a:bodyPr>
            <a:lstStyle/>
            <a:p>
              <a:r>
                <a:rPr lang="es-MX" b="1" dirty="0">
                  <a:solidFill>
                    <a:srgbClr val="0070C0"/>
                  </a:solidFill>
                </a:rPr>
                <a:t>+</a:t>
              </a:r>
            </a:p>
          </p:txBody>
        </p:sp>
        <p:sp>
          <p:nvSpPr>
            <p:cNvPr id="52" name="51 CuadroTexto"/>
            <p:cNvSpPr txBox="1"/>
            <p:nvPr/>
          </p:nvSpPr>
          <p:spPr>
            <a:xfrm>
              <a:off x="6732821" y="2915652"/>
              <a:ext cx="261610" cy="369332"/>
            </a:xfrm>
            <a:prstGeom prst="rect">
              <a:avLst/>
            </a:prstGeom>
            <a:noFill/>
          </p:spPr>
          <p:txBody>
            <a:bodyPr wrap="none" rtlCol="0">
              <a:spAutoFit/>
            </a:bodyPr>
            <a:lstStyle/>
            <a:p>
              <a:r>
                <a:rPr lang="es-MX" b="1" dirty="0">
                  <a:solidFill>
                    <a:schemeClr val="tx2">
                      <a:lumMod val="75000"/>
                    </a:schemeClr>
                  </a:solidFill>
                </a:rPr>
                <a:t>-</a:t>
              </a:r>
            </a:p>
          </p:txBody>
        </p:sp>
        <p:sp>
          <p:nvSpPr>
            <p:cNvPr id="53" name="52 CuadroTexto"/>
            <p:cNvSpPr txBox="1"/>
            <p:nvPr/>
          </p:nvSpPr>
          <p:spPr>
            <a:xfrm>
              <a:off x="7035976" y="3289723"/>
              <a:ext cx="261610" cy="369332"/>
            </a:xfrm>
            <a:prstGeom prst="rect">
              <a:avLst/>
            </a:prstGeom>
            <a:noFill/>
          </p:spPr>
          <p:txBody>
            <a:bodyPr wrap="none" rtlCol="0">
              <a:spAutoFit/>
            </a:bodyPr>
            <a:lstStyle/>
            <a:p>
              <a:r>
                <a:rPr lang="es-MX" b="1" dirty="0">
                  <a:solidFill>
                    <a:schemeClr val="tx2">
                      <a:lumMod val="75000"/>
                    </a:schemeClr>
                  </a:solidFill>
                </a:rPr>
                <a:t>-</a:t>
              </a:r>
            </a:p>
          </p:txBody>
        </p:sp>
        <p:sp>
          <p:nvSpPr>
            <p:cNvPr id="54" name="53 CuadroTexto"/>
            <p:cNvSpPr txBox="1"/>
            <p:nvPr/>
          </p:nvSpPr>
          <p:spPr>
            <a:xfrm>
              <a:off x="6871152" y="3847522"/>
              <a:ext cx="261610" cy="369332"/>
            </a:xfrm>
            <a:prstGeom prst="rect">
              <a:avLst/>
            </a:prstGeom>
            <a:noFill/>
          </p:spPr>
          <p:txBody>
            <a:bodyPr wrap="none" rtlCol="0">
              <a:spAutoFit/>
            </a:bodyPr>
            <a:lstStyle/>
            <a:p>
              <a:r>
                <a:rPr lang="es-MX" b="1" dirty="0">
                  <a:solidFill>
                    <a:schemeClr val="tx2">
                      <a:lumMod val="75000"/>
                    </a:schemeClr>
                  </a:solidFill>
                </a:rPr>
                <a:t>-</a:t>
              </a:r>
            </a:p>
          </p:txBody>
        </p:sp>
        <p:sp>
          <p:nvSpPr>
            <p:cNvPr id="55" name="54 CuadroTexto"/>
            <p:cNvSpPr txBox="1"/>
            <p:nvPr/>
          </p:nvSpPr>
          <p:spPr>
            <a:xfrm>
              <a:off x="7432389" y="4216854"/>
              <a:ext cx="261610" cy="369332"/>
            </a:xfrm>
            <a:prstGeom prst="rect">
              <a:avLst/>
            </a:prstGeom>
            <a:noFill/>
          </p:spPr>
          <p:txBody>
            <a:bodyPr wrap="none" rtlCol="0">
              <a:spAutoFit/>
            </a:bodyPr>
            <a:lstStyle/>
            <a:p>
              <a:r>
                <a:rPr lang="es-MX" b="1" dirty="0">
                  <a:solidFill>
                    <a:schemeClr val="tx2">
                      <a:lumMod val="75000"/>
                    </a:schemeClr>
                  </a:solidFill>
                </a:rPr>
                <a:t>-</a:t>
              </a:r>
            </a:p>
          </p:txBody>
        </p:sp>
        <p:sp>
          <p:nvSpPr>
            <p:cNvPr id="56" name="55 Forma libre"/>
            <p:cNvSpPr/>
            <p:nvPr/>
          </p:nvSpPr>
          <p:spPr>
            <a:xfrm>
              <a:off x="7029095" y="2594920"/>
              <a:ext cx="1639329" cy="2133599"/>
            </a:xfrm>
            <a:custGeom>
              <a:avLst/>
              <a:gdLst>
                <a:gd name="connsiteX0" fmla="*/ 0 w 2224216"/>
                <a:gd name="connsiteY0" fmla="*/ 856735 h 1762897"/>
                <a:gd name="connsiteX1" fmla="*/ 0 w 2224216"/>
                <a:gd name="connsiteY1" fmla="*/ 0 h 1762897"/>
                <a:gd name="connsiteX2" fmla="*/ 2224216 w 2224216"/>
                <a:gd name="connsiteY2" fmla="*/ 0 h 1762897"/>
                <a:gd name="connsiteX3" fmla="*/ 2224216 w 2224216"/>
                <a:gd name="connsiteY3" fmla="*/ 1762897 h 1762897"/>
                <a:gd name="connsiteX4" fmla="*/ 0 w 2224216"/>
                <a:gd name="connsiteY4" fmla="*/ 856735 h 1762897"/>
                <a:gd name="connsiteX0" fmla="*/ 0 w 2224216"/>
                <a:gd name="connsiteY0" fmla="*/ 873210 h 1779372"/>
                <a:gd name="connsiteX1" fmla="*/ 584887 w 2224216"/>
                <a:gd name="connsiteY1" fmla="*/ 0 h 1779372"/>
                <a:gd name="connsiteX2" fmla="*/ 2224216 w 2224216"/>
                <a:gd name="connsiteY2" fmla="*/ 16475 h 1779372"/>
                <a:gd name="connsiteX3" fmla="*/ 2224216 w 2224216"/>
                <a:gd name="connsiteY3" fmla="*/ 1779372 h 1779372"/>
                <a:gd name="connsiteX4" fmla="*/ 0 w 2224216"/>
                <a:gd name="connsiteY4" fmla="*/ 873210 h 1779372"/>
                <a:gd name="connsiteX0" fmla="*/ 832021 w 1639329"/>
                <a:gd name="connsiteY0" fmla="*/ 2125361 h 2125361"/>
                <a:gd name="connsiteX1" fmla="*/ 0 w 1639329"/>
                <a:gd name="connsiteY1" fmla="*/ 0 h 2125361"/>
                <a:gd name="connsiteX2" fmla="*/ 1639329 w 1639329"/>
                <a:gd name="connsiteY2" fmla="*/ 16475 h 2125361"/>
                <a:gd name="connsiteX3" fmla="*/ 1639329 w 1639329"/>
                <a:gd name="connsiteY3" fmla="*/ 1779372 h 2125361"/>
                <a:gd name="connsiteX4" fmla="*/ 832021 w 1639329"/>
                <a:gd name="connsiteY4" fmla="*/ 2125361 h 2125361"/>
                <a:gd name="connsiteX0" fmla="*/ 832021 w 1639329"/>
                <a:gd name="connsiteY0" fmla="*/ 2125361 h 2133599"/>
                <a:gd name="connsiteX1" fmla="*/ 0 w 1639329"/>
                <a:gd name="connsiteY1" fmla="*/ 0 h 2133599"/>
                <a:gd name="connsiteX2" fmla="*/ 1639329 w 1639329"/>
                <a:gd name="connsiteY2" fmla="*/ 16475 h 2133599"/>
                <a:gd name="connsiteX3" fmla="*/ 1639329 w 1639329"/>
                <a:gd name="connsiteY3" fmla="*/ 2133599 h 2133599"/>
                <a:gd name="connsiteX4" fmla="*/ 832021 w 1639329"/>
                <a:gd name="connsiteY4" fmla="*/ 2125361 h 2133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9329" h="2133599">
                  <a:moveTo>
                    <a:pt x="832021" y="2125361"/>
                  </a:moveTo>
                  <a:lnTo>
                    <a:pt x="0" y="0"/>
                  </a:lnTo>
                  <a:lnTo>
                    <a:pt x="1639329" y="16475"/>
                  </a:lnTo>
                  <a:lnTo>
                    <a:pt x="1639329" y="2133599"/>
                  </a:lnTo>
                  <a:lnTo>
                    <a:pt x="832021" y="2125361"/>
                  </a:lnTo>
                  <a:close/>
                </a:path>
              </a:pathLst>
            </a:custGeom>
            <a:solidFill>
              <a:srgbClr val="00B0F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56 Forma libre"/>
            <p:cNvSpPr/>
            <p:nvPr/>
          </p:nvSpPr>
          <p:spPr>
            <a:xfrm>
              <a:off x="6427732" y="2603157"/>
              <a:ext cx="1400431" cy="2117123"/>
            </a:xfrm>
            <a:custGeom>
              <a:avLst/>
              <a:gdLst>
                <a:gd name="connsiteX0" fmla="*/ 0 w 2199502"/>
                <a:gd name="connsiteY0" fmla="*/ 0 h 1235675"/>
                <a:gd name="connsiteX1" fmla="*/ 0 w 2199502"/>
                <a:gd name="connsiteY1" fmla="*/ 1235675 h 1235675"/>
                <a:gd name="connsiteX2" fmla="*/ 2199502 w 2199502"/>
                <a:gd name="connsiteY2" fmla="*/ 1235675 h 1235675"/>
                <a:gd name="connsiteX3" fmla="*/ 2199502 w 2199502"/>
                <a:gd name="connsiteY3" fmla="*/ 914400 h 1235675"/>
                <a:gd name="connsiteX4" fmla="*/ 0 w 2199502"/>
                <a:gd name="connsiteY4" fmla="*/ 0 h 1235675"/>
                <a:gd name="connsiteX0" fmla="*/ 0 w 2215977"/>
                <a:gd name="connsiteY0" fmla="*/ 0 h 2092410"/>
                <a:gd name="connsiteX1" fmla="*/ 16475 w 2215977"/>
                <a:gd name="connsiteY1" fmla="*/ 2092410 h 2092410"/>
                <a:gd name="connsiteX2" fmla="*/ 2215977 w 2215977"/>
                <a:gd name="connsiteY2" fmla="*/ 2092410 h 2092410"/>
                <a:gd name="connsiteX3" fmla="*/ 2215977 w 2215977"/>
                <a:gd name="connsiteY3" fmla="*/ 1771135 h 2092410"/>
                <a:gd name="connsiteX4" fmla="*/ 0 w 2215977"/>
                <a:gd name="connsiteY4" fmla="*/ 0 h 2092410"/>
                <a:gd name="connsiteX0" fmla="*/ 0 w 2215977"/>
                <a:gd name="connsiteY0" fmla="*/ 0 h 2092410"/>
                <a:gd name="connsiteX1" fmla="*/ 16475 w 2215977"/>
                <a:gd name="connsiteY1" fmla="*/ 2092410 h 2092410"/>
                <a:gd name="connsiteX2" fmla="*/ 2215977 w 2215977"/>
                <a:gd name="connsiteY2" fmla="*/ 2092410 h 2092410"/>
                <a:gd name="connsiteX3" fmla="*/ 584885 w 2215977"/>
                <a:gd name="connsiteY3" fmla="*/ 8238 h 2092410"/>
                <a:gd name="connsiteX4" fmla="*/ 0 w 2215977"/>
                <a:gd name="connsiteY4" fmla="*/ 0 h 2092410"/>
                <a:gd name="connsiteX0" fmla="*/ 0 w 1400431"/>
                <a:gd name="connsiteY0" fmla="*/ 0 h 2092410"/>
                <a:gd name="connsiteX1" fmla="*/ 16475 w 1400431"/>
                <a:gd name="connsiteY1" fmla="*/ 2092410 h 2092410"/>
                <a:gd name="connsiteX2" fmla="*/ 1400431 w 1400431"/>
                <a:gd name="connsiteY2" fmla="*/ 2092410 h 2092410"/>
                <a:gd name="connsiteX3" fmla="*/ 584885 w 1400431"/>
                <a:gd name="connsiteY3" fmla="*/ 8238 h 2092410"/>
                <a:gd name="connsiteX4" fmla="*/ 0 w 1400431"/>
                <a:gd name="connsiteY4" fmla="*/ 0 h 2092410"/>
                <a:gd name="connsiteX0" fmla="*/ 0 w 1400431"/>
                <a:gd name="connsiteY0" fmla="*/ 0 h 2092410"/>
                <a:gd name="connsiteX1" fmla="*/ 16475 w 1400431"/>
                <a:gd name="connsiteY1" fmla="*/ 2092410 h 2092410"/>
                <a:gd name="connsiteX2" fmla="*/ 1400431 w 1400431"/>
                <a:gd name="connsiteY2" fmla="*/ 2092410 h 2092410"/>
                <a:gd name="connsiteX3" fmla="*/ 601361 w 1400431"/>
                <a:gd name="connsiteY3" fmla="*/ 0 h 2092410"/>
                <a:gd name="connsiteX4" fmla="*/ 0 w 1400431"/>
                <a:gd name="connsiteY4" fmla="*/ 0 h 2092410"/>
                <a:gd name="connsiteX0" fmla="*/ 0 w 1400431"/>
                <a:gd name="connsiteY0" fmla="*/ 0 h 2133599"/>
                <a:gd name="connsiteX1" fmla="*/ 16475 w 1400431"/>
                <a:gd name="connsiteY1" fmla="*/ 2133599 h 2133599"/>
                <a:gd name="connsiteX2" fmla="*/ 1400431 w 1400431"/>
                <a:gd name="connsiteY2" fmla="*/ 2133599 h 2133599"/>
                <a:gd name="connsiteX3" fmla="*/ 601361 w 1400431"/>
                <a:gd name="connsiteY3" fmla="*/ 41189 h 2133599"/>
                <a:gd name="connsiteX4" fmla="*/ 0 w 1400431"/>
                <a:gd name="connsiteY4" fmla="*/ 0 h 2133599"/>
                <a:gd name="connsiteX0" fmla="*/ 0 w 1400431"/>
                <a:gd name="connsiteY0" fmla="*/ 0 h 2108885"/>
                <a:gd name="connsiteX1" fmla="*/ 16475 w 1400431"/>
                <a:gd name="connsiteY1" fmla="*/ 2108885 h 2108885"/>
                <a:gd name="connsiteX2" fmla="*/ 1400431 w 1400431"/>
                <a:gd name="connsiteY2" fmla="*/ 2108885 h 2108885"/>
                <a:gd name="connsiteX3" fmla="*/ 601361 w 1400431"/>
                <a:gd name="connsiteY3" fmla="*/ 16475 h 2108885"/>
                <a:gd name="connsiteX4" fmla="*/ 0 w 1400431"/>
                <a:gd name="connsiteY4" fmla="*/ 0 h 2108885"/>
                <a:gd name="connsiteX0" fmla="*/ 0 w 1400431"/>
                <a:gd name="connsiteY0" fmla="*/ 0 h 2117123"/>
                <a:gd name="connsiteX1" fmla="*/ 16475 w 1400431"/>
                <a:gd name="connsiteY1" fmla="*/ 2117123 h 2117123"/>
                <a:gd name="connsiteX2" fmla="*/ 1400431 w 1400431"/>
                <a:gd name="connsiteY2" fmla="*/ 2108885 h 2117123"/>
                <a:gd name="connsiteX3" fmla="*/ 601361 w 1400431"/>
                <a:gd name="connsiteY3" fmla="*/ 16475 h 2117123"/>
                <a:gd name="connsiteX4" fmla="*/ 0 w 1400431"/>
                <a:gd name="connsiteY4" fmla="*/ 0 h 2117123"/>
                <a:gd name="connsiteX0" fmla="*/ 0 w 1400431"/>
                <a:gd name="connsiteY0" fmla="*/ 0 h 2117123"/>
                <a:gd name="connsiteX1" fmla="*/ 16475 w 1400431"/>
                <a:gd name="connsiteY1" fmla="*/ 2117123 h 2117123"/>
                <a:gd name="connsiteX2" fmla="*/ 1400431 w 1400431"/>
                <a:gd name="connsiteY2" fmla="*/ 2108885 h 2117123"/>
                <a:gd name="connsiteX3" fmla="*/ 617837 w 1400431"/>
                <a:gd name="connsiteY3" fmla="*/ 8237 h 2117123"/>
                <a:gd name="connsiteX4" fmla="*/ 0 w 1400431"/>
                <a:gd name="connsiteY4" fmla="*/ 0 h 2117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431" h="2117123">
                  <a:moveTo>
                    <a:pt x="0" y="0"/>
                  </a:moveTo>
                  <a:lnTo>
                    <a:pt x="16475" y="2117123"/>
                  </a:lnTo>
                  <a:lnTo>
                    <a:pt x="1400431" y="2108885"/>
                  </a:lnTo>
                  <a:lnTo>
                    <a:pt x="617837" y="8237"/>
                  </a:lnTo>
                  <a:lnTo>
                    <a:pt x="0" y="0"/>
                  </a:lnTo>
                  <a:close/>
                </a:path>
              </a:pathLst>
            </a:custGeom>
            <a:solidFill>
              <a:schemeClr val="tx2">
                <a:lumMod val="20000"/>
                <a:lumOff val="8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58" name="57 CuadroTexto"/>
          <p:cNvSpPr txBox="1"/>
          <p:nvPr/>
        </p:nvSpPr>
        <p:spPr>
          <a:xfrm>
            <a:off x="5707718" y="4156865"/>
            <a:ext cx="2661306" cy="307777"/>
          </a:xfrm>
          <a:prstGeom prst="rect">
            <a:avLst/>
          </a:prstGeom>
          <a:noFill/>
        </p:spPr>
        <p:txBody>
          <a:bodyPr wrap="none" rtlCol="0">
            <a:spAutoFit/>
          </a:bodyPr>
          <a:lstStyle/>
          <a:p>
            <a:r>
              <a:rPr lang="es-MX" sz="1400" dirty="0"/>
              <a:t>Datos “linealmente separables”</a:t>
            </a:r>
          </a:p>
        </p:txBody>
      </p:sp>
    </p:spTree>
    <p:extLst>
      <p:ext uri="{BB962C8B-B14F-4D97-AF65-F5344CB8AC3E}">
        <p14:creationId xmlns:p14="http://schemas.microsoft.com/office/powerpoint/2010/main" val="211030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Rectángulo"/>
              <p:cNvSpPr/>
              <p:nvPr/>
            </p:nvSpPr>
            <p:spPr>
              <a:xfrm>
                <a:off x="395536" y="908720"/>
                <a:ext cx="3415487" cy="1126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0" i="1" smtClean="0">
                          <a:solidFill>
                            <a:srgbClr val="292934"/>
                          </a:solidFill>
                          <a:latin typeface="Cambria Math"/>
                        </a:rPr>
                        <m:t>h</m:t>
                      </m:r>
                      <m:d>
                        <m:dPr>
                          <m:ctrlPr>
                            <a:rPr lang="es-MX" b="0" i="1" smtClean="0">
                              <a:solidFill>
                                <a:srgbClr val="292934"/>
                              </a:solidFill>
                              <a:latin typeface="Cambria Math" panose="02040503050406030204" pitchFamily="18" charset="0"/>
                            </a:rPr>
                          </m:ctrlPr>
                        </m:dPr>
                        <m:e>
                          <m:r>
                            <a:rPr lang="es-MX" b="1" i="0" smtClean="0">
                              <a:solidFill>
                                <a:srgbClr val="292934"/>
                              </a:solidFill>
                              <a:latin typeface="Cambria Math"/>
                            </a:rPr>
                            <m:t>𝐱</m:t>
                          </m:r>
                        </m:e>
                      </m:d>
                      <m:r>
                        <a:rPr lang="es-MX" b="0" i="1" smtClean="0">
                          <a:solidFill>
                            <a:srgbClr val="292934"/>
                          </a:solidFill>
                          <a:latin typeface="Cambria Math"/>
                        </a:rPr>
                        <m:t>=</m:t>
                      </m:r>
                      <m:r>
                        <m:rPr>
                          <m:sty m:val="p"/>
                        </m:rPr>
                        <a:rPr lang="es-MX" b="0" i="0" smtClean="0">
                          <a:solidFill>
                            <a:srgbClr val="292934"/>
                          </a:solidFill>
                          <a:latin typeface="Cambria Math"/>
                        </a:rPr>
                        <m:t>sign</m:t>
                      </m:r>
                      <m:d>
                        <m:dPr>
                          <m:ctrlPr>
                            <a:rPr lang="es-MX" b="0" i="1" smtClean="0">
                              <a:solidFill>
                                <a:srgbClr val="292934"/>
                              </a:solidFill>
                              <a:latin typeface="Cambria Math" panose="02040503050406030204" pitchFamily="18" charset="0"/>
                            </a:rPr>
                          </m:ctrlPr>
                        </m:dPr>
                        <m:e>
                          <m:d>
                            <m:dPr>
                              <m:ctrlPr>
                                <a:rPr lang="es-MX" b="0" i="1" smtClean="0">
                                  <a:solidFill>
                                    <a:srgbClr val="292934"/>
                                  </a:solidFill>
                                  <a:latin typeface="Cambria Math" panose="02040503050406030204" pitchFamily="18" charset="0"/>
                                </a:rPr>
                              </m:ctrlPr>
                            </m:dPr>
                            <m:e>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=1</m:t>
                                  </m:r>
                                </m:sub>
                                <m:sup>
                                  <m:r>
                                    <a:rPr lang="es-MX" i="1">
                                      <a:solidFill>
                                        <a:srgbClr val="292934"/>
                                      </a:solidFill>
                                      <a:latin typeface="Cambria Math"/>
                                    </a:rPr>
                                    <m:t>𝑑</m:t>
                                  </m:r>
                                </m:sup>
                                <m:e>
                                  <m:sSub>
                                    <m:sSubPr>
                                      <m:ctrlPr>
                                        <a:rPr lang="es-MX" i="1" smtClean="0">
                                          <a:solidFill>
                                            <a:srgbClr val="7030A0"/>
                                          </a:solidFill>
                                          <a:latin typeface="Cambria Math" panose="02040503050406030204" pitchFamily="18" charset="0"/>
                                        </a:rPr>
                                      </m:ctrlPr>
                                    </m:sSubPr>
                                    <m:e>
                                      <m:r>
                                        <a:rPr lang="es-MX" b="0" i="1">
                                          <a:solidFill>
                                            <a:srgbClr val="7030A0"/>
                                          </a:solidFill>
                                          <a:latin typeface="Cambria Math"/>
                                        </a:rPr>
                                        <m:t>𝑤</m:t>
                                      </m:r>
                                    </m:e>
                                    <m:sub>
                                      <m:r>
                                        <a:rPr lang="es-MX" b="0" i="1">
                                          <a:solidFill>
                                            <a:srgbClr val="7030A0"/>
                                          </a:solidFill>
                                          <a:latin typeface="Cambria Math"/>
                                        </a:rPr>
                                        <m:t>𝑖</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e>
                          </m:d>
                          <m:r>
                            <a:rPr lang="es-MX" b="0" i="1" smtClean="0">
                              <a:solidFill>
                                <a:srgbClr val="292934"/>
                              </a:solidFill>
                              <a:latin typeface="Cambria Math"/>
                            </a:rPr>
                            <m:t>+</m:t>
                          </m:r>
                          <m:sSub>
                            <m:sSubPr>
                              <m:ctrlPr>
                                <a:rPr lang="es-MX" b="0" i="1" smtClean="0">
                                  <a:solidFill>
                                    <a:srgbClr val="7030A0"/>
                                  </a:solidFill>
                                  <a:latin typeface="Cambria Math" panose="02040503050406030204" pitchFamily="18" charset="0"/>
                                </a:rPr>
                              </m:ctrlPr>
                            </m:sSubPr>
                            <m:e>
                              <m:r>
                                <a:rPr lang="es-MX" b="0" i="1" smtClean="0">
                                  <a:solidFill>
                                    <a:srgbClr val="7030A0"/>
                                  </a:solidFill>
                                  <a:latin typeface="Cambria Math"/>
                                </a:rPr>
                                <m:t>𝑤</m:t>
                              </m:r>
                            </m:e>
                            <m:sub>
                              <m:r>
                                <a:rPr lang="es-MX" b="0" i="1" smtClean="0">
                                  <a:solidFill>
                                    <a:srgbClr val="7030A0"/>
                                  </a:solidFill>
                                  <a:latin typeface="Cambria Math"/>
                                </a:rPr>
                                <m:t>0</m:t>
                              </m:r>
                            </m:sub>
                          </m:sSub>
                        </m:e>
                      </m:d>
                    </m:oMath>
                  </m:oMathPara>
                </a14:m>
                <a:endParaRPr lang="es-MX" dirty="0"/>
              </a:p>
            </p:txBody>
          </p:sp>
        </mc:Choice>
        <mc:Fallback xmlns="">
          <p:sp>
            <p:nvSpPr>
              <p:cNvPr id="3" name="2 Rectángulo"/>
              <p:cNvSpPr>
                <a:spLocks noRot="1" noChangeAspect="1" noMove="1" noResize="1" noEditPoints="1" noAdjustHandles="1" noChangeArrowheads="1" noChangeShapeType="1" noTextEdit="1"/>
              </p:cNvSpPr>
              <p:nvPr/>
            </p:nvSpPr>
            <p:spPr>
              <a:xfrm>
                <a:off x="395536" y="908720"/>
                <a:ext cx="3415487" cy="1126975"/>
              </a:xfrm>
              <a:prstGeom prst="rect">
                <a:avLst/>
              </a:prstGeom>
              <a:blipFill rotWithShape="1">
                <a:blip r:embed="rId2"/>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1" name="30 CuadroTexto"/>
              <p:cNvSpPr txBox="1"/>
              <p:nvPr/>
            </p:nvSpPr>
            <p:spPr>
              <a:xfrm>
                <a:off x="251520" y="2243358"/>
                <a:ext cx="4407297" cy="338554"/>
              </a:xfrm>
              <a:prstGeom prst="rect">
                <a:avLst/>
              </a:prstGeom>
              <a:noFill/>
            </p:spPr>
            <p:txBody>
              <a:bodyPr wrap="none" rtlCol="0">
                <a:spAutoFit/>
              </a:bodyPr>
              <a:lstStyle/>
              <a:p>
                <a:r>
                  <a:rPr lang="es-MX" sz="1600" dirty="0">
                    <a:solidFill>
                      <a:srgbClr val="292934"/>
                    </a:solidFill>
                  </a:rPr>
                  <a:t>Introducimos una coordenada artificial  </a:t>
                </a:r>
                <a14:m>
                  <m:oMath xmlns:m="http://schemas.openxmlformats.org/officeDocument/2006/math">
                    <m:sSub>
                      <m:sSubPr>
                        <m:ctrlPr>
                          <a:rPr lang="es-MX" sz="1600" b="0" i="1" smtClean="0">
                            <a:solidFill>
                              <a:srgbClr val="292934"/>
                            </a:solidFill>
                            <a:latin typeface="Cambria Math" panose="02040503050406030204" pitchFamily="18" charset="0"/>
                          </a:rPr>
                        </m:ctrlPr>
                      </m:sSubPr>
                      <m:e>
                        <m:r>
                          <a:rPr lang="es-MX" sz="1600" b="0" i="1" smtClean="0">
                            <a:solidFill>
                              <a:srgbClr val="292934"/>
                            </a:solidFill>
                            <a:latin typeface="Cambria Math"/>
                          </a:rPr>
                          <m:t>𝑥</m:t>
                        </m:r>
                      </m:e>
                      <m:sub>
                        <m:r>
                          <a:rPr lang="es-MX" sz="1600" b="0" i="1" smtClean="0">
                            <a:solidFill>
                              <a:srgbClr val="292934"/>
                            </a:solidFill>
                            <a:latin typeface="Cambria Math"/>
                          </a:rPr>
                          <m:t>0</m:t>
                        </m:r>
                      </m:sub>
                    </m:sSub>
                    <m:r>
                      <a:rPr lang="es-MX" sz="1600" b="0" i="1" smtClean="0">
                        <a:solidFill>
                          <a:srgbClr val="292934"/>
                        </a:solidFill>
                        <a:latin typeface="Cambria Math"/>
                      </a:rPr>
                      <m:t>=1</m:t>
                    </m:r>
                  </m:oMath>
                </a14:m>
                <a:r>
                  <a:rPr lang="es-MX" sz="1600" dirty="0">
                    <a:solidFill>
                      <a:srgbClr val="292934"/>
                    </a:solidFill>
                  </a:rPr>
                  <a:t>:</a:t>
                </a:r>
              </a:p>
            </p:txBody>
          </p:sp>
        </mc:Choice>
        <mc:Fallback xmlns="">
          <p:sp>
            <p:nvSpPr>
              <p:cNvPr id="31" name="30 CuadroTexto"/>
              <p:cNvSpPr txBox="1">
                <a:spLocks noRot="1" noChangeAspect="1" noMove="1" noResize="1" noEditPoints="1" noAdjustHandles="1" noChangeArrowheads="1" noChangeShapeType="1" noTextEdit="1"/>
              </p:cNvSpPr>
              <p:nvPr/>
            </p:nvSpPr>
            <p:spPr>
              <a:xfrm>
                <a:off x="251520" y="2243358"/>
                <a:ext cx="4407297" cy="338554"/>
              </a:xfrm>
              <a:prstGeom prst="rect">
                <a:avLst/>
              </a:prstGeom>
              <a:blipFill rotWithShape="1">
                <a:blip r:embed="rId3"/>
                <a:stretch>
                  <a:fillRect l="-692" t="-5357" b="-21429"/>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0" name="59 Rectángulo"/>
              <p:cNvSpPr/>
              <p:nvPr/>
            </p:nvSpPr>
            <p:spPr>
              <a:xfrm>
                <a:off x="837452" y="2813066"/>
                <a:ext cx="2531655"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0" i="1" smtClean="0">
                          <a:solidFill>
                            <a:srgbClr val="292934"/>
                          </a:solidFill>
                          <a:latin typeface="Cambria Math"/>
                        </a:rPr>
                        <m:t>h</m:t>
                      </m:r>
                      <m:d>
                        <m:dPr>
                          <m:ctrlPr>
                            <a:rPr lang="es-MX" b="0" i="1" smtClean="0">
                              <a:solidFill>
                                <a:srgbClr val="292934"/>
                              </a:solidFill>
                              <a:latin typeface="Cambria Math" panose="02040503050406030204" pitchFamily="18" charset="0"/>
                            </a:rPr>
                          </m:ctrlPr>
                        </m:dPr>
                        <m:e>
                          <m:r>
                            <a:rPr lang="es-MX" b="1" i="0" smtClean="0">
                              <a:solidFill>
                                <a:srgbClr val="292934"/>
                              </a:solidFill>
                              <a:latin typeface="Cambria Math"/>
                            </a:rPr>
                            <m:t>𝐱</m:t>
                          </m:r>
                        </m:e>
                      </m:d>
                      <m:r>
                        <a:rPr lang="es-MX" b="0" i="1" smtClean="0">
                          <a:solidFill>
                            <a:srgbClr val="292934"/>
                          </a:solidFill>
                          <a:latin typeface="Cambria Math"/>
                        </a:rPr>
                        <m:t>=</m:t>
                      </m:r>
                      <m:r>
                        <m:rPr>
                          <m:sty m:val="p"/>
                        </m:rPr>
                        <a:rPr lang="es-MX" b="0" i="0" smtClean="0">
                          <a:solidFill>
                            <a:srgbClr val="292934"/>
                          </a:solidFill>
                          <a:latin typeface="Cambria Math"/>
                        </a:rPr>
                        <m:t>sign</m:t>
                      </m:r>
                      <m:d>
                        <m:dPr>
                          <m:ctrlPr>
                            <a:rPr lang="es-MX" i="1">
                              <a:solidFill>
                                <a:srgbClr val="292934"/>
                              </a:solidFill>
                              <a:latin typeface="Cambria Math" panose="02040503050406030204" pitchFamily="18" charset="0"/>
                            </a:rPr>
                          </m:ctrlPr>
                        </m:dPr>
                        <m:e>
                          <m:nary>
                            <m:naryPr>
                              <m:chr m:val="∑"/>
                              <m:ctrlPr>
                                <a:rPr lang="es-MX" i="1">
                                  <a:solidFill>
                                    <a:srgbClr val="292934"/>
                                  </a:solidFill>
                                  <a:latin typeface="Cambria Math" panose="02040503050406030204" pitchFamily="18" charset="0"/>
                                </a:rPr>
                              </m:ctrlPr>
                            </m:naryPr>
                            <m:sub>
                              <m:r>
                                <m:rPr>
                                  <m:brk m:alnAt="23"/>
                                </m:rPr>
                                <a:rPr lang="es-MX" i="1">
                                  <a:solidFill>
                                    <a:srgbClr val="292934"/>
                                  </a:solidFill>
                                  <a:latin typeface="Cambria Math"/>
                                </a:rPr>
                                <m:t>𝑖</m:t>
                              </m:r>
                              <m:r>
                                <a:rPr lang="es-MX" i="1">
                                  <a:solidFill>
                                    <a:srgbClr val="292934"/>
                                  </a:solidFill>
                                  <a:latin typeface="Cambria Math"/>
                                </a:rPr>
                                <m:t>=</m:t>
                              </m:r>
                              <m:r>
                                <a:rPr lang="es-MX" b="0" i="1" smtClean="0">
                                  <a:solidFill>
                                    <a:srgbClr val="292934"/>
                                  </a:solidFill>
                                  <a:latin typeface="Cambria Math"/>
                                </a:rPr>
                                <m:t>0</m:t>
                              </m:r>
                            </m:sub>
                            <m:sup>
                              <m:r>
                                <a:rPr lang="es-MX" i="1">
                                  <a:solidFill>
                                    <a:srgbClr val="292934"/>
                                  </a:solidFill>
                                  <a:latin typeface="Cambria Math"/>
                                </a:rPr>
                                <m:t>𝑑</m:t>
                              </m:r>
                            </m:sup>
                            <m:e>
                              <m:sSub>
                                <m:sSubPr>
                                  <m:ctrlPr>
                                    <a:rPr lang="es-MX" i="1" smtClean="0">
                                      <a:solidFill>
                                        <a:srgbClr val="7030A0"/>
                                      </a:solidFill>
                                      <a:latin typeface="Cambria Math" panose="02040503050406030204" pitchFamily="18" charset="0"/>
                                    </a:rPr>
                                  </m:ctrlPr>
                                </m:sSubPr>
                                <m:e>
                                  <m:r>
                                    <a:rPr lang="es-MX" b="0" i="1">
                                      <a:solidFill>
                                        <a:srgbClr val="7030A0"/>
                                      </a:solidFill>
                                      <a:latin typeface="Cambria Math"/>
                                    </a:rPr>
                                    <m:t>𝑤</m:t>
                                  </m:r>
                                </m:e>
                                <m:sub>
                                  <m:r>
                                    <a:rPr lang="es-MX" b="0" i="1">
                                      <a:solidFill>
                                        <a:srgbClr val="7030A0"/>
                                      </a:solidFill>
                                      <a:latin typeface="Cambria Math"/>
                                    </a:rPr>
                                    <m:t>𝑖</m:t>
                                  </m:r>
                                </m:sub>
                              </m:sSub>
                              <m:sSub>
                                <m:sSubPr>
                                  <m:ctrlPr>
                                    <a:rPr lang="es-MX" i="1">
                                      <a:solidFill>
                                        <a:srgbClr val="292934"/>
                                      </a:solidFill>
                                      <a:latin typeface="Cambria Math" panose="02040503050406030204" pitchFamily="18" charset="0"/>
                                    </a:rPr>
                                  </m:ctrlPr>
                                </m:sSubPr>
                                <m:e>
                                  <m:r>
                                    <a:rPr lang="es-MX" i="1">
                                      <a:solidFill>
                                        <a:srgbClr val="292934"/>
                                      </a:solidFill>
                                      <a:latin typeface="Cambria Math"/>
                                    </a:rPr>
                                    <m:t>𝑥</m:t>
                                  </m:r>
                                </m:e>
                                <m:sub>
                                  <m:r>
                                    <a:rPr lang="es-MX" i="1">
                                      <a:solidFill>
                                        <a:srgbClr val="292934"/>
                                      </a:solidFill>
                                      <a:latin typeface="Cambria Math"/>
                                    </a:rPr>
                                    <m:t>𝑖</m:t>
                                  </m:r>
                                </m:sub>
                              </m:sSub>
                            </m:e>
                          </m:nary>
                        </m:e>
                      </m:d>
                    </m:oMath>
                  </m:oMathPara>
                </a14:m>
                <a:endParaRPr lang="es-MX" dirty="0"/>
              </a:p>
            </p:txBody>
          </p:sp>
        </mc:Choice>
        <mc:Fallback xmlns="">
          <p:sp>
            <p:nvSpPr>
              <p:cNvPr id="60" name="59 Rectángulo"/>
              <p:cNvSpPr>
                <a:spLocks noRot="1" noChangeAspect="1" noMove="1" noResize="1" noEditPoints="1" noAdjustHandles="1" noChangeArrowheads="1" noChangeShapeType="1" noTextEdit="1"/>
              </p:cNvSpPr>
              <p:nvPr/>
            </p:nvSpPr>
            <p:spPr>
              <a:xfrm>
                <a:off x="837452" y="2813066"/>
                <a:ext cx="2531655" cy="984052"/>
              </a:xfrm>
              <a:prstGeom prst="rect">
                <a:avLst/>
              </a:prstGeom>
              <a:blipFill rotWithShape="1">
                <a:blip r:embed="rId4"/>
                <a:stretch>
                  <a:fillRect/>
                </a:stretch>
              </a:blipFill>
            </p:spPr>
            <p:txBody>
              <a:bodyPr/>
              <a:lstStyle/>
              <a:p>
                <a:r>
                  <a:rPr lang="es-MX">
                    <a:noFill/>
                  </a:rPr>
                  <a:t> </a:t>
                </a:r>
              </a:p>
            </p:txBody>
          </p:sp>
        </mc:Fallback>
      </mc:AlternateContent>
      <p:sp>
        <p:nvSpPr>
          <p:cNvPr id="61" name="60 CuadroTexto"/>
          <p:cNvSpPr txBox="1"/>
          <p:nvPr/>
        </p:nvSpPr>
        <p:spPr>
          <a:xfrm>
            <a:off x="360366" y="4126088"/>
            <a:ext cx="4269117" cy="338554"/>
          </a:xfrm>
          <a:prstGeom prst="rect">
            <a:avLst/>
          </a:prstGeom>
          <a:noFill/>
        </p:spPr>
        <p:txBody>
          <a:bodyPr wrap="none" rtlCol="0">
            <a:spAutoFit/>
          </a:bodyPr>
          <a:lstStyle/>
          <a:p>
            <a:r>
              <a:rPr lang="es-MX" sz="1600" dirty="0">
                <a:solidFill>
                  <a:srgbClr val="292934"/>
                </a:solidFill>
              </a:rPr>
              <a:t>En forma vectorial el </a:t>
            </a:r>
            <a:r>
              <a:rPr lang="es-MX" sz="1600" dirty="0" err="1">
                <a:solidFill>
                  <a:srgbClr val="292934"/>
                </a:solidFill>
              </a:rPr>
              <a:t>perceptrón</a:t>
            </a:r>
            <a:r>
              <a:rPr lang="es-MX" sz="1600" dirty="0">
                <a:solidFill>
                  <a:srgbClr val="292934"/>
                </a:solidFill>
              </a:rPr>
              <a:t> implementa:</a:t>
            </a:r>
          </a:p>
        </p:txBody>
      </p:sp>
      <mc:AlternateContent xmlns:mc="http://schemas.openxmlformats.org/markup-compatibility/2006" xmlns:a14="http://schemas.microsoft.com/office/drawing/2010/main">
        <mc:Choice Requires="a14">
          <p:sp>
            <p:nvSpPr>
              <p:cNvPr id="62" name="61 Rectángulo"/>
              <p:cNvSpPr/>
              <p:nvPr/>
            </p:nvSpPr>
            <p:spPr>
              <a:xfrm>
                <a:off x="1086751" y="4695796"/>
                <a:ext cx="2033056"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0" i="1" smtClean="0">
                          <a:solidFill>
                            <a:srgbClr val="292934"/>
                          </a:solidFill>
                          <a:latin typeface="Cambria Math"/>
                        </a:rPr>
                        <m:t>h</m:t>
                      </m:r>
                      <m:d>
                        <m:dPr>
                          <m:ctrlPr>
                            <a:rPr lang="es-MX" b="0" i="1" smtClean="0">
                              <a:solidFill>
                                <a:srgbClr val="292934"/>
                              </a:solidFill>
                              <a:latin typeface="Cambria Math" panose="02040503050406030204" pitchFamily="18" charset="0"/>
                            </a:rPr>
                          </m:ctrlPr>
                        </m:dPr>
                        <m:e>
                          <m:r>
                            <a:rPr lang="es-MX" b="1" i="0" smtClean="0">
                              <a:solidFill>
                                <a:srgbClr val="292934"/>
                              </a:solidFill>
                              <a:latin typeface="Cambria Math"/>
                            </a:rPr>
                            <m:t>𝐱</m:t>
                          </m:r>
                        </m:e>
                      </m:d>
                      <m:r>
                        <a:rPr lang="es-MX" b="0" i="1" smtClean="0">
                          <a:solidFill>
                            <a:srgbClr val="292934"/>
                          </a:solidFill>
                          <a:latin typeface="Cambria Math"/>
                        </a:rPr>
                        <m:t>=</m:t>
                      </m:r>
                      <m:r>
                        <m:rPr>
                          <m:sty m:val="p"/>
                        </m:rPr>
                        <a:rPr lang="es-MX" b="0" i="0" smtClean="0">
                          <a:solidFill>
                            <a:srgbClr val="292934"/>
                          </a:solidFill>
                          <a:latin typeface="Cambria Math"/>
                        </a:rPr>
                        <m:t>sign</m:t>
                      </m:r>
                      <m:d>
                        <m:dPr>
                          <m:ctrlPr>
                            <a:rPr lang="es-MX" i="1">
                              <a:solidFill>
                                <a:srgbClr val="292934"/>
                              </a:solidFill>
                              <a:latin typeface="Cambria Math" panose="02040503050406030204" pitchFamily="18" charset="0"/>
                            </a:rPr>
                          </m:ctrlPr>
                        </m:dPr>
                        <m:e>
                          <m:sSup>
                            <m:sSupPr>
                              <m:ctrlPr>
                                <a:rPr lang="es-MX" b="0" i="1" smtClean="0">
                                  <a:solidFill>
                                    <a:srgbClr val="292934"/>
                                  </a:solidFill>
                                  <a:latin typeface="Cambria Math" panose="02040503050406030204" pitchFamily="18" charset="0"/>
                                </a:rPr>
                              </m:ctrlPr>
                            </m:sSupPr>
                            <m:e>
                              <m:r>
                                <a:rPr lang="es-MX" b="1" i="0" smtClean="0">
                                  <a:solidFill>
                                    <a:srgbClr val="7030A0"/>
                                  </a:solidFill>
                                  <a:latin typeface="Cambria Math"/>
                                </a:rPr>
                                <m:t>𝐰</m:t>
                              </m:r>
                            </m:e>
                            <m:sup>
                              <m:r>
                                <m:rPr>
                                  <m:sty m:val="p"/>
                                </m:rPr>
                                <a:rPr lang="es-MX" b="0" i="0" smtClean="0">
                                  <a:solidFill>
                                    <a:srgbClr val="292934"/>
                                  </a:solidFill>
                                  <a:latin typeface="Cambria Math"/>
                                </a:rPr>
                                <m:t>T</m:t>
                              </m:r>
                            </m:sup>
                          </m:sSup>
                          <m:r>
                            <a:rPr lang="es-MX" b="1" i="0" smtClean="0">
                              <a:solidFill>
                                <a:srgbClr val="292934"/>
                              </a:solidFill>
                              <a:latin typeface="Cambria Math"/>
                            </a:rPr>
                            <m:t>𝐱</m:t>
                          </m:r>
                        </m:e>
                      </m:d>
                    </m:oMath>
                  </m:oMathPara>
                </a14:m>
                <a:endParaRPr lang="es-MX" dirty="0"/>
              </a:p>
            </p:txBody>
          </p:sp>
        </mc:Choice>
        <mc:Fallback xmlns="">
          <p:sp>
            <p:nvSpPr>
              <p:cNvPr id="62" name="61 Rectángulo"/>
              <p:cNvSpPr>
                <a:spLocks noRot="1" noChangeAspect="1" noMove="1" noResize="1" noEditPoints="1" noAdjustHandles="1" noChangeArrowheads="1" noChangeShapeType="1" noTextEdit="1"/>
              </p:cNvSpPr>
              <p:nvPr/>
            </p:nvSpPr>
            <p:spPr>
              <a:xfrm>
                <a:off x="1086751" y="4695796"/>
                <a:ext cx="2033056" cy="404983"/>
              </a:xfrm>
              <a:prstGeom prst="rect">
                <a:avLst/>
              </a:prstGeom>
              <a:blipFill rotWithShape="1">
                <a:blip r:embed="rId5"/>
                <a:stretch>
                  <a:fillRect b="-7463"/>
                </a:stretch>
              </a:blipFill>
            </p:spPr>
            <p:txBody>
              <a:bodyPr/>
              <a:lstStyle/>
              <a:p>
                <a:r>
                  <a:rPr lang="es-MX">
                    <a:noFill/>
                  </a:rPr>
                  <a:t> </a:t>
                </a:r>
              </a:p>
            </p:txBody>
          </p:sp>
        </mc:Fallback>
      </mc:AlternateContent>
      <p:pic>
        <p:nvPicPr>
          <p:cNvPr id="63" name="62 Imagen" descr="Perceptron.pdf - Adobe Acrobat Reader DC"/>
          <p:cNvPicPr>
            <a:picLocks noChangeAspect="1"/>
          </p:cNvPicPr>
          <p:nvPr/>
        </p:nvPicPr>
        <p:blipFill rotWithShape="1">
          <a:blip r:embed="rId6" cstate="print">
            <a:extLst>
              <a:ext uri="{28A0092B-C50C-407E-A947-70E740481C1C}">
                <a14:useLocalDpi xmlns:a14="http://schemas.microsoft.com/office/drawing/2010/main" val="0"/>
              </a:ext>
            </a:extLst>
          </a:blip>
          <a:srcRect l="7004" t="18673" r="12059" b="6403"/>
          <a:stretch/>
        </p:blipFill>
        <p:spPr>
          <a:xfrm>
            <a:off x="4658817" y="1916832"/>
            <a:ext cx="4278142" cy="2209256"/>
          </a:xfrm>
          <a:prstGeom prst="rect">
            <a:avLst/>
          </a:prstGeom>
        </p:spPr>
      </p:pic>
      <p:sp>
        <p:nvSpPr>
          <p:cNvPr id="64" name="63 CuadroTexto"/>
          <p:cNvSpPr txBox="1"/>
          <p:nvPr/>
        </p:nvSpPr>
        <p:spPr>
          <a:xfrm>
            <a:off x="5286320" y="1198493"/>
            <a:ext cx="3023135" cy="369332"/>
          </a:xfrm>
          <a:prstGeom prst="rect">
            <a:avLst/>
          </a:prstGeom>
          <a:noFill/>
        </p:spPr>
        <p:txBody>
          <a:bodyPr wrap="none" rtlCol="0">
            <a:spAutoFit/>
          </a:bodyPr>
          <a:lstStyle/>
          <a:p>
            <a:r>
              <a:rPr lang="es-MX" dirty="0"/>
              <a:t>Linear </a:t>
            </a:r>
            <a:r>
              <a:rPr lang="es-MX" dirty="0" err="1"/>
              <a:t>Threshold</a:t>
            </a:r>
            <a:r>
              <a:rPr lang="es-MX" dirty="0"/>
              <a:t> </a:t>
            </a:r>
            <a:r>
              <a:rPr lang="es-MX" dirty="0" err="1"/>
              <a:t>Unit</a:t>
            </a:r>
            <a:r>
              <a:rPr lang="es-MX" dirty="0"/>
              <a:t> (LTU)</a:t>
            </a:r>
          </a:p>
        </p:txBody>
      </p:sp>
    </p:spTree>
    <p:extLst>
      <p:ext uri="{BB962C8B-B14F-4D97-AF65-F5344CB8AC3E}">
        <p14:creationId xmlns:p14="http://schemas.microsoft.com/office/powerpoint/2010/main" val="208937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60" grpId="0"/>
      <p:bldP spid="61" grpId="0"/>
      <p:bldP spid="62" grpId="0"/>
    </p:bldLst>
  </p:timing>
</p:sld>
</file>

<file path=ppt/theme/theme1.xml><?xml version="1.0" encoding="utf-8"?>
<a:theme xmlns:a="http://schemas.openxmlformats.org/drawingml/2006/main" name="Recor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roducción al AA" id="{CA4168EF-F60E-41FB-9EC8-0124304A022C}" vid="{E9D47617-6BA5-4E3C-A6C9-7D792F277F15}"/>
    </a:ext>
  </a:extLst>
</a:theme>
</file>

<file path=docProps/app.xml><?xml version="1.0" encoding="utf-8"?>
<Properties xmlns="http://schemas.openxmlformats.org/officeDocument/2006/extended-properties" xmlns:vt="http://schemas.openxmlformats.org/officeDocument/2006/docPropsVTypes">
  <Template>Plantilla DIPLOMADO</Template>
  <TotalTime>1638</TotalTime>
  <Words>1008</Words>
  <Application>Microsoft Office PowerPoint</Application>
  <PresentationFormat>Presentación en pantalla (4:3)</PresentationFormat>
  <Paragraphs>206</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Cambria Math</vt:lpstr>
      <vt:lpstr>Franklin Gothic Book</vt:lpstr>
      <vt:lpstr>Recorte</vt:lpstr>
      <vt:lpstr>El Perceptron</vt:lpstr>
      <vt:lpstr>Linear Threshold Unit (Unidad de Umbral Lineal)</vt:lpstr>
      <vt:lpstr>Algoritmo perceptrón de aprendizaje</vt:lpstr>
      <vt:lpstr>Unidades de Umbral Lineal</vt:lpstr>
      <vt:lpstr>Un conjunto de hipótesis simple: el perceptrón</vt:lpstr>
      <vt:lpstr>Un conjunto de hipótesis simple: el perceptrón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problema del Aprendizaje</dc:title>
  <dc:creator>Jorge</dc:creator>
  <cp:lastModifiedBy>Jorge Hermosillo</cp:lastModifiedBy>
  <cp:revision>127</cp:revision>
  <dcterms:created xsi:type="dcterms:W3CDTF">2017-08-14T02:27:46Z</dcterms:created>
  <dcterms:modified xsi:type="dcterms:W3CDTF">2020-04-22T16:24:43Z</dcterms:modified>
</cp:coreProperties>
</file>