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3" autoAdjust="0"/>
    <p:restoredTop sz="94660"/>
  </p:normalViewPr>
  <p:slideViewPr>
    <p:cSldViewPr snapToGrid="0">
      <p:cViewPr varScale="1">
        <p:scale>
          <a:sx n="69" d="100"/>
          <a:sy n="69" d="100"/>
        </p:scale>
        <p:origin x="378" y="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5400" b="1" cap="all" baseline="0">
                <a:solidFill>
                  <a:schemeClr val="tx1">
                    <a:lumMod val="75000"/>
                    <a:lumOff val="2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8" y="3956281"/>
            <a:ext cx="6831673"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5" name="Footer Placeholder 4"/>
          <p:cNvSpPr>
            <a:spLocks noGrp="1"/>
          </p:cNvSpPr>
          <p:nvPr>
            <p:ph type="ftr" sz="quarter" idx="11"/>
          </p:nvPr>
        </p:nvSpPr>
        <p:spPr>
          <a:xfrm>
            <a:off x="1915130" y="6453386"/>
            <a:ext cx="8361229" cy="404614"/>
          </a:xfrm>
        </p:spPr>
        <p:txBody>
          <a:bodyPr/>
          <a:lstStyle>
            <a:lvl1pPr algn="ctr">
              <a:defRPr baseline="0">
                <a:solidFill>
                  <a:schemeClr val="tx2"/>
                </a:solidFill>
              </a:defRPr>
            </a:lvl1pPr>
          </a:lstStyle>
          <a:p>
            <a:endParaRPr lang="es-MX"/>
          </a:p>
        </p:txBody>
      </p:sp>
    </p:spTree>
    <p:extLst>
      <p:ext uri="{BB962C8B-B14F-4D97-AF65-F5344CB8AC3E}">
        <p14:creationId xmlns:p14="http://schemas.microsoft.com/office/powerpoint/2010/main" val="3977759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74396" y="624156"/>
            <a:ext cx="1987933"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1" y="624156"/>
            <a:ext cx="7632700"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390650" y="6453386"/>
            <a:ext cx="1204572" cy="404614"/>
          </a:xfrm>
          <a:prstGeom prst="rect">
            <a:avLst/>
          </a:prstGeom>
        </p:spPr>
        <p:txBody>
          <a:bodyPr/>
          <a:lstStyle/>
          <a:p>
            <a:fld id="{C8AAC842-C506-4C28-BB19-F2BE1F788D86}" type="datetimeFigureOut">
              <a:rPr lang="es-MX" smtClean="0"/>
              <a:t>20/04/2020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9472737" y="6453386"/>
            <a:ext cx="1596292" cy="404614"/>
          </a:xfrm>
          <a:prstGeom prst="rect">
            <a:avLst/>
          </a:prstGeom>
        </p:spPr>
        <p:txBody>
          <a:bodyPr/>
          <a:lstStyle/>
          <a:p>
            <a:fld id="{5074B84A-A829-49AF-B0FF-1497C39371E4}" type="slidenum">
              <a:rPr lang="es-MX" smtClean="0"/>
              <a:t>‹Nº›</a:t>
            </a:fld>
            <a:endParaRPr lang="es-MX"/>
          </a:p>
        </p:txBody>
      </p:sp>
    </p:spTree>
    <p:extLst>
      <p:ext uri="{BB962C8B-B14F-4D97-AF65-F5344CB8AC3E}">
        <p14:creationId xmlns:p14="http://schemas.microsoft.com/office/powerpoint/2010/main" val="2628606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1159024"/>
          </a:xfrm>
        </p:spPr>
        <p:txBody>
          <a:bodyPr>
            <a:normAutofit/>
          </a:bodyPr>
          <a:lstStyle>
            <a:lvl1pPr algn="ctr">
              <a:defRPr sz="3600">
                <a:solidFill>
                  <a:schemeClr val="tx1">
                    <a:lumMod val="75000"/>
                    <a:lumOff val="25000"/>
                  </a:schemeClr>
                </a:solidFill>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1371600" y="1988840"/>
            <a:ext cx="9601200" cy="3878560"/>
          </a:xfrm>
        </p:spPr>
        <p:txBody>
          <a:bodyPr/>
          <a:lstStyle>
            <a:lvl1pPr marL="384048" indent="-384048">
              <a:buFont typeface="Franklin Gothic Book" panose="020B0503020102020204" pitchFamily="34" charset="0"/>
              <a:buChar char="►"/>
              <a:defRPr>
                <a:solidFill>
                  <a:schemeClr val="tx1">
                    <a:lumMod val="75000"/>
                    <a:lumOff val="25000"/>
                  </a:schemeClr>
                </a:solidFill>
              </a:defRPr>
            </a:lvl1pPr>
            <a:lvl2pPr marL="914400" indent="-384048">
              <a:buFont typeface="Franklin Gothic Book" panose="020B0503020102020204" pitchFamily="34" charset="0"/>
              <a:buChar char="•"/>
              <a:defRPr>
                <a:solidFill>
                  <a:schemeClr val="tx1">
                    <a:lumMod val="75000"/>
                    <a:lumOff val="25000"/>
                  </a:schemeClr>
                </a:solidFill>
              </a:defRPr>
            </a:lvl2pPr>
            <a:lvl3pPr marL="1371600" indent="-384048">
              <a:buFont typeface="Franklin Gothic Book" panose="020B0503020102020204" pitchFamily="34" charset="0"/>
              <a:buChar cha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390650" y="6453386"/>
            <a:ext cx="1204572" cy="404614"/>
          </a:xfrm>
          <a:prstGeom prst="rect">
            <a:avLst/>
          </a:prstGeom>
        </p:spPr>
        <p:txBody>
          <a:bodyPr/>
          <a:lstStyle/>
          <a:p>
            <a:fld id="{C8AAC842-C506-4C28-BB19-F2BE1F788D86}" type="datetimeFigureOut">
              <a:rPr lang="es-MX" smtClean="0"/>
              <a:t>20/04/2020</a:t>
            </a:fld>
            <a:endParaRPr lang="es-MX"/>
          </a:p>
        </p:txBody>
      </p:sp>
      <p:sp>
        <p:nvSpPr>
          <p:cNvPr id="5" name="Footer Placeholder 4"/>
          <p:cNvSpPr>
            <a:spLocks noGrp="1"/>
          </p:cNvSpPr>
          <p:nvPr>
            <p:ph type="ftr" sz="quarter" idx="11"/>
          </p:nvPr>
        </p:nvSpPr>
        <p:spPr/>
        <p:txBody>
          <a:bodyPr/>
          <a:lstStyle/>
          <a:p>
            <a:endParaRPr lang="es-MX"/>
          </a:p>
        </p:txBody>
      </p:sp>
      <p:sp>
        <p:nvSpPr>
          <p:cNvPr id="10" name="Slide Number Placeholder 5">
            <a:extLst>
              <a:ext uri="{FF2B5EF4-FFF2-40B4-BE49-F238E27FC236}">
                <a16:creationId xmlns:a16="http://schemas.microsoft.com/office/drawing/2014/main" id="{0715C696-68C8-4F2E-AE6C-538878278D96}"/>
              </a:ext>
            </a:extLst>
          </p:cNvPr>
          <p:cNvSpPr txBox="1">
            <a:spLocks/>
          </p:cNvSpPr>
          <p:nvPr/>
        </p:nvSpPr>
        <p:spPr>
          <a:xfrm>
            <a:off x="11563643" y="44623"/>
            <a:ext cx="504762" cy="546220"/>
          </a:xfrm>
          <a:prstGeom prst="teardrop">
            <a:avLst/>
          </a:prstGeom>
          <a:solidFill>
            <a:schemeClr val="accent2"/>
          </a:solidFill>
          <a:ln w="28575">
            <a:solidFill>
              <a:schemeClr val="tx1">
                <a:lumMod val="50000"/>
                <a:lumOff val="50000"/>
              </a:schemeClr>
            </a:solidFill>
          </a:ln>
        </p:spPr>
        <p:txBody>
          <a:bodyPr lIns="36000" tIns="36000" rIns="36000" bIns="36000"/>
          <a:lstStyle>
            <a:defPPr>
              <a:defRPr lang="en-US"/>
            </a:defPPr>
            <a:lvl1pPr marL="0" algn="l" defTabSz="457200" rtl="0" eaLnBrk="1" latinLnBrk="0" hangingPunct="1">
              <a:defRPr sz="1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EC3E458-1557-4F67-8BF2-CCB3AD501E5A}" type="slidenum">
              <a:rPr lang="es-MX" sz="1200" smtClean="0"/>
              <a:pPr algn="ctr"/>
              <a:t>‹Nº›</a:t>
            </a:fld>
            <a:endParaRPr lang="es-MX" sz="1200" dirty="0"/>
          </a:p>
        </p:txBody>
      </p:sp>
    </p:spTree>
    <p:extLst>
      <p:ext uri="{BB962C8B-B14F-4D97-AF65-F5344CB8AC3E}">
        <p14:creationId xmlns:p14="http://schemas.microsoft.com/office/powerpoint/2010/main" val="974003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1159024"/>
          </a:xfrm>
        </p:spPr>
        <p:txBody>
          <a:bodyPr>
            <a:normAutofit/>
          </a:bodyPr>
          <a:lstStyle>
            <a:lvl1pPr algn="ctr">
              <a:defRPr sz="3600">
                <a:solidFill>
                  <a:schemeClr val="tx1">
                    <a:lumMod val="75000"/>
                    <a:lumOff val="25000"/>
                  </a:schemeClr>
                </a:solidFill>
              </a:defRPr>
            </a:lvl1pPr>
          </a:lstStyle>
          <a:p>
            <a:r>
              <a:rPr lang="es-ES" dirty="0"/>
              <a:t>HAGA CLIC PARA MODIFICAR EL ESTILO DE TÍTULO DEL PATRÓN</a:t>
            </a:r>
            <a:endParaRPr lang="en-US" dirty="0"/>
          </a:p>
        </p:txBody>
      </p:sp>
      <p:sp>
        <p:nvSpPr>
          <p:cNvPr id="5" name="Date Placeholder 4"/>
          <p:cNvSpPr>
            <a:spLocks noGrp="1"/>
          </p:cNvSpPr>
          <p:nvPr>
            <p:ph type="dt" sz="half" idx="10"/>
          </p:nvPr>
        </p:nvSpPr>
        <p:spPr>
          <a:xfrm>
            <a:off x="1390650" y="6453386"/>
            <a:ext cx="1204572" cy="404614"/>
          </a:xfrm>
          <a:prstGeom prst="rect">
            <a:avLst/>
          </a:prstGeom>
        </p:spPr>
        <p:txBody>
          <a:bodyPr/>
          <a:lstStyle/>
          <a:p>
            <a:fld id="{C8AAC842-C506-4C28-BB19-F2BE1F788D86}" type="datetimeFigureOut">
              <a:rPr lang="es-MX" smtClean="0"/>
              <a:t>20/04/2020</a:t>
            </a:fld>
            <a:endParaRPr lang="es-MX"/>
          </a:p>
        </p:txBody>
      </p:sp>
      <p:sp>
        <p:nvSpPr>
          <p:cNvPr id="6" name="Footer Placeholder 5"/>
          <p:cNvSpPr>
            <a:spLocks noGrp="1"/>
          </p:cNvSpPr>
          <p:nvPr>
            <p:ph type="ftr" sz="quarter" idx="11"/>
          </p:nvPr>
        </p:nvSpPr>
        <p:spPr/>
        <p:txBody>
          <a:bodyPr/>
          <a:lstStyle/>
          <a:p>
            <a:endParaRPr lang="es-MX"/>
          </a:p>
        </p:txBody>
      </p:sp>
      <p:sp>
        <p:nvSpPr>
          <p:cNvPr id="10" name="Slide Number Placeholder 5">
            <a:extLst>
              <a:ext uri="{FF2B5EF4-FFF2-40B4-BE49-F238E27FC236}">
                <a16:creationId xmlns:a16="http://schemas.microsoft.com/office/drawing/2014/main" id="{41C087A7-C90C-40EA-8C24-8638544A8CF0}"/>
              </a:ext>
            </a:extLst>
          </p:cNvPr>
          <p:cNvSpPr txBox="1">
            <a:spLocks/>
          </p:cNvSpPr>
          <p:nvPr/>
        </p:nvSpPr>
        <p:spPr>
          <a:xfrm>
            <a:off x="11549575" y="44623"/>
            <a:ext cx="518830" cy="461813"/>
          </a:xfrm>
          <a:prstGeom prst="teardrop">
            <a:avLst/>
          </a:prstGeom>
          <a:solidFill>
            <a:schemeClr val="accent2"/>
          </a:solidFill>
          <a:ln w="28575">
            <a:solidFill>
              <a:schemeClr val="tx1">
                <a:lumMod val="50000"/>
                <a:lumOff val="50000"/>
              </a:schemeClr>
            </a:solidFill>
          </a:ln>
        </p:spPr>
        <p:txBody>
          <a:bodyPr lIns="36000" tIns="36000" rIns="36000" bIns="36000"/>
          <a:lstStyle>
            <a:defPPr>
              <a:defRPr lang="en-US"/>
            </a:defPPr>
            <a:lvl1pPr marL="0" algn="l" defTabSz="457200" rtl="0" eaLnBrk="1" latinLnBrk="0" hangingPunct="1">
              <a:defRPr sz="1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EC3E458-1557-4F67-8BF2-CCB3AD501E5A}" type="slidenum">
              <a:rPr lang="es-MX" sz="1200" smtClean="0"/>
              <a:pPr algn="ctr"/>
              <a:t>‹Nº›</a:t>
            </a:fld>
            <a:endParaRPr lang="es-MX" sz="1200"/>
          </a:p>
        </p:txBody>
      </p:sp>
      <p:sp>
        <p:nvSpPr>
          <p:cNvPr id="12" name="Content Placeholder 2">
            <a:extLst>
              <a:ext uri="{FF2B5EF4-FFF2-40B4-BE49-F238E27FC236}">
                <a16:creationId xmlns:a16="http://schemas.microsoft.com/office/drawing/2014/main" id="{43055B4A-CE71-4C67-96FB-946B77BD2F24}"/>
              </a:ext>
            </a:extLst>
          </p:cNvPr>
          <p:cNvSpPr>
            <a:spLocks noGrp="1"/>
          </p:cNvSpPr>
          <p:nvPr>
            <p:ph idx="12"/>
          </p:nvPr>
        </p:nvSpPr>
        <p:spPr>
          <a:xfrm>
            <a:off x="1397632" y="2060849"/>
            <a:ext cx="4447787" cy="3806553"/>
          </a:xfrm>
        </p:spPr>
        <p:txBody>
          <a:bodyPr/>
          <a:lstStyle>
            <a:lvl1pPr marL="384048" indent="-384048">
              <a:buFont typeface="Franklin Gothic Book" panose="020B0503020102020204" pitchFamily="34" charset="0"/>
              <a:buChar char="►"/>
              <a:defRPr>
                <a:solidFill>
                  <a:schemeClr val="tx1">
                    <a:lumMod val="75000"/>
                    <a:lumOff val="25000"/>
                  </a:schemeClr>
                </a:solidFill>
              </a:defRPr>
            </a:lvl1pPr>
            <a:lvl2pPr marL="914400" indent="-384048">
              <a:buFont typeface="Franklin Gothic Book" panose="020B0503020102020204" pitchFamily="34" charset="0"/>
              <a:buChar char="•"/>
              <a:defRPr>
                <a:solidFill>
                  <a:schemeClr val="tx1">
                    <a:lumMod val="75000"/>
                    <a:lumOff val="25000"/>
                  </a:schemeClr>
                </a:solidFill>
              </a:defRPr>
            </a:lvl2pPr>
            <a:lvl3pPr marL="1371600" indent="-384048">
              <a:buFont typeface="Franklin Gothic Book" panose="020B0503020102020204" pitchFamily="34" charset="0"/>
              <a:buChar cha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2">
            <a:extLst>
              <a:ext uri="{FF2B5EF4-FFF2-40B4-BE49-F238E27FC236}">
                <a16:creationId xmlns:a16="http://schemas.microsoft.com/office/drawing/2014/main" id="{F034B88A-A880-4A77-BDB6-66A77FD48CCA}"/>
              </a:ext>
            </a:extLst>
          </p:cNvPr>
          <p:cNvSpPr>
            <a:spLocks noGrp="1"/>
          </p:cNvSpPr>
          <p:nvPr>
            <p:ph idx="13"/>
          </p:nvPr>
        </p:nvSpPr>
        <p:spPr>
          <a:xfrm>
            <a:off x="6525013" y="2078433"/>
            <a:ext cx="4447787" cy="3806553"/>
          </a:xfrm>
        </p:spPr>
        <p:txBody>
          <a:bodyPr/>
          <a:lstStyle>
            <a:lvl1pPr marL="384048" indent="-384048">
              <a:buFont typeface="Franklin Gothic Book" panose="020B0503020102020204" pitchFamily="34" charset="0"/>
              <a:buChar char="►"/>
              <a:defRPr>
                <a:solidFill>
                  <a:schemeClr val="tx1">
                    <a:lumMod val="75000"/>
                    <a:lumOff val="25000"/>
                  </a:schemeClr>
                </a:solidFill>
              </a:defRPr>
            </a:lvl1pPr>
            <a:lvl2pPr marL="914400" indent="-384048">
              <a:buFont typeface="Franklin Gothic Book" panose="020B0503020102020204" pitchFamily="34" charset="0"/>
              <a:buChar char="•"/>
              <a:defRPr>
                <a:solidFill>
                  <a:schemeClr val="tx1">
                    <a:lumMod val="75000"/>
                    <a:lumOff val="25000"/>
                  </a:schemeClr>
                </a:solidFill>
              </a:defRPr>
            </a:lvl2pPr>
            <a:lvl3pPr marL="1371600" indent="-384048">
              <a:buFont typeface="Franklin Gothic Book" panose="020B0503020102020204" pitchFamily="34" charset="0"/>
              <a:buChar cha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3569089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1159024"/>
          </a:xfrm>
        </p:spPr>
        <p:txBody>
          <a:bodyPr>
            <a:normAutofit/>
          </a:bodyPr>
          <a:lstStyle>
            <a:lvl1pPr algn="ctr">
              <a:defRPr sz="3600">
                <a:solidFill>
                  <a:schemeClr val="tx1">
                    <a:lumMod val="75000"/>
                    <a:lumOff val="25000"/>
                  </a:schemeClr>
                </a:solidFill>
              </a:defRPr>
            </a:lvl1p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371600" y="1988840"/>
            <a:ext cx="4447787" cy="823912"/>
          </a:xfrm>
        </p:spPr>
        <p:txBody>
          <a:bodyPr anchor="b">
            <a:noAutofit/>
          </a:bodyPr>
          <a:lstStyle>
            <a:lvl1pPr marL="0" indent="0">
              <a:lnSpc>
                <a:spcPct val="84000"/>
              </a:lnSpc>
              <a:spcBef>
                <a:spcPts val="0"/>
              </a:spcBef>
              <a:spcAft>
                <a:spcPts val="0"/>
              </a:spcAft>
              <a:buNone/>
              <a:defRPr sz="2000" b="0" baseline="0">
                <a:solidFill>
                  <a:schemeClr val="tx1">
                    <a:lumMod val="50000"/>
                    <a:lumOff val="5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5" name="Text Placeholder 4"/>
          <p:cNvSpPr>
            <a:spLocks noGrp="1"/>
          </p:cNvSpPr>
          <p:nvPr>
            <p:ph type="body" sz="quarter" idx="3"/>
          </p:nvPr>
        </p:nvSpPr>
        <p:spPr>
          <a:xfrm>
            <a:off x="6525013" y="1998364"/>
            <a:ext cx="4447787" cy="823912"/>
          </a:xfrm>
        </p:spPr>
        <p:txBody>
          <a:bodyPr anchor="b">
            <a:noAutofit/>
          </a:bodyPr>
          <a:lstStyle>
            <a:lvl1pPr marL="0" indent="0">
              <a:lnSpc>
                <a:spcPct val="84000"/>
              </a:lnSpc>
              <a:spcBef>
                <a:spcPts val="0"/>
              </a:spcBef>
              <a:spcAft>
                <a:spcPts val="0"/>
              </a:spcAft>
              <a:buNone/>
              <a:defRPr sz="2000" b="0" baseline="0">
                <a:solidFill>
                  <a:schemeClr val="tx1">
                    <a:lumMod val="50000"/>
                    <a:lumOff val="5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7" name="Date Placeholder 6"/>
          <p:cNvSpPr>
            <a:spLocks noGrp="1"/>
          </p:cNvSpPr>
          <p:nvPr>
            <p:ph type="dt" sz="half" idx="10"/>
          </p:nvPr>
        </p:nvSpPr>
        <p:spPr>
          <a:xfrm>
            <a:off x="1390650" y="6453386"/>
            <a:ext cx="1204572" cy="404614"/>
          </a:xfrm>
          <a:prstGeom prst="rect">
            <a:avLst/>
          </a:prstGeom>
        </p:spPr>
        <p:txBody>
          <a:bodyPr/>
          <a:lstStyle/>
          <a:p>
            <a:fld id="{C8AAC842-C506-4C28-BB19-F2BE1F788D86}" type="datetimeFigureOut">
              <a:rPr lang="es-MX" smtClean="0"/>
              <a:t>20/04/2020</a:t>
            </a:fld>
            <a:endParaRPr lang="es-MX"/>
          </a:p>
        </p:txBody>
      </p:sp>
      <p:sp>
        <p:nvSpPr>
          <p:cNvPr id="8" name="Footer Placeholder 7"/>
          <p:cNvSpPr>
            <a:spLocks noGrp="1"/>
          </p:cNvSpPr>
          <p:nvPr>
            <p:ph type="ftr" sz="quarter" idx="11"/>
          </p:nvPr>
        </p:nvSpPr>
        <p:spPr/>
        <p:txBody>
          <a:bodyPr/>
          <a:lstStyle/>
          <a:p>
            <a:endParaRPr lang="es-MX"/>
          </a:p>
        </p:txBody>
      </p:sp>
      <p:sp>
        <p:nvSpPr>
          <p:cNvPr id="12" name="Slide Number Placeholder 5">
            <a:extLst>
              <a:ext uri="{FF2B5EF4-FFF2-40B4-BE49-F238E27FC236}">
                <a16:creationId xmlns:a16="http://schemas.microsoft.com/office/drawing/2014/main" id="{BBA8538B-890B-4795-B663-4AAE54F28F72}"/>
              </a:ext>
            </a:extLst>
          </p:cNvPr>
          <p:cNvSpPr txBox="1">
            <a:spLocks/>
          </p:cNvSpPr>
          <p:nvPr/>
        </p:nvSpPr>
        <p:spPr>
          <a:xfrm>
            <a:off x="11577711" y="44624"/>
            <a:ext cx="490694" cy="489948"/>
          </a:xfrm>
          <a:prstGeom prst="teardrop">
            <a:avLst/>
          </a:prstGeom>
          <a:solidFill>
            <a:schemeClr val="accent2"/>
          </a:solidFill>
          <a:ln w="28575">
            <a:solidFill>
              <a:schemeClr val="tx1">
                <a:lumMod val="50000"/>
                <a:lumOff val="50000"/>
              </a:schemeClr>
            </a:solidFill>
          </a:ln>
        </p:spPr>
        <p:txBody>
          <a:bodyPr lIns="36000" tIns="36000" rIns="36000" bIns="36000"/>
          <a:lstStyle>
            <a:defPPr>
              <a:defRPr lang="en-US"/>
            </a:defPPr>
            <a:lvl1pPr marL="0" algn="l" defTabSz="457200" rtl="0" eaLnBrk="1" latinLnBrk="0" hangingPunct="1">
              <a:defRPr sz="1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EC3E458-1557-4F67-8BF2-CCB3AD501E5A}" type="slidenum">
              <a:rPr lang="es-MX" sz="1200" smtClean="0"/>
              <a:pPr algn="ctr"/>
              <a:t>‹Nº›</a:t>
            </a:fld>
            <a:endParaRPr lang="es-MX" sz="1200"/>
          </a:p>
        </p:txBody>
      </p:sp>
      <p:sp>
        <p:nvSpPr>
          <p:cNvPr id="13" name="Content Placeholder 2">
            <a:extLst>
              <a:ext uri="{FF2B5EF4-FFF2-40B4-BE49-F238E27FC236}">
                <a16:creationId xmlns:a16="http://schemas.microsoft.com/office/drawing/2014/main" id="{31CBBBA4-76BA-4A8C-A6DF-5DF49A5008DC}"/>
              </a:ext>
            </a:extLst>
          </p:cNvPr>
          <p:cNvSpPr>
            <a:spLocks noGrp="1"/>
          </p:cNvSpPr>
          <p:nvPr>
            <p:ph idx="12"/>
          </p:nvPr>
        </p:nvSpPr>
        <p:spPr>
          <a:xfrm>
            <a:off x="1366860" y="2956769"/>
            <a:ext cx="4447787" cy="2910632"/>
          </a:xfrm>
        </p:spPr>
        <p:txBody>
          <a:bodyPr/>
          <a:lstStyle>
            <a:lvl1pPr marL="384048" indent="-384048">
              <a:buFont typeface="Franklin Gothic Book" panose="020B0503020102020204" pitchFamily="34" charset="0"/>
              <a:buChar char="►"/>
              <a:defRPr>
                <a:solidFill>
                  <a:schemeClr val="tx1">
                    <a:lumMod val="75000"/>
                    <a:lumOff val="25000"/>
                  </a:schemeClr>
                </a:solidFill>
              </a:defRPr>
            </a:lvl1pPr>
            <a:lvl2pPr marL="914400" indent="-384048">
              <a:buFont typeface="Franklin Gothic Book" panose="020B0503020102020204" pitchFamily="34" charset="0"/>
              <a:buChar char="•"/>
              <a:defRPr>
                <a:solidFill>
                  <a:schemeClr val="tx1">
                    <a:lumMod val="75000"/>
                    <a:lumOff val="25000"/>
                  </a:schemeClr>
                </a:solidFill>
              </a:defRPr>
            </a:lvl2pPr>
            <a:lvl3pPr marL="1371600" indent="-384048">
              <a:buFont typeface="Franklin Gothic Book" panose="020B0503020102020204" pitchFamily="34" charset="0"/>
              <a:buChar cha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4" name="Content Placeholder 2">
            <a:extLst>
              <a:ext uri="{FF2B5EF4-FFF2-40B4-BE49-F238E27FC236}">
                <a16:creationId xmlns:a16="http://schemas.microsoft.com/office/drawing/2014/main" id="{D38010CA-BA8C-426F-922C-B169C1927BB8}"/>
              </a:ext>
            </a:extLst>
          </p:cNvPr>
          <p:cNvSpPr>
            <a:spLocks noGrp="1"/>
          </p:cNvSpPr>
          <p:nvPr>
            <p:ph idx="13"/>
          </p:nvPr>
        </p:nvSpPr>
        <p:spPr>
          <a:xfrm>
            <a:off x="6525013" y="2956769"/>
            <a:ext cx="4447787" cy="2928216"/>
          </a:xfrm>
        </p:spPr>
        <p:txBody>
          <a:bodyPr/>
          <a:lstStyle>
            <a:lvl1pPr marL="384048" indent="-384048">
              <a:buFont typeface="Franklin Gothic Book" panose="020B0503020102020204" pitchFamily="34" charset="0"/>
              <a:buChar char="►"/>
              <a:defRPr>
                <a:solidFill>
                  <a:schemeClr val="tx1">
                    <a:lumMod val="75000"/>
                    <a:lumOff val="25000"/>
                  </a:schemeClr>
                </a:solidFill>
              </a:defRPr>
            </a:lvl1pPr>
            <a:lvl2pPr marL="914400" indent="-384048">
              <a:buFont typeface="Franklin Gothic Book" panose="020B0503020102020204" pitchFamily="34" charset="0"/>
              <a:buChar char="•"/>
              <a:defRPr>
                <a:solidFill>
                  <a:schemeClr val="tx1">
                    <a:lumMod val="75000"/>
                    <a:lumOff val="25000"/>
                  </a:schemeClr>
                </a:solidFill>
              </a:defRPr>
            </a:lvl2pPr>
            <a:lvl3pPr marL="1371600" indent="-384048">
              <a:buFont typeface="Franklin Gothic Book" panose="020B0503020102020204" pitchFamily="34" charset="0"/>
              <a:buChar cha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3725200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1087016"/>
          </a:xfrm>
        </p:spPr>
        <p:txBody>
          <a:bodyPr>
            <a:normAutofit/>
          </a:bodyPr>
          <a:lstStyle>
            <a:lvl1pPr algn="ctr">
              <a:defRPr sz="3600"/>
            </a:lvl1pPr>
          </a:lstStyle>
          <a:p>
            <a:r>
              <a:rPr lang="es-ES" dirty="0"/>
              <a:t>HAGA CLIC PARA MODIFICAR EL ESTILO DE TÍTULO DEL PATRÓN</a:t>
            </a:r>
            <a:endParaRPr lang="en-US" dirty="0"/>
          </a:p>
        </p:txBody>
      </p:sp>
      <p:sp>
        <p:nvSpPr>
          <p:cNvPr id="4" name="Footer Placeholder 3"/>
          <p:cNvSpPr>
            <a:spLocks noGrp="1"/>
          </p:cNvSpPr>
          <p:nvPr>
            <p:ph type="ftr" sz="quarter" idx="11"/>
          </p:nvPr>
        </p:nvSpPr>
        <p:spPr>
          <a:xfrm>
            <a:off x="1371602" y="6453386"/>
            <a:ext cx="9601199" cy="404614"/>
          </a:xfrm>
        </p:spPr>
        <p:txBody>
          <a:bodyPr/>
          <a:lstStyle/>
          <a:p>
            <a:endParaRPr lang="es-MX"/>
          </a:p>
        </p:txBody>
      </p:sp>
      <p:sp>
        <p:nvSpPr>
          <p:cNvPr id="9" name="Slide Number Placeholder 5">
            <a:extLst>
              <a:ext uri="{FF2B5EF4-FFF2-40B4-BE49-F238E27FC236}">
                <a16:creationId xmlns:a16="http://schemas.microsoft.com/office/drawing/2014/main" id="{E35E2142-83E5-4C08-8B0B-59EF49C661AB}"/>
              </a:ext>
            </a:extLst>
          </p:cNvPr>
          <p:cNvSpPr txBox="1">
            <a:spLocks/>
          </p:cNvSpPr>
          <p:nvPr/>
        </p:nvSpPr>
        <p:spPr>
          <a:xfrm>
            <a:off x="11549575" y="44623"/>
            <a:ext cx="518830" cy="532151"/>
          </a:xfrm>
          <a:prstGeom prst="teardrop">
            <a:avLst/>
          </a:prstGeom>
          <a:solidFill>
            <a:schemeClr val="accent2"/>
          </a:solidFill>
          <a:ln w="28575">
            <a:solidFill>
              <a:schemeClr val="tx1">
                <a:lumMod val="50000"/>
                <a:lumOff val="50000"/>
              </a:schemeClr>
            </a:solidFill>
          </a:ln>
        </p:spPr>
        <p:txBody>
          <a:bodyPr lIns="36000" tIns="36000" rIns="36000" bIns="36000"/>
          <a:lstStyle>
            <a:defPPr>
              <a:defRPr lang="en-US"/>
            </a:defPPr>
            <a:lvl1pPr marL="0" algn="l" defTabSz="457200" rtl="0" eaLnBrk="1" latinLnBrk="0" hangingPunct="1">
              <a:defRPr sz="1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EC3E458-1557-4F67-8BF2-CCB3AD501E5A}" type="slidenum">
              <a:rPr lang="es-MX" sz="1200" smtClean="0"/>
              <a:pPr algn="ctr"/>
              <a:t>‹Nº›</a:t>
            </a:fld>
            <a:endParaRPr lang="es-MX" sz="1200"/>
          </a:p>
        </p:txBody>
      </p:sp>
    </p:spTree>
    <p:extLst>
      <p:ext uri="{BB962C8B-B14F-4D97-AF65-F5344CB8AC3E}">
        <p14:creationId xmlns:p14="http://schemas.microsoft.com/office/powerpoint/2010/main" val="4061053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390650" y="6453386"/>
            <a:ext cx="1204572" cy="404614"/>
          </a:xfrm>
          <a:prstGeom prst="rect">
            <a:avLst/>
          </a:prstGeom>
        </p:spPr>
        <p:txBody>
          <a:bodyPr/>
          <a:lstStyle/>
          <a:p>
            <a:fld id="{C8AAC842-C506-4C28-BB19-F2BE1F788D86}" type="datetimeFigureOut">
              <a:rPr lang="es-MX" smtClean="0"/>
              <a:t>20/04/2020</a:t>
            </a:fld>
            <a:endParaRPr lang="es-MX"/>
          </a:p>
        </p:txBody>
      </p:sp>
      <p:sp>
        <p:nvSpPr>
          <p:cNvPr id="3" name="Footer Placeholder 2"/>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FCED661E-622C-4B43-BEC7-E465247044A4}"/>
              </a:ext>
            </a:extLst>
          </p:cNvPr>
          <p:cNvSpPr txBox="1">
            <a:spLocks/>
          </p:cNvSpPr>
          <p:nvPr/>
        </p:nvSpPr>
        <p:spPr>
          <a:xfrm>
            <a:off x="11549575" y="44624"/>
            <a:ext cx="518830" cy="504016"/>
          </a:xfrm>
          <a:prstGeom prst="teardrop">
            <a:avLst/>
          </a:prstGeom>
          <a:solidFill>
            <a:schemeClr val="accent2"/>
          </a:solidFill>
          <a:ln w="28575">
            <a:solidFill>
              <a:schemeClr val="tx1">
                <a:lumMod val="50000"/>
                <a:lumOff val="50000"/>
              </a:schemeClr>
            </a:solidFill>
          </a:ln>
        </p:spPr>
        <p:txBody>
          <a:bodyPr lIns="36000" tIns="36000" rIns="36000" bIns="36000"/>
          <a:lstStyle>
            <a:defPPr>
              <a:defRPr lang="en-US"/>
            </a:defPPr>
            <a:lvl1pPr marL="0" algn="l" defTabSz="457200" rtl="0" eaLnBrk="1" latinLnBrk="0" hangingPunct="1">
              <a:defRPr sz="1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EC3E458-1557-4F67-8BF2-CCB3AD501E5A}" type="slidenum">
              <a:rPr lang="es-MX" sz="1050" smtClean="0"/>
              <a:pPr algn="ctr"/>
              <a:t>‹Nº›</a:t>
            </a:fld>
            <a:endParaRPr lang="es-MX" sz="1050"/>
          </a:p>
        </p:txBody>
      </p:sp>
    </p:spTree>
    <p:extLst>
      <p:ext uri="{BB962C8B-B14F-4D97-AF65-F5344CB8AC3E}">
        <p14:creationId xmlns:p14="http://schemas.microsoft.com/office/powerpoint/2010/main" val="3740319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400" baseline="0">
                <a:solidFill>
                  <a:srgbClr val="92D050"/>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a:xfrm>
            <a:off x="723901" y="6453386"/>
            <a:ext cx="1204572" cy="404614"/>
          </a:xfrm>
          <a:prstGeom prst="rect">
            <a:avLst/>
          </a:prstGeom>
        </p:spPr>
        <p:txBody>
          <a:bodyPr/>
          <a:lstStyle>
            <a:lvl1pPr>
              <a:defRPr>
                <a:solidFill>
                  <a:schemeClr val="tx2"/>
                </a:solidFill>
              </a:defRPr>
            </a:lvl1pPr>
          </a:lstStyle>
          <a:p>
            <a:fld id="{C8AAC842-C506-4C28-BB19-F2BE1F788D86}" type="datetimeFigureOut">
              <a:rPr lang="es-MX" smtClean="0"/>
              <a:t>20/04/2020</a:t>
            </a:fld>
            <a:endParaRPr lang="es-MX"/>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MX"/>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Slide Number Placeholder 5">
            <a:extLst>
              <a:ext uri="{FF2B5EF4-FFF2-40B4-BE49-F238E27FC236}">
                <a16:creationId xmlns:a16="http://schemas.microsoft.com/office/drawing/2014/main" id="{CBFCF52E-AE1D-4E3E-8078-F4F9FC6F488A}"/>
              </a:ext>
            </a:extLst>
          </p:cNvPr>
          <p:cNvSpPr txBox="1">
            <a:spLocks/>
          </p:cNvSpPr>
          <p:nvPr/>
        </p:nvSpPr>
        <p:spPr>
          <a:xfrm>
            <a:off x="11472597" y="44624"/>
            <a:ext cx="595808" cy="432048"/>
          </a:xfrm>
          <a:prstGeom prst="teardrop">
            <a:avLst/>
          </a:prstGeom>
          <a:solidFill>
            <a:schemeClr val="accent2"/>
          </a:solidFill>
          <a:ln w="28575">
            <a:solidFill>
              <a:schemeClr val="tx1">
                <a:lumMod val="50000"/>
                <a:lumOff val="50000"/>
              </a:schemeClr>
            </a:solidFill>
          </a:ln>
        </p:spPr>
        <p:txBody>
          <a:bodyPr lIns="36000" tIns="36000" rIns="36000" bIns="36000"/>
          <a:lstStyle>
            <a:defPPr>
              <a:defRPr lang="en-US"/>
            </a:defPPr>
            <a:lvl1pPr marL="0" algn="l" defTabSz="457200" rtl="0" eaLnBrk="1" latinLnBrk="0" hangingPunct="1">
              <a:defRPr sz="1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EC3E458-1557-4F67-8BF2-CCB3AD501E5A}" type="slidenum">
              <a:rPr lang="es-MX" sz="1200" smtClean="0"/>
              <a:pPr algn="ctr"/>
              <a:t>‹Nº›</a:t>
            </a:fld>
            <a:endParaRPr lang="es-MX" sz="1200"/>
          </a:p>
        </p:txBody>
      </p:sp>
    </p:spTree>
    <p:extLst>
      <p:ext uri="{BB962C8B-B14F-4D97-AF65-F5344CB8AC3E}">
        <p14:creationId xmlns:p14="http://schemas.microsoft.com/office/powerpoint/2010/main" val="3117865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400" baseline="0">
                <a:solidFill>
                  <a:srgbClr val="92D050"/>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2"/>
            <a:ext cx="665988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a:xfrm>
            <a:off x="723901" y="6453386"/>
            <a:ext cx="1204572" cy="404614"/>
          </a:xfrm>
          <a:prstGeom prst="rect">
            <a:avLst/>
          </a:prstGeom>
        </p:spPr>
        <p:txBody>
          <a:bodyPr/>
          <a:lstStyle>
            <a:lvl1pPr>
              <a:defRPr>
                <a:solidFill>
                  <a:schemeClr val="tx2"/>
                </a:solidFill>
              </a:defRPr>
            </a:lvl1pPr>
          </a:lstStyle>
          <a:p>
            <a:fld id="{C8AAC842-C506-4C28-BB19-F2BE1F788D86}" type="datetimeFigureOut">
              <a:rPr lang="es-MX" smtClean="0"/>
              <a:t>20/04/2020</a:t>
            </a:fld>
            <a:endParaRPr lang="es-MX"/>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MX"/>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Slide Number Placeholder 5">
            <a:extLst>
              <a:ext uri="{FF2B5EF4-FFF2-40B4-BE49-F238E27FC236}">
                <a16:creationId xmlns:a16="http://schemas.microsoft.com/office/drawing/2014/main" id="{B63BBCF7-077D-43E5-91DC-F3616FA47450}"/>
              </a:ext>
            </a:extLst>
          </p:cNvPr>
          <p:cNvSpPr txBox="1">
            <a:spLocks/>
          </p:cNvSpPr>
          <p:nvPr/>
        </p:nvSpPr>
        <p:spPr>
          <a:xfrm>
            <a:off x="11472597" y="44624"/>
            <a:ext cx="595808" cy="432048"/>
          </a:xfrm>
          <a:prstGeom prst="teardrop">
            <a:avLst/>
          </a:prstGeom>
          <a:solidFill>
            <a:schemeClr val="accent2"/>
          </a:solidFill>
          <a:ln w="28575">
            <a:solidFill>
              <a:schemeClr val="tx1">
                <a:lumMod val="50000"/>
                <a:lumOff val="50000"/>
              </a:schemeClr>
            </a:solidFill>
          </a:ln>
        </p:spPr>
        <p:txBody>
          <a:bodyPr lIns="36000" tIns="36000" rIns="36000" bIns="36000"/>
          <a:lstStyle>
            <a:defPPr>
              <a:defRPr lang="en-US"/>
            </a:defPPr>
            <a:lvl1pPr marL="0" algn="l" defTabSz="457200" rtl="0" eaLnBrk="1" latinLnBrk="0" hangingPunct="1">
              <a:defRPr sz="1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EC3E458-1557-4F67-8BF2-CCB3AD501E5A}" type="slidenum">
              <a:rPr lang="es-MX" sz="1200" smtClean="0"/>
              <a:pPr algn="ctr"/>
              <a:t>‹Nº›</a:t>
            </a:fld>
            <a:endParaRPr lang="es-MX" sz="1200"/>
          </a:p>
        </p:txBody>
      </p:sp>
    </p:spTree>
    <p:extLst>
      <p:ext uri="{BB962C8B-B14F-4D97-AF65-F5344CB8AC3E}">
        <p14:creationId xmlns:p14="http://schemas.microsoft.com/office/powerpoint/2010/main" val="2966479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7"/>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390650" y="6453386"/>
            <a:ext cx="1204572" cy="404614"/>
          </a:xfrm>
          <a:prstGeom prst="rect">
            <a:avLst/>
          </a:prstGeom>
        </p:spPr>
        <p:txBody>
          <a:bodyPr/>
          <a:lstStyle/>
          <a:p>
            <a:fld id="{C8AAC842-C506-4C28-BB19-F2BE1F788D86}" type="datetimeFigureOut">
              <a:rPr lang="es-MX" smtClean="0"/>
              <a:t>20/04/2020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9472737" y="6453386"/>
            <a:ext cx="1596292" cy="404614"/>
          </a:xfrm>
          <a:prstGeom prst="rect">
            <a:avLst/>
          </a:prstGeom>
        </p:spPr>
        <p:txBody>
          <a:bodyPr/>
          <a:lstStyle/>
          <a:p>
            <a:fld id="{5074B84A-A829-49AF-B0FF-1497C39371E4}" type="slidenum">
              <a:rPr lang="es-MX" smtClean="0"/>
              <a:t>‹Nº›</a:t>
            </a:fld>
            <a:endParaRPr lang="es-MX"/>
          </a:p>
        </p:txBody>
      </p:sp>
    </p:spTree>
    <p:extLst>
      <p:ext uri="{BB962C8B-B14F-4D97-AF65-F5344CB8AC3E}">
        <p14:creationId xmlns:p14="http://schemas.microsoft.com/office/powerpoint/2010/main" val="857338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A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159024"/>
          </a:xfrm>
          <a:prstGeom prst="rect">
            <a:avLst/>
          </a:prstGeom>
        </p:spPr>
        <p:txBody>
          <a:bodyPr vert="horz" lIns="91440" tIns="45720" rIns="91440" bIns="45720" rtlCol="0" anchor="t">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371600" y="1988840"/>
            <a:ext cx="9601200" cy="3878560"/>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Footer Placeholder 4"/>
          <p:cNvSpPr>
            <a:spLocks noGrp="1"/>
          </p:cNvSpPr>
          <p:nvPr>
            <p:ph type="ftr" sz="quarter" idx="3"/>
          </p:nvPr>
        </p:nvSpPr>
        <p:spPr>
          <a:xfrm>
            <a:off x="1371601" y="6453386"/>
            <a:ext cx="9601200" cy="404614"/>
          </a:xfrm>
          <a:prstGeom prst="rect">
            <a:avLst/>
          </a:prstGeom>
        </p:spPr>
        <p:txBody>
          <a:bodyPr vert="horz" lIns="91440" tIns="45720" rIns="91440" bIns="45720" rtlCol="0" anchor="ctr"/>
          <a:lstStyle>
            <a:lvl1pPr algn="ctr">
              <a:defRPr sz="1200" baseline="0">
                <a:solidFill>
                  <a:schemeClr val="tx2"/>
                </a:solidFill>
              </a:defRPr>
            </a:lvl1pPr>
          </a:lstStyle>
          <a:p>
            <a:endParaRPr lang="es-MX"/>
          </a:p>
        </p:txBody>
      </p:sp>
      <p:pic>
        <p:nvPicPr>
          <p:cNvPr id="12" name="3 Imagen">
            <a:extLst>
              <a:ext uri="{FF2B5EF4-FFF2-40B4-BE49-F238E27FC236}">
                <a16:creationId xmlns:a16="http://schemas.microsoft.com/office/drawing/2014/main" id="{B3256926-4B82-41E8-B380-EEE8385E7899}"/>
              </a:ext>
            </a:extLst>
          </p:cNvPr>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371600" y="6475673"/>
            <a:ext cx="1303859" cy="360041"/>
          </a:xfrm>
          <a:prstGeom prst="rect">
            <a:avLst/>
          </a:prstGeom>
          <a:solidFill>
            <a:srgbClr val="FFFFFF"/>
          </a:solidFill>
        </p:spPr>
      </p:pic>
      <p:pic>
        <p:nvPicPr>
          <p:cNvPr id="13" name="5 Imagen">
            <a:extLst>
              <a:ext uri="{FF2B5EF4-FFF2-40B4-BE49-F238E27FC236}">
                <a16:creationId xmlns:a16="http://schemas.microsoft.com/office/drawing/2014/main" id="{560B54E1-3281-4915-9062-204249D174A9}"/>
              </a:ext>
            </a:extLst>
          </p:cNvPr>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081763" y="6431099"/>
            <a:ext cx="864096" cy="404614"/>
          </a:xfrm>
          <a:prstGeom prst="rect">
            <a:avLst/>
          </a:prstGeom>
          <a:solidFill>
            <a:srgbClr val="FFFFFF"/>
          </a:solidFill>
        </p:spPr>
      </p:pic>
      <p:cxnSp>
        <p:nvCxnSpPr>
          <p:cNvPr id="14" name="Conector recto 13">
            <a:extLst>
              <a:ext uri="{FF2B5EF4-FFF2-40B4-BE49-F238E27FC236}">
                <a16:creationId xmlns:a16="http://schemas.microsoft.com/office/drawing/2014/main" id="{B1469BA5-0BAF-463F-97B1-BB8A077405F1}"/>
              </a:ext>
            </a:extLst>
          </p:cNvPr>
          <p:cNvCxnSpPr/>
          <p:nvPr/>
        </p:nvCxnSpPr>
        <p:spPr>
          <a:xfrm>
            <a:off x="3023659" y="6525344"/>
            <a:ext cx="672074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534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ctr" defTabSz="685800" rtl="0" eaLnBrk="1" latinLnBrk="0" hangingPunct="1">
        <a:lnSpc>
          <a:spcPct val="89000"/>
        </a:lnSpc>
        <a:spcBef>
          <a:spcPct val="0"/>
        </a:spcBef>
        <a:buNone/>
        <a:defRPr sz="3600" kern="1200" baseline="0">
          <a:solidFill>
            <a:schemeClr val="tx1">
              <a:lumMod val="75000"/>
              <a:lumOff val="25000"/>
            </a:schemeClr>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1">
              <a:lumMod val="75000"/>
              <a:lumOff val="25000"/>
            </a:schemeClr>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1">
              <a:lumMod val="75000"/>
              <a:lumOff val="25000"/>
            </a:schemeClr>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1">
              <a:lumMod val="75000"/>
              <a:lumOff val="25000"/>
            </a:schemeClr>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1">
              <a:lumMod val="75000"/>
              <a:lumOff val="25000"/>
            </a:schemeClr>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1">
              <a:lumMod val="75000"/>
              <a:lumOff val="25000"/>
            </a:schemeClr>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ox%27s_theorem" TargetMode="External"/><Relationship Id="rId2" Type="http://schemas.openxmlformats.org/officeDocument/2006/relationships/hyperlink" Target="https://es.wikipedia.org/wiki/Thomas_Bayes" TargetMode="External"/><Relationship Id="rId1" Type="http://schemas.openxmlformats.org/officeDocument/2006/relationships/slideLayout" Target="../slideLayouts/slideLayout2.xml"/><Relationship Id="rId5" Type="http://schemas.openxmlformats.org/officeDocument/2006/relationships/hyperlink" Target="https://www.cambridge.org/core/books/probability-theory/9CA08E224FF30123304E6D8935CF1A99" TargetMode="External"/><Relationship Id="rId4" Type="http://schemas.openxmlformats.org/officeDocument/2006/relationships/hyperlink" Target="https://aapt.scitation.org/doi/10.1119/1.1990764"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91CEBEAC-F5E6-4378-806D-EC9D141A85A7}"/>
              </a:ext>
            </a:extLst>
          </p:cNvPr>
          <p:cNvPicPr>
            <a:picLocks noChangeAspect="1"/>
          </p:cNvPicPr>
          <p:nvPr/>
        </p:nvPicPr>
        <p:blipFill>
          <a:blip r:embed="rId2"/>
          <a:stretch>
            <a:fillRect/>
          </a:stretch>
        </p:blipFill>
        <p:spPr>
          <a:xfrm>
            <a:off x="0" y="3582"/>
            <a:ext cx="12191999" cy="6854418"/>
          </a:xfrm>
          <a:prstGeom prst="rect">
            <a:avLst/>
          </a:prstGeom>
        </p:spPr>
      </p:pic>
      <p:sp>
        <p:nvSpPr>
          <p:cNvPr id="2" name="Título 1">
            <a:extLst>
              <a:ext uri="{FF2B5EF4-FFF2-40B4-BE49-F238E27FC236}">
                <a16:creationId xmlns:a16="http://schemas.microsoft.com/office/drawing/2014/main" id="{FA7A55F5-5F69-49D7-B03B-6613128BE380}"/>
              </a:ext>
            </a:extLst>
          </p:cNvPr>
          <p:cNvSpPr>
            <a:spLocks noGrp="1"/>
          </p:cNvSpPr>
          <p:nvPr>
            <p:ph type="ctrTitle"/>
          </p:nvPr>
        </p:nvSpPr>
        <p:spPr>
          <a:xfrm>
            <a:off x="1915385" y="2785981"/>
            <a:ext cx="8361229" cy="2098226"/>
          </a:xfrm>
        </p:spPr>
        <p:txBody>
          <a:bodyPr/>
          <a:lstStyle/>
          <a:p>
            <a:r>
              <a:rPr lang="es-ES" dirty="0"/>
              <a:t>Probabilidades Bayesianas</a:t>
            </a:r>
            <a:endParaRPr lang="es-MX" dirty="0"/>
          </a:p>
        </p:txBody>
      </p:sp>
      <p:sp>
        <p:nvSpPr>
          <p:cNvPr id="3" name="Subtítulo 2">
            <a:extLst>
              <a:ext uri="{FF2B5EF4-FFF2-40B4-BE49-F238E27FC236}">
                <a16:creationId xmlns:a16="http://schemas.microsoft.com/office/drawing/2014/main" id="{AE6F43A7-6959-4754-8AE9-689DD32AA5F0}"/>
              </a:ext>
            </a:extLst>
          </p:cNvPr>
          <p:cNvSpPr>
            <a:spLocks noGrp="1"/>
          </p:cNvSpPr>
          <p:nvPr>
            <p:ph type="subTitle" idx="1"/>
          </p:nvPr>
        </p:nvSpPr>
        <p:spPr>
          <a:xfrm>
            <a:off x="2680165" y="4953808"/>
            <a:ext cx="6831673" cy="1086237"/>
          </a:xfrm>
        </p:spPr>
        <p:txBody>
          <a:bodyPr/>
          <a:lstStyle/>
          <a:p>
            <a:r>
              <a:rPr lang="es-ES" dirty="0"/>
              <a:t>Inferencia con Incertidumbre</a:t>
            </a:r>
          </a:p>
          <a:p>
            <a:r>
              <a:rPr lang="es-ES" dirty="0"/>
              <a:t>Dr. Jorge Hermosillo</a:t>
            </a:r>
          </a:p>
          <a:p>
            <a:r>
              <a:rPr lang="es-ES" dirty="0"/>
              <a:t>Laboratorio de Semántica Computacional</a:t>
            </a:r>
            <a:endParaRPr lang="es-MX" dirty="0"/>
          </a:p>
        </p:txBody>
      </p:sp>
    </p:spTree>
    <p:extLst>
      <p:ext uri="{BB962C8B-B14F-4D97-AF65-F5344CB8AC3E}">
        <p14:creationId xmlns:p14="http://schemas.microsoft.com/office/powerpoint/2010/main" val="1520381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5821A5-E276-4416-A7F8-C5E8D3E3B73D}"/>
              </a:ext>
            </a:extLst>
          </p:cNvPr>
          <p:cNvSpPr>
            <a:spLocks noGrp="1"/>
          </p:cNvSpPr>
          <p:nvPr>
            <p:ph type="title"/>
          </p:nvPr>
        </p:nvSpPr>
        <p:spPr/>
        <p:txBody>
          <a:bodyPr/>
          <a:lstStyle/>
          <a:p>
            <a:r>
              <a:rPr lang="es-ES" dirty="0"/>
              <a:t>PROBABILIDADES BAYESIANAS: INFERENCIA CON INCERTIDUMBRE</a:t>
            </a:r>
            <a:endParaRPr lang="es-MX" dirty="0"/>
          </a:p>
        </p:txBody>
      </p:sp>
      <p:sp>
        <p:nvSpPr>
          <p:cNvPr id="3" name="Marcador de contenido 2">
            <a:extLst>
              <a:ext uri="{FF2B5EF4-FFF2-40B4-BE49-F238E27FC236}">
                <a16:creationId xmlns:a16="http://schemas.microsoft.com/office/drawing/2014/main" id="{5B79EECE-41D0-4EF4-9A95-92EF72565A8B}"/>
              </a:ext>
            </a:extLst>
          </p:cNvPr>
          <p:cNvSpPr>
            <a:spLocks noGrp="1"/>
          </p:cNvSpPr>
          <p:nvPr>
            <p:ph idx="1"/>
          </p:nvPr>
        </p:nvSpPr>
        <p:spPr/>
        <p:txBody>
          <a:bodyPr>
            <a:normAutofit fontScale="92500" lnSpcReduction="10000"/>
          </a:bodyPr>
          <a:lstStyle/>
          <a:p>
            <a:r>
              <a:rPr lang="es-ES" sz="2400" dirty="0"/>
              <a:t>El ejemplo de las frutas, es un clásico ejemplo de cómo se utilizan las reglas de inferencia probabilista, bajo un </a:t>
            </a:r>
            <a:r>
              <a:rPr lang="es-ES" sz="2400" b="1" dirty="0"/>
              <a:t>enfoque frecuentista</a:t>
            </a:r>
            <a:r>
              <a:rPr lang="es-ES" sz="2400" dirty="0"/>
              <a:t>. </a:t>
            </a:r>
          </a:p>
          <a:p>
            <a:r>
              <a:rPr lang="es-ES" sz="2400" dirty="0"/>
              <a:t>En algunas ocasiones es prácticamente imposible realizar un conteo de ciertos fenómenos o situaciones reales. Pensemos en la situación actual de la pandemia covid19. ¿Habrá desaparecido el riesgo de contagio en México en el 2021? Esta es una pregunta sobre la que no tenemos forma de repetir experimentos y calcular una probabilidad en la misma forma que en el ejemplo de las frutas. </a:t>
            </a:r>
          </a:p>
          <a:p>
            <a:r>
              <a:rPr lang="es-ES" sz="2400" dirty="0"/>
              <a:t>Aún así, es posible tener una estimación de la velocidad de contagio y de la disminución del número de personas infectadas hasta ahora. Con ello, podríamos hacernos una idea (una </a:t>
            </a:r>
            <a:r>
              <a:rPr lang="es-ES" sz="2400" b="1" dirty="0"/>
              <a:t>creencia</a:t>
            </a:r>
            <a:r>
              <a:rPr lang="es-ES" sz="2400" dirty="0"/>
              <a:t> o </a:t>
            </a:r>
            <a:r>
              <a:rPr lang="es-ES" sz="2400" b="1" dirty="0"/>
              <a:t>hipótesis</a:t>
            </a:r>
            <a:r>
              <a:rPr lang="es-ES" sz="2400" dirty="0"/>
              <a:t>) sobre la respuesta a la pregunta.</a:t>
            </a:r>
          </a:p>
        </p:txBody>
      </p:sp>
    </p:spTree>
    <p:extLst>
      <p:ext uri="{BB962C8B-B14F-4D97-AF65-F5344CB8AC3E}">
        <p14:creationId xmlns:p14="http://schemas.microsoft.com/office/powerpoint/2010/main" val="2124858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5821A5-E276-4416-A7F8-C5E8D3E3B73D}"/>
              </a:ext>
            </a:extLst>
          </p:cNvPr>
          <p:cNvSpPr>
            <a:spLocks noGrp="1"/>
          </p:cNvSpPr>
          <p:nvPr>
            <p:ph type="title"/>
          </p:nvPr>
        </p:nvSpPr>
        <p:spPr/>
        <p:txBody>
          <a:bodyPr/>
          <a:lstStyle/>
          <a:p>
            <a:r>
              <a:rPr lang="es-ES" dirty="0"/>
              <a:t>PROBABILIDADES BAYESIANAS: INFERENCIA CON INCERTIDUMBRE</a:t>
            </a:r>
            <a:endParaRPr lang="es-MX" dirty="0"/>
          </a:p>
        </p:txBody>
      </p:sp>
      <p:sp>
        <p:nvSpPr>
          <p:cNvPr id="3" name="Marcador de contenido 2">
            <a:extLst>
              <a:ext uri="{FF2B5EF4-FFF2-40B4-BE49-F238E27FC236}">
                <a16:creationId xmlns:a16="http://schemas.microsoft.com/office/drawing/2014/main" id="{5B79EECE-41D0-4EF4-9A95-92EF72565A8B}"/>
              </a:ext>
            </a:extLst>
          </p:cNvPr>
          <p:cNvSpPr>
            <a:spLocks noGrp="1"/>
          </p:cNvSpPr>
          <p:nvPr>
            <p:ph idx="1"/>
          </p:nvPr>
        </p:nvSpPr>
        <p:spPr/>
        <p:txBody>
          <a:bodyPr>
            <a:normAutofit fontScale="92500"/>
          </a:bodyPr>
          <a:lstStyle/>
          <a:p>
            <a:r>
              <a:rPr lang="es-ES" sz="2400" dirty="0"/>
              <a:t>Esta  </a:t>
            </a:r>
            <a:r>
              <a:rPr lang="es-ES" sz="2400" b="1" dirty="0"/>
              <a:t>creencia a priori</a:t>
            </a:r>
            <a:r>
              <a:rPr lang="es-ES" sz="2400" dirty="0"/>
              <a:t>, sin embargo, tendría que </a:t>
            </a:r>
            <a:r>
              <a:rPr lang="es-ES" sz="2400" b="1" dirty="0"/>
              <a:t>modificarse</a:t>
            </a:r>
            <a:r>
              <a:rPr lang="es-ES" sz="2400" dirty="0"/>
              <a:t> conforme vayamos teniendo </a:t>
            </a:r>
            <a:r>
              <a:rPr lang="es-ES" sz="2400" b="1" dirty="0"/>
              <a:t>nueva evidencia</a:t>
            </a:r>
            <a:r>
              <a:rPr lang="es-ES" sz="2400" dirty="0"/>
              <a:t> sobre el comportamiento de los contagios.</a:t>
            </a:r>
          </a:p>
          <a:p>
            <a:r>
              <a:rPr lang="es-ES" sz="2400" dirty="0"/>
              <a:t>La evaluación de estos aspectos nos llevaría a </a:t>
            </a:r>
            <a:r>
              <a:rPr lang="es-ES" sz="2400" b="1" dirty="0"/>
              <a:t>tomar decisiones</a:t>
            </a:r>
            <a:r>
              <a:rPr lang="es-ES" sz="2400" dirty="0"/>
              <a:t>, cuyos efectos deberíamos ser capaces de observar para validar nuestras hipótesis.  </a:t>
            </a:r>
          </a:p>
          <a:p>
            <a:r>
              <a:rPr lang="es-ES" sz="2400" dirty="0"/>
              <a:t>Ante estas circunstancias, es deseable tener una forma de </a:t>
            </a:r>
            <a:r>
              <a:rPr lang="es-ES" sz="2400" b="1" dirty="0"/>
              <a:t>medir la incertidumbre</a:t>
            </a:r>
            <a:r>
              <a:rPr lang="es-ES" sz="2400" dirty="0"/>
              <a:t> alrededor de nuestras hipótesis, y hacer revisiones de esta incertidumbre a la luz de nueva información.</a:t>
            </a:r>
          </a:p>
          <a:p>
            <a:r>
              <a:rPr lang="es-ES" sz="2400" dirty="0"/>
              <a:t>Esto se logra gracias a la elegante interpretación de la </a:t>
            </a:r>
            <a:r>
              <a:rPr lang="es-ES" sz="2400" b="1" dirty="0"/>
              <a:t>probabilidad bayesiana</a:t>
            </a:r>
            <a:r>
              <a:rPr lang="es-ES" sz="2400" dirty="0"/>
              <a:t>.</a:t>
            </a:r>
            <a:endParaRPr lang="es-MX" sz="2400" dirty="0"/>
          </a:p>
        </p:txBody>
      </p:sp>
    </p:spTree>
    <p:extLst>
      <p:ext uri="{BB962C8B-B14F-4D97-AF65-F5344CB8AC3E}">
        <p14:creationId xmlns:p14="http://schemas.microsoft.com/office/powerpoint/2010/main" val="920527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8F8F89-B90F-4DC4-A98F-F134A30F8F7B}"/>
              </a:ext>
            </a:extLst>
          </p:cNvPr>
          <p:cNvSpPr>
            <a:spLocks noGrp="1"/>
          </p:cNvSpPr>
          <p:nvPr>
            <p:ph type="title"/>
          </p:nvPr>
        </p:nvSpPr>
        <p:spPr/>
        <p:txBody>
          <a:bodyPr/>
          <a:lstStyle/>
          <a:p>
            <a:r>
              <a:rPr lang="es-ES" dirty="0"/>
              <a:t>ORÍGENES DEL BAYESIANISMO</a:t>
            </a:r>
            <a:endParaRPr lang="es-MX" dirty="0"/>
          </a:p>
        </p:txBody>
      </p:sp>
      <p:sp>
        <p:nvSpPr>
          <p:cNvPr id="3" name="Marcador de contenido 2">
            <a:extLst>
              <a:ext uri="{FF2B5EF4-FFF2-40B4-BE49-F238E27FC236}">
                <a16:creationId xmlns:a16="http://schemas.microsoft.com/office/drawing/2014/main" id="{5211CB66-D11E-45F6-A643-D0D694B13496}"/>
              </a:ext>
            </a:extLst>
          </p:cNvPr>
          <p:cNvSpPr>
            <a:spLocks noGrp="1"/>
          </p:cNvSpPr>
          <p:nvPr>
            <p:ph idx="1"/>
          </p:nvPr>
        </p:nvSpPr>
        <p:spPr/>
        <p:txBody>
          <a:bodyPr>
            <a:normAutofit/>
          </a:bodyPr>
          <a:lstStyle/>
          <a:p>
            <a:r>
              <a:rPr lang="es-MX" dirty="0"/>
              <a:t>Biografía de </a:t>
            </a:r>
            <a:r>
              <a:rPr lang="es-MX" dirty="0">
                <a:hlinkClick r:id="rId2"/>
              </a:rPr>
              <a:t>Thomas Bayes</a:t>
            </a:r>
            <a:r>
              <a:rPr lang="es-MX" dirty="0"/>
              <a:t> en Wikipedia</a:t>
            </a:r>
          </a:p>
          <a:p>
            <a:r>
              <a:rPr lang="es-MX" dirty="0" err="1">
                <a:hlinkClick r:id="rId3"/>
              </a:rPr>
              <a:t>Cox's</a:t>
            </a:r>
            <a:r>
              <a:rPr lang="es-MX" dirty="0">
                <a:hlinkClick r:id="rId3"/>
              </a:rPr>
              <a:t> </a:t>
            </a:r>
            <a:r>
              <a:rPr lang="es-MX" dirty="0" err="1">
                <a:hlinkClick r:id="rId3"/>
              </a:rPr>
              <a:t>Theorem</a:t>
            </a:r>
            <a:r>
              <a:rPr lang="es-MX" dirty="0"/>
              <a:t> en Wikipedia</a:t>
            </a:r>
          </a:p>
          <a:p>
            <a:r>
              <a:rPr lang="es-MX" dirty="0"/>
              <a:t>Cox, R. T. (1946). "</a:t>
            </a:r>
            <a:r>
              <a:rPr lang="es-MX" dirty="0" err="1"/>
              <a:t>Probability</a:t>
            </a:r>
            <a:r>
              <a:rPr lang="es-MX" dirty="0"/>
              <a:t>, </a:t>
            </a:r>
            <a:r>
              <a:rPr lang="es-MX" dirty="0" err="1"/>
              <a:t>Frequency</a:t>
            </a:r>
            <a:r>
              <a:rPr lang="es-MX" dirty="0"/>
              <a:t> and </a:t>
            </a:r>
            <a:r>
              <a:rPr lang="es-MX" dirty="0" err="1"/>
              <a:t>Reasonable</a:t>
            </a:r>
            <a:r>
              <a:rPr lang="es-MX" dirty="0"/>
              <a:t> </a:t>
            </a:r>
            <a:r>
              <a:rPr lang="es-MX" dirty="0" err="1"/>
              <a:t>Expectation</a:t>
            </a:r>
            <a:r>
              <a:rPr lang="es-MX" dirty="0"/>
              <a:t>". American </a:t>
            </a:r>
            <a:r>
              <a:rPr lang="es-MX" dirty="0" err="1"/>
              <a:t>Journal</a:t>
            </a:r>
            <a:r>
              <a:rPr lang="es-MX" dirty="0"/>
              <a:t> </a:t>
            </a:r>
            <a:r>
              <a:rPr lang="es-MX" dirty="0" err="1"/>
              <a:t>of</a:t>
            </a:r>
            <a:r>
              <a:rPr lang="es-MX" dirty="0"/>
              <a:t> </a:t>
            </a:r>
            <a:r>
              <a:rPr lang="es-MX" dirty="0" err="1"/>
              <a:t>Physics</a:t>
            </a:r>
            <a:r>
              <a:rPr lang="es-MX" dirty="0"/>
              <a:t>. 14: 1–10. </a:t>
            </a:r>
            <a:r>
              <a:rPr lang="es-MX" dirty="0">
                <a:hlinkClick r:id="rId4"/>
              </a:rPr>
              <a:t>doi:10.1119/1.1990764</a:t>
            </a:r>
            <a:endParaRPr lang="es-MX" dirty="0"/>
          </a:p>
          <a:p>
            <a:r>
              <a:rPr lang="es-MX" dirty="0"/>
              <a:t> Cox, R. T. (1961). </a:t>
            </a:r>
            <a:r>
              <a:rPr lang="es-MX" dirty="0" err="1"/>
              <a:t>The</a:t>
            </a:r>
            <a:r>
              <a:rPr lang="es-MX" dirty="0"/>
              <a:t> Algebra </a:t>
            </a:r>
            <a:r>
              <a:rPr lang="es-MX" dirty="0" err="1"/>
              <a:t>of</a:t>
            </a:r>
            <a:r>
              <a:rPr lang="es-MX" dirty="0"/>
              <a:t> Probable </a:t>
            </a:r>
            <a:r>
              <a:rPr lang="es-MX" dirty="0" err="1"/>
              <a:t>Inference</a:t>
            </a:r>
            <a:r>
              <a:rPr lang="es-MX" dirty="0"/>
              <a:t>. Baltimore, MD: Johns Hopkins </a:t>
            </a:r>
            <a:r>
              <a:rPr lang="es-MX" dirty="0" err="1"/>
              <a:t>University</a:t>
            </a:r>
            <a:r>
              <a:rPr lang="es-MX" dirty="0"/>
              <a:t> </a:t>
            </a:r>
            <a:r>
              <a:rPr lang="es-MX" dirty="0" err="1"/>
              <a:t>Press</a:t>
            </a:r>
            <a:r>
              <a:rPr lang="es-MX" dirty="0"/>
              <a:t>. </a:t>
            </a:r>
          </a:p>
          <a:p>
            <a:r>
              <a:rPr lang="es-MX" dirty="0" err="1"/>
              <a:t>Jaynes</a:t>
            </a:r>
            <a:r>
              <a:rPr lang="es-MX" dirty="0"/>
              <a:t>, E.T. (2003). </a:t>
            </a:r>
            <a:r>
              <a:rPr lang="es-MX" dirty="0" err="1"/>
              <a:t>Probability</a:t>
            </a:r>
            <a:r>
              <a:rPr lang="es-MX" dirty="0"/>
              <a:t> </a:t>
            </a:r>
            <a:r>
              <a:rPr lang="es-MX" dirty="0" err="1"/>
              <a:t>Theory</a:t>
            </a:r>
            <a:r>
              <a:rPr lang="es-MX" dirty="0"/>
              <a:t> - </a:t>
            </a:r>
            <a:r>
              <a:rPr lang="es-MX" dirty="0" err="1"/>
              <a:t>The</a:t>
            </a:r>
            <a:r>
              <a:rPr lang="es-MX" dirty="0"/>
              <a:t> </a:t>
            </a:r>
            <a:r>
              <a:rPr lang="es-MX" dirty="0" err="1"/>
              <a:t>Logic</a:t>
            </a:r>
            <a:r>
              <a:rPr lang="es-MX" dirty="0"/>
              <a:t> </a:t>
            </a:r>
            <a:r>
              <a:rPr lang="es-MX" dirty="0" err="1"/>
              <a:t>of</a:t>
            </a:r>
            <a:r>
              <a:rPr lang="es-MX" dirty="0"/>
              <a:t> </a:t>
            </a:r>
            <a:r>
              <a:rPr lang="es-MX" dirty="0" err="1"/>
              <a:t>Science</a:t>
            </a:r>
            <a:r>
              <a:rPr lang="es-MX" dirty="0"/>
              <a:t>.  Cambridge </a:t>
            </a:r>
            <a:r>
              <a:rPr lang="es-MX" dirty="0" err="1"/>
              <a:t>University</a:t>
            </a:r>
            <a:r>
              <a:rPr lang="es-MX" dirty="0"/>
              <a:t> </a:t>
            </a:r>
            <a:r>
              <a:rPr lang="es-MX" dirty="0" err="1"/>
              <a:t>Press</a:t>
            </a:r>
            <a:r>
              <a:rPr lang="es-MX" dirty="0"/>
              <a:t>. </a:t>
            </a:r>
            <a:r>
              <a:rPr lang="es-MX" dirty="0">
                <a:hlinkClick r:id="rId5"/>
              </a:rPr>
              <a:t>doi:10.1017/CBO9780511790423</a:t>
            </a:r>
            <a:endParaRPr lang="es-MX" dirty="0"/>
          </a:p>
        </p:txBody>
      </p:sp>
    </p:spTree>
    <p:extLst>
      <p:ext uri="{BB962C8B-B14F-4D97-AF65-F5344CB8AC3E}">
        <p14:creationId xmlns:p14="http://schemas.microsoft.com/office/powerpoint/2010/main" val="1122262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3A3BB6-0948-4174-B703-6EDEE9227C59}"/>
              </a:ext>
            </a:extLst>
          </p:cNvPr>
          <p:cNvSpPr>
            <a:spLocks noGrp="1"/>
          </p:cNvSpPr>
          <p:nvPr>
            <p:ph type="title"/>
          </p:nvPr>
        </p:nvSpPr>
        <p:spPr/>
        <p:txBody>
          <a:bodyPr/>
          <a:lstStyle/>
          <a:p>
            <a:r>
              <a:rPr lang="es-ES" dirty="0"/>
              <a:t>INTERPRETACIÓN DE LA PROBABILIDAD BAYESIANA</a:t>
            </a:r>
            <a:endParaRPr lang="es-MX" dirty="0"/>
          </a:p>
        </p:txBody>
      </p:sp>
      <p:pic>
        <p:nvPicPr>
          <p:cNvPr id="5" name="Marcador de contenido 4">
            <a:extLst>
              <a:ext uri="{FF2B5EF4-FFF2-40B4-BE49-F238E27FC236}">
                <a16:creationId xmlns:a16="http://schemas.microsoft.com/office/drawing/2014/main" id="{B62C4E38-5898-4DC3-95B6-F08F2646ABFF}"/>
              </a:ext>
            </a:extLst>
          </p:cNvPr>
          <p:cNvPicPr>
            <a:picLocks noGrp="1" noChangeAspect="1"/>
          </p:cNvPicPr>
          <p:nvPr>
            <p:ph idx="12"/>
          </p:nvPr>
        </p:nvPicPr>
        <p:blipFill>
          <a:blip r:embed="rId2">
            <a:extLst>
              <a:ext uri="{28A0092B-C50C-407E-A947-70E740481C1C}">
                <a14:useLocalDpi xmlns:a14="http://schemas.microsoft.com/office/drawing/2010/main" val="0"/>
              </a:ext>
            </a:extLst>
          </a:blip>
          <a:stretch>
            <a:fillRect/>
          </a:stretch>
        </p:blipFill>
        <p:spPr>
          <a:xfrm>
            <a:off x="878853" y="2649991"/>
            <a:ext cx="4448175" cy="2502098"/>
          </a:xfrm>
        </p:spPr>
      </p:pic>
      <mc:AlternateContent xmlns:mc="http://schemas.openxmlformats.org/markup-compatibility/2006" xmlns:a14="http://schemas.microsoft.com/office/drawing/2010/main">
        <mc:Choice Requires="a14">
          <p:sp>
            <p:nvSpPr>
              <p:cNvPr id="6" name="Marcador de contenido 5">
                <a:extLst>
                  <a:ext uri="{FF2B5EF4-FFF2-40B4-BE49-F238E27FC236}">
                    <a16:creationId xmlns:a16="http://schemas.microsoft.com/office/drawing/2014/main" id="{E9F5A739-43EC-4614-BEC3-6C9916B7F294}"/>
                  </a:ext>
                </a:extLst>
              </p:cNvPr>
              <p:cNvSpPr>
                <a:spLocks noGrp="1"/>
              </p:cNvSpPr>
              <p:nvPr>
                <p:ph idx="13"/>
              </p:nvPr>
            </p:nvSpPr>
            <p:spPr>
              <a:xfrm>
                <a:off x="6525013" y="2060710"/>
                <a:ext cx="4447787" cy="3806553"/>
              </a:xfrm>
            </p:spPr>
            <p:txBody>
              <a:bodyPr/>
              <a:lstStyle/>
              <a:p>
                <a:pPr marL="0" indent="0">
                  <a:buNone/>
                </a:pPr>
                <a:endParaRPr lang="es-MX" i="1" dirty="0">
                  <a:latin typeface="Cambria Math" panose="02040503050406030204" pitchFamily="18" charset="0"/>
                </a:endParaRPr>
              </a:p>
              <a:p>
                <a:pPr marL="0" indent="0">
                  <a:buNone/>
                </a:pPr>
                <a:endParaRPr lang="es-MX" i="1" dirty="0">
                  <a:latin typeface="Cambria Math" panose="02040503050406030204" pitchFamily="18" charset="0"/>
                </a:endParaRPr>
              </a:p>
              <a:p>
                <a:pPr marL="0" indent="0">
                  <a:buNone/>
                </a:pPr>
                <a:endParaRPr lang="es-MX" i="1" dirty="0">
                  <a:latin typeface="Cambria Math" panose="02040503050406030204" pitchFamily="18" charset="0"/>
                </a:endParaRPr>
              </a:p>
              <a:p>
                <a:pPr marL="0" indent="0">
                  <a:buNone/>
                </a:pPr>
                <a:endParaRPr lang="es-MX"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sz="2800" b="0" i="1" smtClean="0">
                          <a:latin typeface="Cambria Math" panose="02040503050406030204" pitchFamily="18" charset="0"/>
                        </a:rPr>
                        <m:t>𝑝</m:t>
                      </m:r>
                      <m:d>
                        <m:dPr>
                          <m:ctrlPr>
                            <a:rPr lang="es-ES" sz="2800" b="0" i="1" smtClean="0">
                              <a:latin typeface="Cambria Math" panose="02040503050406030204" pitchFamily="18" charset="0"/>
                            </a:rPr>
                          </m:ctrlPr>
                        </m:dPr>
                        <m:e>
                          <m:r>
                            <a:rPr lang="es-ES" sz="2800" b="0" i="1" smtClean="0">
                              <a:latin typeface="Cambria Math" panose="02040503050406030204" pitchFamily="18" charset="0"/>
                            </a:rPr>
                            <m:t>𝑤</m:t>
                          </m:r>
                        </m:e>
                        <m:e>
                          <m:r>
                            <a:rPr lang="es-ES" sz="2800" b="0" i="1" smtClean="0">
                              <a:latin typeface="Cambria Math" panose="02040503050406030204" pitchFamily="18" charset="0"/>
                            </a:rPr>
                            <m:t>𝐷</m:t>
                          </m:r>
                        </m:e>
                      </m:d>
                      <m:r>
                        <a:rPr lang="es-ES" sz="2800" b="0" i="1" smtClean="0">
                          <a:latin typeface="Cambria Math" panose="02040503050406030204" pitchFamily="18" charset="0"/>
                        </a:rPr>
                        <m:t>=</m:t>
                      </m:r>
                      <m:f>
                        <m:fPr>
                          <m:ctrlPr>
                            <a:rPr lang="es-ES" sz="2800" b="0" i="1" smtClean="0">
                              <a:latin typeface="Cambria Math" panose="02040503050406030204" pitchFamily="18" charset="0"/>
                            </a:rPr>
                          </m:ctrlPr>
                        </m:fPr>
                        <m:num>
                          <m:r>
                            <a:rPr lang="es-ES" sz="2800" b="0" i="1" smtClean="0">
                              <a:latin typeface="Cambria Math" panose="02040503050406030204" pitchFamily="18" charset="0"/>
                            </a:rPr>
                            <m:t>𝑝</m:t>
                          </m:r>
                          <m:d>
                            <m:dPr>
                              <m:ctrlPr>
                                <a:rPr lang="es-ES" sz="2800" b="0" i="1" smtClean="0">
                                  <a:latin typeface="Cambria Math" panose="02040503050406030204" pitchFamily="18" charset="0"/>
                                </a:rPr>
                              </m:ctrlPr>
                            </m:dPr>
                            <m:e>
                              <m:r>
                                <a:rPr lang="es-ES" sz="2800" b="0" i="1" smtClean="0">
                                  <a:latin typeface="Cambria Math" panose="02040503050406030204" pitchFamily="18" charset="0"/>
                                </a:rPr>
                                <m:t>𝐷</m:t>
                              </m:r>
                            </m:e>
                            <m:e>
                              <m:r>
                                <a:rPr lang="es-ES" sz="2800" b="0" i="1" smtClean="0">
                                  <a:latin typeface="Cambria Math" panose="02040503050406030204" pitchFamily="18" charset="0"/>
                                </a:rPr>
                                <m:t>𝑤</m:t>
                              </m:r>
                            </m:e>
                          </m:d>
                          <m:r>
                            <a:rPr lang="es-ES" sz="2800" b="0" i="1" smtClean="0">
                              <a:latin typeface="Cambria Math" panose="02040503050406030204" pitchFamily="18" charset="0"/>
                            </a:rPr>
                            <m:t> </m:t>
                          </m:r>
                          <m:r>
                            <a:rPr lang="es-ES" sz="2800" b="0" i="1" smtClean="0">
                              <a:latin typeface="Cambria Math" panose="02040503050406030204" pitchFamily="18" charset="0"/>
                            </a:rPr>
                            <m:t>𝑝</m:t>
                          </m:r>
                          <m:r>
                            <a:rPr lang="es-ES" sz="2800" b="0" i="1" smtClean="0">
                              <a:latin typeface="Cambria Math" panose="02040503050406030204" pitchFamily="18" charset="0"/>
                            </a:rPr>
                            <m:t>(</m:t>
                          </m:r>
                          <m:r>
                            <a:rPr lang="es-ES" sz="2800" b="0" i="1" smtClean="0">
                              <a:latin typeface="Cambria Math" panose="02040503050406030204" pitchFamily="18" charset="0"/>
                            </a:rPr>
                            <m:t>𝑤</m:t>
                          </m:r>
                          <m:r>
                            <a:rPr lang="es-ES" sz="2800" b="0" i="1" smtClean="0">
                              <a:latin typeface="Cambria Math" panose="02040503050406030204" pitchFamily="18" charset="0"/>
                            </a:rPr>
                            <m:t>)</m:t>
                          </m:r>
                        </m:num>
                        <m:den>
                          <m:r>
                            <a:rPr lang="es-ES" sz="2800" b="0" i="1" smtClean="0">
                              <a:latin typeface="Cambria Math" panose="02040503050406030204" pitchFamily="18" charset="0"/>
                            </a:rPr>
                            <m:t>𝑝</m:t>
                          </m:r>
                          <m:r>
                            <a:rPr lang="es-ES" sz="2800" b="0" i="1" smtClean="0">
                              <a:latin typeface="Cambria Math" panose="02040503050406030204" pitchFamily="18" charset="0"/>
                            </a:rPr>
                            <m:t>(</m:t>
                          </m:r>
                          <m:r>
                            <a:rPr lang="es-ES" sz="2800" b="0" i="1" smtClean="0">
                              <a:latin typeface="Cambria Math" panose="02040503050406030204" pitchFamily="18" charset="0"/>
                            </a:rPr>
                            <m:t>𝐷</m:t>
                          </m:r>
                          <m:r>
                            <a:rPr lang="es-ES" sz="2800" b="0" i="1" smtClean="0">
                              <a:latin typeface="Cambria Math" panose="02040503050406030204" pitchFamily="18" charset="0"/>
                            </a:rPr>
                            <m:t>)</m:t>
                          </m:r>
                        </m:den>
                      </m:f>
                    </m:oMath>
                  </m:oMathPara>
                </a14:m>
                <a:endParaRPr lang="es-MX" dirty="0"/>
              </a:p>
            </p:txBody>
          </p:sp>
        </mc:Choice>
        <mc:Fallback xmlns="">
          <p:sp>
            <p:nvSpPr>
              <p:cNvPr id="6" name="Marcador de contenido 5">
                <a:extLst>
                  <a:ext uri="{FF2B5EF4-FFF2-40B4-BE49-F238E27FC236}">
                    <a16:creationId xmlns:a16="http://schemas.microsoft.com/office/drawing/2014/main" id="{E9F5A739-43EC-4614-BEC3-6C9916B7F294}"/>
                  </a:ext>
                </a:extLst>
              </p:cNvPr>
              <p:cNvSpPr>
                <a:spLocks noGrp="1" noRot="1" noChangeAspect="1" noMove="1" noResize="1" noEditPoints="1" noAdjustHandles="1" noChangeArrowheads="1" noChangeShapeType="1" noTextEdit="1"/>
              </p:cNvSpPr>
              <p:nvPr>
                <p:ph idx="13"/>
              </p:nvPr>
            </p:nvSpPr>
            <p:spPr>
              <a:xfrm>
                <a:off x="6525013" y="2060710"/>
                <a:ext cx="4447787" cy="3806553"/>
              </a:xfrm>
              <a:blipFill>
                <a:blip r:embed="rId3"/>
                <a:stretch>
                  <a:fillRect/>
                </a:stretch>
              </a:blipFill>
            </p:spPr>
            <p:txBody>
              <a:bodyPr/>
              <a:lstStyle/>
              <a:p>
                <a:r>
                  <a:rPr lang="es-MX">
                    <a:noFill/>
                  </a:rPr>
                  <a:t> </a:t>
                </a:r>
              </a:p>
            </p:txBody>
          </p:sp>
        </mc:Fallback>
      </mc:AlternateContent>
      <p:sp>
        <p:nvSpPr>
          <p:cNvPr id="7" name="Abrir llave 6">
            <a:extLst>
              <a:ext uri="{FF2B5EF4-FFF2-40B4-BE49-F238E27FC236}">
                <a16:creationId xmlns:a16="http://schemas.microsoft.com/office/drawing/2014/main" id="{03D6336A-AD4A-4637-9A4C-ABB7B1DD4434}"/>
              </a:ext>
            </a:extLst>
          </p:cNvPr>
          <p:cNvSpPr/>
          <p:nvPr/>
        </p:nvSpPr>
        <p:spPr>
          <a:xfrm rot="5400000">
            <a:off x="8986766" y="2920584"/>
            <a:ext cx="278296" cy="1016833"/>
          </a:xfrm>
          <a:prstGeom prst="leftBrace">
            <a:avLst>
              <a:gd name="adj1" fmla="val 4404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8" name="Abrir llave 7">
            <a:extLst>
              <a:ext uri="{FF2B5EF4-FFF2-40B4-BE49-F238E27FC236}">
                <a16:creationId xmlns:a16="http://schemas.microsoft.com/office/drawing/2014/main" id="{10BB9276-23E8-4E01-A1C5-FF3492889EE5}"/>
              </a:ext>
            </a:extLst>
          </p:cNvPr>
          <p:cNvSpPr/>
          <p:nvPr/>
        </p:nvSpPr>
        <p:spPr>
          <a:xfrm rot="16200000" flipV="1">
            <a:off x="7383254" y="4100029"/>
            <a:ext cx="278296" cy="1016833"/>
          </a:xfrm>
          <a:prstGeom prst="leftBrace">
            <a:avLst>
              <a:gd name="adj1" fmla="val 4404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cxnSp>
        <p:nvCxnSpPr>
          <p:cNvPr id="10" name="Conector recto 9">
            <a:extLst>
              <a:ext uri="{FF2B5EF4-FFF2-40B4-BE49-F238E27FC236}">
                <a16:creationId xmlns:a16="http://schemas.microsoft.com/office/drawing/2014/main" id="{1CF8CB3A-0468-43D4-B8C1-1EF938629FFF}"/>
              </a:ext>
            </a:extLst>
          </p:cNvPr>
          <p:cNvCxnSpPr>
            <a:cxnSpLocks/>
          </p:cNvCxnSpPr>
          <p:nvPr/>
        </p:nvCxnSpPr>
        <p:spPr>
          <a:xfrm flipH="1">
            <a:off x="10521235" y="3289852"/>
            <a:ext cx="273765" cy="278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CB8BD3DE-EDA7-4B4E-B27F-62CCE7DABC69}"/>
              </a:ext>
            </a:extLst>
          </p:cNvPr>
          <p:cNvCxnSpPr>
            <a:cxnSpLocks/>
          </p:cNvCxnSpPr>
          <p:nvPr/>
        </p:nvCxnSpPr>
        <p:spPr>
          <a:xfrm>
            <a:off x="9501810" y="4691271"/>
            <a:ext cx="602973" cy="587996"/>
          </a:xfrm>
          <a:prstGeom prst="line">
            <a:avLst/>
          </a:prstGeom>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0AE7DD0D-2F1B-497D-9148-256DC12FB235}"/>
              </a:ext>
            </a:extLst>
          </p:cNvPr>
          <p:cNvSpPr txBox="1"/>
          <p:nvPr/>
        </p:nvSpPr>
        <p:spPr>
          <a:xfrm>
            <a:off x="10571893" y="2828187"/>
            <a:ext cx="1104790" cy="461665"/>
          </a:xfrm>
          <a:prstGeom prst="rect">
            <a:avLst/>
          </a:prstGeom>
          <a:noFill/>
        </p:spPr>
        <p:txBody>
          <a:bodyPr wrap="none" rtlCol="0">
            <a:spAutoFit/>
          </a:bodyPr>
          <a:lstStyle/>
          <a:p>
            <a:r>
              <a:rPr lang="es-ES" sz="2400" b="1" dirty="0">
                <a:solidFill>
                  <a:schemeClr val="accent3">
                    <a:lumMod val="50000"/>
                  </a:schemeClr>
                </a:solidFill>
              </a:rPr>
              <a:t>a priori</a:t>
            </a:r>
            <a:endParaRPr lang="es-MX" sz="2400" b="1" dirty="0">
              <a:solidFill>
                <a:schemeClr val="accent3">
                  <a:lumMod val="50000"/>
                </a:schemeClr>
              </a:solidFill>
            </a:endParaRPr>
          </a:p>
        </p:txBody>
      </p:sp>
      <p:sp>
        <p:nvSpPr>
          <p:cNvPr id="14" name="CuadroTexto 13">
            <a:extLst>
              <a:ext uri="{FF2B5EF4-FFF2-40B4-BE49-F238E27FC236}">
                <a16:creationId xmlns:a16="http://schemas.microsoft.com/office/drawing/2014/main" id="{20D829AF-F98C-4597-A023-B0E2047642DD}"/>
              </a:ext>
            </a:extLst>
          </p:cNvPr>
          <p:cNvSpPr txBox="1"/>
          <p:nvPr/>
        </p:nvSpPr>
        <p:spPr>
          <a:xfrm>
            <a:off x="7220561" y="2060710"/>
            <a:ext cx="3256084" cy="830997"/>
          </a:xfrm>
          <a:prstGeom prst="rect">
            <a:avLst/>
          </a:prstGeom>
          <a:noFill/>
        </p:spPr>
        <p:txBody>
          <a:bodyPr wrap="none" rtlCol="0">
            <a:spAutoFit/>
          </a:bodyPr>
          <a:lstStyle/>
          <a:p>
            <a:pPr algn="ctr"/>
            <a:r>
              <a:rPr lang="es-ES" sz="2400" dirty="0">
                <a:solidFill>
                  <a:schemeClr val="tx1">
                    <a:lumMod val="75000"/>
                    <a:lumOff val="25000"/>
                  </a:schemeClr>
                </a:solidFill>
              </a:rPr>
              <a:t>Función de verosimilitud</a:t>
            </a:r>
          </a:p>
          <a:p>
            <a:pPr algn="ctr"/>
            <a:r>
              <a:rPr lang="es-ES" sz="2400" dirty="0">
                <a:solidFill>
                  <a:schemeClr val="tx1">
                    <a:lumMod val="75000"/>
                    <a:lumOff val="25000"/>
                  </a:schemeClr>
                </a:solidFill>
              </a:rPr>
              <a:t>(“</a:t>
            </a:r>
            <a:r>
              <a:rPr lang="es-ES" sz="2400" i="1" dirty="0" err="1">
                <a:solidFill>
                  <a:schemeClr val="tx1">
                    <a:lumMod val="75000"/>
                    <a:lumOff val="25000"/>
                  </a:schemeClr>
                </a:solidFill>
              </a:rPr>
              <a:t>likelihood</a:t>
            </a:r>
            <a:r>
              <a:rPr lang="es-ES" sz="2400" i="1" dirty="0">
                <a:solidFill>
                  <a:schemeClr val="tx1">
                    <a:lumMod val="75000"/>
                    <a:lumOff val="25000"/>
                  </a:schemeClr>
                </a:solidFill>
              </a:rPr>
              <a:t>”</a:t>
            </a:r>
            <a:r>
              <a:rPr lang="es-ES" sz="2400" dirty="0">
                <a:solidFill>
                  <a:schemeClr val="tx1">
                    <a:lumMod val="75000"/>
                    <a:lumOff val="25000"/>
                  </a:schemeClr>
                </a:solidFill>
              </a:rPr>
              <a:t>)</a:t>
            </a:r>
            <a:endParaRPr lang="es-MX" sz="2400" dirty="0">
              <a:solidFill>
                <a:schemeClr val="tx1">
                  <a:lumMod val="75000"/>
                  <a:lumOff val="25000"/>
                </a:schemeClr>
              </a:solidFill>
            </a:endParaRPr>
          </a:p>
        </p:txBody>
      </p:sp>
      <p:sp>
        <p:nvSpPr>
          <p:cNvPr id="17" name="CuadroTexto 16">
            <a:extLst>
              <a:ext uri="{FF2B5EF4-FFF2-40B4-BE49-F238E27FC236}">
                <a16:creationId xmlns:a16="http://schemas.microsoft.com/office/drawing/2014/main" id="{DB798698-5F48-4B77-967F-7CB42A2A129A}"/>
              </a:ext>
            </a:extLst>
          </p:cNvPr>
          <p:cNvSpPr txBox="1"/>
          <p:nvPr/>
        </p:nvSpPr>
        <p:spPr>
          <a:xfrm>
            <a:off x="8771184" y="5215036"/>
            <a:ext cx="3253070" cy="1200329"/>
          </a:xfrm>
          <a:prstGeom prst="rect">
            <a:avLst/>
          </a:prstGeom>
          <a:noFill/>
        </p:spPr>
        <p:txBody>
          <a:bodyPr wrap="none" rtlCol="0">
            <a:spAutoFit/>
          </a:bodyPr>
          <a:lstStyle/>
          <a:p>
            <a:pPr algn="ctr"/>
            <a:r>
              <a:rPr lang="es-ES" sz="2400" dirty="0">
                <a:solidFill>
                  <a:schemeClr val="tx1">
                    <a:lumMod val="75000"/>
                    <a:lumOff val="25000"/>
                  </a:schemeClr>
                </a:solidFill>
              </a:rPr>
              <a:t>Distribución de los datos</a:t>
            </a:r>
          </a:p>
          <a:p>
            <a:pPr algn="ctr"/>
            <a:r>
              <a:rPr lang="es-ES" sz="2400" dirty="0">
                <a:solidFill>
                  <a:schemeClr val="tx1">
                    <a:lumMod val="75000"/>
                    <a:lumOff val="25000"/>
                  </a:schemeClr>
                </a:solidFill>
              </a:rPr>
              <a:t>(constante de </a:t>
            </a:r>
          </a:p>
          <a:p>
            <a:pPr algn="ctr"/>
            <a:r>
              <a:rPr lang="es-ES" sz="2400" dirty="0">
                <a:solidFill>
                  <a:schemeClr val="tx1">
                    <a:lumMod val="75000"/>
                    <a:lumOff val="25000"/>
                  </a:schemeClr>
                </a:solidFill>
              </a:rPr>
              <a:t>marginalización)</a:t>
            </a:r>
            <a:endParaRPr lang="es-MX" sz="2400" dirty="0">
              <a:solidFill>
                <a:schemeClr val="tx1">
                  <a:lumMod val="75000"/>
                  <a:lumOff val="25000"/>
                </a:schemeClr>
              </a:solidFill>
            </a:endParaRPr>
          </a:p>
        </p:txBody>
      </p:sp>
      <p:cxnSp>
        <p:nvCxnSpPr>
          <p:cNvPr id="18" name="Conector recto 17">
            <a:extLst>
              <a:ext uri="{FF2B5EF4-FFF2-40B4-BE49-F238E27FC236}">
                <a16:creationId xmlns:a16="http://schemas.microsoft.com/office/drawing/2014/main" id="{3751EEEA-DD86-4553-B37F-23F8D85C7784}"/>
              </a:ext>
            </a:extLst>
          </p:cNvPr>
          <p:cNvCxnSpPr>
            <a:cxnSpLocks/>
          </p:cNvCxnSpPr>
          <p:nvPr/>
        </p:nvCxnSpPr>
        <p:spPr>
          <a:xfrm>
            <a:off x="9039514" y="2951631"/>
            <a:ext cx="86400" cy="278297"/>
          </a:xfrm>
          <a:prstGeom prst="line">
            <a:avLst/>
          </a:prstGeom>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8C9476DD-BD2C-4C68-A411-02FF840C7CE6}"/>
              </a:ext>
            </a:extLst>
          </p:cNvPr>
          <p:cNvSpPr txBox="1"/>
          <p:nvPr/>
        </p:nvSpPr>
        <p:spPr>
          <a:xfrm>
            <a:off x="6839452" y="4817602"/>
            <a:ext cx="1729704" cy="830997"/>
          </a:xfrm>
          <a:prstGeom prst="rect">
            <a:avLst/>
          </a:prstGeom>
          <a:noFill/>
        </p:spPr>
        <p:txBody>
          <a:bodyPr wrap="none" rtlCol="0">
            <a:spAutoFit/>
          </a:bodyPr>
          <a:lstStyle/>
          <a:p>
            <a:r>
              <a:rPr lang="es-ES" sz="2400" b="1" dirty="0">
                <a:solidFill>
                  <a:schemeClr val="accent3">
                    <a:lumMod val="50000"/>
                  </a:schemeClr>
                </a:solidFill>
              </a:rPr>
              <a:t>Distribución</a:t>
            </a:r>
          </a:p>
          <a:p>
            <a:r>
              <a:rPr lang="es-ES" sz="2400" b="1" dirty="0">
                <a:solidFill>
                  <a:schemeClr val="accent3">
                    <a:lumMod val="50000"/>
                  </a:schemeClr>
                </a:solidFill>
              </a:rPr>
              <a:t>a posteriori</a:t>
            </a:r>
            <a:endParaRPr lang="es-MX" sz="2400" b="1" dirty="0">
              <a:solidFill>
                <a:schemeClr val="accent3">
                  <a:lumMod val="50000"/>
                </a:schemeClr>
              </a:solidFill>
            </a:endParaRPr>
          </a:p>
        </p:txBody>
      </p:sp>
      <p:cxnSp>
        <p:nvCxnSpPr>
          <p:cNvPr id="21" name="Conector recto 20">
            <a:extLst>
              <a:ext uri="{FF2B5EF4-FFF2-40B4-BE49-F238E27FC236}">
                <a16:creationId xmlns:a16="http://schemas.microsoft.com/office/drawing/2014/main" id="{7FE49723-EEB0-4B71-B76A-8805DF23EC5B}"/>
              </a:ext>
            </a:extLst>
          </p:cNvPr>
          <p:cNvCxnSpPr>
            <a:cxnSpLocks/>
          </p:cNvCxnSpPr>
          <p:nvPr/>
        </p:nvCxnSpPr>
        <p:spPr>
          <a:xfrm>
            <a:off x="6652884" y="3476932"/>
            <a:ext cx="730643" cy="48705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8B15E45A-7F34-4F66-A0BB-E122C534A52C}"/>
              </a:ext>
            </a:extLst>
          </p:cNvPr>
          <p:cNvCxnSpPr>
            <a:cxnSpLocks/>
          </p:cNvCxnSpPr>
          <p:nvPr/>
        </p:nvCxnSpPr>
        <p:spPr>
          <a:xfrm>
            <a:off x="7744628" y="3503184"/>
            <a:ext cx="95248" cy="42968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CuadroTexto 26">
            <a:extLst>
              <a:ext uri="{FF2B5EF4-FFF2-40B4-BE49-F238E27FC236}">
                <a16:creationId xmlns:a16="http://schemas.microsoft.com/office/drawing/2014/main" id="{4D35070F-515C-4824-94EE-A27E90F47D66}"/>
              </a:ext>
            </a:extLst>
          </p:cNvPr>
          <p:cNvSpPr txBox="1"/>
          <p:nvPr/>
        </p:nvSpPr>
        <p:spPr>
          <a:xfrm>
            <a:off x="6927166" y="2828187"/>
            <a:ext cx="1332737" cy="707886"/>
          </a:xfrm>
          <a:prstGeom prst="rect">
            <a:avLst/>
          </a:prstGeom>
          <a:noFill/>
        </p:spPr>
        <p:txBody>
          <a:bodyPr wrap="none" rtlCol="0">
            <a:spAutoFit/>
          </a:bodyPr>
          <a:lstStyle/>
          <a:p>
            <a:pPr algn="ctr"/>
            <a:r>
              <a:rPr lang="es-ES" sz="2000" dirty="0">
                <a:solidFill>
                  <a:srgbClr val="C00000"/>
                </a:solidFill>
              </a:rPr>
              <a:t>Datos</a:t>
            </a:r>
          </a:p>
          <a:p>
            <a:pPr algn="ctr"/>
            <a:r>
              <a:rPr lang="es-ES" sz="2000" dirty="0">
                <a:solidFill>
                  <a:srgbClr val="C00000"/>
                </a:solidFill>
              </a:rPr>
              <a:t>(evidencia)</a:t>
            </a:r>
            <a:endParaRPr lang="es-MX" sz="2000" dirty="0">
              <a:solidFill>
                <a:srgbClr val="C00000"/>
              </a:solidFill>
            </a:endParaRPr>
          </a:p>
        </p:txBody>
      </p:sp>
      <p:sp>
        <p:nvSpPr>
          <p:cNvPr id="28" name="CuadroTexto 27">
            <a:extLst>
              <a:ext uri="{FF2B5EF4-FFF2-40B4-BE49-F238E27FC236}">
                <a16:creationId xmlns:a16="http://schemas.microsoft.com/office/drawing/2014/main" id="{3D71380D-AA91-42A0-9CA3-13A01DC4010D}"/>
              </a:ext>
            </a:extLst>
          </p:cNvPr>
          <p:cNvSpPr txBox="1"/>
          <p:nvPr/>
        </p:nvSpPr>
        <p:spPr>
          <a:xfrm>
            <a:off x="5499596" y="2828187"/>
            <a:ext cx="1383520" cy="707886"/>
          </a:xfrm>
          <a:prstGeom prst="rect">
            <a:avLst/>
          </a:prstGeom>
          <a:noFill/>
        </p:spPr>
        <p:txBody>
          <a:bodyPr wrap="none" rtlCol="0">
            <a:spAutoFit/>
          </a:bodyPr>
          <a:lstStyle/>
          <a:p>
            <a:pPr algn="ctr"/>
            <a:r>
              <a:rPr lang="es-ES" sz="2000" dirty="0">
                <a:solidFill>
                  <a:srgbClr val="C00000"/>
                </a:solidFill>
              </a:rPr>
              <a:t>Parámetros</a:t>
            </a:r>
          </a:p>
          <a:p>
            <a:pPr algn="ctr"/>
            <a:r>
              <a:rPr lang="es-ES" sz="2000" dirty="0">
                <a:solidFill>
                  <a:srgbClr val="C00000"/>
                </a:solidFill>
              </a:rPr>
              <a:t>(hipótesis)</a:t>
            </a:r>
            <a:endParaRPr lang="es-MX" sz="2000" dirty="0">
              <a:solidFill>
                <a:srgbClr val="C00000"/>
              </a:solidFill>
            </a:endParaRPr>
          </a:p>
        </p:txBody>
      </p:sp>
    </p:spTree>
    <p:extLst>
      <p:ext uri="{BB962C8B-B14F-4D97-AF65-F5344CB8AC3E}">
        <p14:creationId xmlns:p14="http://schemas.microsoft.com/office/powerpoint/2010/main" val="4171555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AC47D3-5FDF-45A0-8FFE-5CBF3D1068B8}"/>
              </a:ext>
            </a:extLst>
          </p:cNvPr>
          <p:cNvSpPr>
            <a:spLocks noGrp="1"/>
          </p:cNvSpPr>
          <p:nvPr>
            <p:ph type="title"/>
          </p:nvPr>
        </p:nvSpPr>
        <p:spPr/>
        <p:txBody>
          <a:bodyPr/>
          <a:lstStyle/>
          <a:p>
            <a:r>
              <a:rPr lang="es-ES" dirty="0"/>
              <a:t>EJEMPLO: REGRESIÓN POLINOMIAL</a:t>
            </a:r>
            <a:endParaRPr lang="es-MX" dirty="0"/>
          </a:p>
        </p:txBody>
      </p:sp>
      <p:pic>
        <p:nvPicPr>
          <p:cNvPr id="5" name="Marcador de contenido 4">
            <a:extLst>
              <a:ext uri="{FF2B5EF4-FFF2-40B4-BE49-F238E27FC236}">
                <a16:creationId xmlns:a16="http://schemas.microsoft.com/office/drawing/2014/main" id="{9FDA1530-FC4A-4EE0-9399-2C23941A8DCD}"/>
              </a:ext>
            </a:extLst>
          </p:cNvPr>
          <p:cNvPicPr>
            <a:picLocks noGrp="1" noChangeAspect="1"/>
          </p:cNvPicPr>
          <p:nvPr>
            <p:ph idx="12"/>
          </p:nvPr>
        </p:nvPicPr>
        <p:blipFill>
          <a:blip r:embed="rId2"/>
          <a:stretch>
            <a:fillRect/>
          </a:stretch>
        </p:blipFill>
        <p:spPr>
          <a:xfrm>
            <a:off x="853660" y="1844824"/>
            <a:ext cx="4448175" cy="2984398"/>
          </a:xfrm>
          <a:prstGeom prst="rect">
            <a:avLst/>
          </a:prstGeom>
        </p:spPr>
      </p:pic>
      <mc:AlternateContent xmlns:mc="http://schemas.openxmlformats.org/markup-compatibility/2006" xmlns:a14="http://schemas.microsoft.com/office/drawing/2010/main">
        <mc:Choice Requires="a14">
          <p:sp>
            <p:nvSpPr>
              <p:cNvPr id="4" name="Marcador de contenido 3">
                <a:extLst>
                  <a:ext uri="{FF2B5EF4-FFF2-40B4-BE49-F238E27FC236}">
                    <a16:creationId xmlns:a16="http://schemas.microsoft.com/office/drawing/2014/main" id="{670B1C97-5E35-47AC-9BC7-57A78047BA22}"/>
                  </a:ext>
                </a:extLst>
              </p:cNvPr>
              <p:cNvSpPr>
                <a:spLocks noGrp="1"/>
              </p:cNvSpPr>
              <p:nvPr>
                <p:ph idx="13"/>
              </p:nvPr>
            </p:nvSpPr>
            <p:spPr>
              <a:xfrm>
                <a:off x="5508349" y="1844825"/>
                <a:ext cx="5464452" cy="4040162"/>
              </a:xfrm>
            </p:spPr>
            <p:txBody>
              <a:bodyPr/>
              <a:lstStyle/>
              <a:p>
                <a:pPr marL="0" indent="0">
                  <a:buNone/>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𝑦</m:t>
                      </m:r>
                      <m:d>
                        <m:dPr>
                          <m:ctrlPr>
                            <a:rPr lang="es-ES" b="0" i="1" smtClean="0">
                              <a:latin typeface="Cambria Math" panose="02040503050406030204" pitchFamily="18" charset="0"/>
                            </a:rPr>
                          </m:ctrlPr>
                        </m:dPr>
                        <m:e>
                          <m:r>
                            <a:rPr lang="es-ES" b="0" i="1" smtClean="0">
                              <a:latin typeface="Cambria Math" panose="02040503050406030204" pitchFamily="18" charset="0"/>
                            </a:rPr>
                            <m:t>𝑥</m:t>
                          </m:r>
                          <m:r>
                            <a:rPr lang="es-ES" b="0" i="1" smtClean="0">
                              <a:latin typeface="Cambria Math" panose="02040503050406030204" pitchFamily="18" charset="0"/>
                            </a:rPr>
                            <m:t>,</m:t>
                          </m:r>
                          <m:r>
                            <a:rPr lang="es-ES" b="1" i="1" smtClean="0">
                              <a:latin typeface="Cambria Math" panose="02040503050406030204" pitchFamily="18" charset="0"/>
                            </a:rPr>
                            <m:t>𝒘</m:t>
                          </m:r>
                        </m:e>
                      </m:d>
                      <m:r>
                        <a:rPr lang="es-MX"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𝑤</m:t>
                          </m:r>
                        </m:e>
                        <m:sub>
                          <m:r>
                            <a:rPr lang="es-ES" b="0" i="1" smtClean="0">
                              <a:latin typeface="Cambria Math" panose="02040503050406030204" pitchFamily="18" charset="0"/>
                            </a:rPr>
                            <m:t>0</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𝑤</m:t>
                          </m:r>
                        </m:e>
                        <m:sub>
                          <m:r>
                            <a:rPr lang="es-ES" b="0" i="1" smtClean="0">
                              <a:latin typeface="Cambria Math" panose="02040503050406030204" pitchFamily="18" charset="0"/>
                            </a:rPr>
                            <m:t>1</m:t>
                          </m:r>
                        </m:sub>
                      </m:sSub>
                      <m:r>
                        <a:rPr lang="es-ES" b="0" i="1" smtClean="0">
                          <a:latin typeface="Cambria Math" panose="02040503050406030204" pitchFamily="18" charset="0"/>
                        </a:rPr>
                        <m:t>𝑥</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𝑤</m:t>
                          </m:r>
                        </m:e>
                        <m:sub>
                          <m:r>
                            <a:rPr lang="es-ES" b="0" i="1" smtClean="0">
                              <a:latin typeface="Cambria Math" panose="02040503050406030204" pitchFamily="18" charset="0"/>
                            </a:rPr>
                            <m:t>𝑀</m:t>
                          </m:r>
                        </m:sub>
                      </m:sSub>
                      <m:sSup>
                        <m:sSupPr>
                          <m:ctrlPr>
                            <a:rPr lang="es-ES" b="0" i="1" smtClean="0">
                              <a:latin typeface="Cambria Math" panose="02040503050406030204" pitchFamily="18" charset="0"/>
                            </a:rPr>
                          </m:ctrlPr>
                        </m:sSupPr>
                        <m:e>
                          <m:r>
                            <a:rPr lang="es-ES" b="0" i="1" smtClean="0">
                              <a:latin typeface="Cambria Math" panose="02040503050406030204" pitchFamily="18" charset="0"/>
                            </a:rPr>
                            <m:t>𝑥</m:t>
                          </m:r>
                        </m:e>
                        <m:sup>
                          <m:r>
                            <a:rPr lang="es-ES" b="0" i="1" smtClean="0">
                              <a:latin typeface="Cambria Math" panose="02040503050406030204" pitchFamily="18" charset="0"/>
                            </a:rPr>
                            <m:t>𝑀</m:t>
                          </m:r>
                        </m:sup>
                      </m:sSup>
                      <m:r>
                        <a:rPr lang="es-ES" b="0" i="1" smtClean="0">
                          <a:latin typeface="Cambria Math" panose="02040503050406030204" pitchFamily="18" charset="0"/>
                        </a:rPr>
                        <m:t>=</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𝑗</m:t>
                          </m:r>
                          <m:r>
                            <a:rPr lang="es-ES" b="0" i="1" smtClean="0">
                              <a:latin typeface="Cambria Math" panose="02040503050406030204" pitchFamily="18" charset="0"/>
                            </a:rPr>
                            <m:t>=0</m:t>
                          </m:r>
                        </m:sub>
                        <m:sup>
                          <m:r>
                            <a:rPr lang="es-ES" b="0" i="1" smtClean="0">
                              <a:latin typeface="Cambria Math" panose="02040503050406030204" pitchFamily="18" charset="0"/>
                            </a:rPr>
                            <m:t>𝑀</m:t>
                          </m:r>
                        </m:sup>
                        <m:e>
                          <m:sSub>
                            <m:sSubPr>
                              <m:ctrlPr>
                                <a:rPr lang="es-ES" b="0" i="1" smtClean="0">
                                  <a:latin typeface="Cambria Math" panose="02040503050406030204" pitchFamily="18" charset="0"/>
                                </a:rPr>
                              </m:ctrlPr>
                            </m:sSubPr>
                            <m:e>
                              <m:r>
                                <a:rPr lang="es-ES" b="0" i="1" smtClean="0">
                                  <a:latin typeface="Cambria Math" panose="02040503050406030204" pitchFamily="18" charset="0"/>
                                </a:rPr>
                                <m:t>𝑤</m:t>
                              </m:r>
                            </m:e>
                            <m:sub>
                              <m:r>
                                <a:rPr lang="es-ES" b="0" i="1" smtClean="0">
                                  <a:latin typeface="Cambria Math" panose="02040503050406030204" pitchFamily="18" charset="0"/>
                                </a:rPr>
                                <m:t>𝑗</m:t>
                              </m:r>
                            </m:sub>
                          </m:sSub>
                          <m:sSup>
                            <m:sSupPr>
                              <m:ctrlPr>
                                <a:rPr lang="es-ES" b="0" i="1" smtClean="0">
                                  <a:latin typeface="Cambria Math" panose="02040503050406030204" pitchFamily="18" charset="0"/>
                                </a:rPr>
                              </m:ctrlPr>
                            </m:sSupPr>
                            <m:e>
                              <m:r>
                                <a:rPr lang="es-ES" b="0" i="1" smtClean="0">
                                  <a:latin typeface="Cambria Math" panose="02040503050406030204" pitchFamily="18" charset="0"/>
                                </a:rPr>
                                <m:t>𝑥</m:t>
                              </m:r>
                            </m:e>
                            <m:sup>
                              <m:r>
                                <a:rPr lang="es-ES" b="0" i="1" smtClean="0">
                                  <a:latin typeface="Cambria Math" panose="02040503050406030204" pitchFamily="18" charset="0"/>
                                </a:rPr>
                                <m:t>𝑗</m:t>
                              </m:r>
                            </m:sup>
                          </m:sSup>
                        </m:e>
                      </m:nary>
                    </m:oMath>
                  </m:oMathPara>
                </a14:m>
                <a:endParaRPr lang="es-MX" dirty="0"/>
              </a:p>
              <a:p>
                <a:pPr marL="0" indent="0">
                  <a:buNone/>
                </a:pPr>
                <a:r>
                  <a:rPr lang="es-MX" dirty="0"/>
                  <a:t>Recordemos que el ajuste se hace mediante la minimización de la función de error:</a:t>
                </a:r>
              </a:p>
              <a:p>
                <a:pPr marL="0" indent="0">
                  <a:buNone/>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𝐸</m:t>
                      </m:r>
                      <m:d>
                        <m:dPr>
                          <m:ctrlPr>
                            <a:rPr lang="es-ES" b="0" i="1" smtClean="0">
                              <a:latin typeface="Cambria Math" panose="02040503050406030204" pitchFamily="18" charset="0"/>
                            </a:rPr>
                          </m:ctrlPr>
                        </m:dPr>
                        <m:e>
                          <m:r>
                            <a:rPr lang="es-ES" b="1" i="1" smtClean="0">
                              <a:latin typeface="Cambria Math" panose="02040503050406030204" pitchFamily="18" charset="0"/>
                            </a:rPr>
                            <m:t>𝒘</m:t>
                          </m:r>
                        </m:e>
                      </m:d>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2</m:t>
                          </m:r>
                        </m:den>
                      </m:f>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𝑛</m:t>
                          </m:r>
                          <m:r>
                            <a:rPr lang="es-ES" b="0" i="1" smtClean="0">
                              <a:latin typeface="Cambria Math" panose="02040503050406030204" pitchFamily="18" charset="0"/>
                            </a:rPr>
                            <m:t>=1</m:t>
                          </m:r>
                        </m:sub>
                        <m:sup>
                          <m:r>
                            <a:rPr lang="es-ES" b="0" i="1" smtClean="0">
                              <a:latin typeface="Cambria Math" panose="02040503050406030204" pitchFamily="18" charset="0"/>
                            </a:rPr>
                            <m:t>𝑁</m:t>
                          </m:r>
                        </m:sup>
                        <m:e>
                          <m:sSup>
                            <m:sSupPr>
                              <m:ctrlPr>
                                <a:rPr lang="es-ES" b="0" i="1" smtClean="0">
                                  <a:latin typeface="Cambria Math" panose="02040503050406030204" pitchFamily="18" charset="0"/>
                                </a:rPr>
                              </m:ctrlPr>
                            </m:sSupPr>
                            <m:e>
                              <m:d>
                                <m:dPr>
                                  <m:begChr m:val="{"/>
                                  <m:endChr m:val="}"/>
                                  <m:ctrlPr>
                                    <a:rPr lang="es-ES" b="0" i="1" smtClean="0">
                                      <a:latin typeface="Cambria Math" panose="02040503050406030204" pitchFamily="18" charset="0"/>
                                    </a:rPr>
                                  </m:ctrlPr>
                                </m:dPr>
                                <m:e>
                                  <m:r>
                                    <a:rPr lang="es-ES" b="0" i="1" smtClean="0">
                                      <a:latin typeface="Cambria Math" panose="02040503050406030204" pitchFamily="18" charset="0"/>
                                    </a:rPr>
                                    <m:t>𝑦</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𝑛</m:t>
                                          </m:r>
                                        </m:sub>
                                      </m:sSub>
                                      <m:r>
                                        <a:rPr lang="es-ES" b="0" i="1" smtClean="0">
                                          <a:latin typeface="Cambria Math" panose="02040503050406030204" pitchFamily="18" charset="0"/>
                                        </a:rPr>
                                        <m:t>,</m:t>
                                      </m:r>
                                      <m:r>
                                        <a:rPr lang="es-ES" b="1" i="1" smtClean="0">
                                          <a:latin typeface="Cambria Math" panose="02040503050406030204" pitchFamily="18" charset="0"/>
                                        </a:rPr>
                                        <m:t>𝒘</m:t>
                                      </m:r>
                                    </m:e>
                                  </m:d>
                                  <m:r>
                                    <a:rPr lang="es-ES" b="1" i="1" smtClean="0">
                                      <a:latin typeface="Cambria Math" panose="02040503050406030204" pitchFamily="18" charset="0"/>
                                    </a:rPr>
                                    <m:t>−</m:t>
                                  </m:r>
                                  <m:sSub>
                                    <m:sSubPr>
                                      <m:ctrlPr>
                                        <a:rPr lang="es-ES" i="1" smtClean="0">
                                          <a:latin typeface="Cambria Math" panose="02040503050406030204" pitchFamily="18" charset="0"/>
                                        </a:rPr>
                                      </m:ctrlPr>
                                    </m:sSubPr>
                                    <m:e>
                                      <m:r>
                                        <a:rPr lang="es-ES" b="0" i="1" smtClean="0">
                                          <a:latin typeface="Cambria Math" panose="02040503050406030204" pitchFamily="18" charset="0"/>
                                        </a:rPr>
                                        <m:t>𝑡</m:t>
                                      </m:r>
                                    </m:e>
                                    <m:sub>
                                      <m:r>
                                        <a:rPr lang="es-ES" b="0" i="1" smtClean="0">
                                          <a:latin typeface="Cambria Math" panose="02040503050406030204" pitchFamily="18" charset="0"/>
                                        </a:rPr>
                                        <m:t>𝑛</m:t>
                                      </m:r>
                                    </m:sub>
                                  </m:sSub>
                                </m:e>
                              </m:d>
                            </m:e>
                            <m:sup>
                              <m:r>
                                <a:rPr lang="es-ES" b="0" i="1" smtClean="0">
                                  <a:latin typeface="Cambria Math" panose="02040503050406030204" pitchFamily="18" charset="0"/>
                                </a:rPr>
                                <m:t>2</m:t>
                              </m:r>
                            </m:sup>
                          </m:sSup>
                        </m:e>
                      </m:nary>
                    </m:oMath>
                  </m:oMathPara>
                </a14:m>
                <a:endParaRPr lang="es-MX" dirty="0"/>
              </a:p>
              <a:p>
                <a:pPr marL="0" indent="0">
                  <a:buNone/>
                </a:pPr>
                <a:r>
                  <a:rPr lang="es-MX" dirty="0"/>
                  <a:t>Donde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𝑡</m:t>
                        </m:r>
                      </m:e>
                      <m:sub>
                        <m:r>
                          <a:rPr lang="es-ES" i="1">
                            <a:latin typeface="Cambria Math" panose="02040503050406030204" pitchFamily="18" charset="0"/>
                          </a:rPr>
                          <m:t>𝑛</m:t>
                        </m:r>
                      </m:sub>
                    </m:sSub>
                  </m:oMath>
                </a14:m>
                <a:r>
                  <a:rPr lang="es-MX" dirty="0"/>
                  <a:t> es el objetivo (valor de la muestra –puntos azules en la figura).</a:t>
                </a:r>
              </a:p>
            </p:txBody>
          </p:sp>
        </mc:Choice>
        <mc:Fallback xmlns="">
          <p:sp>
            <p:nvSpPr>
              <p:cNvPr id="4" name="Marcador de contenido 3">
                <a:extLst>
                  <a:ext uri="{FF2B5EF4-FFF2-40B4-BE49-F238E27FC236}">
                    <a16:creationId xmlns:a16="http://schemas.microsoft.com/office/drawing/2014/main" id="{670B1C97-5E35-47AC-9BC7-57A78047BA22}"/>
                  </a:ext>
                </a:extLst>
              </p:cNvPr>
              <p:cNvSpPr>
                <a:spLocks noGrp="1" noRot="1" noChangeAspect="1" noMove="1" noResize="1" noEditPoints="1" noAdjustHandles="1" noChangeArrowheads="1" noChangeShapeType="1" noTextEdit="1"/>
              </p:cNvSpPr>
              <p:nvPr>
                <p:ph idx="13"/>
              </p:nvPr>
            </p:nvSpPr>
            <p:spPr>
              <a:xfrm>
                <a:off x="5508349" y="1844825"/>
                <a:ext cx="5464452" cy="4040162"/>
              </a:xfrm>
              <a:blipFill>
                <a:blip r:embed="rId3"/>
                <a:stretch>
                  <a:fillRect l="-1228"/>
                </a:stretch>
              </a:blipFill>
            </p:spPr>
            <p:txBody>
              <a:bodyPr/>
              <a:lstStyle/>
              <a:p>
                <a:r>
                  <a:rPr lang="es-MX">
                    <a:noFill/>
                  </a:rPr>
                  <a:t> </a:t>
                </a:r>
              </a:p>
            </p:txBody>
          </p:sp>
        </mc:Fallback>
      </mc:AlternateContent>
      <p:sp>
        <p:nvSpPr>
          <p:cNvPr id="6" name="CuadroTexto 5">
            <a:extLst>
              <a:ext uri="{FF2B5EF4-FFF2-40B4-BE49-F238E27FC236}">
                <a16:creationId xmlns:a16="http://schemas.microsoft.com/office/drawing/2014/main" id="{460389D5-551D-4E05-9AF3-C362B802659D}"/>
              </a:ext>
            </a:extLst>
          </p:cNvPr>
          <p:cNvSpPr txBox="1"/>
          <p:nvPr/>
        </p:nvSpPr>
        <p:spPr>
          <a:xfrm>
            <a:off x="1060173" y="4829222"/>
            <a:ext cx="4241662" cy="830997"/>
          </a:xfrm>
          <a:prstGeom prst="rect">
            <a:avLst/>
          </a:prstGeom>
          <a:noFill/>
        </p:spPr>
        <p:txBody>
          <a:bodyPr wrap="square" rtlCol="0">
            <a:spAutoFit/>
          </a:bodyPr>
          <a:lstStyle/>
          <a:p>
            <a:r>
              <a:rPr lang="es-ES" sz="1600" dirty="0"/>
              <a:t>Tomada de: </a:t>
            </a:r>
            <a:r>
              <a:rPr lang="en-US" sz="1600" dirty="0"/>
              <a:t>Bishop, Christopher M. ( 2006). Pattern recognition and machine learning. New York. Springer.</a:t>
            </a:r>
            <a:endParaRPr lang="es-MX" sz="1600" dirty="0"/>
          </a:p>
        </p:txBody>
      </p:sp>
    </p:spTree>
    <p:extLst>
      <p:ext uri="{BB962C8B-B14F-4D97-AF65-F5344CB8AC3E}">
        <p14:creationId xmlns:p14="http://schemas.microsoft.com/office/powerpoint/2010/main" val="1545197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A9B0F6-082A-4342-AEF9-D9798B0BB00D}"/>
              </a:ext>
            </a:extLst>
          </p:cNvPr>
          <p:cNvSpPr>
            <a:spLocks noGrp="1"/>
          </p:cNvSpPr>
          <p:nvPr>
            <p:ph type="title"/>
          </p:nvPr>
        </p:nvSpPr>
        <p:spPr/>
        <p:txBody>
          <a:bodyPr/>
          <a:lstStyle/>
          <a:p>
            <a:r>
              <a:rPr lang="es-ES" dirty="0"/>
              <a:t>DISTINTO NÚMERO DE PARÁMETROS = DISTINTOS MODELOS</a:t>
            </a:r>
            <a:endParaRPr lang="es-MX" dirty="0"/>
          </a:p>
        </p:txBody>
      </p:sp>
      <p:pic>
        <p:nvPicPr>
          <p:cNvPr id="6" name="Marcador de contenido 5">
            <a:extLst>
              <a:ext uri="{FF2B5EF4-FFF2-40B4-BE49-F238E27FC236}">
                <a16:creationId xmlns:a16="http://schemas.microsoft.com/office/drawing/2014/main" id="{9B4BAE44-40ED-4973-9695-A9E6E53983C2}"/>
              </a:ext>
            </a:extLst>
          </p:cNvPr>
          <p:cNvPicPr>
            <a:picLocks noGrp="1" noChangeAspect="1"/>
          </p:cNvPicPr>
          <p:nvPr>
            <p:ph idx="1"/>
          </p:nvPr>
        </p:nvPicPr>
        <p:blipFill>
          <a:blip r:embed="rId2"/>
          <a:stretch>
            <a:fillRect/>
          </a:stretch>
        </p:blipFill>
        <p:spPr>
          <a:xfrm>
            <a:off x="1371599" y="1775794"/>
            <a:ext cx="9839739" cy="5004486"/>
          </a:xfrm>
          <a:prstGeom prst="rect">
            <a:avLst/>
          </a:prstGeom>
        </p:spPr>
      </p:pic>
    </p:spTree>
    <p:extLst>
      <p:ext uri="{BB962C8B-B14F-4D97-AF65-F5344CB8AC3E}">
        <p14:creationId xmlns:p14="http://schemas.microsoft.com/office/powerpoint/2010/main" val="3956983353"/>
      </p:ext>
    </p:extLst>
  </p:cSld>
  <p:clrMapOvr>
    <a:masterClrMapping/>
  </p:clrMapOvr>
</p:sld>
</file>

<file path=ppt/theme/theme1.xml><?xml version="1.0" encoding="utf-8"?>
<a:theme xmlns:a="http://schemas.openxmlformats.org/drawingml/2006/main" name="Recort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_Beige_1" id="{A8D0F788-E352-4B0D-A806-DDDA8D03C21C}" vid="{BF79272F-2125-4C43-ACB1-4136912AB9C9}"/>
    </a:ext>
  </a:extLst>
</a:theme>
</file>

<file path=docProps/app.xml><?xml version="1.0" encoding="utf-8"?>
<Properties xmlns="http://schemas.openxmlformats.org/officeDocument/2006/extended-properties" xmlns:vt="http://schemas.openxmlformats.org/officeDocument/2006/docPropsVTypes">
  <Template>Tema_Beige_1</Template>
  <TotalTime>75</TotalTime>
  <Words>467</Words>
  <Application>Microsoft Office PowerPoint</Application>
  <PresentationFormat>Panorámica</PresentationFormat>
  <Paragraphs>44</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Calibri</vt:lpstr>
      <vt:lpstr>Cambria Math</vt:lpstr>
      <vt:lpstr>Franklin Gothic Book</vt:lpstr>
      <vt:lpstr>Recorte</vt:lpstr>
      <vt:lpstr>Probabilidades Bayesianas</vt:lpstr>
      <vt:lpstr>PROBABILIDADES BAYESIANAS: INFERENCIA CON INCERTIDUMBRE</vt:lpstr>
      <vt:lpstr>PROBABILIDADES BAYESIANAS: INFERENCIA CON INCERTIDUMBRE</vt:lpstr>
      <vt:lpstr>ORÍGENES DEL BAYESIANISMO</vt:lpstr>
      <vt:lpstr>INTERPRETACIÓN DE LA PROBABILIDAD BAYESIANA</vt:lpstr>
      <vt:lpstr>EJEMPLO: REGRESIÓN POLINOMIAL</vt:lpstr>
      <vt:lpstr>DISTINTO NÚMERO DE PARÁMETROS = DISTINTOS MODELOS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Probabilidades Bayesianas</dc:title>
  <dc:creator>Jorge Hermosillo</dc:creator>
  <cp:lastModifiedBy>Jorge Hermosillo</cp:lastModifiedBy>
  <cp:revision>10</cp:revision>
  <dcterms:created xsi:type="dcterms:W3CDTF">2020-04-20T01:00:48Z</dcterms:created>
  <dcterms:modified xsi:type="dcterms:W3CDTF">2020-04-21T01:39:10Z</dcterms:modified>
</cp:coreProperties>
</file>