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 AGENCY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Samantha Belliveau, Mendy Wu, Dorothy Shek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675375" y="23825"/>
            <a:ext cx="77961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Search Group</a:t>
            </a:r>
            <a:endParaRPr sz="1400"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375" y="361700"/>
            <a:ext cx="3146349" cy="4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300" y="1402875"/>
            <a:ext cx="4103276" cy="180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5">
            <a:alphaModFix/>
          </a:blip>
          <a:srcRect b="0" l="0" r="16331" t="0"/>
          <a:stretch/>
        </p:blipFill>
        <p:spPr>
          <a:xfrm>
            <a:off x="237925" y="1327950"/>
            <a:ext cx="3847825" cy="175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>
            <p:ph type="title"/>
          </p:nvPr>
        </p:nvSpPr>
        <p:spPr>
          <a:xfrm>
            <a:off x="237925" y="895000"/>
            <a:ext cx="32112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</a:t>
            </a:r>
            <a:r>
              <a:rPr lang="en" sz="1800"/>
              <a:t>Group</a:t>
            </a:r>
            <a:endParaRPr sz="1800"/>
          </a:p>
        </p:txBody>
      </p:sp>
      <p:pic>
        <p:nvPicPr>
          <p:cNvPr id="118" name="Shape 1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5913" y="3317629"/>
            <a:ext cx="5571725" cy="1753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Shape 119"/>
          <p:cNvCxnSpPr/>
          <p:nvPr/>
        </p:nvCxnSpPr>
        <p:spPr>
          <a:xfrm>
            <a:off x="517025" y="3317625"/>
            <a:ext cx="849600" cy="5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Shape 120"/>
          <p:cNvCxnSpPr>
            <a:stCxn id="114" idx="2"/>
          </p:cNvCxnSpPr>
          <p:nvPr/>
        </p:nvCxnSpPr>
        <p:spPr>
          <a:xfrm>
            <a:off x="6248550" y="812650"/>
            <a:ext cx="1200" cy="4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Shape 121"/>
          <p:cNvCxnSpPr/>
          <p:nvPr/>
        </p:nvCxnSpPr>
        <p:spPr>
          <a:xfrm>
            <a:off x="4391650" y="0"/>
            <a:ext cx="22800" cy="30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Shape 122"/>
          <p:cNvCxnSpPr/>
          <p:nvPr/>
        </p:nvCxnSpPr>
        <p:spPr>
          <a:xfrm>
            <a:off x="4414300" y="3070250"/>
            <a:ext cx="47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Shape 123"/>
          <p:cNvSpPr txBox="1"/>
          <p:nvPr/>
        </p:nvSpPr>
        <p:spPr>
          <a:xfrm>
            <a:off x="110138" y="122150"/>
            <a:ext cx="41034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Group Transactions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Transaction</a:t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4816"/>
            <a:ext cx="9144002" cy="3508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Transportation Transaction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66384" t="0"/>
          <a:stretch/>
        </p:blipFill>
        <p:spPr>
          <a:xfrm>
            <a:off x="311700" y="1135875"/>
            <a:ext cx="2971352" cy="14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0150" y="1854775"/>
            <a:ext cx="5080498" cy="30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200450" y="12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Payment Method Transaction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15433" t="0"/>
          <a:stretch/>
        </p:blipFill>
        <p:spPr>
          <a:xfrm>
            <a:off x="200450" y="701075"/>
            <a:ext cx="4164477" cy="224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 b="0" l="0" r="12876" t="0"/>
          <a:stretch/>
        </p:blipFill>
        <p:spPr>
          <a:xfrm>
            <a:off x="4308600" y="2445750"/>
            <a:ext cx="4664252" cy="26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CONTRIBUTION SLIDE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457800" y="1201050"/>
            <a:ext cx="8267400" cy="3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Mendy: Travel Group and Accommodation pages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Sam: Sign In/Sign Up page, Transportation Page, Payment Page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Dorothy: L</a:t>
            </a:r>
            <a:r>
              <a:rPr lang="en" sz="1600"/>
              <a:t>ocation page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16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575" y="655675"/>
            <a:ext cx="5796177" cy="448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in SQL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2800" y="1187525"/>
            <a:ext cx="5109300" cy="3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CREATE TABLE Passenger (</a:t>
            </a:r>
            <a:endParaRPr sz="1400">
              <a:solidFill>
                <a:srgbClr val="000000"/>
              </a:solidFill>
            </a:endParaRPr>
          </a:p>
          <a:p>
            <a:pPr indent="45720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Id   	 INT,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Age   	 INT,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	Gender    CHAR(1) CHECK (Gender IN ('F', 'M', 'U')),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Name   	 VARCHAR(40),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CHECK (Id &gt;= 0),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CHECK (Age &gt;= 0),</a:t>
            </a:r>
            <a:endParaRPr sz="1400">
              <a:solidFill>
                <a:srgbClr val="000000"/>
              </a:solidFill>
            </a:endParaRPr>
          </a:p>
          <a:p>
            <a:pPr indent="45720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PRIMARY KEY (Id)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);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4775700" y="1187525"/>
            <a:ext cx="42345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TABLE Grp (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   	 INT,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Size   	 INT,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Purpose    VARCHAR(9) CHECK (Purpose IN ('Business', 'Pleasure', 'Education')),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 (Id &gt;= 0),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 (Size &gt;= 1),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PRIMARY KEY (Id)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);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Tables in SQL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54900"/>
            <a:ext cx="4549200" cy="3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CREATE TABLE ParticipatesIn (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PassengerId    INT,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GrpId    INT,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ReviewId    INT,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PRIMARY KEY (PassengerId, GrpId),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FOREIGN KEY (GrpId) REFERENCES Grp(Id),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FOREIGN KEY (PassengerId) REFERENCES Passenger(Id),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5264375" y="1254900"/>
            <a:ext cx="3796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TABLE Location (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Id   	 INT,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City   	 VARCHAR(30),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State   	 VARCHAR(30),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Country    VARCHAR(30),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CHECK (Id &gt;= 0),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PRIMARY KEY (Id)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Tables in SQL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64100" y="1152475"/>
            <a:ext cx="392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CREATE TABLE TransportationMethod (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Id    INT,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Cost     FLOAT(10, 2),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Type    VARCHAR(6),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CHECK (Cost &gt;= 0),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CHECK (Id &gt;= 0),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CHECK (Type IN ('Flight', 'Car', 'Cruise')),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PRIMARY KEY (Id)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)</a:t>
            </a:r>
            <a:r>
              <a:rPr lang="en" sz="1400"/>
              <a:t>;</a:t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4837800" y="1152475"/>
            <a:ext cx="3918300" cy="3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TABLE TravelsBy (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GrpId	     INT,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TransportationId    INT,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PRIMARY KEY(GrpId),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FOREIGN KEY (GrpId) REFERENCES Grp(Id),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FOREIGN KEY (TransportationId) 	REFERENCES TransportationMethod(Id)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);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in SQL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226100" y="1138300"/>
            <a:ext cx="6646200" cy="3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CREATE TABLE TravelsTo (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SourceId   	 INT,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DestinationId   	 INT,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TransportationId    INT,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PRIMARY KEY (SourceId, DestinationId, TransportationId),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FOREIGN KEY (DestinationId) REFERENCES Location(Id),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FOREIGN KEY (SourceId) REFERENCES Location(Id),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FOREIGN KEY (TransportationId) REFERENCES TransportationMethod(Id)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in SQL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87900" y="1152475"/>
            <a:ext cx="4266300" cy="3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CREATE TABLE Accommodation (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Id   	 INT,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Name       VARCHAR(30),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Rate   	 FLOAT(10, 2),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Discount    FLOAT(2, 2),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AccommodationType   	 VARCHAR(30),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CHECK (Id &gt;= 0),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CHECK (Rate &gt;= 0),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PRIMARY KEY (Id)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767900" y="1152475"/>
            <a:ext cx="433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CREATE TABLE Payment (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CardNumber    INT,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Type      VARCHAR(20),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PassengerId    INT,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PRIMARY KEY (CardNumber),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FOREIGN KEY (PassengerId) REFERENCES Passenger(Id)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);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in SQL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424150" y="1152475"/>
            <a:ext cx="680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CREATE TABLE StaysIn (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AccommodationId    INT,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BookingNumber    INT,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GrpId INT,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CHECK (BookingNumber &gt;= 0),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PRIMARY KEY (AccommodationId, BookingNumber),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FOREIGN KEY (AccommodationId) REFERENCES Accommodation(Id),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FOREIGN KEY (GrpId) REFERENCES Grp(Id)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in SQL</a:t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1516325" y="1187575"/>
            <a:ext cx="5964900" cy="39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CREATE TABLE MakesPayment (</a:t>
            </a:r>
            <a:endParaRPr sz="13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PassengerId    INT,</a:t>
            </a:r>
            <a:endParaRPr sz="13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GrpId    INT,</a:t>
            </a:r>
            <a:endParaRPr sz="13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CardNumber    INT,</a:t>
            </a:r>
            <a:endParaRPr sz="13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Amount    FLOAT(10, 2),</a:t>
            </a:r>
            <a:endParaRPr sz="13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PRIMARY KEY(PassengerId, GrpId),</a:t>
            </a:r>
            <a:endParaRPr sz="13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FOREIGN KEY (PassengerId) REFERENCES Passenger(Id),</a:t>
            </a:r>
            <a:endParaRPr sz="13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FOREIGN KEY (GrpId) REFERENCES Grp(Id),</a:t>
            </a:r>
            <a:endParaRPr sz="13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FOREIGN KEY (CardNumber) REFERENCES Payment(CardNumber)</a:t>
            </a:r>
            <a:endParaRPr sz="13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);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