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60b60ef9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60b60ef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760b60ef9_1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60b60ef9_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60b60ef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760b60ef9_1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0b60ef9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60b60e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760b60ef9_1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60b60e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760b60ef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60b60ef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760b60ef9_1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5098bad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a5098bade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60b60ef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760b60ef9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60b60ef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760b60ef9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098bad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a5098bade6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5098bad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a5098bade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60b60ef9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60b60e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760b60ef9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362118a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362118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d4362118a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62e5278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762e52789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60b60ef9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60b60ef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760b60ef9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62e52789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62e527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762e52789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60b60ef9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60b60ef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760b60ef9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60b60ef9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60b60ef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760b60ef9_1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60b60ef9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60b60ef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760b60ef9_1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5098bade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5098bad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a5098bade6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5" name="Google Shape;95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13360" lvl="5" marL="173736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187960" lvl="7" marL="219456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182879" lvl="8" marL="246888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Google Shape;96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presentation/d/1AwDwANH3P9EQZyfqP268fw4A4_B4ADpVU02Y665RVsY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lang="es-AR"/>
              <a:t>Capa Física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Unidad </a:t>
            </a:r>
            <a:r>
              <a:rPr lang="es-AR"/>
              <a:t>6</a:t>
            </a:r>
            <a:r>
              <a:rPr b="0" i="0" lang="es-A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/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 Física: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Dispositivos de conexión LAN.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Repetidores, Hubs, Switches.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Cableado estructurado.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 de banda.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Señales que se pueden transmitir</a:t>
            </a:r>
            <a:endParaRPr sz="3600"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33400" y="1554475"/>
            <a:ext cx="82296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/>
              <a:t>Señales analógicas</a:t>
            </a:r>
            <a:endParaRPr b="1" sz="1800"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 generadas por algún tipo de fenómeno electromagnético y son representables por una función en forma de onda.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4"/>
          <p:cNvSpPr txBox="1"/>
          <p:nvPr/>
        </p:nvSpPr>
        <p:spPr>
          <a:xfrm>
            <a:off x="543625" y="2927200"/>
            <a:ext cx="29133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</a:rPr>
              <a:t>El número de oscilaciones por segundo de una onda es su frecuencia y se mide en Hz (Hertz).</a:t>
            </a:r>
            <a:endParaRPr sz="1800">
              <a:solidFill>
                <a:schemeClr val="dk1"/>
              </a:solidFill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</a:rPr>
              <a:t>1 Hz = 1 ciclo por segundo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781300"/>
            <a:ext cx="5207750" cy="2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Señales que se pueden transmitir</a:t>
            </a:r>
            <a:endParaRPr sz="3600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533400" y="1249675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/>
              <a:t>Señales analógicas</a:t>
            </a:r>
            <a:endParaRPr b="1" sz="18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/>
              <a:t>Las ondas electromagnéticas disponibles en la naturaleza están resumidas en el espectro electromagnético: </a:t>
            </a:r>
            <a:endParaRPr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75" y="2355700"/>
            <a:ext cx="7437450" cy="436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5"/>
          <p:cNvCxnSpPr/>
          <p:nvPr/>
        </p:nvCxnSpPr>
        <p:spPr>
          <a:xfrm flipH="1" rot="10800000">
            <a:off x="446575" y="2705800"/>
            <a:ext cx="5424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 txBox="1"/>
          <p:nvPr/>
        </p:nvSpPr>
        <p:spPr>
          <a:xfrm>
            <a:off x="47850" y="3120450"/>
            <a:ext cx="1132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/>
              <a:t>frecuencias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04800" y="-579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Señales que se pueden transmitir</a:t>
            </a:r>
            <a:endParaRPr sz="36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28600" y="944876"/>
            <a:ext cx="8229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/>
              <a:t>Señales digitales </a:t>
            </a:r>
            <a:endParaRPr b="1"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424675" y="1372525"/>
            <a:ext cx="83382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Hasta ahora sabemos que las señales analógicas viajan por un medio de transmisión </a:t>
            </a:r>
            <a:r>
              <a:rPr lang="es-AR">
                <a:solidFill>
                  <a:schemeClr val="dk1"/>
                </a:solidFill>
              </a:rPr>
              <a:t>en forma de ondas electromagnéticas.</a:t>
            </a:r>
            <a:r>
              <a:rPr lang="es-A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Queremos transmitir información binaria </a:t>
            </a:r>
            <a:r>
              <a:rPr lang="es-AR"/>
              <a:t>(1s y 0s). Estos datos binarios van a ser codificados (o representados) con una señal analógica. De esta manera obtendremos una señal digital.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Modificando la frecuencia y la amplitud de la ondas y agregando armónicos (componentes de la señal) podemos obtener y  transmitir un par de señales totalmente distinguibles llamadas señal “alta” y señal “baja”.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3349663"/>
            <a:ext cx="72675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13" y="4772025"/>
            <a:ext cx="71913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669850" y="4627750"/>
            <a:ext cx="1106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señal alta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(representa uno)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574150" y="5999350"/>
            <a:ext cx="1278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señal baja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(representa cero)</a:t>
            </a:r>
            <a:endParaRPr/>
          </a:p>
        </p:txBody>
      </p:sp>
      <p:cxnSp>
        <p:nvCxnSpPr>
          <p:cNvPr id="220" name="Google Shape;220;p26"/>
          <p:cNvCxnSpPr>
            <a:stCxn id="218" idx="3"/>
          </p:cNvCxnSpPr>
          <p:nvPr/>
        </p:nvCxnSpPr>
        <p:spPr>
          <a:xfrm>
            <a:off x="1776250" y="4884250"/>
            <a:ext cx="8022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stCxn id="219" idx="3"/>
          </p:cNvCxnSpPr>
          <p:nvPr/>
        </p:nvCxnSpPr>
        <p:spPr>
          <a:xfrm flipH="1" rot="10800000">
            <a:off x="1852750" y="6077350"/>
            <a:ext cx="391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246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 sz="4800"/>
              <a:t>Codificación/Decodificación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253325" y="1524000"/>
            <a:ext cx="85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placa de red (Adaptador) = pieza de hardware que conecta un nodo de la red con el medio.  </a:t>
            </a:r>
            <a:endParaRPr sz="18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4" y="2971800"/>
            <a:ext cx="7186725" cy="190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381000" y="5212775"/>
            <a:ext cx="3758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</a:rPr>
              <a:t>su tarea en el nodo que envía datos es codificar bits en señales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455225" y="5420600"/>
            <a:ext cx="3429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</a:rPr>
              <a:t>su tarea en el nodo que recibe los datos es decodificar las señales en bits.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1" name="Google Shape;231;p27"/>
          <p:cNvCxnSpPr>
            <a:stCxn id="229" idx="0"/>
          </p:cNvCxnSpPr>
          <p:nvPr/>
        </p:nvCxnSpPr>
        <p:spPr>
          <a:xfrm flipH="1" rot="10800000">
            <a:off x="2260050" y="4242875"/>
            <a:ext cx="320400" cy="96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30" idx="0"/>
          </p:cNvCxnSpPr>
          <p:nvPr/>
        </p:nvCxnSpPr>
        <p:spPr>
          <a:xfrm rot="10800000">
            <a:off x="6425125" y="4260200"/>
            <a:ext cx="744600" cy="116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246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 sz="4800"/>
              <a:t>Codificación NRZ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1995776"/>
            <a:ext cx="7736100" cy="192229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87875" y="3891775"/>
            <a:ext cx="83772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La codificación más sencilla es representar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el bit 1 </a:t>
            </a:r>
            <a:r>
              <a:rPr lang="es-AR" sz="1800"/>
              <a:t> con la señal alta (voltaje positivo)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y el bit 0 con la señal baja (voltaje negativo)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Esta codificación se llama non-return to zero (NRZ).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487875" y="1408775"/>
            <a:ext cx="7736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</a:rPr>
              <a:t>Asumimos que estamos trabajando con dos señales: alta y baja. Y que estas señales pueden corresponder a niveles de voltaje.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246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 sz="4800"/>
              <a:t>Codificación NRZ 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87875" y="1541325"/>
            <a:ext cx="83772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</a:rPr>
              <a:t>P</a:t>
            </a:r>
            <a:r>
              <a:rPr lang="es-AR" sz="1800" u="sng">
                <a:solidFill>
                  <a:schemeClr val="dk1"/>
                </a:solidFill>
              </a:rPr>
              <a:t>roblema: </a:t>
            </a:r>
            <a:r>
              <a:rPr lang="es-AR" sz="1800">
                <a:solidFill>
                  <a:schemeClr val="dk1"/>
                </a:solidFill>
              </a:rPr>
              <a:t>Si tengo muchos ceros consecutivos (o unos), se pierde precisión sobre cuántos ceros hay realmente, por ejemplo, 15 ceros se ven muy parecidos a 16 ceros si no se cuenta con un reloj preciso.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97625"/>
            <a:ext cx="8229600" cy="399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246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 sz="4800"/>
              <a:t>Codificación Manchester</a:t>
            </a:r>
            <a:endParaRPr b="0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780575" y="4195000"/>
            <a:ext cx="6802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Cada bit se transmite en un ciclo de clock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El cero se representa con una transición de bajo a alto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y el uno con una transición de alto a bajo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De esta manera cada </a:t>
            </a:r>
            <a:r>
              <a:rPr lang="es-AR" sz="1800"/>
              <a:t>transición</a:t>
            </a:r>
            <a:r>
              <a:rPr lang="es-AR" sz="1800"/>
              <a:t> representa un bit y no hay problemas cuando hay muchos ceros seguidos.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3" y="1880225"/>
            <a:ext cx="8283315" cy="22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813" y="4269075"/>
            <a:ext cx="238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225" y="4640775"/>
            <a:ext cx="340725" cy="6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989" y="5183475"/>
            <a:ext cx="340725" cy="71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/>
              <a:t>Ancho de Banda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253325" y="2133600"/>
            <a:ext cx="85860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Ancho de Banda analógico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vs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Ancho de Banda digital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/>
              <a:t>Ancho de Banda Analógico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253325" y="1371600"/>
            <a:ext cx="85860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Ancho de Banda analógico: Es el rango de frecuencia que se transmite sin una atenuación considerable. Se mide en Hz (Hertz)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75" y="2431900"/>
            <a:ext cx="7437450" cy="43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/>
              <a:t>Ancho de Banda Digital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253325" y="2133600"/>
            <a:ext cx="85860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</a:rPr>
              <a:t>Ancho de Banda digital: tasa de datos máxima de un canal. Se mide en bits/segundo (bps)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1600"/>
            <a:ext cx="8839202" cy="175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3230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Capa Física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478279"/>
            <a:ext cx="82296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/>
              <a:t>Empezaremos con el primer nivel en el modelo OSI</a:t>
            </a:r>
            <a:endParaRPr sz="18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13" y="2253113"/>
            <a:ext cx="5076825" cy="391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 flipH="1" rot="10800000">
            <a:off x="1132375" y="5635150"/>
            <a:ext cx="2520000" cy="3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875" y="3932075"/>
            <a:ext cx="1626875" cy="1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continuará</a:t>
            </a:r>
            <a:r>
              <a:rPr lang="es-AR"/>
              <a:t>...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/>
              <a:t>continúa</a:t>
            </a:r>
            <a:r>
              <a:rPr lang="es-AR"/>
              <a:t> en </a:t>
            </a:r>
            <a:r>
              <a:rPr lang="es-AR"/>
              <a:t>teoría</a:t>
            </a:r>
            <a:r>
              <a:rPr lang="es-AR"/>
              <a:t> de la </a:t>
            </a:r>
            <a:r>
              <a:rPr lang="es-AR"/>
              <a:t>información</a:t>
            </a:r>
            <a:r>
              <a:rPr lang="es-AR"/>
              <a:t>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/>
              <a:t>Bibliografía general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457200" y="2800650"/>
            <a:ext cx="75651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Redes de Computadoras  (5ta Edición)</a:t>
            </a:r>
            <a:br>
              <a:rPr lang="es-AR" sz="2400"/>
            </a:br>
            <a:r>
              <a:rPr lang="es-AR" sz="2400"/>
              <a:t>Andrew Tanenbaum , Capítulos 2 y 3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s-AR"/>
              <a:t>Capa Física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39125" y="1177625"/>
            <a:ext cx="7848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El propósito de la capa física es transportar bits de una máquina a otra a través de un medio que puede ser: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-AR" sz="2400"/>
              <a:t>guiado (cable de cobre, fibra óptica)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-AR" sz="2400"/>
              <a:t>no guiado (transmisión inalámbrica)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7812"/>
            <a:ext cx="8991600" cy="304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Equipos que pertenecen a la capa física</a:t>
            </a:r>
            <a:endParaRPr sz="3600"/>
          </a:p>
        </p:txBody>
      </p:sp>
      <p:sp>
        <p:nvSpPr>
          <p:cNvPr id="140" name="Google Shape;140;p18"/>
          <p:cNvSpPr txBox="1"/>
          <p:nvPr/>
        </p:nvSpPr>
        <p:spPr>
          <a:xfrm>
            <a:off x="6551350" y="1143000"/>
            <a:ext cx="25089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con medio guiado</a:t>
            </a:r>
            <a:endParaRPr b="1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476500"/>
            <a:ext cx="6924675" cy="28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457200" y="2355275"/>
            <a:ext cx="31950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6A6A6A"/>
                </a:solidFill>
                <a:highlight>
                  <a:srgbClr val="FFFFFF"/>
                </a:highlight>
              </a:rPr>
              <a:t>Hub (</a:t>
            </a:r>
            <a:r>
              <a:rPr lang="es-AR" sz="2400">
                <a:solidFill>
                  <a:srgbClr val="545454"/>
                </a:solidFill>
                <a:highlight>
                  <a:srgbClr val="FFFFFF"/>
                </a:highlight>
              </a:rPr>
              <a:t>Concentrador) es el dispositivo que permite centralizar el cableado de una red de computadoras, para luego poder ampliarla.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Otros </a:t>
            </a:r>
            <a:r>
              <a:rPr lang="es-AR" sz="3600"/>
              <a:t>Equipos</a:t>
            </a:r>
            <a:endParaRPr sz="3600"/>
          </a:p>
        </p:txBody>
      </p:sp>
      <p:sp>
        <p:nvSpPr>
          <p:cNvPr id="149" name="Google Shape;149;p19"/>
          <p:cNvSpPr txBox="1"/>
          <p:nvPr/>
        </p:nvSpPr>
        <p:spPr>
          <a:xfrm>
            <a:off x="6551350" y="1143000"/>
            <a:ext cx="25089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con medio guiado</a:t>
            </a:r>
            <a:endParaRPr b="1"/>
          </a:p>
        </p:txBody>
      </p:sp>
      <p:sp>
        <p:nvSpPr>
          <p:cNvPr id="150" name="Google Shape;150;p19"/>
          <p:cNvSpPr txBox="1"/>
          <p:nvPr/>
        </p:nvSpPr>
        <p:spPr>
          <a:xfrm>
            <a:off x="893125" y="1621250"/>
            <a:ext cx="7532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6A6A6A"/>
                </a:solidFill>
                <a:highlight>
                  <a:srgbClr val="FFFFFF"/>
                </a:highlight>
              </a:rPr>
              <a:t>Switch</a:t>
            </a:r>
            <a:r>
              <a:rPr b="1" lang="es-AR" sz="1800">
                <a:solidFill>
                  <a:srgbClr val="6A6A6A"/>
                </a:solidFill>
                <a:highlight>
                  <a:srgbClr val="FFFFFF"/>
                </a:highlight>
              </a:rPr>
              <a:t> (</a:t>
            </a:r>
            <a:r>
              <a:rPr lang="es-AR" sz="1800">
                <a:solidFill>
                  <a:srgbClr val="545454"/>
                </a:solidFill>
                <a:highlight>
                  <a:srgbClr val="FFFFFF"/>
                </a:highlight>
              </a:rPr>
              <a:t>Conmutador) </a:t>
            </a:r>
            <a:r>
              <a:rPr lang="es-AR" sz="1800">
                <a:solidFill>
                  <a:srgbClr val="252525"/>
                </a:solidFill>
                <a:highlight>
                  <a:srgbClr val="FFFFFF"/>
                </a:highlight>
              </a:rPr>
              <a:t>su función es interconectar dos o más equipos, pasando datos de uno a otro de acuerdo con la dirección MAC</a:t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52525"/>
                </a:solidFill>
                <a:highlight>
                  <a:srgbClr val="FFFFFF"/>
                </a:highlight>
              </a:rPr>
              <a:t>Opera en la capa de enlace de datos del modelo OSI. </a:t>
            </a:r>
            <a:r>
              <a:rPr lang="es-AR" sz="1800">
                <a:solidFill>
                  <a:srgbClr val="545454"/>
                </a:solidFill>
                <a:highlight>
                  <a:srgbClr val="FFFFFF"/>
                </a:highlight>
              </a:rPr>
              <a:t> </a:t>
            </a:r>
            <a:endParaRPr sz="18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253350"/>
            <a:ext cx="8035176" cy="34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488" y="4414838"/>
            <a:ext cx="2714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/>
              <a:t>Algunos medios de transmisión</a:t>
            </a:r>
            <a:endParaRPr sz="48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800" y="3362325"/>
            <a:ext cx="6416375" cy="30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292725" y="1353025"/>
            <a:ext cx="25368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 trenzado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Es uno de los medios de transmisión más antiguos y todavía el más común.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Los cables trenzados contrarrestan las interferencias.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125" y="1414463"/>
            <a:ext cx="31813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/>
              <a:t>Otros medios de transmisión</a:t>
            </a:r>
            <a:endParaRPr sz="4800"/>
          </a:p>
        </p:txBody>
      </p:sp>
      <p:sp>
        <p:nvSpPr>
          <p:cNvPr id="168" name="Google Shape;168;p21"/>
          <p:cNvSpPr txBox="1"/>
          <p:nvPr/>
        </p:nvSpPr>
        <p:spPr>
          <a:xfrm>
            <a:off x="521325" y="1429225"/>
            <a:ext cx="2536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Fibra óptica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Una señal digital se convierte y transmite mediante pulsos de luz.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1180182"/>
            <a:ext cx="6359600" cy="27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650" y="3986550"/>
            <a:ext cx="7523826" cy="26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/>
              <a:t>Otros medios de transmisión</a:t>
            </a:r>
            <a:endParaRPr sz="4800"/>
          </a:p>
        </p:txBody>
      </p:sp>
      <p:sp>
        <p:nvSpPr>
          <p:cNvPr id="177" name="Google Shape;177;p22"/>
          <p:cNvSpPr txBox="1"/>
          <p:nvPr/>
        </p:nvSpPr>
        <p:spPr>
          <a:xfrm>
            <a:off x="292725" y="1505425"/>
            <a:ext cx="2536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Cable coaxial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usa para la transmisión analógica</a:t>
            </a: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312525" y="4477225"/>
            <a:ext cx="25368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Línea eléctrica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Las señales eléctricas se envían a 50-60 Hz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00" y="1381125"/>
            <a:ext cx="6855925" cy="21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0" y="4112000"/>
            <a:ext cx="6310699" cy="21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/>
              <a:t>Modos de </a:t>
            </a:r>
            <a:r>
              <a:rPr lang="es-AR" sz="4800"/>
              <a:t>transmisión&lt;	</a:t>
            </a:r>
            <a:endParaRPr sz="4800"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914400" y="1208800"/>
            <a:ext cx="7557900" cy="1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s-AR" sz="1800"/>
              <a:t>Los enlaces se pueden utilizar de manera:</a:t>
            </a:r>
            <a:endParaRPr sz="1800"/>
          </a:p>
          <a:p>
            <a:pPr indent="-342900" lvl="0" marL="914400" rtl="0" algn="l">
              <a:spcBef>
                <a:spcPts val="52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full-duplex (en ambas direcciones al mismo tiempo)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half-duplex (en una sola dirección a la vez)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simplex (sólo en una dirección) </a:t>
            </a:r>
            <a:endParaRPr sz="1800"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6845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642800"/>
            <a:ext cx="7396925" cy="40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