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189" r:id="rId2"/>
    <p:sldMasterId id="2147485354" r:id="rId3"/>
    <p:sldMasterId id="2147485355" r:id="rId4"/>
    <p:sldMasterId id="2147485357" r:id="rId5"/>
  </p:sldMasterIdLst>
  <p:notesMasterIdLst>
    <p:notesMasterId r:id="rId13"/>
  </p:notesMasterIdLst>
  <p:sldIdLst>
    <p:sldId id="350" r:id="rId6"/>
    <p:sldId id="451" r:id="rId7"/>
    <p:sldId id="450" r:id="rId8"/>
    <p:sldId id="458" r:id="rId9"/>
    <p:sldId id="457" r:id="rId10"/>
    <p:sldId id="455" r:id="rId11"/>
    <p:sldId id="348" r:id="rId12"/>
  </p:sldIdLst>
  <p:sldSz cx="9144000" cy="5143500" type="screen16x9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940"/>
    <a:srgbClr val="2B6F7D"/>
    <a:srgbClr val="EDEBB9"/>
    <a:srgbClr val="143777"/>
    <a:srgbClr val="DDDDDD"/>
    <a:srgbClr val="A76AD4"/>
    <a:srgbClr val="F5AD5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543" autoAdjust="0"/>
  </p:normalViewPr>
  <p:slideViewPr>
    <p:cSldViewPr snapToGrid="0">
      <p:cViewPr>
        <p:scale>
          <a:sx n="150" d="100"/>
          <a:sy n="150" d="100"/>
        </p:scale>
        <p:origin x="-504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6963805A-7389-4A4C-AC9D-18CAFE1392B2}" type="datetime1">
              <a:rPr lang="zh-CN" altLang="en-US"/>
              <a:pPr>
                <a:defRPr/>
              </a:pPr>
              <a:t>2014/9/1</a:t>
            </a:fld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698500"/>
            <a:ext cx="6192838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A412F317-6120-4CFC-BDA9-96425C500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04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9188" cy="348615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5450" y="2"/>
            <a:ext cx="2139950" cy="48220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5600" y="2"/>
            <a:ext cx="6267450" cy="48220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8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9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762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3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8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27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40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65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06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3220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73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8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60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3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151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5600" y="775097"/>
            <a:ext cx="4203700" cy="40469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1700" y="775097"/>
            <a:ext cx="4203700" cy="40469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77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63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16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50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925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3701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3341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63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5450" y="2"/>
            <a:ext cx="2139950" cy="48220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5600" y="2"/>
            <a:ext cx="6267450" cy="48220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78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8458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1484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92090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5600" y="775097"/>
            <a:ext cx="4203700" cy="40469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1700" y="775097"/>
            <a:ext cx="4203700" cy="40469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60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96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310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5600" y="775097"/>
            <a:ext cx="4203700" cy="40469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1700" y="775097"/>
            <a:ext cx="4203700" cy="40469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20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4437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324130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148405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1742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5450" y="2"/>
            <a:ext cx="2139950" cy="482203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5600" y="2"/>
            <a:ext cx="6267450" cy="482203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1607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32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30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632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80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0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4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506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895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18308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22272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210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0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870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378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7282_PPT_headerImag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4953000"/>
            <a:ext cx="9144000" cy="1905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algn="ctr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z="1800" b="1" smtClean="0">
              <a:ea typeface="SimSun" pitchFamily="2" charset="-122"/>
            </a:endParaRP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246063" y="4948238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ea typeface="SimSun" pitchFamily="2" charset="-122"/>
              </a:rPr>
              <a:t>© 2012  MELLANOX TECHNOLOGIES			-  MELLANOX CONFIDENTIAL -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0"/>
            <a:ext cx="73739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774700"/>
            <a:ext cx="8559800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1" name="Straight Connector 10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4288"/>
            <a:ext cx="9144000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1"/>
          <p:cNvSpPr txBox="1">
            <a:spLocks noChangeArrowheads="1"/>
          </p:cNvSpPr>
          <p:nvPr/>
        </p:nvSpPr>
        <p:spPr bwMode="auto">
          <a:xfrm>
            <a:off x="7754938" y="4948238"/>
            <a:ext cx="1193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1D9D8F11-3153-4D4B-AAD8-E7EC0DDBCCD7}" type="slidenum">
              <a:rPr lang="zh-CN" altLang="en-US" sz="900" smtClean="0">
                <a:ea typeface="SimSun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900" smtClean="0">
              <a:ea typeface="SimSun" pitchFamily="2" charset="-122"/>
            </a:endParaRPr>
          </a:p>
        </p:txBody>
      </p:sp>
      <p:pic>
        <p:nvPicPr>
          <p:cNvPr id="1033" name="Picture 15" descr="Mellanox_logoWHT.gi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38100"/>
            <a:ext cx="8350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58" r:id="rId1"/>
    <p:sldLayoutId id="2147485359" r:id="rId2"/>
    <p:sldLayoutId id="2147485360" r:id="rId3"/>
    <p:sldLayoutId id="2147485361" r:id="rId4"/>
    <p:sldLayoutId id="2147485362" r:id="rId5"/>
    <p:sldLayoutId id="2147485363" r:id="rId6"/>
    <p:sldLayoutId id="2147485364" r:id="rId7"/>
    <p:sldLayoutId id="2147485365" r:id="rId8"/>
    <p:sldLayoutId id="2147485366" r:id="rId9"/>
    <p:sldLayoutId id="2147485367" r:id="rId10"/>
    <p:sldLayoutId id="2147485368" r:id="rId11"/>
  </p:sldLayoutIdLst>
  <p:txStyles>
    <p:titleStyle>
      <a:lvl1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2pPr>
      <a:lvl3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3pPr>
      <a:lvl4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4pPr>
      <a:lvl5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5pPr>
      <a:lvl6pPr marL="4572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6pPr>
      <a:lvl7pPr marL="9144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7pPr>
      <a:lvl8pPr marL="13716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8pPr>
      <a:lvl9pPr marL="18288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9pPr>
    </p:titleStyle>
    <p:bodyStyle>
      <a:lvl1pPr marL="225425" indent="-225425" algn="l" rtl="0" eaLnBrk="0" fontAlgn="base" hangingPunct="0">
        <a:spcBef>
          <a:spcPts val="6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9388" algn="l" rtl="0" eaLnBrk="0" fontAlgn="base" hangingPunct="0">
        <a:spcBef>
          <a:spcPts val="3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•"/>
        <a:defRPr>
          <a:solidFill>
            <a:schemeClr val="tx1"/>
          </a:solidFill>
          <a:latin typeface="+mn-lt"/>
          <a:cs typeface="+mn-cs"/>
        </a:defRPr>
      </a:lvl2pPr>
      <a:lvl3pPr marL="576263" indent="-168275" algn="l" rtl="0" eaLnBrk="0" fontAlgn="base" hangingPunct="0">
        <a:spcBef>
          <a:spcPct val="200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-"/>
        <a:defRPr sz="1700">
          <a:solidFill>
            <a:srgbClr val="595959"/>
          </a:solidFill>
          <a:latin typeface="+mn-lt"/>
          <a:cs typeface="+mn-cs"/>
        </a:defRPr>
      </a:lvl3pPr>
      <a:lvl4pPr marL="744538" indent="-228600" algn="l" rtl="0" eaLnBrk="0" fontAlgn="base" hangingPunct="0">
        <a:spcBef>
          <a:spcPct val="20000"/>
        </a:spcBef>
        <a:spcAft>
          <a:spcPct val="0"/>
        </a:spcAft>
        <a:buClr>
          <a:srgbClr val="2B6F7D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9144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5pPr>
      <a:lvl6pPr marL="13716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6pPr>
      <a:lvl7pPr marL="18288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7pPr>
      <a:lvl8pPr marL="22860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8pPr>
      <a:lvl9pPr marL="27432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9" r:id="rId1"/>
    <p:sldLayoutId id="2147485370" r:id="rId2"/>
    <p:sldLayoutId id="2147485371" r:id="rId3"/>
    <p:sldLayoutId id="2147485372" r:id="rId4"/>
    <p:sldLayoutId id="2147485373" r:id="rId5"/>
    <p:sldLayoutId id="2147485374" r:id="rId6"/>
    <p:sldLayoutId id="2147485375" r:id="rId7"/>
    <p:sldLayoutId id="2147485376" r:id="rId8"/>
    <p:sldLayoutId id="2147485377" r:id="rId9"/>
    <p:sldLayoutId id="2147485378" r:id="rId10"/>
    <p:sldLayoutId id="21474853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7282_PPT_titleImag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0" y="3689350"/>
            <a:ext cx="9144000" cy="14541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FBFB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z="1800" b="1" smtClean="0">
              <a:ea typeface="SimSun" pitchFamily="2" charset="-122"/>
            </a:endParaRPr>
          </a:p>
        </p:txBody>
      </p:sp>
      <p:sp>
        <p:nvSpPr>
          <p:cNvPr id="3076" name="Rounded Rectangle 11"/>
          <p:cNvSpPr>
            <a:spLocks noChangeArrowheads="1"/>
          </p:cNvSpPr>
          <p:nvPr/>
        </p:nvSpPr>
        <p:spPr bwMode="auto">
          <a:xfrm>
            <a:off x="500063" y="-161925"/>
            <a:ext cx="6162675" cy="2397125"/>
          </a:xfrm>
          <a:prstGeom prst="roundRect">
            <a:avLst>
              <a:gd name="adj" fmla="val 5171"/>
            </a:avLst>
          </a:prstGeom>
          <a:noFill/>
          <a:ln w="19050" cap="rnd">
            <a:solidFill>
              <a:srgbClr val="C3D4F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z="1800" b="1" smtClean="0">
              <a:ea typeface="SimSun" pitchFamily="2" charset="-122"/>
            </a:endParaRPr>
          </a:p>
        </p:txBody>
      </p:sp>
      <p:pic>
        <p:nvPicPr>
          <p:cNvPr id="3077" name="Picture 4" descr="Mellanox_logoPM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887788"/>
            <a:ext cx="1735138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0"/>
            <a:ext cx="73739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774700"/>
            <a:ext cx="8559800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txStyles>
    <p:titleStyle>
      <a:lvl1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2pPr>
      <a:lvl3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3pPr>
      <a:lvl4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4pPr>
      <a:lvl5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5pPr>
      <a:lvl6pPr marL="4572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6pPr>
      <a:lvl7pPr marL="9144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7pPr>
      <a:lvl8pPr marL="13716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8pPr>
      <a:lvl9pPr marL="18288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9pPr>
    </p:titleStyle>
    <p:bodyStyle>
      <a:lvl1pPr marL="225425" indent="-225425" algn="l" rtl="0" eaLnBrk="0" fontAlgn="base" hangingPunct="0">
        <a:spcBef>
          <a:spcPts val="6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9388" algn="l" rtl="0" eaLnBrk="0" fontAlgn="base" hangingPunct="0">
        <a:spcBef>
          <a:spcPts val="3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•"/>
        <a:defRPr>
          <a:solidFill>
            <a:schemeClr val="tx1"/>
          </a:solidFill>
          <a:latin typeface="+mn-lt"/>
          <a:cs typeface="+mn-cs"/>
        </a:defRPr>
      </a:lvl2pPr>
      <a:lvl3pPr marL="576263" indent="-168275" algn="l" rtl="0" eaLnBrk="0" fontAlgn="base" hangingPunct="0">
        <a:spcBef>
          <a:spcPct val="200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-"/>
        <a:defRPr sz="1700">
          <a:solidFill>
            <a:srgbClr val="595959"/>
          </a:solidFill>
          <a:latin typeface="+mn-lt"/>
          <a:cs typeface="+mn-cs"/>
        </a:defRPr>
      </a:lvl3pPr>
      <a:lvl4pPr marL="744538" indent="-228600" algn="l" rtl="0" eaLnBrk="0" fontAlgn="base" hangingPunct="0">
        <a:spcBef>
          <a:spcPct val="20000"/>
        </a:spcBef>
        <a:spcAft>
          <a:spcPct val="0"/>
        </a:spcAft>
        <a:buClr>
          <a:srgbClr val="2B6F7D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9144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5pPr>
      <a:lvl6pPr marL="13716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6pPr>
      <a:lvl7pPr marL="18288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7pPr>
      <a:lvl8pPr marL="22860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8pPr>
      <a:lvl9pPr marL="27432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Untitled-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ound Same Side Corner Rectangle 10"/>
          <p:cNvSpPr>
            <a:spLocks/>
          </p:cNvSpPr>
          <p:nvPr/>
        </p:nvSpPr>
        <p:spPr bwMode="auto">
          <a:xfrm>
            <a:off x="0" y="3803650"/>
            <a:ext cx="9144000" cy="1339850"/>
          </a:xfrm>
          <a:custGeom>
            <a:avLst/>
            <a:gdLst>
              <a:gd name="T0" fmla="*/ 0 w 9144000"/>
              <a:gd name="T1" fmla="*/ 0 h 1785937"/>
              <a:gd name="T2" fmla="*/ 9144000 w 9144000"/>
              <a:gd name="T3" fmla="*/ 0 h 1785937"/>
              <a:gd name="T4" fmla="*/ 9144000 w 9144000"/>
              <a:gd name="T5" fmla="*/ 0 h 1785937"/>
              <a:gd name="T6" fmla="*/ 9144000 w 9144000"/>
              <a:gd name="T7" fmla="*/ 424315 h 1785937"/>
              <a:gd name="T8" fmla="*/ 9144000 w 9144000"/>
              <a:gd name="T9" fmla="*/ 424315 h 1785937"/>
              <a:gd name="T10" fmla="*/ 0 w 9144000"/>
              <a:gd name="T11" fmla="*/ 424315 h 1785937"/>
              <a:gd name="T12" fmla="*/ 0 w 9144000"/>
              <a:gd name="T13" fmla="*/ 424315 h 1785937"/>
              <a:gd name="T14" fmla="*/ 0 w 9144000"/>
              <a:gd name="T15" fmla="*/ 0 h 1785937"/>
              <a:gd name="T16" fmla="*/ 0 w 9144000"/>
              <a:gd name="T17" fmla="*/ 0 h 17859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144000" h="1785937">
                <a:moveTo>
                  <a:pt x="0" y="0"/>
                </a:moveTo>
                <a:lnTo>
                  <a:pt x="9144000" y="0"/>
                </a:lnTo>
                <a:lnTo>
                  <a:pt x="9144000" y="1785937"/>
                </a:lnTo>
                <a:lnTo>
                  <a:pt x="0" y="178593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A6A6A6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4100" name="Picture 4" descr="Mellanox_logoPM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975100"/>
            <a:ext cx="174307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0"/>
            <a:ext cx="73739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774700"/>
            <a:ext cx="8559800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1" r:id="rId1"/>
    <p:sldLayoutId id="2147485392" r:id="rId2"/>
    <p:sldLayoutId id="2147485393" r:id="rId3"/>
    <p:sldLayoutId id="2147485394" r:id="rId4"/>
    <p:sldLayoutId id="2147485395" r:id="rId5"/>
    <p:sldLayoutId id="2147485396" r:id="rId6"/>
    <p:sldLayoutId id="2147485397" r:id="rId7"/>
    <p:sldLayoutId id="2147485398" r:id="rId8"/>
    <p:sldLayoutId id="2147485399" r:id="rId9"/>
    <p:sldLayoutId id="2147485400" r:id="rId10"/>
    <p:sldLayoutId id="2147485401" r:id="rId11"/>
  </p:sldLayoutIdLst>
  <p:transition>
    <p:fade/>
  </p:transition>
  <p:txStyles>
    <p:titleStyle>
      <a:lvl1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2pPr>
      <a:lvl3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3pPr>
      <a:lvl4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4pPr>
      <a:lvl5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5pPr>
      <a:lvl6pPr marL="4572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6pPr>
      <a:lvl7pPr marL="9144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7pPr>
      <a:lvl8pPr marL="13716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8pPr>
      <a:lvl9pPr marL="1828800"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2" charset="0"/>
          <a:cs typeface="Arial" pitchFamily="34" charset="0"/>
        </a:defRPr>
      </a:lvl9pPr>
    </p:titleStyle>
    <p:bodyStyle>
      <a:lvl1pPr marL="225425" indent="-225425" algn="l" rtl="0" eaLnBrk="0" fontAlgn="base" hangingPunct="0">
        <a:spcBef>
          <a:spcPts val="6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9388" algn="l" rtl="0" eaLnBrk="0" fontAlgn="base" hangingPunct="0">
        <a:spcBef>
          <a:spcPts val="3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•"/>
        <a:defRPr>
          <a:solidFill>
            <a:schemeClr val="tx1"/>
          </a:solidFill>
          <a:latin typeface="+mn-lt"/>
          <a:cs typeface="+mn-cs"/>
        </a:defRPr>
      </a:lvl2pPr>
      <a:lvl3pPr marL="576263" indent="-168275" algn="l" rtl="0" eaLnBrk="0" fontAlgn="base" hangingPunct="0">
        <a:spcBef>
          <a:spcPct val="200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-"/>
        <a:defRPr sz="1700">
          <a:solidFill>
            <a:srgbClr val="595959"/>
          </a:solidFill>
          <a:latin typeface="+mn-lt"/>
          <a:cs typeface="+mn-cs"/>
        </a:defRPr>
      </a:lvl3pPr>
      <a:lvl4pPr marL="744538" indent="-228600" algn="l" rtl="0" eaLnBrk="0" fontAlgn="base" hangingPunct="0">
        <a:spcBef>
          <a:spcPct val="20000"/>
        </a:spcBef>
        <a:spcAft>
          <a:spcPct val="0"/>
        </a:spcAft>
        <a:buClr>
          <a:srgbClr val="2B6F7D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9144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5pPr>
      <a:lvl6pPr marL="13716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6pPr>
      <a:lvl7pPr marL="18288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7pPr>
      <a:lvl8pPr marL="22860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8pPr>
      <a:lvl9pPr marL="27432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8" descr="Mellanox_logoWH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146050"/>
            <a:ext cx="79216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7282_PPT_SecondImage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8" descr="Mellanox_logoWH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150813"/>
            <a:ext cx="863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4953000"/>
            <a:ext cx="9144000" cy="1905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algn="ctr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z="1800" b="1" smtClean="0">
              <a:solidFill>
                <a:srgbClr val="000000"/>
              </a:solidFill>
              <a:latin typeface="Calibri" pitchFamily="34" charset="0"/>
              <a:ea typeface="SimSun" pitchFamily="2" charset="-122"/>
            </a:endParaRPr>
          </a:p>
        </p:txBody>
      </p:sp>
      <p:pic>
        <p:nvPicPr>
          <p:cNvPr id="5126" name="Straight Connector 10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94288"/>
            <a:ext cx="9144000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2493963"/>
            <a:ext cx="9144000" cy="24145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FBFB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1800" b="1" smtClean="0">
              <a:solidFill>
                <a:srgbClr val="FFFFFF"/>
              </a:solidFill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46063" y="4948238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  <a:ea typeface="SimSun" pitchFamily="2" charset="-122"/>
              </a:rPr>
              <a:t>© 2012  MELLANOX TECHNOLOGIES			-  MELLANOX CONFIDENTIAL -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7754938" y="4948238"/>
            <a:ext cx="11938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836DAD46-42F1-4B61-BED2-B1F3D6CBA408}" type="slidenum">
              <a:rPr lang="zh-CN" altLang="en-US" sz="900" smtClean="0">
                <a:ea typeface="SimSun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900" smtClean="0">
              <a:ea typeface="SimSun" pitchFamily="2" charset="-122"/>
            </a:endParaRPr>
          </a:p>
        </p:txBody>
      </p:sp>
      <p:sp>
        <p:nvSpPr>
          <p:cNvPr id="51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2" r:id="rId1"/>
    <p:sldLayoutId id="2147485403" r:id="rId2"/>
    <p:sldLayoutId id="2147485404" r:id="rId3"/>
    <p:sldLayoutId id="2147485405" r:id="rId4"/>
    <p:sldLayoutId id="2147485406" r:id="rId5"/>
    <p:sldLayoutId id="2147485407" r:id="rId6"/>
    <p:sldLayoutId id="2147485408" r:id="rId7"/>
    <p:sldLayoutId id="2147485409" r:id="rId8"/>
    <p:sldLayoutId id="2147485410" r:id="rId9"/>
    <p:sldLayoutId id="2147485411" r:id="rId10"/>
    <p:sldLayoutId id="214748541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idx="4294967295"/>
          </p:nvPr>
        </p:nvSpPr>
        <p:spPr>
          <a:xfrm>
            <a:off x="577850" y="965200"/>
            <a:ext cx="5943600" cy="577850"/>
          </a:xfr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3600" smtClean="0">
                <a:ea typeface="SimSun" pitchFamily="2" charset="-122"/>
              </a:rPr>
              <a:t>rdma_mt_lat Arch</a:t>
            </a:r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25463" y="2771775"/>
            <a:ext cx="6045200" cy="3524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C000"/>
                </a:solidFill>
                <a:ea typeface="SimSun" pitchFamily="2" charset="-122"/>
              </a:rPr>
              <a:t> </a:t>
            </a:r>
          </a:p>
        </p:txBody>
      </p:sp>
      <p:sp>
        <p:nvSpPr>
          <p:cNvPr id="6148" name="Title 1"/>
          <p:cNvSpPr txBox="1">
            <a:spLocks noChangeArrowheads="1"/>
          </p:cNvSpPr>
          <p:nvPr/>
        </p:nvSpPr>
        <p:spPr bwMode="auto">
          <a:xfrm>
            <a:off x="627063" y="3884613"/>
            <a:ext cx="594360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solidFill>
                  <a:srgbClr val="FFC000"/>
                </a:solidFill>
                <a:ea typeface="SimSun" pitchFamily="2" charset="-122"/>
              </a:rPr>
              <a:t>Changqing Li (licq@mellanox.com)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Rdma_mt_lat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22417" y="1760597"/>
            <a:ext cx="3867150" cy="2438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111935" y="1766318"/>
            <a:ext cx="3867150" cy="24384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3" name="Rectangle 16"/>
          <p:cNvSpPr>
            <a:spLocks noChangeArrowheads="1"/>
          </p:cNvSpPr>
          <p:nvPr/>
        </p:nvSpPr>
        <p:spPr bwMode="auto">
          <a:xfrm>
            <a:off x="3122613" y="2147888"/>
            <a:ext cx="795337" cy="2016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QP2</a:t>
            </a: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3122613" y="2451100"/>
            <a:ext cx="795337" cy="201613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QP3</a:t>
            </a:r>
          </a:p>
        </p:txBody>
      </p: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3122613" y="2762250"/>
            <a:ext cx="795337" cy="203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QP4</a:t>
            </a:r>
          </a:p>
        </p:txBody>
      </p:sp>
      <p:sp>
        <p:nvSpPr>
          <p:cNvPr id="7176" name="Rectangle 24"/>
          <p:cNvSpPr>
            <a:spLocks noChangeArrowheads="1"/>
          </p:cNvSpPr>
          <p:nvPr/>
        </p:nvSpPr>
        <p:spPr bwMode="auto">
          <a:xfrm>
            <a:off x="3122613" y="3603625"/>
            <a:ext cx="795337" cy="201613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QPn</a:t>
            </a:r>
          </a:p>
        </p:txBody>
      </p:sp>
      <p:sp>
        <p:nvSpPr>
          <p:cNvPr id="7177" name="Freeform 33"/>
          <p:cNvSpPr>
            <a:spLocks/>
          </p:cNvSpPr>
          <p:nvPr/>
        </p:nvSpPr>
        <p:spPr bwMode="auto">
          <a:xfrm>
            <a:off x="4221163" y="2239963"/>
            <a:ext cx="842962" cy="1027112"/>
          </a:xfrm>
          <a:custGeom>
            <a:avLst/>
            <a:gdLst>
              <a:gd name="T0" fmla="*/ 2147483647 w 3310"/>
              <a:gd name="T1" fmla="*/ 2147483647 h 1086"/>
              <a:gd name="T2" fmla="*/ 2147483647 w 3310"/>
              <a:gd name="T3" fmla="*/ 2147483647 h 1086"/>
              <a:gd name="T4" fmla="*/ 2147483647 w 3310"/>
              <a:gd name="T5" fmla="*/ 2147483647 h 1086"/>
              <a:gd name="T6" fmla="*/ 2147483647 w 3310"/>
              <a:gd name="T7" fmla="*/ 2147483647 h 1086"/>
              <a:gd name="T8" fmla="*/ 2147483647 w 3310"/>
              <a:gd name="T9" fmla="*/ 2147483647 h 1086"/>
              <a:gd name="T10" fmla="*/ 2147483647 w 3310"/>
              <a:gd name="T11" fmla="*/ 2147483647 h 1086"/>
              <a:gd name="T12" fmla="*/ 2147483647 w 3310"/>
              <a:gd name="T13" fmla="*/ 2147483647 h 1086"/>
              <a:gd name="T14" fmla="*/ 2147483647 w 3310"/>
              <a:gd name="T15" fmla="*/ 2147483647 h 1086"/>
              <a:gd name="T16" fmla="*/ 2147483647 w 3310"/>
              <a:gd name="T17" fmla="*/ 2147483647 h 1086"/>
              <a:gd name="T18" fmla="*/ 2147483647 w 3310"/>
              <a:gd name="T19" fmla="*/ 2147483647 h 1086"/>
              <a:gd name="T20" fmla="*/ 2147483647 w 3310"/>
              <a:gd name="T21" fmla="*/ 2147483647 h 1086"/>
              <a:gd name="T22" fmla="*/ 2147483647 w 3310"/>
              <a:gd name="T23" fmla="*/ 2147483647 h 10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10" h="1086">
                <a:moveTo>
                  <a:pt x="336" y="372"/>
                </a:moveTo>
                <a:cubicBezTo>
                  <a:pt x="334" y="98"/>
                  <a:pt x="1016" y="130"/>
                  <a:pt x="1069" y="181"/>
                </a:cubicBezTo>
                <a:cubicBezTo>
                  <a:pt x="1285" y="22"/>
                  <a:pt x="1513" y="100"/>
                  <a:pt x="1684" y="133"/>
                </a:cubicBezTo>
                <a:cubicBezTo>
                  <a:pt x="1904" y="6"/>
                  <a:pt x="2100" y="68"/>
                  <a:pt x="2208" y="118"/>
                </a:cubicBezTo>
                <a:cubicBezTo>
                  <a:pt x="2248" y="68"/>
                  <a:pt x="2680" y="0"/>
                  <a:pt x="2814" y="180"/>
                </a:cubicBezTo>
                <a:cubicBezTo>
                  <a:pt x="3018" y="208"/>
                  <a:pt x="3166" y="288"/>
                  <a:pt x="3064" y="392"/>
                </a:cubicBezTo>
                <a:cubicBezTo>
                  <a:pt x="3310" y="520"/>
                  <a:pt x="3072" y="680"/>
                  <a:pt x="2754" y="704"/>
                </a:cubicBezTo>
                <a:cubicBezTo>
                  <a:pt x="2722" y="812"/>
                  <a:pt x="2506" y="922"/>
                  <a:pt x="2114" y="850"/>
                </a:cubicBezTo>
                <a:cubicBezTo>
                  <a:pt x="2024" y="910"/>
                  <a:pt x="1756" y="1086"/>
                  <a:pt x="1244" y="896"/>
                </a:cubicBezTo>
                <a:cubicBezTo>
                  <a:pt x="1018" y="938"/>
                  <a:pt x="732" y="972"/>
                  <a:pt x="478" y="814"/>
                </a:cubicBezTo>
                <a:cubicBezTo>
                  <a:pt x="146" y="812"/>
                  <a:pt x="52" y="766"/>
                  <a:pt x="176" y="610"/>
                </a:cubicBezTo>
                <a:cubicBezTo>
                  <a:pt x="36" y="548"/>
                  <a:pt x="0" y="364"/>
                  <a:pt x="336" y="372"/>
                </a:cubicBezTo>
                <a:close/>
              </a:path>
            </a:pathLst>
          </a:custGeom>
          <a:gradFill rotWithShape="0">
            <a:gsLst>
              <a:gs pos="0">
                <a:srgbClr val="CCCCFF"/>
              </a:gs>
              <a:gs pos="50000">
                <a:srgbClr val="F3F3FF"/>
              </a:gs>
              <a:gs pos="100000">
                <a:srgbClr val="CCCCFF"/>
              </a:gs>
            </a:gsLst>
            <a:lin ang="18900000" scaled="1"/>
          </a:gradFill>
          <a:ln w="12700" cap="flat" cmpd="sng">
            <a:solidFill>
              <a:srgbClr val="CCCC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AutoShape 79"/>
          <p:cNvSpPr>
            <a:spLocks noChangeArrowheads="1"/>
          </p:cNvSpPr>
          <p:nvPr/>
        </p:nvSpPr>
        <p:spPr bwMode="auto">
          <a:xfrm>
            <a:off x="4046538" y="2813050"/>
            <a:ext cx="1235075" cy="115888"/>
          </a:xfrm>
          <a:prstGeom prst="rightArrow">
            <a:avLst>
              <a:gd name="adj1" fmla="val 50000"/>
              <a:gd name="adj2" fmla="val 12262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itchFamily="18" charset="0"/>
              </a:rPr>
              <a:t>link</a:t>
            </a:r>
          </a:p>
        </p:txBody>
      </p:sp>
      <p:sp>
        <p:nvSpPr>
          <p:cNvPr id="7179" name="Rectangle 51"/>
          <p:cNvSpPr>
            <a:spLocks noChangeArrowheads="1"/>
          </p:cNvSpPr>
          <p:nvPr/>
        </p:nvSpPr>
        <p:spPr bwMode="auto">
          <a:xfrm>
            <a:off x="5470525" y="2154238"/>
            <a:ext cx="795338" cy="2016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QP2</a:t>
            </a:r>
          </a:p>
        </p:txBody>
      </p:sp>
      <p:sp>
        <p:nvSpPr>
          <p:cNvPr id="7180" name="Rectangle 52"/>
          <p:cNvSpPr>
            <a:spLocks noChangeArrowheads="1"/>
          </p:cNvSpPr>
          <p:nvPr/>
        </p:nvSpPr>
        <p:spPr bwMode="auto">
          <a:xfrm>
            <a:off x="5470525" y="2457450"/>
            <a:ext cx="795338" cy="201613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QP3</a:t>
            </a:r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5470525" y="2768600"/>
            <a:ext cx="795338" cy="203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QP4</a:t>
            </a:r>
          </a:p>
        </p:txBody>
      </p:sp>
      <p:sp>
        <p:nvSpPr>
          <p:cNvPr id="7182" name="Rectangle 24"/>
          <p:cNvSpPr>
            <a:spLocks noChangeArrowheads="1"/>
          </p:cNvSpPr>
          <p:nvPr/>
        </p:nvSpPr>
        <p:spPr bwMode="auto">
          <a:xfrm>
            <a:off x="5470525" y="3609975"/>
            <a:ext cx="795338" cy="201613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QPm</a:t>
            </a:r>
          </a:p>
        </p:txBody>
      </p:sp>
      <p:cxnSp>
        <p:nvCxnSpPr>
          <p:cNvPr id="7183" name="Straight Connector 10"/>
          <p:cNvCxnSpPr>
            <a:cxnSpLocks noChangeShapeType="1"/>
            <a:stCxn id="7173" idx="3"/>
            <a:endCxn id="7181" idx="1"/>
          </p:cNvCxnSpPr>
          <p:nvPr/>
        </p:nvCxnSpPr>
        <p:spPr bwMode="auto">
          <a:xfrm>
            <a:off x="3917950" y="2249488"/>
            <a:ext cx="1552575" cy="620712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Straight Connector 219"/>
          <p:cNvCxnSpPr>
            <a:cxnSpLocks noChangeShapeType="1"/>
            <a:stCxn id="7176" idx="3"/>
            <a:endCxn id="7180" idx="1"/>
          </p:cNvCxnSpPr>
          <p:nvPr/>
        </p:nvCxnSpPr>
        <p:spPr bwMode="auto">
          <a:xfrm flipV="1">
            <a:off x="3917950" y="2559050"/>
            <a:ext cx="1552575" cy="1144588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Straight Connector 220"/>
          <p:cNvCxnSpPr>
            <a:cxnSpLocks noChangeShapeType="1"/>
            <a:stCxn id="7174" idx="3"/>
            <a:endCxn id="7182" idx="1"/>
          </p:cNvCxnSpPr>
          <p:nvPr/>
        </p:nvCxnSpPr>
        <p:spPr bwMode="auto">
          <a:xfrm>
            <a:off x="3917950" y="2552700"/>
            <a:ext cx="1552575" cy="1157288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6" name="Rectangle 16"/>
          <p:cNvSpPr>
            <a:spLocks noChangeArrowheads="1"/>
          </p:cNvSpPr>
          <p:nvPr/>
        </p:nvSpPr>
        <p:spPr bwMode="auto">
          <a:xfrm>
            <a:off x="752475" y="2155825"/>
            <a:ext cx="795338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rPr>
              <a:t>T1</a:t>
            </a:r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752475" y="2459038"/>
            <a:ext cx="795338" cy="201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T2</a:t>
            </a:r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752475" y="2770188"/>
            <a:ext cx="795338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T3</a:t>
            </a:r>
          </a:p>
        </p:txBody>
      </p:sp>
      <p:sp>
        <p:nvSpPr>
          <p:cNvPr id="7189" name="Rectangle 24"/>
          <p:cNvSpPr>
            <a:spLocks noChangeArrowheads="1"/>
          </p:cNvSpPr>
          <p:nvPr/>
        </p:nvSpPr>
        <p:spPr bwMode="auto">
          <a:xfrm>
            <a:off x="752475" y="3609975"/>
            <a:ext cx="795338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Tn-2</a:t>
            </a:r>
          </a:p>
        </p:txBody>
      </p:sp>
      <p:sp>
        <p:nvSpPr>
          <p:cNvPr id="7190" name="Rectangle 16"/>
          <p:cNvSpPr>
            <a:spLocks noChangeArrowheads="1"/>
          </p:cNvSpPr>
          <p:nvPr/>
        </p:nvSpPr>
        <p:spPr bwMode="auto">
          <a:xfrm>
            <a:off x="7794625" y="2154238"/>
            <a:ext cx="795338" cy="201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rPr>
              <a:t>T1’</a:t>
            </a:r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91" name="Rectangle 17"/>
          <p:cNvSpPr>
            <a:spLocks noChangeArrowheads="1"/>
          </p:cNvSpPr>
          <p:nvPr/>
        </p:nvSpPr>
        <p:spPr bwMode="auto">
          <a:xfrm>
            <a:off x="7794625" y="2457450"/>
            <a:ext cx="795338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T2’</a:t>
            </a:r>
          </a:p>
        </p:txBody>
      </p:sp>
      <p:sp>
        <p:nvSpPr>
          <p:cNvPr id="7192" name="Rectangle 21"/>
          <p:cNvSpPr>
            <a:spLocks noChangeArrowheads="1"/>
          </p:cNvSpPr>
          <p:nvPr/>
        </p:nvSpPr>
        <p:spPr bwMode="auto">
          <a:xfrm>
            <a:off x="7794625" y="2768600"/>
            <a:ext cx="795338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T3’</a:t>
            </a: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7794625" y="3609975"/>
            <a:ext cx="795338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Tn-2’</a:t>
            </a:r>
          </a:p>
        </p:txBody>
      </p:sp>
      <p:cxnSp>
        <p:nvCxnSpPr>
          <p:cNvPr id="7194" name="Straight Connector 219"/>
          <p:cNvCxnSpPr>
            <a:cxnSpLocks noChangeShapeType="1"/>
            <a:stCxn id="7186" idx="3"/>
            <a:endCxn id="7173" idx="1"/>
          </p:cNvCxnSpPr>
          <p:nvPr/>
        </p:nvCxnSpPr>
        <p:spPr bwMode="auto">
          <a:xfrm flipV="1">
            <a:off x="1547813" y="2249488"/>
            <a:ext cx="1574800" cy="6350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5" name="Straight Connector 219"/>
          <p:cNvCxnSpPr>
            <a:cxnSpLocks noChangeShapeType="1"/>
            <a:stCxn id="7187" idx="3"/>
            <a:endCxn id="7174" idx="1"/>
          </p:cNvCxnSpPr>
          <p:nvPr/>
        </p:nvCxnSpPr>
        <p:spPr bwMode="auto">
          <a:xfrm flipV="1">
            <a:off x="1547813" y="2552700"/>
            <a:ext cx="1574800" cy="6350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6" name="Straight Connector 219"/>
          <p:cNvCxnSpPr>
            <a:cxnSpLocks noChangeShapeType="1"/>
            <a:stCxn id="7188" idx="3"/>
            <a:endCxn id="7175" idx="1"/>
          </p:cNvCxnSpPr>
          <p:nvPr/>
        </p:nvCxnSpPr>
        <p:spPr bwMode="auto">
          <a:xfrm flipV="1">
            <a:off x="1547813" y="2863850"/>
            <a:ext cx="1574800" cy="7938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7" name="Straight Connector 219"/>
          <p:cNvCxnSpPr>
            <a:cxnSpLocks noChangeShapeType="1"/>
            <a:stCxn id="7189" idx="3"/>
            <a:endCxn id="7176" idx="1"/>
          </p:cNvCxnSpPr>
          <p:nvPr/>
        </p:nvCxnSpPr>
        <p:spPr bwMode="auto">
          <a:xfrm flipV="1">
            <a:off x="1547813" y="3703638"/>
            <a:ext cx="1574800" cy="7937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8" name="Straight Connector 219"/>
          <p:cNvCxnSpPr>
            <a:cxnSpLocks noChangeShapeType="1"/>
            <a:stCxn id="7182" idx="3"/>
            <a:endCxn id="7193" idx="1"/>
          </p:cNvCxnSpPr>
          <p:nvPr/>
        </p:nvCxnSpPr>
        <p:spPr bwMode="auto">
          <a:xfrm>
            <a:off x="6265863" y="3709988"/>
            <a:ext cx="1528762" cy="1587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9" name="Straight Connector 219"/>
          <p:cNvCxnSpPr>
            <a:cxnSpLocks noChangeShapeType="1"/>
            <a:stCxn id="7181" idx="3"/>
            <a:endCxn id="7192" idx="1"/>
          </p:cNvCxnSpPr>
          <p:nvPr/>
        </p:nvCxnSpPr>
        <p:spPr bwMode="auto">
          <a:xfrm>
            <a:off x="6265863" y="2870200"/>
            <a:ext cx="1528762" cy="0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0" name="Straight Connector 219"/>
          <p:cNvCxnSpPr>
            <a:cxnSpLocks noChangeShapeType="1"/>
            <a:stCxn id="7180" idx="3"/>
            <a:endCxn id="7191" idx="1"/>
          </p:cNvCxnSpPr>
          <p:nvPr/>
        </p:nvCxnSpPr>
        <p:spPr bwMode="auto">
          <a:xfrm>
            <a:off x="6265863" y="2559050"/>
            <a:ext cx="1528762" cy="0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1" name="Straight Connector 219"/>
          <p:cNvCxnSpPr>
            <a:cxnSpLocks noChangeShapeType="1"/>
            <a:stCxn id="7179" idx="3"/>
            <a:endCxn id="7190" idx="1"/>
          </p:cNvCxnSpPr>
          <p:nvPr/>
        </p:nvCxnSpPr>
        <p:spPr bwMode="auto">
          <a:xfrm>
            <a:off x="6265863" y="2255838"/>
            <a:ext cx="1528762" cy="0"/>
          </a:xfrm>
          <a:prstGeom prst="line">
            <a:avLst/>
          </a:prstGeom>
          <a:noFill/>
          <a:ln w="12700" algn="ctr">
            <a:solidFill>
              <a:srgbClr val="FFC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2" name="TextBox 33"/>
          <p:cNvSpPr txBox="1">
            <a:spLocks noChangeArrowheads="1"/>
          </p:cNvSpPr>
          <p:nvPr/>
        </p:nvSpPr>
        <p:spPr bwMode="auto">
          <a:xfrm>
            <a:off x="6356350" y="1114425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800">
                <a:solidFill>
                  <a:schemeClr val="tx1"/>
                </a:solidFill>
              </a:rPr>
              <a:t>Process B</a:t>
            </a:r>
          </a:p>
        </p:txBody>
      </p:sp>
      <p:sp>
        <p:nvSpPr>
          <p:cNvPr id="7203" name="TextBox 34"/>
          <p:cNvSpPr txBox="1">
            <a:spLocks noChangeArrowheads="1"/>
          </p:cNvSpPr>
          <p:nvPr/>
        </p:nvSpPr>
        <p:spPr bwMode="auto">
          <a:xfrm>
            <a:off x="1728788" y="1114425"/>
            <a:ext cx="139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800">
                <a:solidFill>
                  <a:schemeClr val="tx1"/>
                </a:solidFill>
              </a:rPr>
              <a:t>Process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How rdma_mt_lat works</a:t>
            </a:r>
            <a:endParaRPr lang="zh-CN" altLang="en-US" smtClean="0">
              <a:ea typeface="SimSun" pitchFamily="2" charset="-122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529263" y="1212850"/>
            <a:ext cx="7937" cy="3390900"/>
          </a:xfrm>
          <a:prstGeom prst="line">
            <a:avLst/>
          </a:prstGeom>
          <a:ln w="12700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96" name="Straight Connector 105"/>
          <p:cNvCxnSpPr>
            <a:cxnSpLocks noChangeShapeType="1"/>
          </p:cNvCxnSpPr>
          <p:nvPr/>
        </p:nvCxnSpPr>
        <p:spPr bwMode="auto">
          <a:xfrm>
            <a:off x="7543800" y="1200150"/>
            <a:ext cx="7938" cy="33909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7" name="TextBox 10"/>
          <p:cNvSpPr txBox="1">
            <a:spLocks noChangeArrowheads="1"/>
          </p:cNvSpPr>
          <p:nvPr/>
        </p:nvSpPr>
        <p:spPr bwMode="auto">
          <a:xfrm>
            <a:off x="5181600" y="971550"/>
            <a:ext cx="6937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80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198" name="TextBox 107"/>
          <p:cNvSpPr txBox="1">
            <a:spLocks noChangeArrowheads="1"/>
          </p:cNvSpPr>
          <p:nvPr/>
        </p:nvSpPr>
        <p:spPr bwMode="auto">
          <a:xfrm>
            <a:off x="7196138" y="971550"/>
            <a:ext cx="695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8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199" name="TextBox 23"/>
          <p:cNvSpPr txBox="1">
            <a:spLocks noChangeArrowheads="1"/>
          </p:cNvSpPr>
          <p:nvPr/>
        </p:nvSpPr>
        <p:spPr bwMode="auto">
          <a:xfrm>
            <a:off x="550863" y="1333500"/>
            <a:ext cx="41227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400">
                <a:solidFill>
                  <a:schemeClr val="tx1"/>
                </a:solidFill>
              </a:rPr>
              <a:t>Resort  {∆1, ∆2, ∆3, … …, ∆1000} to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1400">
                <a:solidFill>
                  <a:schemeClr val="tx1"/>
                </a:solidFill>
              </a:rPr>
              <a:t>             {∆1’, ∆2’, ∆3’, … …, ∆1000’} , (∆1’ &gt;= ∆2’ &gt; ∆3’ &gt;= … …, ∆1000’ )</a:t>
            </a:r>
          </a:p>
        </p:txBody>
      </p:sp>
      <p:sp>
        <p:nvSpPr>
          <p:cNvPr id="8200" name="TextBox 155"/>
          <p:cNvSpPr txBox="1">
            <a:spLocks noChangeArrowheads="1"/>
          </p:cNvSpPr>
          <p:nvPr/>
        </p:nvSpPr>
        <p:spPr bwMode="auto">
          <a:xfrm>
            <a:off x="922338" y="2701925"/>
            <a:ext cx="3235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en-US" sz="2800">
                <a:solidFill>
                  <a:schemeClr val="tx1"/>
                </a:solidFill>
              </a:rPr>
              <a:t>Latency = ∆500’ </a:t>
            </a:r>
          </a:p>
        </p:txBody>
      </p:sp>
      <p:grpSp>
        <p:nvGrpSpPr>
          <p:cNvPr id="8201" name="Group 3"/>
          <p:cNvGrpSpPr>
            <a:grpSpLocks/>
          </p:cNvGrpSpPr>
          <p:nvPr/>
        </p:nvGrpSpPr>
        <p:grpSpPr bwMode="auto">
          <a:xfrm>
            <a:off x="5005388" y="1409700"/>
            <a:ext cx="3586162" cy="1139825"/>
            <a:chOff x="5005869" y="1409700"/>
            <a:chExt cx="3585682" cy="1139948"/>
          </a:xfrm>
        </p:grpSpPr>
        <p:cxnSp>
          <p:nvCxnSpPr>
            <p:cNvPr id="8232" name="Straight Arrow Connector 12"/>
            <p:cNvCxnSpPr>
              <a:cxnSpLocks noChangeShapeType="1"/>
            </p:cNvCxnSpPr>
            <p:nvPr/>
          </p:nvCxnSpPr>
          <p:spPr bwMode="auto">
            <a:xfrm>
              <a:off x="5528245" y="1409700"/>
              <a:ext cx="2023493" cy="26052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3" name="TextBox 14"/>
            <p:cNvSpPr txBox="1">
              <a:spLocks noChangeArrowheads="1"/>
            </p:cNvSpPr>
            <p:nvPr/>
          </p:nvSpPr>
          <p:spPr bwMode="auto">
            <a:xfrm rot="472157">
              <a:off x="5630519" y="1431473"/>
              <a:ext cx="1134451" cy="23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rdma_send</a:t>
              </a:r>
            </a:p>
          </p:txBody>
        </p:sp>
        <p:cxnSp>
          <p:nvCxnSpPr>
            <p:cNvPr id="8234" name="Straight Connector 16"/>
            <p:cNvCxnSpPr>
              <a:cxnSpLocks noChangeShapeType="1"/>
            </p:cNvCxnSpPr>
            <p:nvPr/>
          </p:nvCxnSpPr>
          <p:spPr bwMode="auto">
            <a:xfrm>
              <a:off x="5536711" y="1670228"/>
              <a:ext cx="1930301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5" name="Straight Arrow Connector 114"/>
            <p:cNvCxnSpPr>
              <a:cxnSpLocks noChangeShapeType="1"/>
            </p:cNvCxnSpPr>
            <p:nvPr/>
          </p:nvCxnSpPr>
          <p:spPr bwMode="auto">
            <a:xfrm flipH="1">
              <a:off x="5528245" y="1686114"/>
              <a:ext cx="2015027" cy="19380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6" name="TextBox 117"/>
            <p:cNvSpPr txBox="1">
              <a:spLocks noChangeArrowheads="1"/>
            </p:cNvSpPr>
            <p:nvPr/>
          </p:nvSpPr>
          <p:spPr bwMode="auto">
            <a:xfrm rot="-450163">
              <a:off x="6313882" y="1696165"/>
              <a:ext cx="1134451" cy="23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37" name="TextBox 21"/>
            <p:cNvSpPr txBox="1">
              <a:spLocks noChangeArrowheads="1"/>
            </p:cNvSpPr>
            <p:nvPr/>
          </p:nvSpPr>
          <p:spPr bwMode="auto">
            <a:xfrm>
              <a:off x="5005869" y="1675189"/>
              <a:ext cx="351461" cy="21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∆1</a:t>
              </a:r>
            </a:p>
          </p:txBody>
        </p:sp>
        <p:cxnSp>
          <p:nvCxnSpPr>
            <p:cNvPr id="8238" name="Straight Arrow Connector 130"/>
            <p:cNvCxnSpPr>
              <a:cxnSpLocks noChangeShapeType="1"/>
            </p:cNvCxnSpPr>
            <p:nvPr/>
          </p:nvCxnSpPr>
          <p:spPr bwMode="auto">
            <a:xfrm>
              <a:off x="5538971" y="2177401"/>
              <a:ext cx="2015027" cy="20384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9" name="TextBox 131"/>
            <p:cNvSpPr txBox="1">
              <a:spLocks noChangeArrowheads="1"/>
            </p:cNvSpPr>
            <p:nvPr/>
          </p:nvSpPr>
          <p:spPr bwMode="auto">
            <a:xfrm rot="444204">
              <a:off x="6322427" y="2318947"/>
              <a:ext cx="1134451" cy="23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40" name="TextBox 134"/>
            <p:cNvSpPr txBox="1">
              <a:spLocks noChangeArrowheads="1"/>
            </p:cNvSpPr>
            <p:nvPr/>
          </p:nvSpPr>
          <p:spPr bwMode="auto">
            <a:xfrm rot="-334487">
              <a:off x="6119149" y="1985586"/>
              <a:ext cx="1134451" cy="23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rdma-send</a:t>
              </a:r>
            </a:p>
          </p:txBody>
        </p:sp>
        <p:sp>
          <p:nvSpPr>
            <p:cNvPr id="8241" name="Left Brace 562"/>
            <p:cNvSpPr>
              <a:spLocks/>
            </p:cNvSpPr>
            <p:nvPr/>
          </p:nvSpPr>
          <p:spPr bwMode="auto">
            <a:xfrm>
              <a:off x="5382240" y="1411883"/>
              <a:ext cx="156731" cy="756558"/>
            </a:xfrm>
            <a:prstGeom prst="leftBrace">
              <a:avLst>
                <a:gd name="adj1" fmla="val 52696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cxnSp>
          <p:nvCxnSpPr>
            <p:cNvPr id="8242" name="Straight Arrow Connector 133"/>
            <p:cNvCxnSpPr>
              <a:cxnSpLocks noChangeShapeType="1"/>
            </p:cNvCxnSpPr>
            <p:nvPr/>
          </p:nvCxnSpPr>
          <p:spPr bwMode="auto">
            <a:xfrm flipH="1">
              <a:off x="5538971" y="1974935"/>
              <a:ext cx="2015027" cy="19350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" name="Straight Connector 16"/>
            <p:cNvCxnSpPr>
              <a:cxnSpLocks noChangeShapeType="1"/>
            </p:cNvCxnSpPr>
            <p:nvPr/>
          </p:nvCxnSpPr>
          <p:spPr bwMode="auto">
            <a:xfrm>
              <a:off x="5621437" y="2182730"/>
              <a:ext cx="1930301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4" name="Left Brace 562"/>
            <p:cNvSpPr>
              <a:spLocks/>
            </p:cNvSpPr>
            <p:nvPr/>
          </p:nvSpPr>
          <p:spPr bwMode="auto">
            <a:xfrm rot="10800000">
              <a:off x="7553997" y="1670279"/>
              <a:ext cx="156731" cy="304656"/>
            </a:xfrm>
            <a:prstGeom prst="leftBrace">
              <a:avLst>
                <a:gd name="adj1" fmla="val 52690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sp>
          <p:nvSpPr>
            <p:cNvPr id="8245" name="TextBox 21"/>
            <p:cNvSpPr txBox="1">
              <a:spLocks noChangeArrowheads="1"/>
            </p:cNvSpPr>
            <p:nvPr/>
          </p:nvSpPr>
          <p:spPr bwMode="auto">
            <a:xfrm>
              <a:off x="7710728" y="1702594"/>
              <a:ext cx="8808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CPU Handling</a:t>
              </a:r>
            </a:p>
          </p:txBody>
        </p:sp>
      </p:grpSp>
      <p:grpSp>
        <p:nvGrpSpPr>
          <p:cNvPr id="8202" name="Group 73"/>
          <p:cNvGrpSpPr>
            <a:grpSpLocks/>
          </p:cNvGrpSpPr>
          <p:nvPr/>
        </p:nvGrpSpPr>
        <p:grpSpPr bwMode="auto">
          <a:xfrm>
            <a:off x="5002213" y="2433638"/>
            <a:ext cx="3584575" cy="1139825"/>
            <a:chOff x="5005869" y="1409700"/>
            <a:chExt cx="3585682" cy="1139948"/>
          </a:xfrm>
        </p:grpSpPr>
        <p:cxnSp>
          <p:nvCxnSpPr>
            <p:cNvPr id="8218" name="Straight Arrow Connector 12"/>
            <p:cNvCxnSpPr>
              <a:cxnSpLocks noChangeShapeType="1"/>
            </p:cNvCxnSpPr>
            <p:nvPr/>
          </p:nvCxnSpPr>
          <p:spPr bwMode="auto">
            <a:xfrm>
              <a:off x="5528245" y="1409700"/>
              <a:ext cx="2023493" cy="26052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9" name="TextBox 14"/>
            <p:cNvSpPr txBox="1">
              <a:spLocks noChangeArrowheads="1"/>
            </p:cNvSpPr>
            <p:nvPr/>
          </p:nvSpPr>
          <p:spPr bwMode="auto">
            <a:xfrm rot="472157">
              <a:off x="5630519" y="1431473"/>
              <a:ext cx="1134451" cy="23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rdma_send</a:t>
              </a:r>
            </a:p>
          </p:txBody>
        </p:sp>
        <p:cxnSp>
          <p:nvCxnSpPr>
            <p:cNvPr id="8220" name="Straight Connector 16"/>
            <p:cNvCxnSpPr>
              <a:cxnSpLocks noChangeShapeType="1"/>
            </p:cNvCxnSpPr>
            <p:nvPr/>
          </p:nvCxnSpPr>
          <p:spPr bwMode="auto">
            <a:xfrm>
              <a:off x="5536711" y="1670228"/>
              <a:ext cx="1930301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1" name="Straight Arrow Connector 114"/>
            <p:cNvCxnSpPr>
              <a:cxnSpLocks noChangeShapeType="1"/>
            </p:cNvCxnSpPr>
            <p:nvPr/>
          </p:nvCxnSpPr>
          <p:spPr bwMode="auto">
            <a:xfrm flipH="1">
              <a:off x="5528245" y="1686114"/>
              <a:ext cx="2015027" cy="19380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22" name="TextBox 117"/>
            <p:cNvSpPr txBox="1">
              <a:spLocks noChangeArrowheads="1"/>
            </p:cNvSpPr>
            <p:nvPr/>
          </p:nvSpPr>
          <p:spPr bwMode="auto">
            <a:xfrm rot="-450163">
              <a:off x="6313882" y="1696165"/>
              <a:ext cx="1134451" cy="23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23" name="TextBox 21"/>
            <p:cNvSpPr txBox="1">
              <a:spLocks noChangeArrowheads="1"/>
            </p:cNvSpPr>
            <p:nvPr/>
          </p:nvSpPr>
          <p:spPr bwMode="auto">
            <a:xfrm>
              <a:off x="5005869" y="1675189"/>
              <a:ext cx="351461" cy="21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∆2</a:t>
              </a:r>
            </a:p>
          </p:txBody>
        </p:sp>
        <p:cxnSp>
          <p:nvCxnSpPr>
            <p:cNvPr id="8224" name="Straight Arrow Connector 130"/>
            <p:cNvCxnSpPr>
              <a:cxnSpLocks noChangeShapeType="1"/>
            </p:cNvCxnSpPr>
            <p:nvPr/>
          </p:nvCxnSpPr>
          <p:spPr bwMode="auto">
            <a:xfrm>
              <a:off x="5538971" y="2177401"/>
              <a:ext cx="2015027" cy="20384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25" name="TextBox 131"/>
            <p:cNvSpPr txBox="1">
              <a:spLocks noChangeArrowheads="1"/>
            </p:cNvSpPr>
            <p:nvPr/>
          </p:nvSpPr>
          <p:spPr bwMode="auto">
            <a:xfrm rot="444204">
              <a:off x="6322427" y="2318947"/>
              <a:ext cx="1134451" cy="23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26" name="TextBox 134"/>
            <p:cNvSpPr txBox="1">
              <a:spLocks noChangeArrowheads="1"/>
            </p:cNvSpPr>
            <p:nvPr/>
          </p:nvSpPr>
          <p:spPr bwMode="auto">
            <a:xfrm rot="-334487">
              <a:off x="6119149" y="1985586"/>
              <a:ext cx="1134451" cy="23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rdma-send</a:t>
              </a:r>
            </a:p>
          </p:txBody>
        </p:sp>
        <p:sp>
          <p:nvSpPr>
            <p:cNvPr id="8227" name="Left Brace 562"/>
            <p:cNvSpPr>
              <a:spLocks/>
            </p:cNvSpPr>
            <p:nvPr/>
          </p:nvSpPr>
          <p:spPr bwMode="auto">
            <a:xfrm>
              <a:off x="5382240" y="1411883"/>
              <a:ext cx="156731" cy="756558"/>
            </a:xfrm>
            <a:prstGeom prst="leftBrace">
              <a:avLst>
                <a:gd name="adj1" fmla="val 52696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cxnSp>
          <p:nvCxnSpPr>
            <p:cNvPr id="8228" name="Straight Arrow Connector 133"/>
            <p:cNvCxnSpPr>
              <a:cxnSpLocks noChangeShapeType="1"/>
            </p:cNvCxnSpPr>
            <p:nvPr/>
          </p:nvCxnSpPr>
          <p:spPr bwMode="auto">
            <a:xfrm flipH="1">
              <a:off x="5538971" y="1974935"/>
              <a:ext cx="2015027" cy="19350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9" name="Straight Connector 16"/>
            <p:cNvCxnSpPr>
              <a:cxnSpLocks noChangeShapeType="1"/>
            </p:cNvCxnSpPr>
            <p:nvPr/>
          </p:nvCxnSpPr>
          <p:spPr bwMode="auto">
            <a:xfrm>
              <a:off x="5621437" y="2182730"/>
              <a:ext cx="1930301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0" name="Left Brace 562"/>
            <p:cNvSpPr>
              <a:spLocks/>
            </p:cNvSpPr>
            <p:nvPr/>
          </p:nvSpPr>
          <p:spPr bwMode="auto">
            <a:xfrm rot="10800000">
              <a:off x="7553997" y="1670279"/>
              <a:ext cx="156731" cy="304656"/>
            </a:xfrm>
            <a:prstGeom prst="leftBrace">
              <a:avLst>
                <a:gd name="adj1" fmla="val 52690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sp>
          <p:nvSpPr>
            <p:cNvPr id="8231" name="TextBox 21"/>
            <p:cNvSpPr txBox="1">
              <a:spLocks noChangeArrowheads="1"/>
            </p:cNvSpPr>
            <p:nvPr/>
          </p:nvSpPr>
          <p:spPr bwMode="auto">
            <a:xfrm>
              <a:off x="7710728" y="1702594"/>
              <a:ext cx="8808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CPU Handling</a:t>
              </a:r>
            </a:p>
          </p:txBody>
        </p:sp>
      </p:grpSp>
      <p:grpSp>
        <p:nvGrpSpPr>
          <p:cNvPr id="8203" name="Group 88"/>
          <p:cNvGrpSpPr>
            <a:grpSpLocks/>
          </p:cNvGrpSpPr>
          <p:nvPr/>
        </p:nvGrpSpPr>
        <p:grpSpPr bwMode="auto">
          <a:xfrm>
            <a:off x="5006975" y="3451225"/>
            <a:ext cx="3586163" cy="1139825"/>
            <a:chOff x="5005869" y="1409700"/>
            <a:chExt cx="3585682" cy="1139948"/>
          </a:xfrm>
        </p:grpSpPr>
        <p:cxnSp>
          <p:nvCxnSpPr>
            <p:cNvPr id="8204" name="Straight Arrow Connector 12"/>
            <p:cNvCxnSpPr>
              <a:cxnSpLocks noChangeShapeType="1"/>
            </p:cNvCxnSpPr>
            <p:nvPr/>
          </p:nvCxnSpPr>
          <p:spPr bwMode="auto">
            <a:xfrm>
              <a:off x="5528245" y="1409700"/>
              <a:ext cx="2023493" cy="26052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5" name="TextBox 14"/>
            <p:cNvSpPr txBox="1">
              <a:spLocks noChangeArrowheads="1"/>
            </p:cNvSpPr>
            <p:nvPr/>
          </p:nvSpPr>
          <p:spPr bwMode="auto">
            <a:xfrm rot="472157">
              <a:off x="5630519" y="1431473"/>
              <a:ext cx="1134451" cy="23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rdma_send</a:t>
              </a:r>
            </a:p>
          </p:txBody>
        </p:sp>
        <p:cxnSp>
          <p:nvCxnSpPr>
            <p:cNvPr id="8206" name="Straight Connector 16"/>
            <p:cNvCxnSpPr>
              <a:cxnSpLocks noChangeShapeType="1"/>
            </p:cNvCxnSpPr>
            <p:nvPr/>
          </p:nvCxnSpPr>
          <p:spPr bwMode="auto">
            <a:xfrm>
              <a:off x="5536711" y="1670228"/>
              <a:ext cx="1930301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7" name="Straight Arrow Connector 114"/>
            <p:cNvCxnSpPr>
              <a:cxnSpLocks noChangeShapeType="1"/>
            </p:cNvCxnSpPr>
            <p:nvPr/>
          </p:nvCxnSpPr>
          <p:spPr bwMode="auto">
            <a:xfrm flipH="1">
              <a:off x="5528245" y="1686114"/>
              <a:ext cx="2015027" cy="19380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8" name="TextBox 117"/>
            <p:cNvSpPr txBox="1">
              <a:spLocks noChangeArrowheads="1"/>
            </p:cNvSpPr>
            <p:nvPr/>
          </p:nvSpPr>
          <p:spPr bwMode="auto">
            <a:xfrm rot="-450163">
              <a:off x="6313882" y="1696165"/>
              <a:ext cx="1134451" cy="23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09" name="TextBox 21"/>
            <p:cNvSpPr txBox="1">
              <a:spLocks noChangeArrowheads="1"/>
            </p:cNvSpPr>
            <p:nvPr/>
          </p:nvSpPr>
          <p:spPr bwMode="auto">
            <a:xfrm>
              <a:off x="5005869" y="1675189"/>
              <a:ext cx="351461" cy="21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∆3</a:t>
              </a:r>
            </a:p>
          </p:txBody>
        </p:sp>
        <p:cxnSp>
          <p:nvCxnSpPr>
            <p:cNvPr id="8210" name="Straight Arrow Connector 130"/>
            <p:cNvCxnSpPr>
              <a:cxnSpLocks noChangeShapeType="1"/>
            </p:cNvCxnSpPr>
            <p:nvPr/>
          </p:nvCxnSpPr>
          <p:spPr bwMode="auto">
            <a:xfrm>
              <a:off x="5538971" y="2177401"/>
              <a:ext cx="2015027" cy="20384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1" name="TextBox 131"/>
            <p:cNvSpPr txBox="1">
              <a:spLocks noChangeArrowheads="1"/>
            </p:cNvSpPr>
            <p:nvPr/>
          </p:nvSpPr>
          <p:spPr bwMode="auto">
            <a:xfrm rot="444204">
              <a:off x="6322427" y="2318947"/>
              <a:ext cx="1134451" cy="23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12" name="TextBox 134"/>
            <p:cNvSpPr txBox="1">
              <a:spLocks noChangeArrowheads="1"/>
            </p:cNvSpPr>
            <p:nvPr/>
          </p:nvSpPr>
          <p:spPr bwMode="auto">
            <a:xfrm rot="-334487">
              <a:off x="6119149" y="1985586"/>
              <a:ext cx="1134451" cy="23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rdma-send</a:t>
              </a:r>
            </a:p>
          </p:txBody>
        </p:sp>
        <p:sp>
          <p:nvSpPr>
            <p:cNvPr id="8213" name="Left Brace 562"/>
            <p:cNvSpPr>
              <a:spLocks/>
            </p:cNvSpPr>
            <p:nvPr/>
          </p:nvSpPr>
          <p:spPr bwMode="auto">
            <a:xfrm>
              <a:off x="5382240" y="1411883"/>
              <a:ext cx="156731" cy="756558"/>
            </a:xfrm>
            <a:prstGeom prst="leftBrace">
              <a:avLst>
                <a:gd name="adj1" fmla="val 52696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cxnSp>
          <p:nvCxnSpPr>
            <p:cNvPr id="8214" name="Straight Arrow Connector 133"/>
            <p:cNvCxnSpPr>
              <a:cxnSpLocks noChangeShapeType="1"/>
            </p:cNvCxnSpPr>
            <p:nvPr/>
          </p:nvCxnSpPr>
          <p:spPr bwMode="auto">
            <a:xfrm flipH="1">
              <a:off x="5538971" y="1974935"/>
              <a:ext cx="2015027" cy="19350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5" name="Straight Connector 16"/>
            <p:cNvCxnSpPr>
              <a:cxnSpLocks noChangeShapeType="1"/>
            </p:cNvCxnSpPr>
            <p:nvPr/>
          </p:nvCxnSpPr>
          <p:spPr bwMode="auto">
            <a:xfrm>
              <a:off x="5621437" y="2182730"/>
              <a:ext cx="1930301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6" name="Left Brace 562"/>
            <p:cNvSpPr>
              <a:spLocks/>
            </p:cNvSpPr>
            <p:nvPr/>
          </p:nvSpPr>
          <p:spPr bwMode="auto">
            <a:xfrm rot="10800000">
              <a:off x="7553997" y="1670279"/>
              <a:ext cx="156731" cy="304656"/>
            </a:xfrm>
            <a:prstGeom prst="leftBrace">
              <a:avLst>
                <a:gd name="adj1" fmla="val 52690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sp>
          <p:nvSpPr>
            <p:cNvPr id="8217" name="TextBox 21"/>
            <p:cNvSpPr txBox="1">
              <a:spLocks noChangeArrowheads="1"/>
            </p:cNvSpPr>
            <p:nvPr/>
          </p:nvSpPr>
          <p:spPr bwMode="auto">
            <a:xfrm>
              <a:off x="7710728" y="1702594"/>
              <a:ext cx="8808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CPU Handling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How rdma_mt_lat works</a:t>
            </a:r>
            <a:endParaRPr lang="zh-CN" altLang="en-US" smtClean="0">
              <a:ea typeface="SimSun" pitchFamily="2" charset="-12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122626" y="978802"/>
            <a:ext cx="4006052" cy="3243948"/>
            <a:chOff x="2122626" y="978802"/>
            <a:chExt cx="4006052" cy="3243948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3066391" y="1220102"/>
              <a:ext cx="9298" cy="294549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6" name="Straight Connector 105"/>
            <p:cNvCxnSpPr>
              <a:cxnSpLocks noChangeShapeType="1"/>
            </p:cNvCxnSpPr>
            <p:nvPr/>
          </p:nvCxnSpPr>
          <p:spPr bwMode="auto">
            <a:xfrm>
              <a:off x="5080928" y="1207402"/>
              <a:ext cx="0" cy="30153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97" name="TextBox 10"/>
            <p:cNvSpPr txBox="1">
              <a:spLocks noChangeArrowheads="1"/>
            </p:cNvSpPr>
            <p:nvPr/>
          </p:nvSpPr>
          <p:spPr bwMode="auto">
            <a:xfrm>
              <a:off x="2718728" y="978802"/>
              <a:ext cx="69373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8198" name="TextBox 107"/>
            <p:cNvSpPr txBox="1">
              <a:spLocks noChangeArrowheads="1"/>
            </p:cNvSpPr>
            <p:nvPr/>
          </p:nvSpPr>
          <p:spPr bwMode="auto">
            <a:xfrm>
              <a:off x="4733266" y="978802"/>
              <a:ext cx="6953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Server</a:t>
              </a:r>
            </a:p>
          </p:txBody>
        </p:sp>
        <p:cxnSp>
          <p:nvCxnSpPr>
            <p:cNvPr id="8232" name="Straight Arrow Connector 12"/>
            <p:cNvCxnSpPr>
              <a:cxnSpLocks noChangeShapeType="1"/>
            </p:cNvCxnSpPr>
            <p:nvPr/>
          </p:nvCxnSpPr>
          <p:spPr bwMode="auto">
            <a:xfrm>
              <a:off x="3064962" y="1416952"/>
              <a:ext cx="2023764" cy="65778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3" name="TextBox 14"/>
            <p:cNvSpPr txBox="1">
              <a:spLocks noChangeArrowheads="1"/>
            </p:cNvSpPr>
            <p:nvPr/>
          </p:nvSpPr>
          <p:spPr bwMode="auto">
            <a:xfrm rot="1072345">
              <a:off x="3643738" y="1551412"/>
              <a:ext cx="9125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 dirty="0" err="1" smtClean="0">
                  <a:solidFill>
                    <a:schemeClr val="accent2"/>
                  </a:solidFill>
                </a:rPr>
                <a:t>rdma_req</a:t>
              </a:r>
              <a:endParaRPr lang="en-US" altLang="en-US" sz="9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8234" name="Straight Connector 16"/>
            <p:cNvCxnSpPr>
              <a:cxnSpLocks noChangeShapeType="1"/>
            </p:cNvCxnSpPr>
            <p:nvPr/>
          </p:nvCxnSpPr>
          <p:spPr bwMode="auto">
            <a:xfrm>
              <a:off x="3073429" y="2074736"/>
              <a:ext cx="1930559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5" name="Straight Arrow Connector 114"/>
            <p:cNvCxnSpPr>
              <a:cxnSpLocks noChangeShapeType="1"/>
              <a:stCxn id="8244" idx="2"/>
            </p:cNvCxnSpPr>
            <p:nvPr/>
          </p:nvCxnSpPr>
          <p:spPr bwMode="auto">
            <a:xfrm flipH="1">
              <a:off x="3066391" y="2074864"/>
              <a:ext cx="2024594" cy="44807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6" name="TextBox 117"/>
            <p:cNvSpPr txBox="1">
              <a:spLocks noChangeArrowheads="1"/>
            </p:cNvSpPr>
            <p:nvPr/>
          </p:nvSpPr>
          <p:spPr bwMode="auto">
            <a:xfrm rot="20761706">
              <a:off x="3691756" y="2351502"/>
              <a:ext cx="8633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37" name="TextBox 21"/>
            <p:cNvSpPr txBox="1">
              <a:spLocks noChangeArrowheads="1"/>
            </p:cNvSpPr>
            <p:nvPr/>
          </p:nvSpPr>
          <p:spPr bwMode="auto">
            <a:xfrm>
              <a:off x="2627081" y="1643015"/>
              <a:ext cx="4345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700" dirty="0" smtClean="0">
                  <a:solidFill>
                    <a:schemeClr val="tx1"/>
                  </a:solidFill>
                </a:rPr>
                <a:t>1.2us</a:t>
              </a:r>
              <a:endParaRPr lang="en-US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238" name="Straight Arrow Connector 130"/>
            <p:cNvCxnSpPr>
              <a:cxnSpLocks noChangeShapeType="1"/>
            </p:cNvCxnSpPr>
            <p:nvPr/>
          </p:nvCxnSpPr>
          <p:spPr bwMode="auto">
            <a:xfrm>
              <a:off x="3075689" y="3340962"/>
              <a:ext cx="2015297" cy="51468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9" name="TextBox 131"/>
            <p:cNvSpPr txBox="1">
              <a:spLocks noChangeArrowheads="1"/>
            </p:cNvSpPr>
            <p:nvPr/>
          </p:nvSpPr>
          <p:spPr bwMode="auto">
            <a:xfrm rot="860403">
              <a:off x="3496085" y="3547953"/>
              <a:ext cx="120785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 dirty="0">
                  <a:solidFill>
                    <a:schemeClr val="accent2"/>
                  </a:solidFill>
                </a:rPr>
                <a:t>ACK</a:t>
              </a:r>
            </a:p>
          </p:txBody>
        </p:sp>
        <p:sp>
          <p:nvSpPr>
            <p:cNvPr id="8240" name="TextBox 134"/>
            <p:cNvSpPr txBox="1">
              <a:spLocks noChangeArrowheads="1"/>
            </p:cNvSpPr>
            <p:nvPr/>
          </p:nvSpPr>
          <p:spPr bwMode="auto">
            <a:xfrm rot="20796998">
              <a:off x="3655630" y="2847144"/>
              <a:ext cx="12676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900" b="1" dirty="0" err="1" smtClean="0">
                  <a:solidFill>
                    <a:schemeClr val="accent2"/>
                  </a:solidFill>
                </a:rPr>
                <a:t>rdma-rsp</a:t>
              </a:r>
              <a:endParaRPr lang="en-US" altLang="en-US" sz="9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8242" name="Straight Arrow Connector 133"/>
            <p:cNvCxnSpPr>
              <a:cxnSpLocks noChangeShapeType="1"/>
            </p:cNvCxnSpPr>
            <p:nvPr/>
          </p:nvCxnSpPr>
          <p:spPr bwMode="auto">
            <a:xfrm flipH="1">
              <a:off x="3075689" y="2829774"/>
              <a:ext cx="2015298" cy="5111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" name="Straight Connector 16"/>
            <p:cNvCxnSpPr>
              <a:cxnSpLocks noChangeShapeType="1"/>
            </p:cNvCxnSpPr>
            <p:nvPr/>
          </p:nvCxnSpPr>
          <p:spPr bwMode="auto">
            <a:xfrm>
              <a:off x="3158166" y="3354417"/>
              <a:ext cx="1930559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4" name="Left Brace 562"/>
            <p:cNvSpPr>
              <a:spLocks/>
            </p:cNvSpPr>
            <p:nvPr/>
          </p:nvSpPr>
          <p:spPr bwMode="auto">
            <a:xfrm rot="10800000">
              <a:off x="5090985" y="2074864"/>
              <a:ext cx="156752" cy="769198"/>
            </a:xfrm>
            <a:prstGeom prst="leftBrace">
              <a:avLst>
                <a:gd name="adj1" fmla="val 52690"/>
                <a:gd name="adj2" fmla="val 50269"/>
              </a:avLst>
            </a:prstGeom>
            <a:solidFill>
              <a:schemeClr val="bg1"/>
            </a:soli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800">
                <a:solidFill>
                  <a:schemeClr val="tx1"/>
                </a:solidFill>
                <a:ea typeface="SimSun" pitchFamily="2" charset="-122"/>
              </a:endParaRPr>
            </a:p>
          </p:txBody>
        </p:sp>
        <p:sp>
          <p:nvSpPr>
            <p:cNvPr id="8245" name="TextBox 21"/>
            <p:cNvSpPr txBox="1">
              <a:spLocks noChangeArrowheads="1"/>
            </p:cNvSpPr>
            <p:nvPr/>
          </p:nvSpPr>
          <p:spPr bwMode="auto">
            <a:xfrm>
              <a:off x="5247737" y="2156454"/>
              <a:ext cx="880941" cy="54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800">
                  <a:solidFill>
                    <a:schemeClr val="tx1"/>
                  </a:solidFill>
                </a:rPr>
                <a:t>CPU Handling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2232025" y="1415814"/>
              <a:ext cx="832937" cy="41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2718728" y="2074736"/>
              <a:ext cx="346233" cy="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2462213" y="2516459"/>
              <a:ext cx="60274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893655" y="1416951"/>
              <a:ext cx="0" cy="1927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H="1">
              <a:off x="2893655" y="2074736"/>
              <a:ext cx="2806" cy="1303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2890849" y="2363816"/>
              <a:ext cx="0" cy="1526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2896461" y="1922221"/>
              <a:ext cx="0" cy="1526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21"/>
            <p:cNvSpPr txBox="1">
              <a:spLocks noChangeArrowheads="1"/>
            </p:cNvSpPr>
            <p:nvPr/>
          </p:nvSpPr>
          <p:spPr bwMode="auto">
            <a:xfrm>
              <a:off x="2627081" y="2150661"/>
              <a:ext cx="4345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700" dirty="0" smtClean="0">
                  <a:solidFill>
                    <a:schemeClr val="tx1"/>
                  </a:solidFill>
                </a:rPr>
                <a:t>0.9us</a:t>
              </a:r>
              <a:endParaRPr lang="en-US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572742" y="1415814"/>
              <a:ext cx="0" cy="4606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 flipV="1">
              <a:off x="2565162" y="2074736"/>
              <a:ext cx="7580" cy="4508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2257425" y="3340962"/>
              <a:ext cx="8129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21"/>
            <p:cNvSpPr txBox="1">
              <a:spLocks noChangeArrowheads="1"/>
            </p:cNvSpPr>
            <p:nvPr/>
          </p:nvSpPr>
          <p:spPr bwMode="auto">
            <a:xfrm>
              <a:off x="2339900" y="1876425"/>
              <a:ext cx="4345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700" dirty="0" smtClean="0">
                  <a:solidFill>
                    <a:schemeClr val="tx1"/>
                  </a:solidFill>
                </a:rPr>
                <a:t>2.1us</a:t>
              </a:r>
              <a:endParaRPr lang="en-US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2339900" y="1415814"/>
              <a:ext cx="0" cy="8830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39900" y="2529862"/>
              <a:ext cx="7580" cy="824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Box 21"/>
            <p:cNvSpPr txBox="1">
              <a:spLocks noChangeArrowheads="1"/>
            </p:cNvSpPr>
            <p:nvPr/>
          </p:nvSpPr>
          <p:spPr bwMode="auto">
            <a:xfrm>
              <a:off x="2122626" y="2324934"/>
              <a:ext cx="43454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700" dirty="0" smtClean="0">
                  <a:solidFill>
                    <a:schemeClr val="tx1"/>
                  </a:solidFill>
                </a:rPr>
                <a:t>3.2us</a:t>
              </a:r>
              <a:endParaRPr lang="en-US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5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smtClean="0">
                <a:ea typeface="SimSun" pitchFamily="2" charset="-122"/>
              </a:rPr>
              <a:t>Arch in Future</a:t>
            </a:r>
          </a:p>
        </p:txBody>
      </p:sp>
      <p:grpSp>
        <p:nvGrpSpPr>
          <p:cNvPr id="9219" name="Group 11"/>
          <p:cNvGrpSpPr>
            <a:grpSpLocks/>
          </p:cNvGrpSpPr>
          <p:nvPr/>
        </p:nvGrpSpPr>
        <p:grpSpPr bwMode="auto">
          <a:xfrm>
            <a:off x="649288" y="1408113"/>
            <a:ext cx="3536950" cy="2559050"/>
            <a:chOff x="649750" y="1407915"/>
            <a:chExt cx="3536660" cy="2558524"/>
          </a:xfrm>
        </p:grpSpPr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1621220" y="2103097"/>
              <a:ext cx="2495345" cy="1026901"/>
            </a:xfrm>
            <a:custGeom>
              <a:avLst/>
              <a:gdLst>
                <a:gd name="T0" fmla="*/ 2147483647 w 3310"/>
                <a:gd name="T1" fmla="*/ 2147483647 h 1086"/>
                <a:gd name="T2" fmla="*/ 2147483647 w 3310"/>
                <a:gd name="T3" fmla="*/ 2147483647 h 1086"/>
                <a:gd name="T4" fmla="*/ 2147483647 w 3310"/>
                <a:gd name="T5" fmla="*/ 2147483647 h 1086"/>
                <a:gd name="T6" fmla="*/ 2147483647 w 3310"/>
                <a:gd name="T7" fmla="*/ 2147483647 h 1086"/>
                <a:gd name="T8" fmla="*/ 2147483647 w 3310"/>
                <a:gd name="T9" fmla="*/ 2147483647 h 1086"/>
                <a:gd name="T10" fmla="*/ 2147483647 w 3310"/>
                <a:gd name="T11" fmla="*/ 2147483647 h 1086"/>
                <a:gd name="T12" fmla="*/ 2147483647 w 3310"/>
                <a:gd name="T13" fmla="*/ 2147483647 h 1086"/>
                <a:gd name="T14" fmla="*/ 2147483647 w 3310"/>
                <a:gd name="T15" fmla="*/ 2147483647 h 1086"/>
                <a:gd name="T16" fmla="*/ 2147483647 w 3310"/>
                <a:gd name="T17" fmla="*/ 2147483647 h 1086"/>
                <a:gd name="T18" fmla="*/ 2147483647 w 3310"/>
                <a:gd name="T19" fmla="*/ 2147483647 h 1086"/>
                <a:gd name="T20" fmla="*/ 2147483647 w 3310"/>
                <a:gd name="T21" fmla="*/ 2147483647 h 1086"/>
                <a:gd name="T22" fmla="*/ 2147483647 w 3310"/>
                <a:gd name="T23" fmla="*/ 2147483647 h 10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10" h="1086">
                  <a:moveTo>
                    <a:pt x="336" y="372"/>
                  </a:moveTo>
                  <a:cubicBezTo>
                    <a:pt x="334" y="98"/>
                    <a:pt x="1016" y="130"/>
                    <a:pt x="1069" y="181"/>
                  </a:cubicBezTo>
                  <a:cubicBezTo>
                    <a:pt x="1285" y="22"/>
                    <a:pt x="1513" y="100"/>
                    <a:pt x="1684" y="133"/>
                  </a:cubicBezTo>
                  <a:cubicBezTo>
                    <a:pt x="1904" y="6"/>
                    <a:pt x="2100" y="68"/>
                    <a:pt x="2208" y="118"/>
                  </a:cubicBezTo>
                  <a:cubicBezTo>
                    <a:pt x="2248" y="68"/>
                    <a:pt x="2680" y="0"/>
                    <a:pt x="2814" y="180"/>
                  </a:cubicBezTo>
                  <a:cubicBezTo>
                    <a:pt x="3018" y="208"/>
                    <a:pt x="3166" y="288"/>
                    <a:pt x="3064" y="392"/>
                  </a:cubicBezTo>
                  <a:cubicBezTo>
                    <a:pt x="3310" y="520"/>
                    <a:pt x="3072" y="680"/>
                    <a:pt x="2754" y="704"/>
                  </a:cubicBezTo>
                  <a:cubicBezTo>
                    <a:pt x="2722" y="812"/>
                    <a:pt x="2506" y="922"/>
                    <a:pt x="2114" y="850"/>
                  </a:cubicBezTo>
                  <a:cubicBezTo>
                    <a:pt x="2024" y="910"/>
                    <a:pt x="1756" y="1086"/>
                    <a:pt x="1244" y="896"/>
                  </a:cubicBezTo>
                  <a:cubicBezTo>
                    <a:pt x="1018" y="938"/>
                    <a:pt x="732" y="972"/>
                    <a:pt x="478" y="814"/>
                  </a:cubicBezTo>
                  <a:cubicBezTo>
                    <a:pt x="146" y="812"/>
                    <a:pt x="52" y="766"/>
                    <a:pt x="176" y="610"/>
                  </a:cubicBezTo>
                  <a:cubicBezTo>
                    <a:pt x="36" y="548"/>
                    <a:pt x="0" y="364"/>
                    <a:pt x="336" y="372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椭圆 27658"/>
            <p:cNvSpPr/>
            <p:nvPr/>
          </p:nvSpPr>
          <p:spPr>
            <a:xfrm>
              <a:off x="649750" y="1596788"/>
              <a:ext cx="888927" cy="50630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HCA_1</a:t>
              </a:r>
            </a:p>
          </p:txBody>
        </p:sp>
        <p:cxnSp>
          <p:nvCxnSpPr>
            <p:cNvPr id="85" name="Straight Connector 219"/>
            <p:cNvCxnSpPr>
              <a:cxnSpLocks noChangeShapeType="1"/>
              <a:stCxn id="84" idx="5"/>
            </p:cNvCxnSpPr>
            <p:nvPr/>
          </p:nvCxnSpPr>
          <p:spPr bwMode="auto">
            <a:xfrm>
              <a:off x="1408513" y="2030087"/>
              <a:ext cx="534943" cy="27458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6" name="椭圆 27658"/>
            <p:cNvSpPr/>
            <p:nvPr/>
          </p:nvSpPr>
          <p:spPr>
            <a:xfrm>
              <a:off x="3040329" y="1407915"/>
              <a:ext cx="888927" cy="50630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HCA_2</a:t>
              </a:r>
            </a:p>
          </p:txBody>
        </p:sp>
        <p:sp>
          <p:nvSpPr>
            <p:cNvPr id="87" name="椭圆 27658"/>
            <p:cNvSpPr/>
            <p:nvPr/>
          </p:nvSpPr>
          <p:spPr>
            <a:xfrm>
              <a:off x="3297483" y="3388708"/>
              <a:ext cx="888927" cy="50630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HCA_3</a:t>
              </a:r>
            </a:p>
          </p:txBody>
        </p:sp>
        <p:sp>
          <p:nvSpPr>
            <p:cNvPr id="88" name="椭圆 27658"/>
            <p:cNvSpPr/>
            <p:nvPr/>
          </p:nvSpPr>
          <p:spPr>
            <a:xfrm>
              <a:off x="786264" y="3271257"/>
              <a:ext cx="888927" cy="50472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HCA_N</a:t>
              </a:r>
            </a:p>
          </p:txBody>
        </p:sp>
        <p:cxnSp>
          <p:nvCxnSpPr>
            <p:cNvPr id="89" name="Straight Connector 219"/>
            <p:cNvCxnSpPr>
              <a:cxnSpLocks noChangeShapeType="1"/>
              <a:stCxn id="86" idx="4"/>
            </p:cNvCxnSpPr>
            <p:nvPr/>
          </p:nvCxnSpPr>
          <p:spPr bwMode="auto">
            <a:xfrm flipH="1">
              <a:off x="3143508" y="1914223"/>
              <a:ext cx="341285" cy="25236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0" name="Straight Connector 219"/>
            <p:cNvCxnSpPr>
              <a:cxnSpLocks noChangeShapeType="1"/>
              <a:endCxn id="87" idx="0"/>
            </p:cNvCxnSpPr>
            <p:nvPr/>
          </p:nvCxnSpPr>
          <p:spPr bwMode="auto">
            <a:xfrm>
              <a:off x="3484793" y="2895096"/>
              <a:ext cx="257154" cy="49361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1" name="Straight Connector 219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230727" y="2895096"/>
              <a:ext cx="834957" cy="37616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27" name="椭圆 27658"/>
            <p:cNvSpPr/>
            <p:nvPr/>
          </p:nvSpPr>
          <p:spPr>
            <a:xfrm>
              <a:off x="2151402" y="3460130"/>
              <a:ext cx="888927" cy="50630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HCA ...</a:t>
              </a:r>
            </a:p>
          </p:txBody>
        </p:sp>
        <p:cxnSp>
          <p:nvCxnSpPr>
            <p:cNvPr id="128" name="Straight Connector 219"/>
            <p:cNvCxnSpPr>
              <a:cxnSpLocks noChangeShapeType="1"/>
              <a:endCxn id="127" idx="0"/>
            </p:cNvCxnSpPr>
            <p:nvPr/>
          </p:nvCxnSpPr>
          <p:spPr bwMode="auto">
            <a:xfrm flipH="1">
              <a:off x="2595865" y="2966520"/>
              <a:ext cx="174611" cy="49361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9220" name="Group 91"/>
          <p:cNvGrpSpPr>
            <a:grpSpLocks/>
          </p:cNvGrpSpPr>
          <p:nvPr/>
        </p:nvGrpSpPr>
        <p:grpSpPr bwMode="auto">
          <a:xfrm>
            <a:off x="5272088" y="1147763"/>
            <a:ext cx="3648075" cy="2847975"/>
            <a:chOff x="5155020" y="1577062"/>
            <a:chExt cx="3648075" cy="2847975"/>
          </a:xfrm>
        </p:grpSpPr>
        <p:sp>
          <p:nvSpPr>
            <p:cNvPr id="103" name="Rounded Rectangle 102"/>
            <p:cNvSpPr/>
            <p:nvPr/>
          </p:nvSpPr>
          <p:spPr>
            <a:xfrm>
              <a:off x="5155020" y="1577062"/>
              <a:ext cx="3648075" cy="2847975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24" name="Rectangle 103"/>
            <p:cNvSpPr>
              <a:spLocks noChangeArrowheads="1"/>
            </p:cNvSpPr>
            <p:nvPr/>
          </p:nvSpPr>
          <p:spPr bwMode="auto">
            <a:xfrm>
              <a:off x="5470053" y="2402085"/>
              <a:ext cx="795492" cy="20155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QP2</a:t>
              </a:r>
            </a:p>
          </p:txBody>
        </p:sp>
        <p:sp>
          <p:nvSpPr>
            <p:cNvPr id="9225" name="Rectangle 107"/>
            <p:cNvSpPr>
              <a:spLocks noChangeArrowheads="1"/>
            </p:cNvSpPr>
            <p:nvPr/>
          </p:nvSpPr>
          <p:spPr bwMode="auto">
            <a:xfrm>
              <a:off x="5470053" y="2705203"/>
              <a:ext cx="795492" cy="20155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QP3</a:t>
              </a:r>
            </a:p>
          </p:txBody>
        </p:sp>
        <p:sp>
          <p:nvSpPr>
            <p:cNvPr id="9226" name="Rectangle 21"/>
            <p:cNvSpPr>
              <a:spLocks noChangeArrowheads="1"/>
            </p:cNvSpPr>
            <p:nvPr/>
          </p:nvSpPr>
          <p:spPr bwMode="auto">
            <a:xfrm>
              <a:off x="5470053" y="3016257"/>
              <a:ext cx="795492" cy="20313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QP4</a:t>
              </a:r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5470053" y="3857372"/>
              <a:ext cx="795492" cy="201551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QPm</a:t>
              </a:r>
            </a:p>
          </p:txBody>
        </p:sp>
        <p:sp>
          <p:nvSpPr>
            <p:cNvPr id="9228" name="Rectangle 16"/>
            <p:cNvSpPr>
              <a:spLocks noChangeArrowheads="1"/>
            </p:cNvSpPr>
            <p:nvPr/>
          </p:nvSpPr>
          <p:spPr bwMode="auto">
            <a:xfrm>
              <a:off x="7793990" y="2402430"/>
              <a:ext cx="795492" cy="2015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itchFamily="18" charset="0"/>
                  <a:ea typeface="SimSun" pitchFamily="2" charset="-122"/>
                </a:rPr>
                <a:t>T1</a:t>
              </a:r>
              <a:endParaRPr lang="en-US" alt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229" name="Rectangle 17"/>
            <p:cNvSpPr>
              <a:spLocks noChangeArrowheads="1"/>
            </p:cNvSpPr>
            <p:nvPr/>
          </p:nvSpPr>
          <p:spPr bwMode="auto">
            <a:xfrm>
              <a:off x="7793990" y="2705548"/>
              <a:ext cx="795492" cy="2015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T2</a:t>
              </a:r>
            </a:p>
          </p:txBody>
        </p:sp>
        <p:sp>
          <p:nvSpPr>
            <p:cNvPr id="9230" name="Rectangle 21"/>
            <p:cNvSpPr>
              <a:spLocks noChangeArrowheads="1"/>
            </p:cNvSpPr>
            <p:nvPr/>
          </p:nvSpPr>
          <p:spPr bwMode="auto">
            <a:xfrm>
              <a:off x="7793990" y="3016602"/>
              <a:ext cx="795492" cy="203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T3</a:t>
              </a:r>
            </a:p>
          </p:txBody>
        </p:sp>
        <p:sp>
          <p:nvSpPr>
            <p:cNvPr id="9231" name="Rectangle 24"/>
            <p:cNvSpPr>
              <a:spLocks noChangeArrowheads="1"/>
            </p:cNvSpPr>
            <p:nvPr/>
          </p:nvSpPr>
          <p:spPr bwMode="auto">
            <a:xfrm>
              <a:off x="7793990" y="3857717"/>
              <a:ext cx="795492" cy="2015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Tn-2</a:t>
              </a:r>
            </a:p>
          </p:txBody>
        </p:sp>
        <p:cxnSp>
          <p:nvCxnSpPr>
            <p:cNvPr id="9232" name="Straight Connector 219"/>
            <p:cNvCxnSpPr>
              <a:cxnSpLocks noChangeShapeType="1"/>
              <a:stCxn id="9236" idx="3"/>
              <a:endCxn id="9228" idx="1"/>
            </p:cNvCxnSpPr>
            <p:nvPr/>
          </p:nvCxnSpPr>
          <p:spPr bwMode="auto">
            <a:xfrm flipV="1">
              <a:off x="7370282" y="2503206"/>
              <a:ext cx="423708" cy="587977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3" name="Straight Connector 219"/>
            <p:cNvCxnSpPr>
              <a:cxnSpLocks noChangeShapeType="1"/>
              <a:stCxn id="9236" idx="3"/>
              <a:endCxn id="9229" idx="1"/>
            </p:cNvCxnSpPr>
            <p:nvPr/>
          </p:nvCxnSpPr>
          <p:spPr bwMode="auto">
            <a:xfrm flipV="1">
              <a:off x="7370282" y="2806324"/>
              <a:ext cx="423708" cy="284859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4" name="Straight Connector 219"/>
            <p:cNvCxnSpPr>
              <a:cxnSpLocks noChangeShapeType="1"/>
              <a:stCxn id="9236" idx="3"/>
              <a:endCxn id="9230" idx="1"/>
            </p:cNvCxnSpPr>
            <p:nvPr/>
          </p:nvCxnSpPr>
          <p:spPr bwMode="auto">
            <a:xfrm>
              <a:off x="7370282" y="3091183"/>
              <a:ext cx="423708" cy="26988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5" name="Straight Connector 219"/>
            <p:cNvCxnSpPr>
              <a:cxnSpLocks noChangeShapeType="1"/>
              <a:stCxn id="9236" idx="3"/>
              <a:endCxn id="9231" idx="1"/>
            </p:cNvCxnSpPr>
            <p:nvPr/>
          </p:nvCxnSpPr>
          <p:spPr bwMode="auto">
            <a:xfrm>
              <a:off x="7370282" y="3091183"/>
              <a:ext cx="423708" cy="867310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36" name="Rectangle 21"/>
            <p:cNvSpPr>
              <a:spLocks noChangeArrowheads="1"/>
            </p:cNvSpPr>
            <p:nvPr/>
          </p:nvSpPr>
          <p:spPr bwMode="auto">
            <a:xfrm>
              <a:off x="6574790" y="2899161"/>
              <a:ext cx="795492" cy="38404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RDMA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pitchFamily="18" charset="0"/>
                </a:rPr>
                <a:t>Thread</a:t>
              </a:r>
            </a:p>
          </p:txBody>
        </p:sp>
        <p:cxnSp>
          <p:nvCxnSpPr>
            <p:cNvPr id="9237" name="Straight Connector 219"/>
            <p:cNvCxnSpPr>
              <a:cxnSpLocks noChangeShapeType="1"/>
              <a:stCxn id="9226" idx="3"/>
              <a:endCxn id="9236" idx="1"/>
            </p:cNvCxnSpPr>
            <p:nvPr/>
          </p:nvCxnSpPr>
          <p:spPr bwMode="auto">
            <a:xfrm flipV="1">
              <a:off x="6265545" y="3091183"/>
              <a:ext cx="309245" cy="26643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8" name="Straight Connector 219"/>
            <p:cNvCxnSpPr>
              <a:cxnSpLocks noChangeShapeType="1"/>
              <a:stCxn id="9225" idx="3"/>
              <a:endCxn id="9236" idx="1"/>
            </p:cNvCxnSpPr>
            <p:nvPr/>
          </p:nvCxnSpPr>
          <p:spPr bwMode="auto">
            <a:xfrm>
              <a:off x="6265545" y="2805979"/>
              <a:ext cx="309245" cy="285204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9" name="Straight Connector 219"/>
            <p:cNvCxnSpPr>
              <a:cxnSpLocks noChangeShapeType="1"/>
              <a:stCxn id="9224" idx="3"/>
              <a:endCxn id="9236" idx="1"/>
            </p:cNvCxnSpPr>
            <p:nvPr/>
          </p:nvCxnSpPr>
          <p:spPr bwMode="auto">
            <a:xfrm>
              <a:off x="6265545" y="2502861"/>
              <a:ext cx="309245" cy="588322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0" name="Straight Connector 219"/>
            <p:cNvCxnSpPr>
              <a:cxnSpLocks noChangeShapeType="1"/>
              <a:stCxn id="9227" idx="3"/>
              <a:endCxn id="9236" idx="1"/>
            </p:cNvCxnSpPr>
            <p:nvPr/>
          </p:nvCxnSpPr>
          <p:spPr bwMode="auto">
            <a:xfrm flipV="1">
              <a:off x="6265545" y="3091183"/>
              <a:ext cx="309245" cy="866965"/>
            </a:xfrm>
            <a:prstGeom prst="line">
              <a:avLst/>
            </a:prstGeom>
            <a:noFill/>
            <a:ln w="12700" algn="ctr">
              <a:solidFill>
                <a:srgbClr val="FFC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椭圆 103"/>
            <p:cNvSpPr/>
            <p:nvPr/>
          </p:nvSpPr>
          <p:spPr>
            <a:xfrm>
              <a:off x="5975757" y="1680249"/>
              <a:ext cx="889000" cy="5064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Connection pool</a:t>
              </a:r>
            </a:p>
          </p:txBody>
        </p:sp>
        <p:sp>
          <p:nvSpPr>
            <p:cNvPr id="125" name="椭圆 47"/>
            <p:cNvSpPr/>
            <p:nvPr/>
          </p:nvSpPr>
          <p:spPr>
            <a:xfrm>
              <a:off x="7309257" y="1680249"/>
              <a:ext cx="889000" cy="5064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00" dirty="0"/>
                <a:t>Registered Memory pool</a:t>
              </a:r>
            </a:p>
          </p:txBody>
        </p:sp>
        <p:sp>
          <p:nvSpPr>
            <p:cNvPr id="9243" name="TextBox 125"/>
            <p:cNvSpPr txBox="1">
              <a:spLocks noChangeArrowheads="1"/>
            </p:cNvSpPr>
            <p:nvPr/>
          </p:nvSpPr>
          <p:spPr bwMode="auto">
            <a:xfrm>
              <a:off x="5470053" y="2134083"/>
              <a:ext cx="79549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§"/>
                <a:defRPr sz="220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2B6F7D"/>
                </a:buClr>
                <a:buSzPct val="115000"/>
                <a:buFont typeface="Wingdings" pitchFamily="2" charset="2"/>
                <a:buChar char="-"/>
                <a:defRPr sz="17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2B6F7D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Lucida Grande"/>
                <a:buChar char="›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Threads</a:t>
              </a:r>
            </a:p>
          </p:txBody>
        </p:sp>
      </p:grpSp>
      <p:sp>
        <p:nvSpPr>
          <p:cNvPr id="13" name="Striped Right Arrow 12"/>
          <p:cNvSpPr/>
          <p:nvPr/>
        </p:nvSpPr>
        <p:spPr bwMode="auto">
          <a:xfrm>
            <a:off x="3929063" y="1531938"/>
            <a:ext cx="1343025" cy="173037"/>
          </a:xfrm>
          <a:prstGeom prst="strip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0775" y="2420938"/>
            <a:ext cx="9556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/>
              <a:t>IB Switches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8600" y="4962525"/>
            <a:ext cx="838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1" tIns="45646" rIns="91291" bIns="45646"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CA4C28-641F-4509-A24B-E1BD323BA343}" type="slidenum">
              <a:rPr lang="en-US" altLang="en-US" sz="1000" b="1">
                <a:solidFill>
                  <a:schemeClr val="bg2"/>
                </a:solidFill>
                <a:latin typeface="Arial Narrow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 b="1">
              <a:solidFill>
                <a:schemeClr val="accent2"/>
              </a:solidFill>
              <a:latin typeface="Arial Narrow" pitchFamily="34" charset="0"/>
            </a:endParaRPr>
          </a:p>
        </p:txBody>
      </p:sp>
      <p:pic>
        <p:nvPicPr>
          <p:cNvPr id="10243" name="Picture 18" descr="cover_img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15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530600"/>
            <a:ext cx="1885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228600" y="969963"/>
            <a:ext cx="8716963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2B6F7D"/>
              </a:buClr>
              <a:buSzPct val="115000"/>
              <a:buFont typeface="Wingdings" pitchFamily="2" charset="2"/>
              <a:buChar char="§"/>
              <a:defRPr sz="22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2B6F7D"/>
              </a:buClr>
              <a:buSzPct val="115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B6F7D"/>
              </a:buClr>
              <a:buSzPct val="115000"/>
              <a:buFont typeface="Wingdings" pitchFamily="2" charset="2"/>
              <a:buChar char="-"/>
              <a:defRPr sz="17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2B6F7D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›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Q&amp;A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746375"/>
            <a:ext cx="6507162" cy="954088"/>
          </a:xfrm>
        </p:spPr>
        <p:txBody>
          <a:bodyPr lIns="0" tIns="0" rIns="0" bIns="0" anchor="b"/>
          <a:lstStyle/>
          <a:p>
            <a:pPr eaLnBrk="1" hangingPunct="1"/>
            <a:r>
              <a:rPr lang="en-US" altLang="zh-CN" sz="2600" smtClean="0">
                <a:latin typeface="Arial" pitchFamily="34" charset="0"/>
                <a:cs typeface="Arial" pitchFamily="34" charset="0"/>
              </a:rPr>
              <a:t>Q&amp;A</a:t>
            </a:r>
            <a:br>
              <a:rPr lang="en-US" altLang="zh-CN" sz="2600" smtClean="0">
                <a:latin typeface="Arial" pitchFamily="34" charset="0"/>
                <a:cs typeface="Arial" pitchFamily="34" charset="0"/>
              </a:rPr>
            </a:br>
            <a:r>
              <a:rPr lang="en-US" altLang="zh-CN" sz="26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2600" smtClean="0">
                <a:latin typeface="Arial" pitchFamily="34" charset="0"/>
                <a:cs typeface="Arial" pitchFamily="34" charset="0"/>
              </a:rPr>
            </a:br>
            <a:r>
              <a:rPr lang="en-US" altLang="zh-CN" sz="2600" smtClean="0"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MA Programming how-to">
  <a:themeElements>
    <a:clrScheme name="">
      <a:dk1>
        <a:srgbClr val="000000"/>
      </a:dk1>
      <a:lt1>
        <a:srgbClr val="FFFFFF"/>
      </a:lt1>
      <a:dk2>
        <a:srgbClr val="7596CA"/>
      </a:dk2>
      <a:lt2>
        <a:srgbClr val="555555"/>
      </a:lt2>
      <a:accent1>
        <a:srgbClr val="183D81"/>
      </a:accent1>
      <a:accent2>
        <a:srgbClr val="EE8518"/>
      </a:accent2>
      <a:accent3>
        <a:srgbClr val="FFFFFF"/>
      </a:accent3>
      <a:accent4>
        <a:srgbClr val="000000"/>
      </a:accent4>
      <a:accent5>
        <a:srgbClr val="ABAFC1"/>
      </a:accent5>
      <a:accent6>
        <a:srgbClr val="D87815"/>
      </a:accent6>
      <a:hlink>
        <a:srgbClr val="83649E"/>
      </a:hlink>
      <a:folHlink>
        <a:srgbClr val="D59E5C"/>
      </a:folHlink>
    </a:clrScheme>
    <a:fontScheme name="RDMA Programming how-to">
      <a:majorFont>
        <a:latin typeface="Arial Narrow Bol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RDMA Programming how-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MA Programming how-t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MA Programming how-t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MA Programming how-t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MA Programming how-t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MA Programming how-t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MA Programming how-to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MA Programming how-to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lnx_new_temp_2009">
  <a:themeElements>
    <a:clrScheme name="">
      <a:dk1>
        <a:srgbClr val="000000"/>
      </a:dk1>
      <a:lt1>
        <a:srgbClr val="FFFFFF"/>
      </a:lt1>
      <a:dk2>
        <a:srgbClr val="7596CA"/>
      </a:dk2>
      <a:lt2>
        <a:srgbClr val="555555"/>
      </a:lt2>
      <a:accent1>
        <a:srgbClr val="183D81"/>
      </a:accent1>
      <a:accent2>
        <a:srgbClr val="EE8518"/>
      </a:accent2>
      <a:accent3>
        <a:srgbClr val="FFFFFF"/>
      </a:accent3>
      <a:accent4>
        <a:srgbClr val="000000"/>
      </a:accent4>
      <a:accent5>
        <a:srgbClr val="ABAFC1"/>
      </a:accent5>
      <a:accent6>
        <a:srgbClr val="D87815"/>
      </a:accent6>
      <a:hlink>
        <a:srgbClr val="83649E"/>
      </a:hlink>
      <a:folHlink>
        <a:srgbClr val="D59E5C"/>
      </a:folHlink>
    </a:clrScheme>
    <a:fontScheme name="1_mlnx_new_temp_2009">
      <a:majorFont>
        <a:latin typeface="Arial Narrow Bol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lnx_new_temp_2009">
  <a:themeElements>
    <a:clrScheme name="">
      <a:dk1>
        <a:srgbClr val="000000"/>
      </a:dk1>
      <a:lt1>
        <a:srgbClr val="FFFFFF"/>
      </a:lt1>
      <a:dk2>
        <a:srgbClr val="7596CA"/>
      </a:dk2>
      <a:lt2>
        <a:srgbClr val="555555"/>
      </a:lt2>
      <a:accent1>
        <a:srgbClr val="183D81"/>
      </a:accent1>
      <a:accent2>
        <a:srgbClr val="EE8518"/>
      </a:accent2>
      <a:accent3>
        <a:srgbClr val="FFFFFF"/>
      </a:accent3>
      <a:accent4>
        <a:srgbClr val="000000"/>
      </a:accent4>
      <a:accent5>
        <a:srgbClr val="ABAFC1"/>
      </a:accent5>
      <a:accent6>
        <a:srgbClr val="D87815"/>
      </a:accent6>
      <a:hlink>
        <a:srgbClr val="83649E"/>
      </a:hlink>
      <a:folHlink>
        <a:srgbClr val="D59E5C"/>
      </a:folHlink>
    </a:clrScheme>
    <a:fontScheme name="2_mlnx_new_temp_2009">
      <a:majorFont>
        <a:latin typeface="Arial Narrow Bol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RDMA Programming how-to</Template>
  <TotalTime>3591</TotalTime>
  <Pages>0</Pages>
  <Words>169</Words>
  <Characters>0</Characters>
  <Application>Microsoft Office PowerPoint</Application>
  <DocSecurity>0</DocSecurity>
  <PresentationFormat>On-screen Show (16:9)</PresentationFormat>
  <Lines>0</Lines>
  <Paragraphs>83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RDMA Programming how-to</vt:lpstr>
      <vt:lpstr>1_Office Theme</vt:lpstr>
      <vt:lpstr>1_mlnx_new_temp_2009</vt:lpstr>
      <vt:lpstr>2_mlnx_new_temp_2009</vt:lpstr>
      <vt:lpstr>2_Office Theme</vt:lpstr>
      <vt:lpstr>rdma_mt_lat Arch</vt:lpstr>
      <vt:lpstr>Rdma_mt_lat</vt:lpstr>
      <vt:lpstr>How rdma_mt_lat works</vt:lpstr>
      <vt:lpstr>How rdma_mt_lat works</vt:lpstr>
      <vt:lpstr>Arch in Future</vt:lpstr>
      <vt:lpstr>PowerPoint Presentation</vt:lpstr>
      <vt:lpstr>Q&amp;A  THANK YOU</vt:lpstr>
    </vt:vector>
  </TitlesOfParts>
  <Company>MC SYSTEM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Mellanox Adapters HCA/NIC</dc:title>
  <dc:creator>cl231833</dc:creator>
  <cp:lastModifiedBy>Changqing Li</cp:lastModifiedBy>
  <cp:revision>917</cp:revision>
  <dcterms:created xsi:type="dcterms:W3CDTF">2013-08-04T03:48:58Z</dcterms:created>
  <dcterms:modified xsi:type="dcterms:W3CDTF">2014-09-01T05:32:36Z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