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B05145-F3D8-4733-8609-05D61F1128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921D37-B25F-4C71-BA1B-3EA41253C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ezee/Ontolog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4125850" TargetMode="External"/><Relationship Id="rId2" Type="http://schemas.openxmlformats.org/officeDocument/2006/relationships/hyperlink" Target="http://aisel.aisnet.org/cgi/viewcontent.cgi?article=1065&amp;context=sbis2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enato@inf.ufg.br" TargetMode="External"/><Relationship Id="rId2" Type="http://schemas.openxmlformats.org/officeDocument/2006/relationships/hyperlink" Target="mailto:ernestofonseca@inf.ufg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zhijun_ding@hotmail.com" TargetMode="External"/><Relationship Id="rId2" Type="http://schemas.openxmlformats.org/officeDocument/2006/relationships/hyperlink" Target="mailto:wangjunli_1029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jjiang@online.sh.c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Urban mobility </a:t>
            </a:r>
            <a:br>
              <a:rPr lang="pt-BR" dirty="0" smtClean="0"/>
            </a:br>
            <a:r>
              <a:rPr lang="pt-BR" dirty="0" smtClean="0"/>
              <a:t>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Erich Menezes</a:t>
            </a:r>
          </a:p>
          <a:p>
            <a:r>
              <a:rPr lang="en-US" dirty="0" err="1" smtClean="0"/>
              <a:t>Inteligência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2016/1 – Prof. Renata Vieira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Rule: </a:t>
            </a:r>
            <a:r>
              <a:rPr lang="en-US" dirty="0" err="1"/>
              <a:t>TransportePublico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), </a:t>
            </a:r>
            <a:r>
              <a:rPr lang="en-US" dirty="0" err="1"/>
              <a:t>temLugarDisponivel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true</a:t>
            </a:r>
            <a:r>
              <a:rPr lang="en-US" dirty="0"/>
              <a:t>), </a:t>
            </a:r>
            <a:r>
              <a:rPr lang="en-US" dirty="0" err="1"/>
              <a:t>Passageiro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?p</a:t>
            </a:r>
            <a:r>
              <a:rPr lang="en-US" dirty="0"/>
              <a:t>) -&gt; </a:t>
            </a:r>
            <a:r>
              <a:rPr lang="en-US" dirty="0" err="1"/>
              <a:t>podeAndarDe</a:t>
            </a:r>
            <a:r>
              <a:rPr lang="en-US" dirty="0">
                <a:solidFill>
                  <a:srgbClr val="FFFF00"/>
                </a:solidFill>
              </a:rPr>
              <a:t>(?p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?t</a:t>
            </a:r>
            <a:r>
              <a:rPr lang="en-US" dirty="0"/>
              <a:t>)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Jack_Bauer_(Adulto)</a:t>
            </a:r>
          </a:p>
          <a:p>
            <a:pPr lvl="2"/>
            <a:r>
              <a:rPr lang="pt-BR" dirty="0" smtClean="0"/>
              <a:t>podeAndarDe Onibus_1</a:t>
            </a:r>
          </a:p>
          <a:p>
            <a:pPr lvl="2"/>
            <a:r>
              <a:rPr lang="pt-BR" dirty="0" smtClean="0"/>
              <a:t>podeAndarDe Onibus_3_(Docs_vencidos)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Jack_Sparrow_(Idoso)</a:t>
            </a:r>
          </a:p>
          <a:p>
            <a:pPr lvl="2"/>
            <a:r>
              <a:rPr lang="pt-BR" dirty="0" smtClean="0"/>
              <a:t>podeAndarDeOnibus_1</a:t>
            </a:r>
          </a:p>
          <a:p>
            <a:pPr lvl="2"/>
            <a:r>
              <a:rPr lang="pt-BR" dirty="0" smtClean="0"/>
              <a:t>podeAndarDeOnibus_3_(Docs_vencidos)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Rule: Idoso(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), Onibus(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), temLugarDisponivel(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false</a:t>
            </a:r>
            <a:r>
              <a:rPr lang="pt-BR" dirty="0"/>
              <a:t>), éPassageiroPreferencial(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true</a:t>
            </a:r>
            <a:r>
              <a:rPr lang="pt-BR" dirty="0"/>
              <a:t>) -&gt; podeAndarDe(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?i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?o</a:t>
            </a:r>
            <a:r>
              <a:rPr lang="pt-BR" dirty="0"/>
              <a:t>)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Jack_Bauer_(Adulto)</a:t>
            </a:r>
          </a:p>
          <a:p>
            <a:pPr lvl="2"/>
            <a:r>
              <a:rPr lang="pt-BR" dirty="0" smtClean="0"/>
              <a:t>podeAndarDe Onibus_1</a:t>
            </a:r>
          </a:p>
          <a:p>
            <a:pPr lvl="2"/>
            <a:r>
              <a:rPr lang="pt-BR" dirty="0" smtClean="0"/>
              <a:t>podeAndarDe Onibus_3_(Docs_vencidos)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Jack_Sparrow_(Idoso)</a:t>
            </a:r>
          </a:p>
          <a:p>
            <a:pPr lvl="2"/>
            <a:r>
              <a:rPr lang="pt-BR" dirty="0" smtClean="0"/>
              <a:t>podeAndarDeOnibus_1</a:t>
            </a:r>
          </a:p>
          <a:p>
            <a:pPr lvl="2"/>
            <a:r>
              <a:rPr lang="pt-BR" dirty="0" smtClean="0"/>
              <a:t>podeAndarDeOnibus_3_(Docs_vencidos)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podeAndarDeOnibus_2_(Lotado)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Rule: Onibus(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?b</a:t>
            </a:r>
            <a:r>
              <a:rPr lang="pt-BR" dirty="0"/>
              <a:t>), CorredorDeOnibus(</a:t>
            </a:r>
            <a:r>
              <a:rPr lang="pt-BR" dirty="0">
                <a:solidFill>
                  <a:srgbClr val="FFFF00"/>
                </a:solidFill>
              </a:rPr>
              <a:t>?c</a:t>
            </a:r>
            <a:r>
              <a:rPr lang="pt-BR" dirty="0"/>
              <a:t>) -&gt; seLocomoveEm(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?b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?c</a:t>
            </a:r>
            <a:r>
              <a:rPr lang="pt-BR" dirty="0" smtClean="0"/>
              <a:t>)</a:t>
            </a:r>
          </a:p>
          <a:p>
            <a:r>
              <a:rPr lang="pt-BR" dirty="0"/>
              <a:t>Rule: Onibus(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?o</a:t>
            </a:r>
            <a:r>
              <a:rPr lang="pt-BR" dirty="0"/>
              <a:t>), PontoDeOnibus(</a:t>
            </a:r>
            <a:r>
              <a:rPr lang="pt-BR" dirty="0">
                <a:solidFill>
                  <a:srgbClr val="FFFF00"/>
                </a:solidFill>
              </a:rPr>
              <a:t>?p</a:t>
            </a:r>
            <a:r>
              <a:rPr lang="pt-BR" dirty="0"/>
              <a:t>) -&gt; podePararEm(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?o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?p</a:t>
            </a:r>
            <a:r>
              <a:rPr lang="pt-BR" dirty="0" smtClean="0"/>
              <a:t>)</a:t>
            </a:r>
          </a:p>
          <a:p>
            <a:r>
              <a:rPr lang="pt-BR" dirty="0"/>
              <a:t>Rule: TransportePublico(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), documentosEstãoVencidos(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, </a:t>
            </a:r>
            <a:r>
              <a:rPr lang="pt-BR" dirty="0">
                <a:solidFill>
                  <a:srgbClr val="002060"/>
                </a:solidFill>
              </a:rPr>
              <a:t>true</a:t>
            </a:r>
            <a:r>
              <a:rPr lang="pt-BR" dirty="0"/>
              <a:t>) -&gt; podeSerMultado(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/>
              <a:t>,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?p</a:t>
            </a:r>
            <a:r>
              <a:rPr lang="pt-BR" dirty="0" smtClean="0"/>
              <a:t>)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Onibus</a:t>
            </a:r>
          </a:p>
          <a:p>
            <a:pPr lvl="1"/>
            <a:r>
              <a:rPr lang="pt-BR" b="1" dirty="0" smtClean="0"/>
              <a:t>Onibus_1</a:t>
            </a:r>
          </a:p>
          <a:p>
            <a:pPr lvl="2"/>
            <a:r>
              <a:rPr lang="pt-BR" dirty="0" smtClean="0"/>
              <a:t>seLocomoveEm Corredor_de_ônibus</a:t>
            </a:r>
          </a:p>
          <a:p>
            <a:pPr lvl="2"/>
            <a:r>
              <a:rPr lang="pt-BR" dirty="0" smtClean="0"/>
              <a:t>podePararEm Ponto_de_ônibus</a:t>
            </a:r>
          </a:p>
          <a:p>
            <a:pPr lvl="1"/>
            <a:r>
              <a:rPr lang="pt-BR" b="1" dirty="0" smtClean="0"/>
              <a:t>Onibus_3_(Docs_vencidos)</a:t>
            </a:r>
          </a:p>
          <a:p>
            <a:pPr lvl="2"/>
            <a:r>
              <a:rPr lang="pt-BR" dirty="0"/>
              <a:t>seLocomoveEm Corredor_de_ônibus</a:t>
            </a:r>
          </a:p>
          <a:p>
            <a:pPr lvl="2"/>
            <a:r>
              <a:rPr lang="pt-BR" dirty="0"/>
              <a:t>podePararEm Ponto_de_ônibus</a:t>
            </a:r>
          </a:p>
          <a:p>
            <a:pPr lvl="2"/>
            <a:r>
              <a:rPr lang="pt-BR" dirty="0" smtClean="0"/>
              <a:t>podeSerMultado Onibus_3_(Docs_vencidos)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011680"/>
            <a:ext cx="2568928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47" y="2011680"/>
            <a:ext cx="2648003" cy="42116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2057" y="28665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49192" y="30102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771846" y="2790825"/>
            <a:ext cx="178207" cy="6762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67500" y="2105025"/>
            <a:ext cx="5210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Infere 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Jack_Sparrow_(Idoso)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Lotação_1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Onibus_1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Taxi_1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Jack_Bauer_(Adulto)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Lotação_1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Onibus_1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Taxi_1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podeAndarDe Bicicleta_1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...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102882" y="4885893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Rules and inferences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dirty="0" smtClean="0"/>
              <a:t>Biciclet</a:t>
            </a:r>
            <a:r>
              <a:rPr lang="en-US" dirty="0" smtClean="0"/>
              <a:t>a</a:t>
            </a:r>
          </a:p>
          <a:p>
            <a:pPr lvl="3"/>
            <a:r>
              <a:rPr lang="pt-BR" dirty="0" smtClean="0"/>
              <a:t>Bicicleta_1</a:t>
            </a:r>
            <a:endParaRPr lang="en-US" dirty="0" smtClean="0"/>
          </a:p>
          <a:p>
            <a:pPr lvl="3"/>
            <a:r>
              <a:rPr lang="pt-BR" dirty="0"/>
              <a:t>Rule: Bicicleta(?h), Calçada(?y) -&gt; seLocomoveEm(?h, ?y</a:t>
            </a:r>
            <a:r>
              <a:rPr lang="pt-BR" dirty="0" smtClean="0"/>
              <a:t>)</a:t>
            </a:r>
          </a:p>
          <a:p>
            <a:pPr lvl="3"/>
            <a:endParaRPr lang="pt-BR" dirty="0"/>
          </a:p>
          <a:p>
            <a:pPr lvl="2"/>
            <a:r>
              <a:rPr lang="pt-BR" dirty="0" smtClean="0"/>
              <a:t>Calçada</a:t>
            </a:r>
          </a:p>
          <a:p>
            <a:pPr lvl="3"/>
            <a:r>
              <a:rPr lang="pt-BR" dirty="0" smtClean="0"/>
              <a:t>Calçada_1</a:t>
            </a:r>
          </a:p>
          <a:p>
            <a:pPr lvl="3"/>
            <a:r>
              <a:rPr lang="pt-BR" dirty="0" smtClean="0"/>
              <a:t>Calçada_2</a:t>
            </a:r>
          </a:p>
          <a:p>
            <a:pPr lvl="3"/>
            <a:endParaRPr lang="pt-BR" dirty="0"/>
          </a:p>
          <a:p>
            <a:pPr lvl="3"/>
            <a:r>
              <a:rPr lang="pt-BR" dirty="0" smtClean="0"/>
              <a:t>Bicicleta_1 seLocomoveEm Calçada1</a:t>
            </a:r>
          </a:p>
          <a:p>
            <a:pPr lvl="3"/>
            <a:r>
              <a:rPr lang="pt-BR" dirty="0"/>
              <a:t>Bicicleta_1 seLocomoveEm </a:t>
            </a:r>
            <a:r>
              <a:rPr lang="pt-BR" dirty="0" smtClean="0"/>
              <a:t>Calçada2</a:t>
            </a:r>
            <a:endParaRPr lang="pt-BR" dirty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4" y="3057525"/>
            <a:ext cx="22574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171699"/>
            <a:ext cx="31813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390774"/>
            <a:ext cx="3067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7" y="3743325"/>
            <a:ext cx="7439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4" y="3057525"/>
            <a:ext cx="2257425" cy="3362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171699"/>
            <a:ext cx="31813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390774"/>
            <a:ext cx="3067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7" y="3743325"/>
            <a:ext cx="74390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 and 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Ontology, articles and presentation can be found in: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github.com/menezee/Ontologies</a:t>
            </a:r>
            <a:endParaRPr lang="en-US" dirty="0" smtClean="0"/>
          </a:p>
          <a:p>
            <a:pPr marL="228600" lvl="1" indent="0">
              <a:buNone/>
            </a:pPr>
            <a:endParaRPr lang="pt-BR" dirty="0"/>
          </a:p>
          <a:p>
            <a:pPr marL="2286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16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Artigos</a:t>
            </a:r>
          </a:p>
          <a:p>
            <a:pPr lvl="1"/>
            <a:r>
              <a:rPr lang="en-US" dirty="0"/>
              <a:t>An Ontological Approach for Information Management of Public Transport Networks 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aisel.aisnet.org/cgi/viewcontent.cgi?article=1065&amp;context=sbis2015</a:t>
            </a:r>
            <a:endParaRPr lang="en-US" dirty="0" smtClean="0"/>
          </a:p>
          <a:p>
            <a:pPr lvl="1"/>
            <a:r>
              <a:rPr lang="en-US" dirty="0"/>
              <a:t>An Ontology-based Public Transport Query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://ieeexplore.ieee.org/stamp/stamp.jsp?tp=&amp;</a:t>
            </a:r>
            <a:r>
              <a:rPr lang="en-US" dirty="0" smtClean="0">
                <a:hlinkClick r:id="rId3"/>
              </a:rPr>
              <a:t>arnumber=4125850</a:t>
            </a:r>
            <a:endParaRPr lang="en-US" dirty="0"/>
          </a:p>
          <a:p>
            <a:r>
              <a:rPr lang="pt-BR" dirty="0" smtClean="0"/>
              <a:t>Ontologia gerada no Protégé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Ontological Approach for Information Management of Public Transport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for Information Systems AIS Electronic Library (</a:t>
            </a:r>
            <a:r>
              <a:rPr lang="en-US" dirty="0" err="1"/>
              <a:t>AISeL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SBIS </a:t>
            </a:r>
            <a:r>
              <a:rPr lang="en-US" dirty="0"/>
              <a:t>2015 </a:t>
            </a:r>
            <a:r>
              <a:rPr lang="en-US" dirty="0" smtClean="0"/>
              <a:t>Proceedings</a:t>
            </a:r>
            <a:br>
              <a:rPr lang="en-US" dirty="0" smtClean="0"/>
            </a:br>
            <a:r>
              <a:rPr lang="en-US" dirty="0" smtClean="0"/>
              <a:t>Brazilian </a:t>
            </a:r>
            <a:r>
              <a:rPr lang="en-US" dirty="0"/>
              <a:t>Symposium on Information </a:t>
            </a:r>
            <a:r>
              <a:rPr lang="en-US" dirty="0" smtClean="0"/>
              <a:t>Systems (SBIS)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Ernesto </a:t>
            </a:r>
            <a:r>
              <a:rPr lang="en-US" dirty="0"/>
              <a:t>Fonseca </a:t>
            </a:r>
            <a:r>
              <a:rPr lang="en-US" dirty="0" err="1"/>
              <a:t>Veiga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Universidade</a:t>
            </a:r>
            <a:r>
              <a:rPr lang="en-US" dirty="0" smtClean="0"/>
              <a:t> </a:t>
            </a:r>
            <a:r>
              <a:rPr lang="en-US" dirty="0"/>
              <a:t>Federal de </a:t>
            </a:r>
            <a:r>
              <a:rPr lang="en-US" dirty="0" err="1" smtClean="0"/>
              <a:t>Goiás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ernestofonseca@inf.ufg.br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Renato </a:t>
            </a:r>
            <a:r>
              <a:rPr lang="en-US" dirty="0"/>
              <a:t>de Freitas </a:t>
            </a:r>
            <a:r>
              <a:rPr lang="en-US" dirty="0" err="1"/>
              <a:t>Bulcão</a:t>
            </a:r>
            <a:r>
              <a:rPr lang="en-US" dirty="0"/>
              <a:t> </a:t>
            </a:r>
            <a:r>
              <a:rPr lang="en-US" dirty="0" err="1"/>
              <a:t>Neto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Universidade</a:t>
            </a:r>
            <a:r>
              <a:rPr lang="en-US" dirty="0" smtClean="0"/>
              <a:t> </a:t>
            </a:r>
            <a:r>
              <a:rPr lang="en-US" dirty="0"/>
              <a:t>Federal de </a:t>
            </a:r>
            <a:r>
              <a:rPr lang="en-US" dirty="0" err="1" smtClean="0"/>
              <a:t>Goiás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renato@inf.ufg.br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Ontology-based Public Transport Query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2005 </a:t>
            </a:r>
            <a:r>
              <a:rPr lang="en-US" dirty="0"/>
              <a:t>First International Conference on Semantics, Knowledge and </a:t>
            </a:r>
            <a:r>
              <a:rPr lang="en-US" dirty="0" smtClean="0"/>
              <a:t>Grid </a:t>
            </a:r>
            <a:br>
              <a:rPr lang="en-US" dirty="0" smtClean="0"/>
            </a:br>
            <a:r>
              <a:rPr lang="en-US" dirty="0" smtClean="0"/>
              <a:t>Beijing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Junli</a:t>
            </a:r>
            <a:r>
              <a:rPr lang="en-US" dirty="0"/>
              <a:t> Wang</a:t>
            </a:r>
            <a:br>
              <a:rPr lang="en-US" dirty="0"/>
            </a:br>
            <a:r>
              <a:rPr lang="en-US" dirty="0" smtClean="0">
                <a:hlinkClick r:id="rId2"/>
              </a:rPr>
              <a:t>wangjunli_1029@163.com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</a:t>
            </a:r>
            <a:r>
              <a:rPr lang="en-US" dirty="0"/>
              <a:t>of Computer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err="1" smtClean="0"/>
              <a:t>Tongji</a:t>
            </a:r>
            <a:r>
              <a:rPr lang="en-US" dirty="0" smtClean="0"/>
              <a:t> </a:t>
            </a:r>
            <a:r>
              <a:rPr lang="en-US" dirty="0"/>
              <a:t>University, </a:t>
            </a:r>
            <a:r>
              <a:rPr lang="en-US" dirty="0" smtClean="0"/>
              <a:t>Shanghai, China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Zhijun</a:t>
            </a:r>
            <a:r>
              <a:rPr lang="en-US" dirty="0" smtClean="0"/>
              <a:t> Ding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zhijun_ding@hotmail.com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College </a:t>
            </a:r>
            <a:r>
              <a:rPr lang="en-US" dirty="0"/>
              <a:t>of Information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smtClean="0"/>
              <a:t>University </a:t>
            </a:r>
            <a:r>
              <a:rPr lang="en-US" dirty="0"/>
              <a:t>of Shandong Science &amp; Technology, </a:t>
            </a:r>
            <a:r>
              <a:rPr lang="en-US" dirty="0" smtClean="0"/>
              <a:t>Qingdao, </a:t>
            </a:r>
            <a:r>
              <a:rPr lang="en-US" dirty="0"/>
              <a:t>China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Changjun</a:t>
            </a:r>
            <a:r>
              <a:rPr lang="en-US" dirty="0" smtClean="0"/>
              <a:t> Jiang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cjjiang@online.sh.cn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</a:t>
            </a:r>
            <a:r>
              <a:rPr lang="en-US" dirty="0"/>
              <a:t>of Computer Science &amp;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err="1" smtClean="0"/>
              <a:t>Tongji</a:t>
            </a:r>
            <a:r>
              <a:rPr lang="en-US" dirty="0" smtClean="0"/>
              <a:t> </a:t>
            </a:r>
            <a:r>
              <a:rPr lang="en-US" dirty="0"/>
              <a:t>University, </a:t>
            </a:r>
            <a:r>
              <a:rPr lang="en-US" dirty="0" err="1" smtClean="0"/>
              <a:t>Shangha</a:t>
            </a:r>
            <a:r>
              <a:rPr lang="en-US" dirty="0" smtClean="0"/>
              <a:t>,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Ontologia gerada no protégé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3" y="1942418"/>
            <a:ext cx="9784080" cy="4206240"/>
          </a:xfrm>
        </p:spPr>
        <p:txBody>
          <a:bodyPr/>
          <a:lstStyle/>
          <a:p>
            <a:r>
              <a:rPr lang="pt-BR" dirty="0" smtClean="0"/>
              <a:t>Entidades modeladas:</a:t>
            </a:r>
          </a:p>
          <a:p>
            <a:pPr lvl="1"/>
            <a:r>
              <a:rPr lang="pt-BR" dirty="0" smtClean="0"/>
              <a:t>Passageiro</a:t>
            </a:r>
          </a:p>
          <a:p>
            <a:pPr lvl="1"/>
            <a:r>
              <a:rPr lang="pt-BR" dirty="0" smtClean="0"/>
              <a:t>Rota</a:t>
            </a:r>
          </a:p>
          <a:p>
            <a:pPr lvl="1"/>
            <a:r>
              <a:rPr lang="pt-BR" dirty="0" smtClean="0"/>
              <a:t>Terminal</a:t>
            </a:r>
          </a:p>
          <a:p>
            <a:pPr lvl="1"/>
            <a:r>
              <a:rPr lang="pt-BR" dirty="0" smtClean="0"/>
              <a:t>Transporte Público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76" y="2656793"/>
            <a:ext cx="5467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2011680"/>
            <a:ext cx="10710954" cy="47114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b="1" dirty="0" smtClean="0"/>
              <a:t>Passageiro</a:t>
            </a:r>
          </a:p>
          <a:p>
            <a:pPr lvl="2"/>
            <a:r>
              <a:rPr lang="pt-BR" dirty="0" smtClean="0"/>
              <a:t>Adulto</a:t>
            </a:r>
          </a:p>
          <a:p>
            <a:pPr lvl="2"/>
            <a:r>
              <a:rPr lang="pt-BR" dirty="0" smtClean="0"/>
              <a:t>Idoso</a:t>
            </a:r>
          </a:p>
          <a:p>
            <a:pPr lvl="1"/>
            <a:r>
              <a:rPr lang="pt-BR" b="1" dirty="0" smtClean="0"/>
              <a:t>Rota</a:t>
            </a:r>
          </a:p>
          <a:p>
            <a:pPr lvl="2"/>
            <a:r>
              <a:rPr lang="pt-BR" dirty="0" smtClean="0"/>
              <a:t>Calçada</a:t>
            </a:r>
          </a:p>
          <a:p>
            <a:pPr lvl="2"/>
            <a:r>
              <a:rPr lang="pt-BR" dirty="0" smtClean="0"/>
              <a:t>Rua</a:t>
            </a:r>
          </a:p>
          <a:p>
            <a:pPr lvl="2"/>
            <a:r>
              <a:rPr lang="pt-BR" dirty="0" smtClean="0"/>
              <a:t>CorredorDeOnibus</a:t>
            </a:r>
          </a:p>
          <a:p>
            <a:pPr lvl="1"/>
            <a:r>
              <a:rPr lang="pt-BR" b="1" dirty="0" smtClean="0"/>
              <a:t>Terminal</a:t>
            </a:r>
          </a:p>
          <a:p>
            <a:pPr lvl="2"/>
            <a:r>
              <a:rPr lang="pt-BR" dirty="0" smtClean="0"/>
              <a:t>PontoDeOnibus</a:t>
            </a:r>
          </a:p>
          <a:p>
            <a:pPr lvl="2"/>
            <a:r>
              <a:rPr lang="pt-BR" dirty="0" smtClean="0"/>
              <a:t>PontoDeLotação</a:t>
            </a:r>
          </a:p>
          <a:p>
            <a:pPr lvl="2"/>
            <a:r>
              <a:rPr lang="pt-BR" dirty="0" smtClean="0"/>
              <a:t>PontoDeTaxi</a:t>
            </a:r>
          </a:p>
          <a:p>
            <a:pPr lvl="1"/>
            <a:r>
              <a:rPr lang="pt-BR" b="1" dirty="0" smtClean="0"/>
              <a:t>TransportePublico</a:t>
            </a:r>
          </a:p>
          <a:p>
            <a:pPr lvl="2"/>
            <a:r>
              <a:rPr lang="pt-BR" dirty="0" smtClean="0"/>
              <a:t>Bicicleta</a:t>
            </a:r>
          </a:p>
          <a:p>
            <a:pPr lvl="2"/>
            <a:r>
              <a:rPr lang="pt-BR" dirty="0" smtClean="0"/>
              <a:t>Taxi</a:t>
            </a:r>
          </a:p>
          <a:p>
            <a:pPr lvl="2"/>
            <a:r>
              <a:rPr lang="pt-BR" dirty="0" smtClean="0"/>
              <a:t>Lotação</a:t>
            </a:r>
          </a:p>
          <a:p>
            <a:pPr lvl="2"/>
            <a:r>
              <a:rPr lang="pt-BR" dirty="0" smtClean="0"/>
              <a:t>Onibus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998740"/>
            <a:ext cx="7219950" cy="4724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12144" y="1967974"/>
            <a:ext cx="457200" cy="3536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518695" y="3370053"/>
            <a:ext cx="457200" cy="35368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445" y="2838018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493965" y="3546894"/>
            <a:ext cx="457200" cy="35368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12144" y="3991620"/>
            <a:ext cx="457200" cy="35368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493965" y="4705853"/>
            <a:ext cx="457200" cy="35368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12144" y="5180538"/>
            <a:ext cx="457200" cy="35368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404395" y="5045588"/>
            <a:ext cx="457200" cy="35368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2011680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b="1" dirty="0" smtClean="0"/>
              <a:t>podeAndarDe</a:t>
            </a:r>
          </a:p>
          <a:p>
            <a:pPr lvl="2"/>
            <a:r>
              <a:rPr lang="pt-BR" dirty="0" smtClean="0"/>
              <a:t>Domain: Passageiro</a:t>
            </a:r>
          </a:p>
          <a:p>
            <a:pPr lvl="2"/>
            <a:r>
              <a:rPr lang="pt-BR" dirty="0" smtClean="0"/>
              <a:t>Range: TransportePublico</a:t>
            </a:r>
          </a:p>
          <a:p>
            <a:pPr lvl="1"/>
            <a:r>
              <a:rPr lang="pt-BR" b="1" dirty="0" smtClean="0"/>
              <a:t>podePararEm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Terminal, Rua</a:t>
            </a:r>
          </a:p>
          <a:p>
            <a:pPr lvl="1"/>
            <a:r>
              <a:rPr lang="pt-BR" b="1" dirty="0" smtClean="0"/>
              <a:t>podeSerMultado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documentosEstãoVencidos xsd:boolean</a:t>
            </a:r>
          </a:p>
          <a:p>
            <a:pPr lvl="1"/>
            <a:r>
              <a:rPr lang="pt-BR" b="1" dirty="0" smtClean="0"/>
              <a:t>seLocomoveEm</a:t>
            </a:r>
          </a:p>
          <a:p>
            <a:pPr lvl="2"/>
            <a:r>
              <a:rPr lang="pt-BR" dirty="0" smtClean="0"/>
              <a:t>Domain: TransportePublico</a:t>
            </a:r>
          </a:p>
          <a:p>
            <a:pPr lvl="2"/>
            <a:r>
              <a:rPr lang="pt-BR" dirty="0" smtClean="0"/>
              <a:t>Range: Rota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01" y="2482520"/>
            <a:ext cx="32956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983105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b="1" dirty="0" smtClean="0"/>
              <a:t>documentosEstãoVencidos</a:t>
            </a:r>
          </a:p>
          <a:p>
            <a:pPr lvl="1"/>
            <a:r>
              <a:rPr lang="pt-BR" b="1" dirty="0" smtClean="0"/>
              <a:t>temLugarDisponivel</a:t>
            </a:r>
          </a:p>
          <a:p>
            <a:pPr lvl="1"/>
            <a:r>
              <a:rPr lang="pt-BR" b="1" dirty="0" smtClean="0"/>
              <a:t>éPassageiroPreferencial</a:t>
            </a:r>
          </a:p>
          <a:p>
            <a:pPr lvl="2"/>
            <a:endParaRPr lang="pt-BR" b="1" dirty="0"/>
          </a:p>
          <a:p>
            <a:pPr marL="457200" lvl="2" indent="0">
              <a:buNone/>
            </a:pPr>
            <a:endParaRPr lang="pt-B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74" y="1983105"/>
            <a:ext cx="2333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74" y="2180075"/>
            <a:ext cx="10710954" cy="471146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Ônibus</a:t>
            </a:r>
          </a:p>
          <a:p>
            <a:pPr lvl="2"/>
            <a:r>
              <a:rPr lang="pt-BR" dirty="0" smtClean="0"/>
              <a:t>Onibus_1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</a:p>
          <a:p>
            <a:pPr lvl="2"/>
            <a:r>
              <a:rPr lang="pt-BR" dirty="0" smtClean="0"/>
              <a:t>Onibus_2_(Lotado)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FF0000"/>
                </a:solidFill>
              </a:rPr>
              <a:t>false</a:t>
            </a:r>
          </a:p>
          <a:p>
            <a:pPr lvl="2"/>
            <a:r>
              <a:rPr lang="pt-BR" dirty="0" smtClean="0"/>
              <a:t>Onibus_3_(Docs_vencidos)</a:t>
            </a:r>
          </a:p>
          <a:p>
            <a:pPr lvl="3"/>
            <a:r>
              <a:rPr lang="pt-BR" dirty="0" smtClean="0"/>
              <a:t>temLugarDisponivel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</a:p>
          <a:p>
            <a:pPr lvl="3"/>
            <a:r>
              <a:rPr lang="pt-BR" dirty="0" smtClean="0"/>
              <a:t>documentosEstãoVencidos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  <a:endParaRPr lang="pt-BR" dirty="0" smtClean="0">
              <a:solidFill>
                <a:srgbClr val="002060"/>
              </a:solidFill>
            </a:endParaRPr>
          </a:p>
          <a:p>
            <a:pPr lvl="2"/>
            <a:endParaRPr lang="pt-BR" dirty="0" smtClean="0"/>
          </a:p>
          <a:p>
            <a:pPr marL="228600" lvl="1" indent="0">
              <a:buNone/>
            </a:pP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4" y="5153025"/>
            <a:ext cx="4748213" cy="1518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5551" y="2180075"/>
            <a:ext cx="5798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Passageiro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Adulto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Jack_Bauer_(Adulto)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Idoso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Jack_Sparrow_(Idoso)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éPassageiroPreferencial </a:t>
            </a:r>
            <a:r>
              <a:rPr lang="pt-BR" b="1" dirty="0" smtClean="0">
                <a:solidFill>
                  <a:srgbClr val="002060"/>
                </a:solidFill>
              </a:rPr>
              <a:t>true</a:t>
            </a: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7" y="4071937"/>
            <a:ext cx="4181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167</TotalTime>
  <Words>408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Banded</vt:lpstr>
      <vt:lpstr>Urban mobility  ontology</vt:lpstr>
      <vt:lpstr>Agenda</vt:lpstr>
      <vt:lpstr>An Ontological Approach for Information Management of Public Transport Networks</vt:lpstr>
      <vt:lpstr>An Ontology-based Public Transport Query System </vt:lpstr>
      <vt:lpstr>Ontologia gerada no protégé</vt:lpstr>
      <vt:lpstr>Entidades </vt:lpstr>
      <vt:lpstr>Object properties</vt:lpstr>
      <vt:lpstr>Data properties:</vt:lpstr>
      <vt:lpstr>Individuals</vt:lpstr>
      <vt:lpstr>Rules and inferences</vt:lpstr>
      <vt:lpstr>Rules and inferences</vt:lpstr>
      <vt:lpstr>Rules and inferences</vt:lpstr>
      <vt:lpstr>Rules and inferences</vt:lpstr>
      <vt:lpstr>Rules and inferences</vt:lpstr>
      <vt:lpstr>Project and conclusion</vt:lpstr>
      <vt:lpstr>Project and conclusion</vt:lpstr>
      <vt:lpstr>Project and conclusion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mobility  ontology</dc:title>
  <dc:creator>Menezes, Erich</dc:creator>
  <cp:lastModifiedBy>Menezes, Erich</cp:lastModifiedBy>
  <cp:revision>15</cp:revision>
  <dcterms:created xsi:type="dcterms:W3CDTF">2016-06-29T03:37:43Z</dcterms:created>
  <dcterms:modified xsi:type="dcterms:W3CDTF">2016-07-07T03:26:16Z</dcterms:modified>
</cp:coreProperties>
</file>