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85" r:id="rId7"/>
    <p:sldId id="262" r:id="rId8"/>
    <p:sldId id="259" r:id="rId9"/>
    <p:sldId id="265" r:id="rId10"/>
    <p:sldId id="261" r:id="rId11"/>
    <p:sldId id="266" r:id="rId12"/>
    <p:sldId id="268" r:id="rId13"/>
    <p:sldId id="269" r:id="rId14"/>
    <p:sldId id="270" r:id="rId15"/>
    <p:sldId id="283" r:id="rId16"/>
    <p:sldId id="271" r:id="rId17"/>
    <p:sldId id="267" r:id="rId18"/>
    <p:sldId id="260" r:id="rId19"/>
    <p:sldId id="284" r:id="rId20"/>
    <p:sldId id="274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302ECBD-6960-4430-AD52-25007ACCC360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908CEE2-9EFB-43BB-A2C7-2CE4DB19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ezee/PPGCC_sistema-de-rastreamento-opti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Trabalho Prático </a:t>
            </a:r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sz="5300" b="1" dirty="0"/>
              <a:t>sistema de rastreamento óptico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Erich Menezes</a:t>
            </a:r>
          </a:p>
          <a:p>
            <a:r>
              <a:rPr lang="pt-BR" dirty="0" smtClean="0"/>
              <a:t>Computação Gráfica 2016/1 – Prof. Márcio Pinho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pelo ponto mais próximo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Problemas </a:t>
            </a:r>
            <a:r>
              <a:rPr lang="pt-BR" dirty="0" smtClean="0"/>
              <a:t>encontrados</a:t>
            </a:r>
          </a:p>
          <a:p>
            <a:pPr lvl="2"/>
            <a:r>
              <a:rPr lang="pt-BR" dirty="0" smtClean="0"/>
              <a:t>Quando o marcador ficar com uma quantidade pequena de pixels, ele passa a ser considerado ruído e procura pelo marcador mais próximo ao frame f -1;</a:t>
            </a:r>
          </a:p>
          <a:p>
            <a:pPr lvl="2"/>
            <a:r>
              <a:rPr lang="pt-BR" dirty="0" smtClean="0"/>
              <a:t>Quando não encontra marcador no frame atual, passa a considerar outro marcador como o que estava sendo rastreado;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Benefícios</a:t>
            </a:r>
          </a:p>
          <a:p>
            <a:pPr lvl="2"/>
            <a:r>
              <a:rPr lang="pt-BR" dirty="0" smtClean="0"/>
              <a:t>Baixa complexidade;</a:t>
            </a:r>
          </a:p>
          <a:p>
            <a:pPr lvl="2"/>
            <a:r>
              <a:rPr lang="pt-BR" dirty="0" smtClean="0"/>
              <a:t>É pouco interferido pelo eixo z;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</a:t>
            </a:r>
            <a:r>
              <a:rPr lang="pt-BR" dirty="0" smtClean="0"/>
              <a:t>imagens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919" y="5253487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Matriz </a:t>
            </a:r>
            <a:r>
              <a:rPr lang="en-US" dirty="0"/>
              <a:t>15</a:t>
            </a:r>
            <a:r>
              <a:rPr lang="pt-BR" dirty="0" smtClean="0"/>
              <a:t>x</a:t>
            </a:r>
            <a:r>
              <a:rPr lang="en-US" dirty="0"/>
              <a:t>15</a:t>
            </a:r>
            <a:r>
              <a:rPr lang="pt-BR" dirty="0" smtClean="0"/>
              <a:t> com limiar de intensidade em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 matriz binária;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58056"/>
            <a:ext cx="9886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87725"/>
            <a:ext cx="5009790" cy="3978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0196" y="2441275"/>
            <a:ext cx="4951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Identifico ponto rastreado;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Gero matriz template do marcador;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Salvo a matriz dentro de Circle;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Limiar em intensidade 100 permite segmentar os pontos brancos;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287725"/>
            <a:ext cx="5009790" cy="3978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287725"/>
            <a:ext cx="5009790" cy="3978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9" y="2287724"/>
            <a:ext cx="5009790" cy="39783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26" y="2305991"/>
            <a:ext cx="5023575" cy="39893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919" y="2291384"/>
            <a:ext cx="5023576" cy="39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18" y="1633207"/>
            <a:ext cx="2127041" cy="2390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6" y="4088723"/>
            <a:ext cx="2166848" cy="2531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521" y="4090448"/>
            <a:ext cx="2157440" cy="2530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918" y="4088723"/>
            <a:ext cx="2137065" cy="25319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940" y="4088723"/>
            <a:ext cx="2152164" cy="2531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754" y="4088724"/>
            <a:ext cx="2165700" cy="25319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3148" y="1857530"/>
            <a:ext cx="21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Original frame 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454" y="3165393"/>
            <a:ext cx="216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Mesma posição frame f, mas no f +1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27564" y="3165393"/>
            <a:ext cx="21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cima no frame f+1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2584" y="3252727"/>
            <a:ext cx="223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direita no frame f+1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9664" y="3303892"/>
            <a:ext cx="21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baixo no frame f+1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67104" y="3252726"/>
            <a:ext cx="250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5px para esquerda no frame f+1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8130" y="2063723"/>
            <a:ext cx="894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findMatrixAroundCircle(circle, </a:t>
            </a:r>
            <a:r>
              <a:rPr lang="en-US" i="1" dirty="0"/>
              <a:t>mat</a:t>
            </a:r>
            <a:r>
              <a:rPr lang="en-US" i="1" dirty="0" smtClean="0"/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Para </a:t>
            </a:r>
            <a:r>
              <a:rPr lang="pt-BR" b="1" i="1" dirty="0" smtClean="0"/>
              <a:t>position</a:t>
            </a:r>
            <a:r>
              <a:rPr lang="pt-BR" i="1" dirty="0" smtClean="0"/>
              <a:t> centro, cima, direita, baixo, esquerda executar:</a:t>
            </a:r>
            <a:endParaRPr lang="en-US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calculateSumOfAbsoluteDifferencesBetween(frame-1, frame_</a:t>
            </a:r>
            <a:r>
              <a:rPr lang="en-US" b="1" i="1" dirty="0" smtClean="0"/>
              <a:t>position</a:t>
            </a:r>
            <a:r>
              <a:rPr lang="en-US" i="1" dirty="0" smtClean="0"/>
              <a:t>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65" y="3799245"/>
            <a:ext cx="2166848" cy="25319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940281"/>
            <a:ext cx="2127041" cy="2390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698" y="3534839"/>
            <a:ext cx="2548096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Original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7794" y="3799245"/>
            <a:ext cx="437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na mesma posição do marcador no frame 1, resultou na soma absoluta das diferenças 18, sendo assim, 18 pontos diferentes entre os frames f e f+1 na mesma posição.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6240" y="5488600"/>
            <a:ext cx="43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Marcador se moveu levemente para baixo.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8130" y="2063723"/>
            <a:ext cx="89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calculateSumOfAbsoluteDifferencesBetween</a:t>
            </a:r>
            <a:r>
              <a:rPr lang="en-US" i="1" dirty="0" smtClean="0"/>
              <a:t>(matrix_frame-1, </a:t>
            </a:r>
            <a:r>
              <a:rPr lang="en-US" i="1" dirty="0" err="1" smtClean="0"/>
              <a:t>matrix_frame_</a:t>
            </a:r>
            <a:r>
              <a:rPr lang="en-US" b="1" i="1" dirty="0" err="1" smtClean="0"/>
              <a:t>position</a:t>
            </a:r>
            <a:r>
              <a:rPr lang="en-US" i="1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0" y="3234367"/>
            <a:ext cx="8010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imagens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43" y="3218010"/>
            <a:ext cx="1026544" cy="1199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00" y="1931705"/>
            <a:ext cx="1022087" cy="119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98" y="3331966"/>
            <a:ext cx="1012434" cy="1199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303" y="5375192"/>
            <a:ext cx="1019587" cy="1199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47" y="3573960"/>
            <a:ext cx="1026000" cy="1199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7587" y="1859734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91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91400" y="3916333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95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56890" y="5382789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84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990" y="3008393"/>
            <a:ext cx="29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100</a:t>
            </a:r>
            <a:r>
              <a:rPr lang="pt-BR" dirty="0" smtClean="0"/>
              <a:t>px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2150" y="4467871"/>
            <a:ext cx="348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Soma absoluta das diferenças:</a:t>
            </a:r>
            <a:br>
              <a:rPr lang="pt-BR" dirty="0" smtClean="0"/>
            </a:br>
            <a:r>
              <a:rPr lang="en-US" dirty="0"/>
              <a:t>18</a:t>
            </a:r>
            <a:r>
              <a:rPr lang="pt-BR" dirty="0" smtClean="0"/>
              <a:t>px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57004" y="2424023"/>
            <a:ext cx="474453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08033" y="3897218"/>
            <a:ext cx="513273" cy="27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05427" y="4207769"/>
            <a:ext cx="453220" cy="26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357003" y="5816952"/>
            <a:ext cx="474453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383944" y="3743864"/>
            <a:ext cx="484650" cy="3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por comparação de </a:t>
            </a:r>
            <a:r>
              <a:rPr lang="pt-BR" dirty="0" smtClean="0"/>
              <a:t>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49703"/>
            <a:ext cx="9784080" cy="4206240"/>
          </a:xfrm>
        </p:spPr>
        <p:txBody>
          <a:bodyPr/>
          <a:lstStyle/>
          <a:p>
            <a:pPr lvl="1"/>
            <a:r>
              <a:rPr lang="pt-BR" dirty="0"/>
              <a:t>Problemas encontrados</a:t>
            </a:r>
          </a:p>
          <a:p>
            <a:pPr lvl="2"/>
            <a:r>
              <a:rPr lang="pt-BR" dirty="0" smtClean="0"/>
              <a:t>Quando um marcador some, considera outro marcador aquele que estava sendo rastreado;</a:t>
            </a:r>
          </a:p>
          <a:p>
            <a:pPr lvl="2"/>
            <a:r>
              <a:rPr lang="pt-BR" dirty="0" smtClean="0"/>
              <a:t>Dentro da matriz é possível ter mais do que um marcador, impossibilitando saber qual é o que deve ser rastreado;</a:t>
            </a:r>
          </a:p>
          <a:p>
            <a:pPr lvl="2"/>
            <a:r>
              <a:rPr lang="pt-BR" dirty="0" smtClean="0"/>
              <a:t>Quando dois marcadores se sobrepõem, considera como se fossem o mesmo.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Benefícios</a:t>
            </a:r>
          </a:p>
          <a:p>
            <a:pPr lvl="2"/>
            <a:r>
              <a:rPr lang="pt-BR" dirty="0" smtClean="0"/>
              <a:t>Só processa a matriz da imagem onde tem mais chances do ponto estar no frame f +1.;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Identifico dois pontos que eu quero rastrear;</a:t>
            </a:r>
          </a:p>
          <a:p>
            <a:r>
              <a:rPr lang="pt-BR" dirty="0" smtClean="0"/>
              <a:t>Baseado na distância euclideana entre eles, monto o vetor;</a:t>
            </a:r>
          </a:p>
          <a:p>
            <a:r>
              <a:rPr lang="pt-BR" dirty="0" smtClean="0"/>
              <a:t>Para cada frame</a:t>
            </a:r>
          </a:p>
          <a:p>
            <a:pPr lvl="1"/>
            <a:r>
              <a:rPr lang="pt-BR" dirty="0" smtClean="0"/>
              <a:t>Para cada ponto encontrado</a:t>
            </a:r>
          </a:p>
          <a:p>
            <a:pPr lvl="2"/>
            <a:r>
              <a:rPr lang="pt-BR" dirty="0" smtClean="0"/>
              <a:t>Verifico a distância entre ele e todos os outros pontos encontrados;</a:t>
            </a:r>
          </a:p>
          <a:p>
            <a:pPr lvl="2"/>
            <a:r>
              <a:rPr lang="pt-BR" dirty="0" smtClean="0"/>
              <a:t>Identifico o ponto cuja distância seja mais próxima ao tamanho vetor identificado no início do algoritmo;</a:t>
            </a:r>
          </a:p>
          <a:p>
            <a:pPr lvl="2"/>
            <a:r>
              <a:rPr lang="pt-BR" dirty="0" smtClean="0"/>
              <a:t>Ao identificar o vetor que tenha a distância mais parecida, consigo localizar os dois pontos procurados;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61" y="88690"/>
            <a:ext cx="9713058" cy="67002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751639" y="1152253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70817" y="2168822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43" y="4502989"/>
            <a:ext cx="14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Desenha conexão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87554" y="4502989"/>
            <a:ext cx="1402295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841731" y="3821176"/>
            <a:ext cx="331443" cy="20099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Tecnologias usadas</a:t>
            </a:r>
          </a:p>
          <a:p>
            <a:r>
              <a:rPr lang="pt-BR" dirty="0" smtClean="0"/>
              <a:t>Algoritmo de detecção inicial</a:t>
            </a:r>
          </a:p>
          <a:p>
            <a:r>
              <a:rPr lang="pt-BR" dirty="0"/>
              <a:t>Rastreamento pelo ponto mais </a:t>
            </a:r>
            <a:r>
              <a:rPr lang="pt-BR" dirty="0" smtClean="0"/>
              <a:t>próximo</a:t>
            </a:r>
          </a:p>
          <a:p>
            <a:pPr lvl="1"/>
            <a:r>
              <a:rPr lang="pt-BR" dirty="0" smtClean="0"/>
              <a:t>Problemas encontrados</a:t>
            </a:r>
          </a:p>
          <a:p>
            <a:pPr lvl="1"/>
            <a:r>
              <a:rPr lang="pt-BR" dirty="0" smtClean="0"/>
              <a:t>Benefícios</a:t>
            </a:r>
          </a:p>
          <a:p>
            <a:r>
              <a:rPr lang="pt-BR" dirty="0"/>
              <a:t>Rastreamento por comparação de </a:t>
            </a:r>
            <a:r>
              <a:rPr lang="pt-BR" dirty="0" smtClean="0"/>
              <a:t>imagens</a:t>
            </a:r>
          </a:p>
          <a:p>
            <a:pPr lvl="1"/>
            <a:r>
              <a:rPr lang="pt-BR" dirty="0"/>
              <a:t>Problemas encontrados</a:t>
            </a:r>
          </a:p>
          <a:p>
            <a:pPr lvl="1"/>
            <a:r>
              <a:rPr lang="pt-BR" dirty="0" smtClean="0"/>
              <a:t>Benefícios</a:t>
            </a:r>
          </a:p>
          <a:p>
            <a:r>
              <a:rPr lang="en-US" dirty="0"/>
              <a:t>Rastreamento baseado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modelo</a:t>
            </a:r>
            <a:endParaRPr lang="en-US" dirty="0" smtClean="0"/>
          </a:p>
        </p:txBody>
      </p:sp>
      <p:pic>
        <p:nvPicPr>
          <p:cNvPr id="1026" name="Picture 2" descr="http://www.inf.pucrs.br/~pinho/CG-PPGCC/Trabalhos/T2-2016-1/FrameAnot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34" y="2011680"/>
            <a:ext cx="3994910" cy="29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 15: [286, 400] se conecta no ponto 16: [318, 357</a:t>
            </a:r>
            <a:r>
              <a:rPr lang="pt-BR" dirty="0" smtClean="0"/>
              <a:t>]</a:t>
            </a:r>
            <a:br>
              <a:rPr lang="pt-BR" dirty="0" smtClean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0" y="2011680"/>
            <a:ext cx="5025352" cy="373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 15: [265, 437] se conecta no ponto 16: [299, 396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5022873" cy="37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 15: [219, 422] se conecta no ponto 16: [266, 397</a:t>
            </a:r>
            <a:r>
              <a:rPr lang="pt-BR" dirty="0" smtClean="0"/>
              <a:t>]</a:t>
            </a:r>
            <a:br>
              <a:rPr lang="pt-BR" dirty="0" smtClean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72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54812"/>
            <a:ext cx="5004624" cy="37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 15: [213, 384] se conecta no ponto 16: [265, 372</a:t>
            </a:r>
            <a:r>
              <a:rPr lang="pt-BR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</a:t>
            </a:r>
            <a:r>
              <a:rPr lang="en-US" dirty="0" smtClean="0"/>
              <a:t>76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1"/>
            <a:ext cx="5072630" cy="37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385" y="2208362"/>
            <a:ext cx="442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 15: [265, 437] se conecta no ponto 16: [299, 396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75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5022873" cy="37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178994" cy="38801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28755" y="3021860"/>
            <a:ext cx="455284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Quando falha?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226738" cy="39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0" y="2208362"/>
            <a:ext cx="5284144" cy="396518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36165" y="4865298"/>
            <a:ext cx="776378" cy="4658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292772" cy="4036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5804" y="3071004"/>
            <a:ext cx="45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Distancia do vetor: 46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54985" y="1970305"/>
            <a:ext cx="3300392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Exemplo 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1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Rastreamento baseado em </a:t>
            </a:r>
            <a:r>
              <a:rPr lang="en-US" dirty="0" smtClean="0"/>
              <a:t>modelo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08362"/>
            <a:ext cx="5325035" cy="3985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7562" y="3071003"/>
            <a:ext cx="31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Distancia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: </a:t>
            </a:r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82628" y="2958685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9049110" y="3526599"/>
            <a:ext cx="422694" cy="43292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usadas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411" y="3079631"/>
            <a:ext cx="6417081" cy="714374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/>
              <a:t>line(Mat img, Point pt1, Point pt2, Scalar color) ) </a:t>
            </a:r>
            <a:endParaRPr lang="pt-BR" dirty="0" smtClean="0"/>
          </a:p>
          <a:p>
            <a:pPr lvl="1"/>
            <a:r>
              <a:rPr lang="pt-BR" dirty="0"/>
              <a:t>circle(Mat img, Point center, int radius, Scalar color)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 descr="http://opencv.org/wp-content/uploads/2013/02/opencv_java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84" y="2365255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55319" y="2164080"/>
            <a:ext cx="6417081" cy="130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Java </a:t>
            </a:r>
          </a:p>
          <a:p>
            <a:r>
              <a:rPr lang="pt-BR" dirty="0" smtClean="0"/>
              <a:t>OpenCV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16411" y="3667298"/>
            <a:ext cx="6417081" cy="2967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Point</a:t>
            </a:r>
          </a:p>
          <a:p>
            <a:pPr lvl="1"/>
            <a:r>
              <a:rPr lang="pt-BR" dirty="0" smtClean="0"/>
              <a:t>Mat</a:t>
            </a:r>
          </a:p>
          <a:p>
            <a:pPr lvl="2"/>
            <a:r>
              <a:rPr lang="pt-BR" dirty="0"/>
              <a:t>OpenCV C++ n-dimensional dense array </a:t>
            </a:r>
            <a:r>
              <a:rPr lang="pt-BR" dirty="0" smtClean="0"/>
              <a:t>class</a:t>
            </a:r>
          </a:p>
          <a:p>
            <a:pPr lvl="1"/>
            <a:r>
              <a:rPr lang="pt-BR" dirty="0" smtClean="0"/>
              <a:t>VideoCapture</a:t>
            </a:r>
          </a:p>
          <a:p>
            <a:pPr lvl="2"/>
            <a:r>
              <a:rPr lang="en-US" dirty="0"/>
              <a:t>Class for video capturing from video files, image sequences or </a:t>
            </a:r>
            <a:r>
              <a:rPr lang="en-US" dirty="0" smtClean="0"/>
              <a:t>cameras</a:t>
            </a:r>
          </a:p>
          <a:p>
            <a:pPr lvl="3"/>
            <a:r>
              <a:rPr lang="pt-BR" dirty="0"/>
              <a:t>grab() – grabs next </a:t>
            </a:r>
            <a:r>
              <a:rPr lang="pt-BR" dirty="0" smtClean="0"/>
              <a:t>frame</a:t>
            </a:r>
          </a:p>
          <a:p>
            <a:pPr lvl="3"/>
            <a:r>
              <a:rPr lang="en-US" dirty="0"/>
              <a:t>retrieve(Mat) – decodes frame into </a:t>
            </a:r>
            <a:r>
              <a:rPr lang="en-US" dirty="0" smtClean="0"/>
              <a:t>mat</a:t>
            </a:r>
          </a:p>
          <a:p>
            <a:pPr lvl="1"/>
            <a:r>
              <a:rPr lang="pt-BR" dirty="0" smtClean="0"/>
              <a:t>Highgui</a:t>
            </a:r>
          </a:p>
          <a:p>
            <a:pPr lvl="2"/>
            <a:r>
              <a:rPr lang="pt-BR" dirty="0"/>
              <a:t>Saves image</a:t>
            </a:r>
            <a:endParaRPr lang="pt-BR" dirty="0" smtClean="0"/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94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algoritmo de rastreamento pelo ponto mais próximo é o de menor complexidade, porém tem um custo alto de processamento.</a:t>
            </a:r>
          </a:p>
          <a:p>
            <a:r>
              <a:rPr lang="pt-BR" dirty="0" smtClean="0"/>
              <a:t>O algoritmo de rastreamento por comparação de imagens poupa processamento, porém tem um índice de falha maior do que o 1º algoritmo. Processa apenas a matriz identificada pela soma absoluta das diferenças.</a:t>
            </a:r>
          </a:p>
          <a:p>
            <a:r>
              <a:rPr lang="pt-BR" dirty="0" smtClean="0"/>
              <a:t>O algoritmo de rastreamento baseado em modelo falha quando os marcadores tem distâncias muito parecidas. Custo de processamento é alto, dado que é necessário calcular a distância euclideana entre todos pontos por frame.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Acesso ao código e ao .ppt:</a:t>
            </a:r>
            <a:br>
              <a:rPr lang="pt-BR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github.com/menezee/PPGCC_sistema-de-rastreamento-optico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5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detecção </a:t>
            </a:r>
            <a:r>
              <a:rPr lang="pt-BR" dirty="0" smtClean="0"/>
              <a:t>inicial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3" y="2554830"/>
            <a:ext cx="6507451" cy="328525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01" y="2554830"/>
            <a:ext cx="4194162" cy="333065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293775" y="3352802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03812" y="4447951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03811" y="4870481"/>
            <a:ext cx="473481" cy="29698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detecção inicial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84" y="2507937"/>
            <a:ext cx="4202332" cy="3337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6" y="1968499"/>
            <a:ext cx="6399923" cy="1274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45" y="3312745"/>
            <a:ext cx="6399923" cy="3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detecção inicial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159209"/>
            <a:ext cx="6306539" cy="4284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6302" y="2277374"/>
            <a:ext cx="366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Cálculo do centro do centro do marcador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192" y="4710023"/>
            <a:ext cx="377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Cálculo do melhor raio para marcação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33695" y="4899804"/>
            <a:ext cx="2326894" cy="6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97615" y="2449902"/>
            <a:ext cx="1233577" cy="116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6349042" y="3329471"/>
            <a:ext cx="569343" cy="17041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11351" y="2449902"/>
            <a:ext cx="1319841" cy="333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 de detecção inicial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dados:</a:t>
            </a:r>
          </a:p>
          <a:p>
            <a:pPr lvl="1"/>
            <a:r>
              <a:rPr lang="pt-BR" dirty="0" smtClean="0"/>
              <a:t>Class </a:t>
            </a:r>
            <a:r>
              <a:rPr lang="en-US" b="1" dirty="0" smtClean="0"/>
              <a:t>Circle</a:t>
            </a:r>
          </a:p>
          <a:p>
            <a:pPr lvl="2"/>
            <a:r>
              <a:rPr lang="pt-BR" dirty="0" smtClean="0"/>
              <a:t>HashMap&lt;Codigo, Posição&gt; </a:t>
            </a:r>
            <a:r>
              <a:rPr lang="pt-BR" b="1" dirty="0" smtClean="0"/>
              <a:t>Pixels</a:t>
            </a:r>
          </a:p>
          <a:p>
            <a:pPr lvl="3"/>
            <a:r>
              <a:rPr lang="pt-BR" dirty="0" smtClean="0"/>
              <a:t>Pixels que fazem parte do círculo/marcador</a:t>
            </a:r>
          </a:p>
          <a:p>
            <a:pPr lvl="3"/>
            <a:r>
              <a:rPr lang="pt-BR" dirty="0" smtClean="0"/>
              <a:t>HashMap para facilitar o acesso e verificação dos pontos já encontrados, código = x.append(y)</a:t>
            </a:r>
          </a:p>
          <a:p>
            <a:pPr lvl="2"/>
            <a:r>
              <a:rPr lang="pt-BR" dirty="0" smtClean="0"/>
              <a:t>int </a:t>
            </a:r>
            <a:r>
              <a:rPr lang="pt-BR" b="1" dirty="0" smtClean="0"/>
              <a:t>ID</a:t>
            </a:r>
          </a:p>
          <a:p>
            <a:pPr lvl="3"/>
            <a:r>
              <a:rPr lang="pt-BR" dirty="0" smtClean="0"/>
              <a:t>Identificador do círculo/marcador</a:t>
            </a:r>
          </a:p>
          <a:p>
            <a:pPr lvl="2"/>
            <a:r>
              <a:rPr lang="pt-BR" b="1" dirty="0" smtClean="0"/>
              <a:t>Position</a:t>
            </a:r>
          </a:p>
          <a:p>
            <a:pPr lvl="3"/>
            <a:r>
              <a:rPr lang="pt-BR" dirty="0" smtClean="0"/>
              <a:t>Centro do círculo/marcador</a:t>
            </a:r>
          </a:p>
          <a:p>
            <a:pPr lvl="3"/>
            <a:endParaRPr lang="pt-BR" dirty="0"/>
          </a:p>
          <a:p>
            <a:pPr lvl="1"/>
            <a:r>
              <a:rPr lang="pt-BR" dirty="0" smtClean="0"/>
              <a:t>* Só é considerado um marcador se for composto por mais do que 13 pixels</a:t>
            </a:r>
          </a:p>
          <a:p>
            <a:pPr lvl="3"/>
            <a:r>
              <a:rPr lang="pt-BR" dirty="0" smtClean="0"/>
              <a:t>Funcionou da mesma forma do que usando a mediana com um pouco mais de processamento, mas menos código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9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Rastreamento pelo ponto mais </a:t>
            </a:r>
            <a:r>
              <a:rPr lang="pt-BR" dirty="0" smtClean="0"/>
              <a:t>próximo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5629202" cy="4470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011679"/>
            <a:ext cx="5629202" cy="4470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011679"/>
            <a:ext cx="5629202" cy="4470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9" y="2011679"/>
            <a:ext cx="5629202" cy="447024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579298" y="4044083"/>
            <a:ext cx="595223" cy="3709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Rastreamento pelo ponto mais próximo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845820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2919" y="4451230"/>
            <a:ext cx="936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 o marcador rastreado baseado na menor distância euclideana entre sua coordenada no frame f em relação ao frame f -1;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Marcadores rastreados são registrados como THE_CIRLE*;</a:t>
            </a:r>
          </a:p>
        </p:txBody>
      </p:sp>
    </p:spTree>
    <p:extLst>
      <p:ext uri="{BB962C8B-B14F-4D97-AF65-F5344CB8AC3E}">
        <p14:creationId xmlns:p14="http://schemas.microsoft.com/office/powerpoint/2010/main" val="35596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1111</TotalTime>
  <Words>944</Words>
  <Application>Microsoft Office PowerPoint</Application>
  <PresentationFormat>Widescreen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Corbel</vt:lpstr>
      <vt:lpstr>Wingdings</vt:lpstr>
      <vt:lpstr>Banded</vt:lpstr>
      <vt:lpstr>Trabalho Prático II sistema de rastreamento óptico</vt:lpstr>
      <vt:lpstr>agenda</vt:lpstr>
      <vt:lpstr>Tecnologias usadas</vt:lpstr>
      <vt:lpstr>Algoritmo de detecção inicial</vt:lpstr>
      <vt:lpstr>Algoritmo de detecção inicial</vt:lpstr>
      <vt:lpstr>Algoritmo de detecção inicial</vt:lpstr>
      <vt:lpstr>Algoritmo de detecção inicial</vt:lpstr>
      <vt:lpstr>Rastreamento pelo ponto mais próximo</vt:lpstr>
      <vt:lpstr>Rastreamento pelo ponto mais próximo</vt:lpstr>
      <vt:lpstr>Rastreamento pelo ponto mais próximo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por comparação de imagens</vt:lpstr>
      <vt:lpstr>Rastreamento baseado em modelo</vt:lpstr>
      <vt:lpstr> 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Rastreamento baseado em modelo</vt:lpstr>
      <vt:lpstr>Conclusão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II sistema de rastreamento óptico</dc:title>
  <dc:creator>Menezes, Erich</dc:creator>
  <cp:lastModifiedBy>Menezes, Erich</cp:lastModifiedBy>
  <cp:revision>48</cp:revision>
  <dcterms:created xsi:type="dcterms:W3CDTF">2016-06-29T03:47:45Z</dcterms:created>
  <dcterms:modified xsi:type="dcterms:W3CDTF">2016-07-02T18:56:36Z</dcterms:modified>
</cp:coreProperties>
</file>