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61" r:id="rId11"/>
    <p:sldId id="260" r:id="rId12"/>
    <p:sldId id="262" r:id="rId13"/>
    <p:sldId id="263" r:id="rId14"/>
    <p:sldId id="264" r:id="rId15"/>
    <p:sldId id="265" r:id="rId16"/>
    <p:sldId id="271" r:id="rId17"/>
    <p:sldId id="266" r:id="rId18"/>
    <p:sldId id="267" r:id="rId19"/>
    <p:sldId id="268" r:id="rId20"/>
    <p:sldId id="270" r:id="rId21"/>
    <p:sldId id="275" r:id="rId22"/>
    <p:sldId id="273" r:id="rId23"/>
    <p:sldId id="274" r:id="rId24"/>
    <p:sldId id="272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173207"/>
    <a:srgbClr val="7F0055"/>
    <a:srgbClr val="498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CE5D7-7ED0-47A4-97A4-21C1D4343DF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46E5-662D-490C-B319-1285EF71F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8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3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2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9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4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22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57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9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0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1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02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20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55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9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3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7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8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5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oliloquize.org/2016/10/23/Python%E4%BB%A3%E7%A0%81%E7%83%AD%E6%9B%B4%E6%96%B0%E5%AE%9E%E7%8E%B0/?hmsr=toutiao.io&amp;utm_medium=toutiao.io&amp;utm_source=toutiao.io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645" y="2571003"/>
            <a:ext cx="78869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5B9BD5"/>
                </a:solidFill>
              </a:rPr>
              <a:t>Python</a:t>
            </a:r>
            <a:r>
              <a:rPr lang="zh-CN" altLang="en-US" sz="4000" b="1">
                <a:solidFill>
                  <a:srgbClr val="5B9BD5"/>
                </a:solidFill>
              </a:rPr>
              <a:t>模块加载机制的剖析和实践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可选过程 24"/>
          <p:cNvSpPr/>
          <p:nvPr/>
        </p:nvSpPr>
        <p:spPr>
          <a:xfrm>
            <a:off x="841329" y="754867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meta_path</a:t>
            </a:r>
            <a:endParaRPr lang="zh-CN" altLang="en-US" b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1329" y="2158076"/>
            <a:ext cx="63478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CFinder: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find_module(self,fullname,path=None):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fullname==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"xxx"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def load_module(self,fullname):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sys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sys.meta_path.append(CFinder())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import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print xxx</a:t>
            </a:r>
            <a:endParaRPr lang="zh-CN" altLang="zh-CN" sz="2000"/>
          </a:p>
          <a:p>
            <a:pPr lvl="0"/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&lt;module </a:t>
            </a:r>
            <a:r>
              <a:rPr lang="zh-CN" altLang="zh-CN" sz="2000">
                <a:solidFill>
                  <a:srgbClr val="2A00FF"/>
                </a:solidFill>
                <a:latin typeface="Consolas" panose="020B0609020204030204" pitchFamily="49" charset="0"/>
              </a:rPr>
              <a:t>'sys'</a:t>
            </a:r>
            <a:r>
              <a:rPr lang="zh-CN" altLang="zh-CN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(built-in)&gt;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8537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可选过程 9"/>
          <p:cNvSpPr/>
          <p:nvPr/>
        </p:nvSpPr>
        <p:spPr>
          <a:xfrm>
            <a:off x="2048473" y="1806789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  <a:endParaRPr lang="zh-CN" altLang="en-US" b="1"/>
          </a:p>
        </p:txBody>
      </p:sp>
      <p:sp>
        <p:nvSpPr>
          <p:cNvPr id="12" name="流程图: 可选过程 11"/>
          <p:cNvSpPr/>
          <p:nvPr/>
        </p:nvSpPr>
        <p:spPr>
          <a:xfrm>
            <a:off x="2048473" y="304672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net</a:t>
            </a:r>
            <a:endParaRPr lang="zh-CN" altLang="en-US" b="1"/>
          </a:p>
        </p:txBody>
      </p:sp>
      <p:sp>
        <p:nvSpPr>
          <p:cNvPr id="5" name="云形 4"/>
          <p:cNvSpPr/>
          <p:nvPr/>
        </p:nvSpPr>
        <p:spPr>
          <a:xfrm>
            <a:off x="5584303" y="441456"/>
            <a:ext cx="169579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player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0" idx="3"/>
          </p:cNvCxnSpPr>
          <p:nvPr/>
        </p:nvCxnSpPr>
        <p:spPr>
          <a:xfrm flipV="1">
            <a:off x="3536451" y="1746104"/>
            <a:ext cx="2166567" cy="3005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3"/>
          </p:cNvCxnSpPr>
          <p:nvPr/>
        </p:nvCxnSpPr>
        <p:spPr>
          <a:xfrm flipH="1">
            <a:off x="3536451" y="2202330"/>
            <a:ext cx="3009206" cy="1084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2" idx="0"/>
          </p:cNvCxnSpPr>
          <p:nvPr/>
        </p:nvCxnSpPr>
        <p:spPr>
          <a:xfrm>
            <a:off x="2792462" y="2286433"/>
            <a:ext cx="0" cy="7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2048473" y="415862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3872392" y="2590705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player</a:t>
            </a:r>
            <a:r>
              <a:rPr lang="zh-CN" altLang="en-US" smtClean="0"/>
              <a:t>目录中去找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 rot="21096341">
            <a:off x="3609814" y="1506282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objects</a:t>
            </a:r>
            <a:r>
              <a:rPr lang="zh-CN" altLang="en-US"/>
              <a:t>的</a:t>
            </a:r>
            <a:r>
              <a:rPr lang="en-US" altLang="zh-CN" smtClean="0"/>
              <a:t>package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14" name="云形 13"/>
          <p:cNvSpPr/>
          <p:nvPr/>
        </p:nvSpPr>
        <p:spPr>
          <a:xfrm>
            <a:off x="6441746" y="2611967"/>
            <a:ext cx="169579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player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决策 1"/>
          <p:cNvSpPr/>
          <p:nvPr/>
        </p:nvSpPr>
        <p:spPr>
          <a:xfrm>
            <a:off x="3120046" y="496905"/>
            <a:ext cx="242562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in package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5409179" y="2182379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builtin</a:t>
            </a:r>
            <a:endParaRPr lang="zh-CN" altLang="en-US" b="1"/>
          </a:p>
        </p:txBody>
      </p:sp>
      <p:sp>
        <p:nvSpPr>
          <p:cNvPr id="4" name="流程图: 终止 3"/>
          <p:cNvSpPr/>
          <p:nvPr/>
        </p:nvSpPr>
        <p:spPr>
          <a:xfrm>
            <a:off x="7097924" y="3555361"/>
            <a:ext cx="1486800" cy="478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return</a:t>
            </a:r>
            <a:endParaRPr lang="zh-CN" altLang="en-US" b="1"/>
          </a:p>
        </p:txBody>
      </p:sp>
      <p:sp>
        <p:nvSpPr>
          <p:cNvPr id="23" name="流程图: 可选过程 22"/>
          <p:cNvSpPr/>
          <p:nvPr/>
        </p:nvSpPr>
        <p:spPr>
          <a:xfrm>
            <a:off x="3687004" y="3566047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sys.path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17" idx="1"/>
            <a:endCxn id="23" idx="0"/>
          </p:cNvCxnSpPr>
          <p:nvPr/>
        </p:nvCxnSpPr>
        <p:spPr>
          <a:xfrm rot="10800000" flipV="1">
            <a:off x="4430993" y="2488703"/>
            <a:ext cx="978186" cy="1077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17" idx="0"/>
          </p:cNvCxnSpPr>
          <p:nvPr/>
        </p:nvCxnSpPr>
        <p:spPr>
          <a:xfrm>
            <a:off x="5545667" y="803229"/>
            <a:ext cx="664277" cy="1379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1"/>
            <a:endCxn id="52" idx="0"/>
          </p:cNvCxnSpPr>
          <p:nvPr/>
        </p:nvCxnSpPr>
        <p:spPr>
          <a:xfrm rot="10800000" flipV="1">
            <a:off x="2265220" y="803228"/>
            <a:ext cx="854826" cy="4804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521231" y="5607594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pathlist</a:t>
            </a:r>
            <a:endParaRPr lang="en-US" altLang="zh-CN" b="1" smtClean="0"/>
          </a:p>
        </p:txBody>
      </p:sp>
      <p:cxnSp>
        <p:nvCxnSpPr>
          <p:cNvPr id="55" name="肘形连接符 54"/>
          <p:cNvCxnSpPr>
            <a:stCxn id="23" idx="2"/>
            <a:endCxn id="52" idx="0"/>
          </p:cNvCxnSpPr>
          <p:nvPr/>
        </p:nvCxnSpPr>
        <p:spPr>
          <a:xfrm rot="5400000">
            <a:off x="2567156" y="3743756"/>
            <a:ext cx="1561903" cy="2165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7" idx="3"/>
            <a:endCxn id="4" idx="0"/>
          </p:cNvCxnSpPr>
          <p:nvPr/>
        </p:nvCxnSpPr>
        <p:spPr>
          <a:xfrm>
            <a:off x="7010709" y="2488703"/>
            <a:ext cx="830615" cy="1066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云形 31"/>
          <p:cNvSpPr/>
          <p:nvPr/>
        </p:nvSpPr>
        <p:spPr>
          <a:xfrm>
            <a:off x="1442503" y="2531383"/>
            <a:ext cx="1530613" cy="4460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player</a:t>
            </a:r>
            <a:r>
              <a:rPr lang="en-US" altLang="zh-CN" b="1"/>
              <a:t>/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5765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4" grpId="0" animBg="1"/>
      <p:bldP spid="23" grpId="0" animBg="1"/>
      <p:bldP spid="52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可选过程 24"/>
          <p:cNvSpPr/>
          <p:nvPr/>
        </p:nvSpPr>
        <p:spPr>
          <a:xfrm>
            <a:off x="4097150" y="2618800"/>
            <a:ext cx="175023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path_hooks</a:t>
            </a:r>
            <a:endParaRPr lang="zh-CN" altLang="en-US" b="1"/>
          </a:p>
        </p:txBody>
      </p:sp>
      <p:sp>
        <p:nvSpPr>
          <p:cNvPr id="33" name="流程图: 可选过程 32"/>
          <p:cNvSpPr/>
          <p:nvPr/>
        </p:nvSpPr>
        <p:spPr>
          <a:xfrm>
            <a:off x="4072877" y="4047857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dir</a:t>
            </a:r>
          </a:p>
        </p:txBody>
      </p:sp>
      <p:sp>
        <p:nvSpPr>
          <p:cNvPr id="36" name="流程图: 可选过程 35"/>
          <p:cNvSpPr/>
          <p:nvPr/>
        </p:nvSpPr>
        <p:spPr>
          <a:xfrm>
            <a:off x="4072877" y="5476914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file</a:t>
            </a:r>
            <a:endParaRPr lang="zh-CN" altLang="en-US" b="1"/>
          </a:p>
        </p:txBody>
      </p:sp>
      <p:cxnSp>
        <p:nvCxnSpPr>
          <p:cNvPr id="5" name="直接箭头连接符 4"/>
          <p:cNvCxnSpPr>
            <a:stCxn id="14" idx="2"/>
            <a:endCxn id="25" idx="0"/>
          </p:cNvCxnSpPr>
          <p:nvPr/>
        </p:nvCxnSpPr>
        <p:spPr>
          <a:xfrm>
            <a:off x="4972269" y="1669387"/>
            <a:ext cx="0" cy="94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5" idx="2"/>
            <a:endCxn id="33" idx="0"/>
          </p:cNvCxnSpPr>
          <p:nvPr/>
        </p:nvCxnSpPr>
        <p:spPr>
          <a:xfrm>
            <a:off x="4972269" y="3098444"/>
            <a:ext cx="1" cy="94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3" idx="2"/>
            <a:endCxn id="36" idx="0"/>
          </p:cNvCxnSpPr>
          <p:nvPr/>
        </p:nvCxnSpPr>
        <p:spPr>
          <a:xfrm>
            <a:off x="4972270" y="4527501"/>
            <a:ext cx="0" cy="94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6980844" y="3837445"/>
            <a:ext cx="1993823" cy="6970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__init__</a:t>
            </a:r>
          </a:p>
        </p:txBody>
      </p:sp>
      <p:sp>
        <p:nvSpPr>
          <p:cNvPr id="30" name="云形 29"/>
          <p:cNvSpPr/>
          <p:nvPr/>
        </p:nvSpPr>
        <p:spPr>
          <a:xfrm>
            <a:off x="373457" y="5476914"/>
            <a:ext cx="265761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pyd, py, pyw,pyc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4097150" y="1189743"/>
            <a:ext cx="175023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</a:t>
            </a:r>
            <a:endParaRPr lang="zh-CN" altLang="en-US" b="1"/>
          </a:p>
        </p:txBody>
      </p:sp>
      <p:sp>
        <p:nvSpPr>
          <p:cNvPr id="17" name="流程图: 可选过程 16"/>
          <p:cNvSpPr/>
          <p:nvPr/>
        </p:nvSpPr>
        <p:spPr>
          <a:xfrm>
            <a:off x="292743" y="1189743"/>
            <a:ext cx="175023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pathlist</a:t>
            </a:r>
            <a:endParaRPr lang="zh-CN" altLang="en-US" b="1"/>
          </a:p>
        </p:txBody>
      </p:sp>
      <p:cxnSp>
        <p:nvCxnSpPr>
          <p:cNvPr id="27" name="直接箭头连接符 26"/>
          <p:cNvCxnSpPr>
            <a:stCxn id="17" idx="3"/>
            <a:endCxn id="14" idx="1"/>
          </p:cNvCxnSpPr>
          <p:nvPr/>
        </p:nvCxnSpPr>
        <p:spPr>
          <a:xfrm>
            <a:off x="2042981" y="1429565"/>
            <a:ext cx="205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6" grpId="0" animBg="1"/>
      <p:bldP spid="12" grpId="0" animBg="1"/>
      <p:bldP spid="30" grpId="0" animBg="1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5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2622257" y="1902657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4309740" y="2615030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mtime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4433017" y="3640842"/>
            <a:ext cx="252473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read_compiled_module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2622257" y="76805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py</a:t>
            </a:r>
            <a:endParaRPr lang="zh-CN" altLang="en-US" b="1"/>
          </a:p>
        </p:txBody>
      </p:sp>
      <p:sp>
        <p:nvSpPr>
          <p:cNvPr id="26" name="流程图: 可选过程 25"/>
          <p:cNvSpPr/>
          <p:nvPr/>
        </p:nvSpPr>
        <p:spPr>
          <a:xfrm>
            <a:off x="1147444" y="3561910"/>
            <a:ext cx="235221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parse_source_module</a:t>
            </a:r>
            <a:endParaRPr lang="zh-CN" altLang="en-US" b="1"/>
          </a:p>
        </p:txBody>
      </p:sp>
      <p:sp>
        <p:nvSpPr>
          <p:cNvPr id="28" name="流程图: 可选过程 27"/>
          <p:cNvSpPr/>
          <p:nvPr/>
        </p:nvSpPr>
        <p:spPr>
          <a:xfrm>
            <a:off x="1421253" y="4700190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AST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3401523" y="6130811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9" name="流程图: 可选过程 18"/>
          <p:cNvSpPr/>
          <p:nvPr/>
        </p:nvSpPr>
        <p:spPr>
          <a:xfrm>
            <a:off x="846856" y="5548979"/>
            <a:ext cx="2577987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write_compiled_module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86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4" y="179133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1" name="流程图: 可选过程 10"/>
          <p:cNvSpPr/>
          <p:nvPr/>
        </p:nvSpPr>
        <p:spPr>
          <a:xfrm>
            <a:off x="403454" y="988239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co_code</a:t>
            </a:r>
            <a:endParaRPr lang="zh-CN" altLang="en-US" b="1"/>
          </a:p>
        </p:txBody>
      </p:sp>
      <p:sp>
        <p:nvSpPr>
          <p:cNvPr id="13" name="流程图: 可选过程 12"/>
          <p:cNvSpPr/>
          <p:nvPr/>
        </p:nvSpPr>
        <p:spPr>
          <a:xfrm>
            <a:off x="3238094" y="988239"/>
            <a:ext cx="263069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sys.modules[name]=mod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3861548" y="1910951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exe co_code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861547" y="2799435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mod. md_dict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437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6334" y="7839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PyModuleObject;</a:t>
            </a:r>
          </a:p>
        </p:txBody>
      </p:sp>
    </p:spTree>
    <p:extLst>
      <p:ext uri="{BB962C8B-B14F-4D97-AF65-F5344CB8AC3E}">
        <p14:creationId xmlns:p14="http://schemas.microsoft.com/office/powerpoint/2010/main" val="42776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91" y="4728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INT_SIZE</a:t>
            </a:r>
            <a:r>
              <a:rPr lang="zh-CN" altLang="en-US" smtClean="0"/>
              <a:t>=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505" y="11024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0 (4</a:t>
            </a:r>
            <a:r>
              <a:rPr lang="zh-CN" altLang="en-US" smtClean="0"/>
              <a:t>)</a:t>
            </a:r>
            <a:endParaRPr lang="en-US" altLang="zh-CN" smtClean="0"/>
          </a:p>
          <a:p>
            <a:r>
              <a:rPr lang="zh-CN" altLang="en-US" smtClean="0"/>
              <a:t>STORE</a:t>
            </a:r>
            <a:r>
              <a:rPr lang="zh-CN" altLang="en-US"/>
              <a:t>_NAME               0 (INT_SIZE)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4696691" y="1379466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smtClean="0"/>
              <a:t>md_dict[“</a:t>
            </a:r>
            <a:r>
              <a:rPr lang="zh-CN" altLang="en-US"/>
              <a:t>INT_SIZE</a:t>
            </a:r>
            <a:r>
              <a:rPr lang="en-US" altLang="zh-CN" b="1" smtClean="0"/>
              <a:t>”]=4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1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def </a:t>
            </a:r>
            <a:r>
              <a:rPr lang="zh-CN" altLang="en-US"/>
              <a:t>Send():</a:t>
            </a:r>
          </a:p>
          <a:p>
            <a:r>
              <a:rPr lang="zh-CN" altLang="en-US"/>
              <a:t>    print "Send</a:t>
            </a:r>
            <a:r>
              <a:rPr lang="zh-CN" altLang="en-US" smtClean="0"/>
              <a:t>"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25" y="2037472"/>
            <a:ext cx="9310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00000000025FEB30, file "net.py", line 3&gt;)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_FUNCTION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(Send)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631665"/>
            <a:ext cx="1211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def Send():</a:t>
            </a:r>
          </a:p>
        </p:txBody>
      </p:sp>
      <p:sp>
        <p:nvSpPr>
          <p:cNvPr id="5" name="矩形 4"/>
          <p:cNvSpPr/>
          <p:nvPr/>
        </p:nvSpPr>
        <p:spPr>
          <a:xfrm>
            <a:off x="402382" y="3171979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print "Send"</a:t>
            </a:r>
          </a:p>
        </p:txBody>
      </p:sp>
      <p:sp>
        <p:nvSpPr>
          <p:cNvPr id="6" name="矩形 5"/>
          <p:cNvSpPr/>
          <p:nvPr/>
        </p:nvSpPr>
        <p:spPr>
          <a:xfrm>
            <a:off x="402382" y="354957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('Send')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_ITEM          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_NEWLINE       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(None)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  <p:sp>
        <p:nvSpPr>
          <p:cNvPr id="7" name="矩形 6"/>
          <p:cNvSpPr/>
          <p:nvPr/>
        </p:nvSpPr>
        <p:spPr>
          <a:xfrm>
            <a:off x="3553924" y="2627945"/>
            <a:ext cx="364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md_dict</a:t>
            </a:r>
            <a:r>
              <a:rPr lang="en-US" altLang="zh-CN" b="1" smtClean="0"/>
              <a:t>[“</a:t>
            </a:r>
            <a:r>
              <a:rPr lang="zh-CN" altLang="en-US"/>
              <a:t>Send</a:t>
            </a:r>
            <a:r>
              <a:rPr lang="en-US" altLang="zh-CN" b="1"/>
              <a:t>”]= PyFunctionObject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19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class </a:t>
            </a:r>
            <a:r>
              <a:rPr lang="zh-CN" altLang="en-US"/>
              <a:t>CNet(object):</a:t>
            </a:r>
          </a:p>
          <a:p>
            <a:r>
              <a:rPr lang="zh-CN" altLang="en-US"/>
              <a:t>    def Send(self):</a:t>
            </a:r>
          </a:p>
          <a:p>
            <a:r>
              <a:rPr lang="zh-CN" altLang="en-US"/>
              <a:t>        print "Send"</a:t>
            </a:r>
          </a:p>
        </p:txBody>
      </p:sp>
      <p:sp>
        <p:nvSpPr>
          <p:cNvPr id="3" name="矩形 2"/>
          <p:cNvSpPr/>
          <p:nvPr/>
        </p:nvSpPr>
        <p:spPr>
          <a:xfrm>
            <a:off x="-69189" y="1731417"/>
            <a:ext cx="193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class CNet(object):</a:t>
            </a:r>
          </a:p>
        </p:txBody>
      </p:sp>
      <p:sp>
        <p:nvSpPr>
          <p:cNvPr id="4" name="矩形 3"/>
          <p:cNvSpPr/>
          <p:nvPr/>
        </p:nvSpPr>
        <p:spPr>
          <a:xfrm>
            <a:off x="-69189" y="2100749"/>
            <a:ext cx="8672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</a:t>
            </a:r>
            <a:r>
              <a:rPr lang="zh-CN" altLang="en-US" smtClean="0"/>
              <a:t>2 </a:t>
            </a:r>
            <a:r>
              <a:rPr lang="zh-CN" altLang="en-US"/>
              <a:t>('CNet')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_NAME               </a:t>
            </a:r>
            <a:r>
              <a:rPr lang="zh-CN" altLang="en-US" smtClean="0"/>
              <a:t>2 </a:t>
            </a:r>
            <a:r>
              <a:rPr lang="zh-CN" altLang="en-US"/>
              <a:t>(object)</a:t>
            </a:r>
          </a:p>
          <a:p>
            <a:r>
              <a:rPr lang="zh-CN" altLang="en-US" smtClean="0"/>
              <a:t>BUILD</a:t>
            </a:r>
            <a:r>
              <a:rPr lang="zh-CN" altLang="en-US"/>
              <a:t>_TUPLE              1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</a:t>
            </a:r>
            <a:r>
              <a:rPr lang="zh-CN" altLang="en-US" smtClean="0"/>
              <a:t>3 </a:t>
            </a:r>
            <a:r>
              <a:rPr lang="zh-CN" altLang="en-US"/>
              <a:t>(&lt;code object CNet at 00000000029D1030, file "net.py", line 5&gt;)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_FUNCTION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CALL</a:t>
            </a:r>
            <a:r>
              <a:rPr lang="zh-CN" altLang="en-US"/>
              <a:t>_FUNCTION 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BUILD</a:t>
            </a:r>
            <a:r>
              <a:rPr lang="zh-CN" altLang="en-US"/>
              <a:t>_CLASS         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</a:t>
            </a:r>
            <a:r>
              <a:rPr lang="zh-CN" altLang="en-US" smtClean="0"/>
              <a:t>3 </a:t>
            </a:r>
            <a:r>
              <a:rPr lang="zh-CN" altLang="en-US"/>
              <a:t>(CNet</a:t>
            </a:r>
            <a:r>
              <a:rPr lang="zh-CN" altLang="en-US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497" y="1194661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加载</a:t>
            </a:r>
            <a:r>
              <a:rPr lang="zh-CN" altLang="en-US" sz="4000" b="1">
                <a:solidFill>
                  <a:srgbClr val="5B9BD5"/>
                </a:solidFill>
              </a:rPr>
              <a:t>机制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497" y="2689166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热更新</a:t>
            </a:r>
            <a:endParaRPr lang="en-US" altLang="zh-CN" sz="40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3497" y="4183672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5B9BD5"/>
                </a:solidFill>
              </a:rPr>
              <a:t>实际问题</a:t>
            </a:r>
            <a:endParaRPr lang="zh-CN" altLang="en-US" sz="40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m_IntSize=4</a:t>
            </a:r>
            <a:endParaRPr lang="en-US" altLang="zh-CN"/>
          </a:p>
          <a:p>
            <a:r>
              <a:rPr lang="en-US" altLang="zh-CN"/>
              <a:t>    def Send(self):</a:t>
            </a:r>
          </a:p>
          <a:p>
            <a:r>
              <a:rPr lang="en-US" altLang="zh-CN"/>
              <a:t>        print "Send"</a:t>
            </a:r>
          </a:p>
        </p:txBody>
      </p:sp>
      <p:sp>
        <p:nvSpPr>
          <p:cNvPr id="5" name="矩形 4"/>
          <p:cNvSpPr/>
          <p:nvPr/>
        </p:nvSpPr>
        <p:spPr>
          <a:xfrm>
            <a:off x="498764" y="1756908"/>
            <a:ext cx="93767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_NAME                0 (__name__)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(__module__)</a:t>
            </a:r>
          </a:p>
          <a:p>
            <a:endParaRPr lang="en-US" altLang="zh-CN"/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(4)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2 (m_IntSize)</a:t>
            </a:r>
          </a:p>
          <a:p>
            <a:endParaRPr lang="zh-CN" altLang="en-US"/>
          </a:p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0000000002A105B0, file "net.py", line 7&gt;)</a:t>
            </a:r>
          </a:p>
          <a:p>
            <a:r>
              <a:rPr lang="zh-CN" altLang="en-US" smtClean="0"/>
              <a:t>MAKE_FUNCTION            0</a:t>
            </a:r>
          </a:p>
          <a:p>
            <a:r>
              <a:rPr lang="zh-CN" altLang="en-US" smtClean="0"/>
              <a:t>STORE_NAME               3 (Send)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_LOCALS         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</p:spTree>
    <p:extLst>
      <p:ext uri="{BB962C8B-B14F-4D97-AF65-F5344CB8AC3E}">
        <p14:creationId xmlns:p14="http://schemas.microsoft.com/office/powerpoint/2010/main" val="31986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403454" y="179133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add_submodule</a:t>
            </a: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403454" y="1457098"/>
            <a:ext cx="400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mod.md_dict['submode']=submode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__import__(name[, globals[, locals[, fromlist[, level]]]])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11569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1640385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__(“a”,globals(),locals(),None,-1)      a=moda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465132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a.b.c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0" y="2989818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__(“a.b.c”,globals(),locals(),None,-1)  a=moda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9753" y="3864442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</a:t>
            </a:r>
          </a:p>
        </p:txBody>
      </p:sp>
      <p:sp>
        <p:nvSpPr>
          <p:cNvPr id="11" name="矩形 10"/>
          <p:cNvSpPr/>
          <p:nvPr/>
        </p:nvSpPr>
        <p:spPr>
          <a:xfrm>
            <a:off x="99753" y="4389128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__(“a.b”,globals(),locals(),[‘c’],-1)	c=a.b.c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0" y="536922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 as x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5893915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__(“a.b”,globals(),locals(),[‘c’],-1)	x=a.b.c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15091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</a:t>
            </a:r>
            <a:r>
              <a:rPr lang="en-US" altLang="zh-CN" smtClean="0"/>
              <a:t>a </a:t>
            </a:r>
            <a:r>
              <a:rPr lang="en-US" altLang="zh-CN"/>
              <a:t>import *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839777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__import__(“a”,globals(),locals(),[‘*’],-1) __all__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454233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..a import b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297891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__(“a”,globals(),locals(),[‘b’],2)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热更新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12426" y="999898"/>
            <a:ext cx="870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reload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594647" y="21243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sys.modules</a:t>
            </a:r>
            <a:endParaRPr lang="zh-CN" altLang="en-US" b="1"/>
          </a:p>
        </p:txBody>
      </p:sp>
      <p:sp>
        <p:nvSpPr>
          <p:cNvPr id="7" name="流程图: 可选过程 6"/>
          <p:cNvSpPr/>
          <p:nvPr/>
        </p:nvSpPr>
        <p:spPr>
          <a:xfrm>
            <a:off x="594647" y="30387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594646" y="4202492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load_module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3275214" y="7690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</a:t>
            </a:r>
            <a:r>
              <a:rPr lang="zh-CN" altLang="en-US" smtClean="0"/>
              <a:t>;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5214" y="30021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load</a:t>
            </a:r>
            <a:r>
              <a:rPr lang="zh-CN" altLang="en-US" smtClean="0"/>
              <a:t>就是填充字典的过过程</a:t>
            </a:r>
            <a:endParaRPr lang="en-US" altLang="zh-CN" smtClean="0"/>
          </a:p>
          <a:p>
            <a:r>
              <a:rPr lang="en-US" altLang="zh-CN" smtClean="0"/>
              <a:t>reload</a:t>
            </a:r>
            <a:r>
              <a:rPr lang="zh-CN" altLang="en-US" smtClean="0"/>
              <a:t>时</a:t>
            </a:r>
            <a:r>
              <a:rPr lang="en-US" altLang="zh-CN" smtClean="0"/>
              <a:t>mod</a:t>
            </a:r>
            <a:r>
              <a:rPr lang="zh-CN" altLang="en-US" smtClean="0"/>
              <a:t>存在，就直接用旧的字典</a:t>
            </a:r>
            <a:endParaRPr lang="en-US" altLang="zh-CN" smtClean="0"/>
          </a:p>
          <a:p>
            <a:r>
              <a:rPr lang="zh-CN" altLang="en-US" smtClean="0"/>
              <a:t>所以理论上是不会删的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163" y="1606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避免重启</a:t>
            </a:r>
          </a:p>
          <a:p>
            <a:r>
              <a:rPr lang="zh-CN" altLang="en-US"/>
              <a:t>开发期，提升效率</a:t>
            </a:r>
          </a:p>
          <a:p>
            <a:r>
              <a:rPr lang="zh-CN" altLang="en-US"/>
              <a:t>运维期，减少损失</a:t>
            </a:r>
          </a:p>
        </p:txBody>
      </p:sp>
    </p:spTree>
    <p:extLst>
      <p:ext uri="{BB962C8B-B14F-4D97-AF65-F5344CB8AC3E}">
        <p14:creationId xmlns:p14="http://schemas.microsoft.com/office/powerpoint/2010/main" val="369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955503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问题</a:t>
            </a:r>
            <a:endParaRPr lang="en-US" altLang="zh-CN" smtClean="0"/>
          </a:p>
          <a:p>
            <a:r>
              <a:rPr lang="zh-CN" altLang="en-US" smtClean="0"/>
              <a:t>新创建的实例是没问题的</a:t>
            </a:r>
            <a:endParaRPr lang="en-US" altLang="zh-CN" smtClean="0"/>
          </a:p>
          <a:p>
            <a:r>
              <a:rPr lang="zh-CN" altLang="en-US"/>
              <a:t>让已经创建</a:t>
            </a:r>
            <a:r>
              <a:rPr lang="zh-CN" altLang="en-US" smtClean="0"/>
              <a:t>的实例能够</a:t>
            </a:r>
            <a:r>
              <a:rPr lang="zh-CN" altLang="en-US"/>
              <a:t>执行更新以后的</a:t>
            </a:r>
            <a:r>
              <a:rPr lang="zh-CN" altLang="en-US" smtClean="0"/>
              <a:t>代码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看现在的实现，看网上实现</a:t>
            </a:r>
            <a:endParaRPr lang="en-US" altLang="zh-CN" smtClean="0"/>
          </a:p>
          <a:p>
            <a:r>
              <a:rPr lang="en-US" altLang="zh-CN">
                <a:hlinkClick r:id="rId3"/>
              </a:rPr>
              <a:t>http://blog.soliloquize.org/2016/10/23/Python%E4%BB%A3%E7%A0%81%E7%83%AD%E6%9B%B4%E6%96%B0%E5%AE%9E%E7%8E%B0/?hmsr=toutiao.io&amp;utm_medium=toutiao.io&amp;utm_source=toutiao.io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2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6209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en-US" altLang="zh-CN"/>
              <a:t> </a:t>
            </a:r>
            <a:r>
              <a:rPr lang="en-US" altLang="zh-CN" smtClean="0"/>
              <a:t>  a1 a2</a:t>
            </a:r>
          </a:p>
          <a:p>
            <a:endParaRPr lang="en-US" altLang="zh-CN"/>
          </a:p>
          <a:p>
            <a:r>
              <a:rPr lang="en-US" altLang="zh-CN" smtClean="0"/>
              <a:t>a1.__class__=A</a:t>
            </a:r>
          </a:p>
          <a:p>
            <a:r>
              <a:rPr lang="en-US" altLang="zh-CN" smtClean="0"/>
              <a:t>a2.__class__=A</a:t>
            </a:r>
          </a:p>
          <a:p>
            <a:endParaRPr lang="en-US" altLang="zh-CN" smtClean="0"/>
          </a:p>
          <a:p>
            <a:r>
              <a:rPr lang="en-US" altLang="zh-CN" smtClean="0"/>
              <a:t>A </a:t>
            </a:r>
          </a:p>
        </p:txBody>
      </p:sp>
      <p:sp>
        <p:nvSpPr>
          <p:cNvPr id="4" name="矩形 3"/>
          <p:cNvSpPr/>
          <p:nvPr/>
        </p:nvSpPr>
        <p:spPr>
          <a:xfrm>
            <a:off x="268000" y="3255418"/>
            <a:ext cx="16209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en-US" altLang="zh-CN"/>
              <a:t> </a:t>
            </a:r>
            <a:r>
              <a:rPr lang="en-US" altLang="zh-CN" smtClean="0"/>
              <a:t>  a1 a2</a:t>
            </a:r>
          </a:p>
          <a:p>
            <a:endParaRPr lang="en-US" altLang="zh-CN"/>
          </a:p>
          <a:p>
            <a:r>
              <a:rPr lang="en-US" altLang="zh-CN" smtClean="0"/>
              <a:t>a1.__class__=A</a:t>
            </a:r>
          </a:p>
          <a:p>
            <a:r>
              <a:rPr lang="en-US" altLang="zh-CN" smtClean="0"/>
              <a:t>a2.__class__=A</a:t>
            </a:r>
          </a:p>
          <a:p>
            <a:endParaRPr lang="en-US" altLang="zh-CN" smtClean="0"/>
          </a:p>
          <a:p>
            <a:r>
              <a:rPr lang="en-US" altLang="zh-CN" smtClean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3507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__import__</a:t>
            </a:r>
          </a:p>
        </p:txBody>
      </p:sp>
    </p:spTree>
    <p:extLst>
      <p:ext uri="{BB962C8B-B14F-4D97-AF65-F5344CB8AC3E}">
        <p14:creationId xmlns:p14="http://schemas.microsoft.com/office/powerpoint/2010/main" val="13206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790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555375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676117" y="1401679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60981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6774806" y="3182679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module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5527896" y="4967837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class C</a:t>
            </a:r>
          </a:p>
        </p:txBody>
      </p:sp>
      <p:cxnSp>
        <p:nvCxnSpPr>
          <p:cNvPr id="15" name="直接箭头连接符 14"/>
          <p:cNvCxnSpPr>
            <a:stCxn id="10" idx="2"/>
            <a:endCxn id="5" idx="0"/>
          </p:cNvCxnSpPr>
          <p:nvPr/>
        </p:nvCxnSpPr>
        <p:spPr>
          <a:xfrm flipH="1">
            <a:off x="2064990" y="3793665"/>
            <a:ext cx="1947585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6" idx="0"/>
          </p:cNvCxnSpPr>
          <p:nvPr/>
        </p:nvCxnSpPr>
        <p:spPr>
          <a:xfrm>
            <a:off x="4012575" y="3793665"/>
            <a:ext cx="0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>
            <a:off x="4012575" y="3793665"/>
            <a:ext cx="1972521" cy="1174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  <a:endCxn id="10" idx="0"/>
          </p:cNvCxnSpPr>
          <p:nvPr/>
        </p:nvCxnSpPr>
        <p:spPr>
          <a:xfrm flipH="1">
            <a:off x="4012575" y="2316079"/>
            <a:ext cx="1656913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  <a:endCxn id="12" idx="0"/>
          </p:cNvCxnSpPr>
          <p:nvPr/>
        </p:nvCxnSpPr>
        <p:spPr>
          <a:xfrm>
            <a:off x="5669488" y="2316079"/>
            <a:ext cx="1656912" cy="866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7599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87805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代码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49224" y="42584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片段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34312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模块</a:t>
            </a:r>
            <a:endParaRPr lang="en-US" altLang="zh-CN" b="1">
              <a:solidFill>
                <a:srgbClr val="5B9BD5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64169" y="25622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5B9BD5"/>
                </a:solidFill>
              </a:rPr>
              <a:t>组织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9" grpId="0"/>
      <p:bldP spid="20" grpId="0"/>
      <p:bldP spid="21" grpId="0"/>
      <p:bldP spid="24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2581" y="2517115"/>
            <a:ext cx="310341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zh-CN" altLang="zh-CN" sz="2000" b="1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PyObject_HEAD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PyObject *md_dict;</a:t>
            </a:r>
            <a:endParaRPr lang="zh-CN" altLang="zh-CN" sz="2000" b="1"/>
          </a:p>
          <a:p>
            <a:pPr lvl="0"/>
            <a:r>
              <a:rPr lang="zh-CN" altLang="zh-CN" sz="2000" b="1">
                <a:solidFill>
                  <a:srgbClr val="000000"/>
                </a:solidFill>
                <a:latin typeface="Consolas" panose="020B0609020204030204" pitchFamily="49" charset="0"/>
              </a:rPr>
              <a:t>} PyModuleObject;</a:t>
            </a: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10357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</a:t>
            </a:r>
            <a:r>
              <a:rPr lang="zh-CN" altLang="en-US" sz="3200" b="1" smtClean="0">
                <a:solidFill>
                  <a:srgbClr val="5B9BD5"/>
                </a:solidFill>
              </a:rPr>
              <a:t>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</a:t>
            </a:r>
            <a:r>
              <a:rPr lang="zh-CN" altLang="en-US" sz="3200" b="1" smtClean="0">
                <a:solidFill>
                  <a:srgbClr val="5B9BD5"/>
                </a:solidFill>
              </a:rPr>
              <a:t>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03486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173207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net.py</a:t>
                      </a:r>
                      <a:endParaRPr lang="en-US" altLang="zh-CN" smtClean="0">
                        <a:solidFill>
                          <a:srgbClr val="5B9BD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7F0055"/>
                          </a:solidFill>
                        </a:rPr>
                        <a:t>import</a:t>
                      </a:r>
                      <a:r>
                        <a:rPr lang="en-US" altLang="zh-CN" sz="1800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en-US" altLang="zh-CN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0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</a:t>
            </a:r>
            <a:r>
              <a:rPr lang="zh-CN" altLang="en-US" sz="3200" b="1" smtClean="0">
                <a:solidFill>
                  <a:srgbClr val="5B9BD5"/>
                </a:solidFill>
              </a:rPr>
              <a:t>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13089"/>
              </p:ext>
            </p:extLst>
          </p:nvPr>
        </p:nvGraphicFramePr>
        <p:xfrm>
          <a:off x="1270000" y="1778000"/>
          <a:ext cx="6096000" cy="436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33"/>
                <a:gridCol w="4682067"/>
              </a:tblGrid>
              <a:tr h="43603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player</a:t>
                      </a:r>
                      <a:r>
                        <a:rPr kumimoji="0" lang="en-US" altLang="zh-CN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__init__.py</a:t>
                      </a:r>
                      <a:endParaRPr kumimoji="0" lang="en-US" altLang="zh-CN" b="0" i="0" u="none" strike="noStrike" cap="none" normalizeH="0" baseline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z="1800" b="1" smtClean="0">
                          <a:solidFill>
                            <a:srgbClr val="5B9BD5"/>
                          </a:solidFill>
                        </a:rPr>
                        <a:t>objects.py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mtClean="0">
                          <a:solidFill>
                            <a:srgbClr val="5B9BD5"/>
                          </a:solidFill>
                        </a:rPr>
                        <a:t>    </a:t>
                      </a:r>
                      <a:r>
                        <a:rPr lang="en-US" altLang="zh-CN" smtClean="0">
                          <a:solidFill>
                            <a:srgbClr val="173207"/>
                          </a:solidFill>
                        </a:rPr>
                        <a:t>net.py</a:t>
                      </a:r>
                      <a:endParaRPr lang="en-US" altLang="zh-CN" smtClean="0">
                        <a:solidFill>
                          <a:srgbClr val="17320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zh-CN" sz="1800" smtClean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/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altLang="zh-CN" sz="1800" smtClean="0">
                          <a:solidFill>
                            <a:srgbClr val="DD1144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CNet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Send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self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</a:t>
                      </a:r>
                      <a:r>
                        <a:rPr lang="en-US" altLang="zh-CN" sz="1800" b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lvl="0"/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</a:rPr>
                        <a:t>print </a:t>
                      </a:r>
                      <a:r>
                        <a:rPr lang="en-US" altLang="zh-CN" sz="180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INT_SIZE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</a:t>
            </a:r>
            <a:r>
              <a:rPr lang="zh-CN" altLang="en-US" sz="3200" b="1" smtClean="0">
                <a:solidFill>
                  <a:srgbClr val="5B9BD5"/>
                </a:solidFill>
              </a:rPr>
              <a:t>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3602" y="2718990"/>
            <a:ext cx="1300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>
                <a:solidFill>
                  <a:srgbClr val="7F0055"/>
                </a:solidFill>
              </a:rPr>
              <a:t>import</a:t>
            </a:r>
            <a:r>
              <a:rPr lang="en-US" altLang="zh-CN" sz="2000">
                <a:solidFill>
                  <a:schemeClr val="lt1"/>
                </a:solidFill>
              </a:rPr>
              <a:t> </a:t>
            </a:r>
            <a:r>
              <a:rPr lang="en-US" altLang="zh-CN" sz="2000"/>
              <a:t>net</a:t>
            </a:r>
          </a:p>
        </p:txBody>
      </p:sp>
      <p:sp>
        <p:nvSpPr>
          <p:cNvPr id="4" name="矩形 3"/>
          <p:cNvSpPr/>
          <p:nvPr/>
        </p:nvSpPr>
        <p:spPr>
          <a:xfrm>
            <a:off x="963602" y="1744568"/>
            <a:ext cx="6326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__import__(name[, globals[, locals[, fromlist[, level]]]])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63602" y="3656169"/>
            <a:ext cx="5936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__import__(“a”,globals(),locals(),None</a:t>
            </a:r>
            <a:r>
              <a:rPr lang="en-US" altLang="zh-CN"/>
              <a:t>,-</a:t>
            </a:r>
            <a:r>
              <a:rPr lang="en-US" altLang="zh-CN" smtClean="0"/>
              <a:t>1)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637" y="554703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5B9BD5"/>
                </a:solidFill>
              </a:rPr>
              <a:t>模块</a:t>
            </a:r>
            <a:r>
              <a:rPr lang="zh-CN" altLang="en-US" sz="3200" b="1" smtClean="0">
                <a:solidFill>
                  <a:srgbClr val="5B9BD5"/>
                </a:solidFill>
              </a:rPr>
              <a:t>加载流程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3477030" y="21095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3477030" y="40653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>
            <a:off x="4221019" y="2589177"/>
            <a:ext cx="0" cy="147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775</Words>
  <Application>Microsoft Office PowerPoint</Application>
  <PresentationFormat>全屏显示(4:3)</PresentationFormat>
  <Paragraphs>242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Consolas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70</cp:revision>
  <dcterms:created xsi:type="dcterms:W3CDTF">2016-10-18T15:59:24Z</dcterms:created>
  <dcterms:modified xsi:type="dcterms:W3CDTF">2016-11-20T20:25:31Z</dcterms:modified>
</cp:coreProperties>
</file>