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2" r:id="rId4"/>
    <p:sldId id="260" r:id="rId5"/>
    <p:sldId id="261" r:id="rId6"/>
    <p:sldId id="264" r:id="rId7"/>
    <p:sldId id="296" r:id="rId8"/>
    <p:sldId id="295" r:id="rId9"/>
    <p:sldId id="266" r:id="rId10"/>
    <p:sldId id="299" r:id="rId11"/>
    <p:sldId id="298" r:id="rId12"/>
    <p:sldId id="320" r:id="rId13"/>
    <p:sldId id="319" r:id="rId14"/>
    <p:sldId id="321" r:id="rId15"/>
    <p:sldId id="322" r:id="rId16"/>
    <p:sldId id="323" r:id="rId17"/>
    <p:sldId id="324" r:id="rId18"/>
    <p:sldId id="300" r:id="rId19"/>
    <p:sldId id="269" r:id="rId20"/>
    <p:sldId id="326" r:id="rId21"/>
    <p:sldId id="327" r:id="rId22"/>
    <p:sldId id="328" r:id="rId23"/>
    <p:sldId id="330" r:id="rId24"/>
    <p:sldId id="332" r:id="rId25"/>
    <p:sldId id="270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274" r:id="rId34"/>
    <p:sldId id="272" r:id="rId35"/>
    <p:sldId id="344" r:id="rId36"/>
    <p:sldId id="340" r:id="rId37"/>
    <p:sldId id="341" r:id="rId38"/>
    <p:sldId id="342" r:id="rId39"/>
    <p:sldId id="343" r:id="rId40"/>
    <p:sldId id="302" r:id="rId41"/>
    <p:sldId id="276" r:id="rId42"/>
    <p:sldId id="268" r:id="rId43"/>
    <p:sldId id="306" r:id="rId44"/>
    <p:sldId id="304" r:id="rId45"/>
    <p:sldId id="278" r:id="rId46"/>
    <p:sldId id="318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280" r:id="rId56"/>
    <p:sldId id="316" r:id="rId57"/>
    <p:sldId id="317" r:id="rId58"/>
    <p:sldId id="286" r:id="rId59"/>
    <p:sldId id="285" r:id="rId60"/>
    <p:sldId id="287" r:id="rId61"/>
    <p:sldId id="288" r:id="rId62"/>
    <p:sldId id="289" r:id="rId63"/>
    <p:sldId id="290" r:id="rId64"/>
    <p:sldId id="291" r:id="rId65"/>
    <p:sldId id="293" r:id="rId66"/>
    <p:sldId id="29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01"/>
    <a:srgbClr val="5B9BD5"/>
    <a:srgbClr val="FF7700"/>
    <a:srgbClr val="0000FF"/>
    <a:srgbClr val="00AA00"/>
    <a:srgbClr val="90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0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7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9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24CF-80B6-4BD2-A500-A521AF138E69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9316-0E8A-4E0A-BC73-4FF92AA3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6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Python </a:t>
            </a:r>
            <a:r>
              <a:rPr lang="zh-CN" altLang="en-US" b="1" smtClean="0">
                <a:solidFill>
                  <a:srgbClr val="5B9BD5"/>
                </a:solidFill>
              </a:rPr>
              <a:t>内存管理</a:t>
            </a:r>
            <a:r>
              <a:rPr lang="zh-CN" altLang="en-US" b="1" smtClean="0">
                <a:solidFill>
                  <a:srgbClr val="5B9BD5"/>
                </a:solidFill>
              </a:rPr>
              <a:t>机制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9924" y="6045723"/>
            <a:ext cx="1396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5B9BD5"/>
                </a:solidFill>
              </a:rPr>
              <a:t>Python </a:t>
            </a:r>
            <a:r>
              <a:rPr lang="en-US" altLang="zh-CN" b="1">
                <a:solidFill>
                  <a:srgbClr val="5B9BD5"/>
                </a:solidFill>
              </a:rPr>
              <a:t>2.7.9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pool</a:t>
            </a:r>
            <a:r>
              <a:rPr lang="en-US" altLang="zh-CN" b="1" smtClean="0">
                <a:solidFill>
                  <a:srgbClr val="5B9BD5"/>
                </a:solidFill>
              </a:rPr>
              <a:t>:	4kb</a:t>
            </a:r>
            <a:r>
              <a:rPr lang="zh-CN" altLang="en-US" b="1" smtClean="0">
                <a:solidFill>
                  <a:srgbClr val="5B9BD5"/>
                </a:solidFill>
              </a:rPr>
              <a:t>的一段内存</a:t>
            </a:r>
            <a:r>
              <a:rPr lang="en-US" altLang="zh-CN" b="1" smtClean="0">
                <a:solidFill>
                  <a:srgbClr val="5B9BD5"/>
                </a:solidFill>
              </a:rPr>
              <a:t>(</a:t>
            </a:r>
            <a:r>
              <a:rPr lang="zh-CN" altLang="en-US" b="1" smtClean="0">
                <a:solidFill>
                  <a:srgbClr val="5B9BD5"/>
                </a:solidFill>
              </a:rPr>
              <a:t>管理</a:t>
            </a:r>
            <a:r>
              <a:rPr lang="en-US" altLang="zh-CN" b="1" smtClean="0">
                <a:solidFill>
                  <a:srgbClr val="5B9BD5"/>
                </a:solidFill>
              </a:rPr>
              <a:t>block)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>
                <a:solidFill>
                  <a:srgbClr val="FF7700"/>
                </a:solidFill>
              </a:rPr>
              <a:t>struct</a:t>
            </a:r>
            <a:r>
              <a:rPr lang="en-US" altLang="zh-CN" b="1"/>
              <a:t> </a:t>
            </a:r>
            <a:r>
              <a:rPr lang="en-US" altLang="zh-CN" b="1"/>
              <a:t>pool_header </a:t>
            </a:r>
            <a:r>
              <a:rPr lang="en-US" altLang="zh-CN" b="1" smtClean="0"/>
              <a:t>{</a:t>
            </a:r>
          </a:p>
          <a:p>
            <a:pPr marL="0" indent="0">
              <a:buNone/>
            </a:pPr>
            <a:r>
              <a:rPr lang="en-US" altLang="zh-CN" b="1"/>
              <a:t> </a:t>
            </a:r>
            <a:r>
              <a:rPr lang="en-US" altLang="zh-CN" b="1" smtClean="0"/>
              <a:t>   </a:t>
            </a:r>
            <a:r>
              <a:rPr lang="en-US" altLang="zh-CN" b="1" smtClean="0">
                <a:solidFill>
                  <a:srgbClr val="FF7700"/>
                </a:solidFill>
              </a:rPr>
              <a:t>union</a:t>
            </a:r>
            <a:r>
              <a:rPr lang="en-US" altLang="zh-CN" b="1" smtClean="0"/>
              <a:t> { block *_padding;</a:t>
            </a:r>
          </a:p>
          <a:p>
            <a:pPr marL="0" indent="0">
              <a:buNone/>
            </a:pPr>
            <a:r>
              <a:rPr lang="en-US" altLang="zh-CN" b="1" smtClean="0"/>
              <a:t>            	     uint </a:t>
            </a:r>
            <a:r>
              <a:rPr lang="en-US" altLang="zh-CN" b="1"/>
              <a:t>count; } ref</a:t>
            </a:r>
            <a:r>
              <a:rPr lang="en-US" altLang="zh-CN" b="1"/>
              <a:t>;          </a:t>
            </a:r>
            <a:r>
              <a:rPr lang="en-US" altLang="zh-CN" b="1" smtClean="0"/>
              <a:t>	/* </a:t>
            </a:r>
            <a:r>
              <a:rPr lang="en-US" altLang="zh-CN" b="1"/>
              <a:t>number of </a:t>
            </a:r>
            <a:r>
              <a:rPr lang="en-US" altLang="zh-CN" b="1"/>
              <a:t>allocated </a:t>
            </a:r>
            <a:r>
              <a:rPr lang="en-US" altLang="zh-CN" b="1" smtClean="0"/>
              <a:t>blocks   */</a:t>
            </a:r>
          </a:p>
          <a:p>
            <a:pPr marL="0" indent="0">
              <a:buNone/>
            </a:pPr>
            <a:r>
              <a:rPr lang="en-US" altLang="zh-CN" b="1" smtClean="0"/>
              <a:t>    block </a:t>
            </a:r>
            <a:r>
              <a:rPr lang="en-US" altLang="zh-CN" b="1"/>
              <a:t>*freeblock</a:t>
            </a:r>
            <a:r>
              <a:rPr lang="en-US" altLang="zh-CN" b="1"/>
              <a:t>;                   </a:t>
            </a:r>
            <a:r>
              <a:rPr lang="en-US" altLang="zh-CN" b="1" smtClean="0"/>
              <a:t> 	/* </a:t>
            </a:r>
            <a:r>
              <a:rPr lang="en-US" altLang="zh-CN" b="1"/>
              <a:t>pool's free list </a:t>
            </a:r>
            <a:r>
              <a:rPr lang="en-US" altLang="zh-CN" b="1"/>
              <a:t>head       </a:t>
            </a:r>
            <a:r>
              <a:rPr lang="en-US" altLang="zh-CN" b="1" smtClean="0"/>
              <a:t>          */</a:t>
            </a:r>
          </a:p>
          <a:p>
            <a:pPr marL="0" indent="0">
              <a:buNone/>
            </a:pPr>
            <a:r>
              <a:rPr lang="en-US" altLang="zh-CN" b="1" smtClean="0"/>
              <a:t>    </a:t>
            </a:r>
            <a:r>
              <a:rPr lang="en-US" altLang="zh-CN" b="1" smtClean="0">
                <a:solidFill>
                  <a:srgbClr val="FF7700"/>
                </a:solidFill>
              </a:rPr>
              <a:t>struct</a:t>
            </a:r>
            <a:r>
              <a:rPr lang="en-US" altLang="zh-CN" b="1" smtClean="0"/>
              <a:t> </a:t>
            </a:r>
            <a:r>
              <a:rPr lang="en-US" altLang="zh-CN" b="1"/>
              <a:t>pool_header *nextpool;       /* next pool of this </a:t>
            </a:r>
            <a:r>
              <a:rPr lang="en-US" altLang="zh-CN" b="1"/>
              <a:t>size </a:t>
            </a:r>
            <a:r>
              <a:rPr lang="en-US" altLang="zh-CN" b="1" smtClean="0"/>
              <a:t>class     */</a:t>
            </a:r>
          </a:p>
          <a:p>
            <a:pPr marL="0" indent="0">
              <a:buNone/>
            </a:pPr>
            <a:r>
              <a:rPr lang="en-US" altLang="zh-CN" b="1"/>
              <a:t> </a:t>
            </a:r>
            <a:r>
              <a:rPr lang="en-US" altLang="zh-CN" b="1" smtClean="0"/>
              <a:t>   </a:t>
            </a:r>
            <a:r>
              <a:rPr lang="en-US" altLang="zh-CN" b="1" smtClean="0">
                <a:solidFill>
                  <a:srgbClr val="FF7700"/>
                </a:solidFill>
              </a:rPr>
              <a:t>struct</a:t>
            </a:r>
            <a:r>
              <a:rPr lang="en-US" altLang="zh-CN" b="1" smtClean="0"/>
              <a:t> </a:t>
            </a:r>
            <a:r>
              <a:rPr lang="en-US" altLang="zh-CN" b="1"/>
              <a:t>pool_header *prevpool;       /* previous pool       </a:t>
            </a:r>
            <a:r>
              <a:rPr lang="en-US" altLang="zh-CN" b="1"/>
              <a:t>""        </a:t>
            </a:r>
            <a:r>
              <a:rPr lang="en-US" altLang="zh-CN" b="1" smtClean="0"/>
              <a:t>         */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uint arenaindex</a:t>
            </a:r>
            <a:r>
              <a:rPr lang="en-US" altLang="zh-CN" b="1"/>
              <a:t>;                    </a:t>
            </a:r>
            <a:r>
              <a:rPr lang="en-US" altLang="zh-CN" b="1" smtClean="0"/>
              <a:t>	/* </a:t>
            </a:r>
            <a:r>
              <a:rPr lang="en-US" altLang="zh-CN" b="1"/>
              <a:t>index into arenas of </a:t>
            </a:r>
            <a:r>
              <a:rPr lang="en-US" altLang="zh-CN" b="1"/>
              <a:t>base </a:t>
            </a:r>
            <a:r>
              <a:rPr lang="en-US" altLang="zh-CN" b="1" smtClean="0"/>
              <a:t>adr*/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uint szidx</a:t>
            </a:r>
            <a:r>
              <a:rPr lang="en-US" altLang="zh-CN" b="1"/>
              <a:t>;                         </a:t>
            </a:r>
            <a:r>
              <a:rPr lang="en-US" altLang="zh-CN" b="1" smtClean="0"/>
              <a:t>		/* </a:t>
            </a:r>
            <a:r>
              <a:rPr lang="en-US" altLang="zh-CN" b="1"/>
              <a:t>block size class </a:t>
            </a:r>
            <a:r>
              <a:rPr lang="en-US" altLang="zh-CN" b="1"/>
              <a:t>index        </a:t>
            </a:r>
            <a:r>
              <a:rPr lang="en-US" altLang="zh-CN" b="1" smtClean="0"/>
              <a:t>       */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uint nextoffset</a:t>
            </a:r>
            <a:r>
              <a:rPr lang="en-US" altLang="zh-CN" b="1"/>
              <a:t>;                    </a:t>
            </a:r>
            <a:r>
              <a:rPr lang="en-US" altLang="zh-CN" b="1" smtClean="0"/>
              <a:t>		/* </a:t>
            </a:r>
            <a:r>
              <a:rPr lang="en-US" altLang="zh-CN" b="1"/>
              <a:t>bytes to virgin </a:t>
            </a:r>
            <a:r>
              <a:rPr lang="en-US" altLang="zh-CN" b="1"/>
              <a:t>block         </a:t>
            </a:r>
            <a:r>
              <a:rPr lang="en-US" altLang="zh-CN" b="1" smtClean="0"/>
              <a:t>       */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uint maxnextoffset</a:t>
            </a:r>
            <a:r>
              <a:rPr lang="en-US" altLang="zh-CN" b="1"/>
              <a:t>;                 </a:t>
            </a:r>
            <a:r>
              <a:rPr lang="en-US" altLang="zh-CN" b="1" smtClean="0"/>
              <a:t>	/* </a:t>
            </a:r>
            <a:r>
              <a:rPr lang="en-US" altLang="zh-CN" b="1"/>
              <a:t>largest valid </a:t>
            </a:r>
            <a:r>
              <a:rPr lang="en-US" altLang="zh-CN" b="1"/>
              <a:t>nextoffset      </a:t>
            </a:r>
            <a:r>
              <a:rPr lang="en-US" altLang="zh-CN" b="1" smtClean="0"/>
              <a:t>     */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};</a:t>
            </a:r>
          </a:p>
          <a:p>
            <a:pPr marL="0" indent="0">
              <a:buNone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7634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pool</a:t>
            </a:r>
            <a:r>
              <a:rPr lang="en-US" altLang="zh-CN" b="1" smtClean="0">
                <a:solidFill>
                  <a:srgbClr val="5B9BD5"/>
                </a:solidFill>
              </a:rPr>
              <a:t>:4kb</a:t>
            </a:r>
            <a:r>
              <a:rPr lang="zh-CN" altLang="en-US" b="1" smtClean="0">
                <a:solidFill>
                  <a:srgbClr val="5B9BD5"/>
                </a:solidFill>
              </a:rPr>
              <a:t>的连续内存</a:t>
            </a:r>
            <a:r>
              <a:rPr lang="en-US" altLang="zh-CN" b="1" smtClean="0">
                <a:solidFill>
                  <a:srgbClr val="5B9BD5"/>
                </a:solidFill>
              </a:rPr>
              <a:t>(</a:t>
            </a:r>
            <a:r>
              <a:rPr lang="zh-CN" altLang="en-US" b="1" smtClean="0">
                <a:solidFill>
                  <a:srgbClr val="5B9BD5"/>
                </a:solidFill>
              </a:rPr>
              <a:t>管理</a:t>
            </a:r>
            <a:r>
              <a:rPr lang="en-US" altLang="zh-CN" b="1" smtClean="0">
                <a:solidFill>
                  <a:srgbClr val="5B9BD5"/>
                </a:solidFill>
              </a:rPr>
              <a:t>block)</a:t>
            </a:r>
            <a:endParaRPr lang="zh-CN" altLang="en-US" b="1">
              <a:solidFill>
                <a:srgbClr val="5B9BD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2711450"/>
            <a:ext cx="11564008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pool-free</a:t>
            </a:r>
            <a:endParaRPr lang="zh-CN" altLang="en-US" b="1">
              <a:solidFill>
                <a:srgbClr val="5B9BD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2711450"/>
            <a:ext cx="11564008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ADAD01"/>
                </a:solidFill>
              </a:rPr>
              <a:t>pool-used</a:t>
            </a:r>
            <a:endParaRPr lang="zh-CN" altLang="en-US" b="1">
              <a:solidFill>
                <a:srgbClr val="ADAD0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1981200"/>
            <a:ext cx="115640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ADAD01"/>
                </a:solidFill>
              </a:rPr>
              <a:t>pool-used</a:t>
            </a:r>
            <a:endParaRPr lang="zh-CN" altLang="en-US" b="1">
              <a:solidFill>
                <a:srgbClr val="ADAD0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1981200"/>
            <a:ext cx="115640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ADAD01"/>
                </a:solidFill>
              </a:rPr>
              <a:t>pool-used</a:t>
            </a:r>
            <a:endParaRPr lang="zh-CN" altLang="en-US" b="1">
              <a:solidFill>
                <a:srgbClr val="ADAD0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1981200"/>
            <a:ext cx="115640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ADAD01"/>
                </a:solidFill>
              </a:rPr>
              <a:t>pool-used</a:t>
            </a:r>
            <a:endParaRPr lang="zh-CN" altLang="en-US" b="1">
              <a:solidFill>
                <a:srgbClr val="ADAD0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1981200"/>
            <a:ext cx="115640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</a:rPr>
              <a:t>pool-full</a:t>
            </a:r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6" y="2490067"/>
            <a:ext cx="11564008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5B9BD5"/>
                </a:solidFill>
              </a:rPr>
              <a:t>arena</a:t>
            </a:r>
            <a:r>
              <a:rPr lang="en-US" altLang="zh-CN" b="1" smtClean="0">
                <a:solidFill>
                  <a:srgbClr val="5B9BD5"/>
                </a:solidFill>
              </a:rPr>
              <a:t>:	</a:t>
            </a:r>
            <a:r>
              <a:rPr lang="zh-CN" altLang="en-US" b="1" smtClean="0">
                <a:solidFill>
                  <a:srgbClr val="5B9BD5"/>
                </a:solidFill>
              </a:rPr>
              <a:t>管理</a:t>
            </a:r>
            <a:r>
              <a:rPr lang="en-US" altLang="zh-CN" b="1" smtClean="0">
                <a:solidFill>
                  <a:srgbClr val="5B9BD5"/>
                </a:solidFill>
              </a:rPr>
              <a:t>256kb</a:t>
            </a:r>
            <a:r>
              <a:rPr lang="zh-CN" altLang="en-US" b="1" smtClean="0">
                <a:solidFill>
                  <a:srgbClr val="5B9BD5"/>
                </a:solidFill>
              </a:rPr>
              <a:t>的</a:t>
            </a:r>
            <a:r>
              <a:rPr lang="en-US" altLang="zh-CN" b="1" smtClean="0">
                <a:solidFill>
                  <a:srgbClr val="5B9BD5"/>
                </a:solidFill>
              </a:rPr>
              <a:t>pool(256/4=64)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>
                <a:solidFill>
                  <a:srgbClr val="FF7700"/>
                </a:solidFill>
              </a:rPr>
              <a:t>struct</a:t>
            </a:r>
            <a:r>
              <a:rPr lang="en-US" altLang="zh-CN" b="1"/>
              <a:t> arena_object {</a:t>
            </a:r>
          </a:p>
          <a:p>
            <a:pPr marL="0" indent="0">
              <a:buNone/>
            </a:pPr>
            <a:r>
              <a:rPr lang="en-US" altLang="zh-CN" b="1"/>
              <a:t>    uptr address;</a:t>
            </a:r>
          </a:p>
          <a:p>
            <a:pPr marL="0" indent="0">
              <a:buNone/>
            </a:pPr>
            <a:r>
              <a:rPr lang="en-US" altLang="zh-CN" b="1"/>
              <a:t>    block* pool_address;</a:t>
            </a:r>
          </a:p>
          <a:p>
            <a:pPr marL="0" indent="0">
              <a:buNone/>
            </a:pPr>
            <a:r>
              <a:rPr lang="en-US" altLang="zh-CN" b="1"/>
              <a:t>    uint nfreepools;</a:t>
            </a:r>
          </a:p>
          <a:p>
            <a:pPr marL="0" indent="0">
              <a:buNone/>
            </a:pPr>
            <a:r>
              <a:rPr lang="en-US" altLang="zh-CN" b="1"/>
              <a:t>    uint ntotalpools;</a:t>
            </a:r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en-US" altLang="zh-CN" b="1">
                <a:solidFill>
                  <a:srgbClr val="FF7700"/>
                </a:solidFill>
              </a:rPr>
              <a:t>struct</a:t>
            </a:r>
            <a:r>
              <a:rPr lang="en-US" altLang="zh-CN" b="1"/>
              <a:t> pool_header* freepools;</a:t>
            </a:r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en-US" altLang="zh-CN" b="1">
                <a:solidFill>
                  <a:srgbClr val="FF7700"/>
                </a:solidFill>
              </a:rPr>
              <a:t>struct</a:t>
            </a:r>
            <a:r>
              <a:rPr lang="en-US" altLang="zh-CN" b="1"/>
              <a:t> arena_object* nextarena;</a:t>
            </a:r>
          </a:p>
          <a:p>
            <a:pPr marL="0" indent="0">
              <a:buNone/>
            </a:pPr>
            <a:r>
              <a:rPr lang="en-US" altLang="zh-CN" b="1"/>
              <a:t>    </a:t>
            </a:r>
            <a:r>
              <a:rPr lang="en-US" altLang="zh-CN" b="1">
                <a:solidFill>
                  <a:srgbClr val="FF7700"/>
                </a:solidFill>
              </a:rPr>
              <a:t>struct</a:t>
            </a:r>
            <a:r>
              <a:rPr lang="en-US" altLang="zh-CN" b="1"/>
              <a:t> arena_object* prevarena;</a:t>
            </a:r>
          </a:p>
          <a:p>
            <a:pPr marL="0" indent="0">
              <a:buNone/>
            </a:pPr>
            <a:r>
              <a:rPr lang="en-US" altLang="zh-CN" b="1"/>
              <a:t>};</a:t>
            </a:r>
          </a:p>
          <a:p>
            <a:pPr marL="0" indent="0">
              <a:buNone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69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1" y="507999"/>
            <a:ext cx="11462458" cy="584200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4908250"/>
            <a:ext cx="10515600" cy="1325563"/>
          </a:xfrm>
        </p:spPr>
        <p:txBody>
          <a:bodyPr/>
          <a:lstStyle/>
          <a:p>
            <a:pPr algn="r"/>
            <a:r>
              <a:rPr lang="en-US" altLang="zh-CN" b="1" smtClean="0">
                <a:solidFill>
                  <a:srgbClr val="5B9BD5"/>
                </a:solidFill>
              </a:rPr>
              <a:t>arena</a:t>
            </a:r>
            <a:r>
              <a:rPr lang="en-US" altLang="zh-CN" b="1" smtClean="0">
                <a:solidFill>
                  <a:srgbClr val="5B9BD5"/>
                </a:solidFill>
              </a:rPr>
              <a:t>-unsed</a:t>
            </a:r>
            <a:endParaRPr lang="zh-CN" altLang="en-US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5B9BD5"/>
                </a:solidFill>
              </a:rPr>
              <a:t>何时分配，怎么分配</a:t>
            </a:r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zh-CN" altLang="en-US" b="1" smtClean="0">
                <a:solidFill>
                  <a:srgbClr val="5B9BD5"/>
                </a:solidFill>
              </a:rPr>
              <a:t>何时释放，怎么释放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1" y="507999"/>
            <a:ext cx="11462458" cy="584200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908250"/>
            <a:ext cx="10515600" cy="1325563"/>
          </a:xfrm>
        </p:spPr>
        <p:txBody>
          <a:bodyPr/>
          <a:lstStyle/>
          <a:p>
            <a:pPr algn="r"/>
            <a:r>
              <a:rPr lang="en-US" altLang="zh-CN" b="1" smtClean="0">
                <a:solidFill>
                  <a:srgbClr val="ADAD01"/>
                </a:solidFill>
              </a:rPr>
              <a:t>arena</a:t>
            </a:r>
            <a:r>
              <a:rPr lang="en-US" altLang="zh-CN" b="1" smtClean="0">
                <a:solidFill>
                  <a:srgbClr val="ADAD01"/>
                </a:solidFill>
              </a:rPr>
              <a:t>-usable</a:t>
            </a:r>
            <a:endParaRPr lang="zh-CN" altLang="en-US" b="1">
              <a:solidFill>
                <a:srgbClr val="ADAD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908250"/>
            <a:ext cx="10515600" cy="1325563"/>
          </a:xfrm>
        </p:spPr>
        <p:txBody>
          <a:bodyPr/>
          <a:lstStyle/>
          <a:p>
            <a:pPr algn="r"/>
            <a:r>
              <a:rPr lang="en-US" altLang="zh-CN" b="1" smtClean="0">
                <a:solidFill>
                  <a:srgbClr val="ADAD01"/>
                </a:solidFill>
              </a:rPr>
              <a:t>arena</a:t>
            </a:r>
            <a:r>
              <a:rPr lang="en-US" altLang="zh-CN" b="1" smtClean="0">
                <a:solidFill>
                  <a:srgbClr val="ADAD01"/>
                </a:solidFill>
              </a:rPr>
              <a:t>-usable</a:t>
            </a:r>
            <a:endParaRPr lang="zh-CN" altLang="en-US" b="1">
              <a:solidFill>
                <a:srgbClr val="ADAD0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1" y="507999"/>
            <a:ext cx="11462458" cy="58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908250"/>
            <a:ext cx="10515600" cy="1325563"/>
          </a:xfrm>
        </p:spPr>
        <p:txBody>
          <a:bodyPr/>
          <a:lstStyle/>
          <a:p>
            <a:pPr algn="r"/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</a:rPr>
              <a:t>arena</a:t>
            </a:r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</a:rPr>
              <a:t>-full</a:t>
            </a:r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1" y="507999"/>
            <a:ext cx="11462458" cy="58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403890"/>
            <a:ext cx="9570960" cy="60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55328"/>
            <a:ext cx="10515600" cy="1325563"/>
          </a:xfrm>
        </p:spPr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16 bytes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Py_ssize_t</a:t>
            </a:r>
            <a:r>
              <a:rPr lang="en-US" altLang="zh-CN" b="1" smtClean="0">
                <a:solidFill>
                  <a:srgbClr val="5B9BD5"/>
                </a:solidFill>
              </a:rPr>
              <a:t>			ob_refcnt</a:t>
            </a:r>
            <a:r>
              <a:rPr lang="en-US" altLang="zh-CN" b="1">
                <a:solidFill>
                  <a:srgbClr val="5B9BD5"/>
                </a:solidFill>
              </a:rPr>
              <a:t>;</a:t>
            </a:r>
            <a:endParaRPr lang="en-US" altLang="zh-CN" b="1" smtClean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struct </a:t>
            </a:r>
            <a:r>
              <a:rPr lang="en-US" altLang="zh-CN" b="1" smtClean="0">
                <a:solidFill>
                  <a:srgbClr val="5B9BD5"/>
                </a:solidFill>
              </a:rPr>
              <a:t>_typeobject		*ob_type;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PyObject</a:t>
            </a:r>
            <a:r>
              <a:rPr lang="en-US" altLang="zh-CN" b="1" smtClean="0">
                <a:solidFill>
                  <a:srgbClr val="5B9BD5"/>
                </a:solidFill>
              </a:rPr>
              <a:t>			</a:t>
            </a:r>
            <a:r>
              <a:rPr lang="en-US" altLang="zh-CN" b="1" smtClean="0">
                <a:solidFill>
                  <a:srgbClr val="5B9BD5"/>
                </a:solidFill>
              </a:rPr>
              <a:t>*dict</a:t>
            </a:r>
            <a:r>
              <a:rPr lang="en-US" altLang="zh-CN" b="1" smtClean="0">
                <a:solidFill>
                  <a:srgbClr val="5B9BD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PyObject			</a:t>
            </a:r>
            <a:r>
              <a:rPr lang="en-US" altLang="zh-CN" b="1" smtClean="0">
                <a:solidFill>
                  <a:srgbClr val="5B9BD5"/>
                </a:solidFill>
              </a:rPr>
              <a:t>*weaklist;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}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 algn="ctr">
              <a:buNone/>
            </a:pPr>
            <a:r>
              <a:rPr lang="zh-CN" altLang="en-US" sz="4400" b="1" smtClean="0">
                <a:solidFill>
                  <a:srgbClr val="5B9BD5"/>
                </a:solidFill>
              </a:rPr>
              <a:t>分配流程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625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 algn="ctr">
              <a:buNone/>
            </a:pPr>
            <a:r>
              <a:rPr lang="zh-CN" altLang="en-US" sz="4400" b="1">
                <a:solidFill>
                  <a:srgbClr val="5B9BD5"/>
                </a:solidFill>
              </a:rPr>
              <a:t>内存</a:t>
            </a:r>
            <a:r>
              <a:rPr lang="zh-CN" altLang="en-US" sz="4400" b="1" smtClean="0">
                <a:solidFill>
                  <a:srgbClr val="5B9BD5"/>
                </a:solidFill>
              </a:rPr>
              <a:t>分配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>
                <a:solidFill>
                  <a:srgbClr val="FF7700"/>
                </a:solidFill>
              </a:rPr>
              <a:t>&gt;&gt;&gt;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7700"/>
                </a:solidFill>
              </a:rPr>
              <a:t>class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A</a:t>
            </a:r>
            <a:r>
              <a:rPr lang="zh-CN" altLang="en-US" smtClean="0"/>
              <a:t>(</a:t>
            </a:r>
            <a:r>
              <a:rPr lang="zh-CN" altLang="en-US" smtClean="0">
                <a:solidFill>
                  <a:srgbClr val="900090"/>
                </a:solidFill>
              </a:rPr>
              <a:t>object</a:t>
            </a:r>
            <a:r>
              <a:rPr lang="zh-CN" altLang="en-US" smtClean="0"/>
              <a:t>):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7700"/>
                </a:solidFill>
              </a:rPr>
              <a:t>pass</a:t>
            </a:r>
          </a:p>
          <a:p>
            <a:endParaRPr lang="zh-CN" altLang="en-US" smtClean="0"/>
          </a:p>
          <a:p>
            <a:pPr marL="0" indent="0">
              <a:buNone/>
            </a:pPr>
            <a:r>
              <a:rPr lang="zh-CN" altLang="en-US" smtClean="0">
                <a:solidFill>
                  <a:srgbClr val="FF7700"/>
                </a:solidFill>
              </a:rPr>
              <a:t>&gt;&gt;&gt;</a:t>
            </a:r>
            <a:r>
              <a:rPr lang="zh-CN" altLang="en-US" smtClean="0"/>
              <a:t> a=A()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rgbClr val="FF7700"/>
                </a:solidFill>
              </a:rPr>
              <a:t>&gt;&gt;&gt;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7700"/>
                </a:solidFill>
              </a:rPr>
              <a:t>del</a:t>
            </a:r>
            <a:r>
              <a:rPr lang="en-US" altLang="zh-CN" smtClean="0"/>
              <a:t> 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49" y="1825625"/>
            <a:ext cx="1967532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 algn="ctr">
              <a:buNone/>
            </a:pPr>
            <a:r>
              <a:rPr lang="zh-CN" altLang="en-US" sz="4400" b="1">
                <a:solidFill>
                  <a:srgbClr val="5B9BD5"/>
                </a:solidFill>
              </a:rPr>
              <a:t>释放</a:t>
            </a:r>
            <a:r>
              <a:rPr lang="zh-CN" altLang="en-US" sz="4400" b="1" smtClean="0">
                <a:solidFill>
                  <a:srgbClr val="5B9BD5"/>
                </a:solidFill>
              </a:rPr>
              <a:t>流程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0"/>
            <a:ext cx="10350485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>
              <a:solidFill>
                <a:srgbClr val="FF77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900090"/>
                </a:solidFill>
              </a:rPr>
              <a:t>&gt;&gt;&gt;</a:t>
            </a:r>
            <a:r>
              <a:rPr lang="zh-CN" altLang="en-US" smtClean="0">
                <a:solidFill>
                  <a:srgbClr val="FF7700"/>
                </a:solidFill>
              </a:rPr>
              <a:t> class </a:t>
            </a:r>
            <a:r>
              <a:rPr lang="zh-CN" altLang="en-US" smtClean="0">
                <a:solidFill>
                  <a:srgbClr val="0000FF"/>
                </a:solidFill>
              </a:rPr>
              <a:t>A</a:t>
            </a:r>
            <a:r>
              <a:rPr lang="zh-CN" altLang="en-US" smtClean="0"/>
              <a:t>(</a:t>
            </a:r>
            <a:r>
              <a:rPr lang="zh-CN" altLang="en-US" smtClean="0">
                <a:solidFill>
                  <a:srgbClr val="900090"/>
                </a:solidFill>
              </a:rPr>
              <a:t>object</a:t>
            </a:r>
            <a:r>
              <a:rPr lang="zh-CN" altLang="en-US" smtClean="0"/>
              <a:t>):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FF7700"/>
                </a:solidFill>
              </a:rPr>
              <a:t>	</a:t>
            </a:r>
            <a:r>
              <a:rPr lang="zh-CN" altLang="en-US" smtClean="0">
                <a:solidFill>
                  <a:srgbClr val="FF7700"/>
                </a:solidFill>
              </a:rPr>
              <a:t>pass</a:t>
            </a:r>
          </a:p>
          <a:p>
            <a:pPr marL="0" indent="0">
              <a:buNone/>
            </a:pPr>
            <a:endParaRPr lang="zh-CN" altLang="en-US" smtClean="0">
              <a:solidFill>
                <a:srgbClr val="FF77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900090"/>
                </a:solidFill>
              </a:rPr>
              <a:t>&gt;&gt;&gt;</a:t>
            </a:r>
            <a:r>
              <a:rPr lang="zh-CN" altLang="en-US" smtClean="0">
                <a:solidFill>
                  <a:srgbClr val="FF7700"/>
                </a:solidFill>
              </a:rPr>
              <a:t> </a:t>
            </a:r>
            <a:r>
              <a:rPr lang="zh-CN" altLang="en-US" smtClean="0"/>
              <a:t>a=A()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rgbClr val="900090"/>
                </a:solidFill>
              </a:rPr>
              <a:t>&gt;&gt;&gt;</a:t>
            </a:r>
            <a:r>
              <a:rPr lang="zh-CN" altLang="en-US" smtClean="0">
                <a:solidFill>
                  <a:srgbClr val="FF7700"/>
                </a:solidFill>
              </a:rPr>
              <a:t> </a:t>
            </a:r>
            <a:endParaRPr lang="en-US" altLang="zh-CN" smtClean="0">
              <a:solidFill>
                <a:srgbClr val="FF7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66" y="171328"/>
            <a:ext cx="8969075" cy="63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18" y="1194377"/>
            <a:ext cx="1967532" cy="37211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smtClean="0">
                <a:solidFill>
                  <a:srgbClr val="5B9BD5"/>
                </a:solidFill>
              </a:rPr>
              <a:t>释放的触发</a:t>
            </a:r>
            <a:endParaRPr lang="zh-CN" altLang="en-US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solidFill>
                  <a:srgbClr val="5B9BD5"/>
                </a:solidFill>
              </a:rPr>
              <a:t>循环引用</a:t>
            </a:r>
            <a:r>
              <a:rPr lang="zh-CN" altLang="en-US" b="1">
                <a:solidFill>
                  <a:srgbClr val="5B9BD5"/>
                </a:solidFill>
              </a:rPr>
              <a:t>怎么办</a:t>
            </a:r>
            <a:r>
              <a:rPr lang="zh-CN" altLang="en-US" b="1" smtClean="0">
                <a:solidFill>
                  <a:srgbClr val="5B9BD5"/>
                </a:solidFill>
              </a:rPr>
              <a:t>？</a:t>
            </a:r>
            <a:endParaRPr lang="zh-CN" altLang="en-US" b="1">
              <a:solidFill>
                <a:srgbClr val="5B9BD5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953" y="2017092"/>
            <a:ext cx="5090195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 algn="ctr">
              <a:buNone/>
            </a:pPr>
            <a:r>
              <a:rPr lang="en-US" altLang="zh-CN" sz="4400" b="1" smtClean="0">
                <a:solidFill>
                  <a:srgbClr val="5B9BD5"/>
                </a:solidFill>
              </a:rPr>
              <a:t>GC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5B9BD5"/>
                </a:solidFill>
              </a:rPr>
              <a:t>分代收集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9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5B9BD5"/>
                </a:solidFill>
              </a:rPr>
              <a:t>所有具有</a:t>
            </a:r>
            <a:r>
              <a:rPr lang="en-US" altLang="zh-CN" b="1" smtClean="0">
                <a:solidFill>
                  <a:srgbClr val="5B9BD5"/>
                </a:solidFill>
              </a:rPr>
              <a:t>Py_TPFLAGS_HAVE_GC</a:t>
            </a:r>
            <a:r>
              <a:rPr lang="zh-CN" altLang="en-US" b="1" smtClean="0">
                <a:solidFill>
                  <a:srgbClr val="5B9BD5"/>
                </a:solidFill>
              </a:rPr>
              <a:t>标记的对象</a:t>
            </a:r>
            <a:r>
              <a:rPr lang="en-US" altLang="zh-CN" b="1" smtClean="0">
                <a:solidFill>
                  <a:srgbClr val="5B9BD5"/>
                </a:solidFill>
              </a:rPr>
              <a:t>(list,dict,…)</a:t>
            </a:r>
            <a:r>
              <a:rPr lang="zh-CN" altLang="en-US" b="1" smtClean="0">
                <a:solidFill>
                  <a:srgbClr val="5B9BD5"/>
                </a:solidFill>
              </a:rPr>
              <a:t>的链表</a:t>
            </a:r>
            <a:endParaRPr lang="zh-CN" altLang="en-US" b="1">
              <a:solidFill>
                <a:srgbClr val="5B9BD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92" y="2595493"/>
            <a:ext cx="7516702" cy="35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5B9BD5"/>
                </a:solidFill>
              </a:rPr>
              <a:t>分代收集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5202" y="4600878"/>
            <a:ext cx="10515600" cy="1453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solidFill>
                  <a:srgbClr val="FF7700"/>
                </a:solidFill>
              </a:rPr>
              <a:t>&gt;&gt;&gt;</a:t>
            </a:r>
            <a:r>
              <a:rPr lang="en-US" altLang="zh-CN" smtClean="0"/>
              <a:t> </a:t>
            </a:r>
            <a:r>
              <a:rPr lang="en-US" altLang="zh-CN">
                <a:solidFill>
                  <a:srgbClr val="FF7700"/>
                </a:solidFill>
              </a:rPr>
              <a:t>import</a:t>
            </a:r>
            <a:r>
              <a:rPr lang="en-US" altLang="zh-CN"/>
              <a:t> gc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7700"/>
                </a:solidFill>
              </a:rPr>
              <a:t>&gt;&gt;&gt;</a:t>
            </a:r>
            <a:r>
              <a:rPr lang="en-US" altLang="zh-CN"/>
              <a:t> gc.get_threshold()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(700, 10, 10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5202" y="1707941"/>
            <a:ext cx="775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5B9BD5"/>
                </a:solidFill>
              </a:rPr>
              <a:t>一定比例的内存块生存周期</a:t>
            </a:r>
            <a:r>
              <a:rPr lang="zh-CN" altLang="en-US" sz="2800" b="1">
                <a:solidFill>
                  <a:srgbClr val="5B9BD5"/>
                </a:solidFill>
              </a:rPr>
              <a:t>长</a:t>
            </a:r>
            <a:r>
              <a:rPr lang="zh-CN" altLang="en-US" sz="2800" b="1" smtClean="0">
                <a:solidFill>
                  <a:srgbClr val="5B9BD5"/>
                </a:solidFill>
              </a:rPr>
              <a:t>，</a:t>
            </a:r>
            <a:r>
              <a:rPr lang="zh-CN" altLang="en-US" sz="2800" b="1">
                <a:solidFill>
                  <a:srgbClr val="5B9BD5"/>
                </a:solidFill>
              </a:rPr>
              <a:t>其他</a:t>
            </a:r>
            <a:r>
              <a:rPr lang="zh-CN" altLang="en-US" sz="2800" b="1" smtClean="0">
                <a:solidFill>
                  <a:srgbClr val="5B9BD5"/>
                </a:solidFill>
              </a:rPr>
              <a:t>部分</a:t>
            </a:r>
            <a:r>
              <a:rPr lang="zh-CN" altLang="en-US" sz="2800" b="1">
                <a:solidFill>
                  <a:srgbClr val="5B9BD5"/>
                </a:solidFill>
              </a:rPr>
              <a:t>则很短</a:t>
            </a:r>
            <a:endParaRPr lang="en-US" altLang="zh-CN" sz="2800" b="1">
              <a:solidFill>
                <a:srgbClr val="5B9BD5"/>
              </a:solidFill>
            </a:endParaRPr>
          </a:p>
        </p:txBody>
      </p:sp>
      <p:graphicFrame>
        <p:nvGraphicFramePr>
          <p:cNvPr id="1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51005"/>
              </p:ext>
            </p:extLst>
          </p:nvPr>
        </p:nvGraphicFramePr>
        <p:xfrm>
          <a:off x="838200" y="2528269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idx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threshold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count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2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3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220252"/>
              </p:ext>
            </p:extLst>
          </p:nvPr>
        </p:nvGraphicFramePr>
        <p:xfrm>
          <a:off x="838200" y="86309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idx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threshold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count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2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3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915202" y="2887580"/>
            <a:ext cx="10515600" cy="50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FF7700"/>
                </a:solidFill>
              </a:rPr>
              <a:t>&gt;&gt;&gt;</a:t>
            </a:r>
            <a:r>
              <a:rPr lang="en-US" altLang="zh-CN"/>
              <a:t> a=A()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5B9BD5"/>
              </a:solidFill>
            </a:endParaRPr>
          </a:p>
        </p:txBody>
      </p:sp>
      <p:graphicFrame>
        <p:nvGraphicFramePr>
          <p:cNvPr id="1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010019"/>
              </p:ext>
            </p:extLst>
          </p:nvPr>
        </p:nvGraphicFramePr>
        <p:xfrm>
          <a:off x="838200" y="3827682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idx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threshold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count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2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3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064798"/>
              </p:ext>
            </p:extLst>
          </p:nvPr>
        </p:nvGraphicFramePr>
        <p:xfrm>
          <a:off x="838200" y="86309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idx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threshold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count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2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3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915202" y="2887580"/>
            <a:ext cx="10515600" cy="50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smtClean="0">
                <a:solidFill>
                  <a:srgbClr val="5B9BD5"/>
                </a:solidFill>
              </a:rPr>
              <a:t>collect 1+2</a:t>
            </a:r>
            <a:endParaRPr lang="en-US" altLang="zh-CN" b="1">
              <a:solidFill>
                <a:srgbClr val="5B9BD5"/>
              </a:solidFill>
            </a:endParaRPr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692002"/>
              </p:ext>
            </p:extLst>
          </p:nvPr>
        </p:nvGraphicFramePr>
        <p:xfrm>
          <a:off x="838200" y="3827682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idx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threshold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count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700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2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3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10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1</a:t>
                      </a:r>
                      <a:endParaRPr lang="zh-CN" altLang="en-US" b="1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 algn="ctr">
              <a:buNone/>
            </a:pPr>
            <a:r>
              <a:rPr lang="zh-CN" altLang="en-US" sz="4400" b="1" smtClean="0">
                <a:solidFill>
                  <a:srgbClr val="5B9BD5"/>
                </a:solidFill>
              </a:rPr>
              <a:t>一次</a:t>
            </a:r>
            <a:r>
              <a:rPr lang="en-US" altLang="zh-CN" sz="4400" b="1" smtClean="0">
                <a:solidFill>
                  <a:srgbClr val="5B9BD5"/>
                </a:solidFill>
              </a:rPr>
              <a:t>GC</a:t>
            </a:r>
            <a:r>
              <a:rPr lang="zh-CN" altLang="en-US" sz="4400" b="1" smtClean="0">
                <a:solidFill>
                  <a:srgbClr val="5B9BD5"/>
                </a:solidFill>
              </a:rPr>
              <a:t>过程</a:t>
            </a:r>
            <a:endParaRPr lang="en-US" altLang="zh-CN" sz="4400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8" y="654049"/>
            <a:ext cx="11817883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55328"/>
            <a:ext cx="10515600" cy="1325563"/>
          </a:xfrm>
        </p:spPr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16 bytes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Py_ssize_t</a:t>
            </a:r>
            <a:r>
              <a:rPr lang="en-US" altLang="zh-CN" b="1" smtClean="0">
                <a:solidFill>
                  <a:srgbClr val="5B9BD5"/>
                </a:solidFill>
              </a:rPr>
              <a:t>			ob_refcnt</a:t>
            </a:r>
            <a:r>
              <a:rPr lang="en-US" altLang="zh-CN" b="1">
                <a:solidFill>
                  <a:srgbClr val="5B9BD5"/>
                </a:solidFill>
              </a:rPr>
              <a:t>;</a:t>
            </a:r>
            <a:endParaRPr lang="en-US" altLang="zh-CN" b="1" smtClean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struct </a:t>
            </a:r>
            <a:r>
              <a:rPr lang="en-US" altLang="zh-CN" b="1" smtClean="0">
                <a:solidFill>
                  <a:srgbClr val="5B9BD5"/>
                </a:solidFill>
              </a:rPr>
              <a:t>_typeobject		*ob_type;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PyObject</a:t>
            </a:r>
            <a:r>
              <a:rPr lang="en-US" altLang="zh-CN" b="1" smtClean="0">
                <a:solidFill>
                  <a:srgbClr val="5B9BD5"/>
                </a:solidFill>
              </a:rPr>
              <a:t>			</a:t>
            </a:r>
            <a:r>
              <a:rPr lang="en-US" altLang="zh-CN" b="1" smtClean="0">
                <a:solidFill>
                  <a:srgbClr val="5B9BD5"/>
                </a:solidFill>
              </a:rPr>
              <a:t>*dict</a:t>
            </a:r>
            <a:r>
              <a:rPr lang="en-US" altLang="zh-CN" b="1" smtClean="0">
                <a:solidFill>
                  <a:srgbClr val="5B9BD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PyObject			</a:t>
            </a:r>
            <a:r>
              <a:rPr lang="en-US" altLang="zh-CN" b="1" smtClean="0">
                <a:solidFill>
                  <a:srgbClr val="5B9BD5"/>
                </a:solidFill>
              </a:rPr>
              <a:t>*weaklist;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5B9BD5"/>
                </a:solidFill>
              </a:rPr>
              <a:t>	</a:t>
            </a:r>
            <a:r>
              <a:rPr lang="en-US" altLang="zh-CN" b="1" smtClean="0">
                <a:solidFill>
                  <a:srgbClr val="5B9BD5"/>
                </a:solidFill>
              </a:rPr>
              <a:t>}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" y="654049"/>
            <a:ext cx="12020983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" y="654049"/>
            <a:ext cx="12020983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" y="654049"/>
            <a:ext cx="12020983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" y="654049"/>
            <a:ext cx="12020983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" y="654049"/>
            <a:ext cx="12020983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1" y="654049"/>
            <a:ext cx="11868658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1" y="654049"/>
            <a:ext cx="11868658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1" y="654049"/>
            <a:ext cx="11868658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rgbClr val="FF7700"/>
                </a:solidFill>
              </a:rPr>
              <a:t>&gt;&gt;&gt;</a:t>
            </a:r>
            <a:r>
              <a:rPr lang="zh-CN" altLang="en-US" smtClean="0"/>
              <a:t> </a:t>
            </a:r>
            <a:r>
              <a:rPr lang="zh-CN" altLang="en-US"/>
              <a:t>a=</a:t>
            </a:r>
            <a:r>
              <a:rPr lang="zh-CN" altLang="en-US">
                <a:solidFill>
                  <a:srgbClr val="900090"/>
                </a:solidFill>
              </a:rPr>
              <a:t>range</a:t>
            </a:r>
            <a:r>
              <a:rPr lang="zh-CN" altLang="en-US"/>
              <a:t>(50000000)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7700"/>
                </a:solidFill>
              </a:rPr>
              <a:t>&gt;&gt;&gt;</a:t>
            </a:r>
            <a:r>
              <a:rPr lang="zh-CN" altLang="en-US"/>
              <a:t> </a:t>
            </a:r>
            <a:r>
              <a:rPr lang="zh-CN" altLang="en-US">
                <a:solidFill>
                  <a:srgbClr val="FF7700"/>
                </a:solidFill>
              </a:rPr>
              <a:t>del</a:t>
            </a:r>
            <a:r>
              <a:rPr lang="zh-CN" altLang="en-US"/>
              <a:t> </a:t>
            </a:r>
            <a:r>
              <a:rPr lang="zh-CN" altLang="en-US" smtClean="0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28" y="1479665"/>
            <a:ext cx="7788432" cy="4368684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>
                <a:solidFill>
                  <a:srgbClr val="5B9BD5"/>
                </a:solidFill>
              </a:rPr>
              <a:t>int</a:t>
            </a:r>
            <a:endParaRPr lang="zh-CN" altLang="en-US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 algn="ctr">
              <a:buNone/>
            </a:pPr>
            <a:r>
              <a:rPr lang="en-US" altLang="zh-CN" sz="4400" b="1" smtClean="0">
                <a:solidFill>
                  <a:srgbClr val="5B9BD5"/>
                </a:solidFill>
              </a:rPr>
              <a:t>malloc(n) 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0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 a,b=256,256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 </a:t>
            </a:r>
            <a:r>
              <a:rPr lang="zh-CN" altLang="en-US">
                <a:solidFill>
                  <a:srgbClr val="900090"/>
                </a:solidFill>
              </a:rPr>
              <a:t>id</a:t>
            </a:r>
            <a:r>
              <a:rPr lang="zh-CN" altLang="en-US"/>
              <a:t>(a)==</a:t>
            </a:r>
            <a:r>
              <a:rPr lang="zh-CN" altLang="en-US">
                <a:solidFill>
                  <a:srgbClr val="900090"/>
                </a:solidFill>
              </a:rPr>
              <a:t>id</a:t>
            </a:r>
            <a:r>
              <a:rPr lang="zh-CN" altLang="en-US"/>
              <a:t>(b)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True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 a,b=257,257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 </a:t>
            </a:r>
            <a:r>
              <a:rPr lang="zh-CN" altLang="en-US">
                <a:solidFill>
                  <a:srgbClr val="900090"/>
                </a:solidFill>
              </a:rPr>
              <a:t>id</a:t>
            </a:r>
            <a:r>
              <a:rPr lang="zh-CN" altLang="en-US"/>
              <a:t>(a)==</a:t>
            </a:r>
            <a:r>
              <a:rPr lang="zh-CN" altLang="en-US">
                <a:solidFill>
                  <a:srgbClr val="900090"/>
                </a:solidFill>
              </a:rPr>
              <a:t>id</a:t>
            </a:r>
            <a:r>
              <a:rPr lang="zh-CN" altLang="en-US"/>
              <a:t>(b)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rgbClr val="0000FF"/>
                </a:solidFill>
              </a:rPr>
              <a:t>False</a:t>
            </a:r>
            <a:endParaRPr lang="zh-CN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>
                <a:solidFill>
                  <a:srgbClr val="5B9BD5"/>
                </a:solidFill>
              </a:rPr>
              <a:t>str</a:t>
            </a:r>
            <a:endParaRPr lang="zh-CN" altLang="en-US" b="1">
              <a:solidFill>
                <a:srgbClr val="5B9BD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05" y="622299"/>
            <a:ext cx="8555589" cy="56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23" y="10844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mtClean="0">
              <a:solidFill>
                <a:srgbClr val="FF77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77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7700"/>
                </a:solidFill>
              </a:rPr>
              <a:t>&gt;&gt;&gt;</a:t>
            </a:r>
            <a:r>
              <a:rPr lang="en-US" altLang="zh-CN" smtClean="0"/>
              <a:t> </a:t>
            </a:r>
            <a:r>
              <a:rPr lang="en-US" altLang="zh-CN"/>
              <a:t>a,b</a:t>
            </a:r>
            <a:r>
              <a:rPr lang="en-US" altLang="zh-CN" smtClean="0"/>
              <a:t>=</a:t>
            </a:r>
            <a:r>
              <a:rPr lang="en-US" altLang="zh-CN">
                <a:solidFill>
                  <a:srgbClr val="00AA00"/>
                </a:solidFill>
              </a:rPr>
              <a:t>" py "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rgbClr val="00AA00"/>
                </a:solidFill>
              </a:rPr>
              <a:t>“</a:t>
            </a:r>
            <a:r>
              <a:rPr lang="en-US" altLang="zh-CN" smtClean="0">
                <a:solidFill>
                  <a:srgbClr val="00AA00"/>
                </a:solidFill>
              </a:rPr>
              <a:t>py</a:t>
            </a:r>
            <a:r>
              <a:rPr lang="en-US" altLang="zh-CN" smtClean="0">
                <a:solidFill>
                  <a:srgbClr val="00AA00"/>
                </a:solidFill>
              </a:rPr>
              <a:t>"</a:t>
            </a:r>
            <a:endParaRPr lang="en-US" altLang="zh-CN">
              <a:solidFill>
                <a:srgbClr val="00AA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7700"/>
                </a:solidFill>
              </a:rPr>
              <a:t>&gt;&gt;&gt;</a:t>
            </a:r>
            <a:r>
              <a:rPr lang="en-US" altLang="zh-CN"/>
              <a:t> </a:t>
            </a:r>
            <a:r>
              <a:rPr lang="en-US" altLang="zh-CN">
                <a:solidFill>
                  <a:srgbClr val="FF7700"/>
                </a:solidFill>
              </a:rPr>
              <a:t>id</a:t>
            </a:r>
            <a:r>
              <a:rPr lang="en-US" altLang="zh-CN"/>
              <a:t>(a)==</a:t>
            </a:r>
            <a:r>
              <a:rPr lang="en-US" altLang="zh-CN">
                <a:solidFill>
                  <a:srgbClr val="FF7700"/>
                </a:solidFill>
              </a:rPr>
              <a:t>id</a:t>
            </a:r>
            <a:r>
              <a:rPr lang="en-US" altLang="zh-CN"/>
              <a:t>(b)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0000FF"/>
                </a:solidFill>
              </a:rPr>
              <a:t>True</a:t>
            </a:r>
            <a:endParaRPr lang="en-US" altLang="zh-CN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list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>
              <a:solidFill>
                <a:srgbClr val="5B9BD5"/>
              </a:solidFill>
            </a:endParaRPr>
          </a:p>
          <a:p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>
              <a:solidFill>
                <a:srgbClr val="5B9BD5"/>
              </a:solidFill>
            </a:endParaRPr>
          </a:p>
          <a:p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>
              <a:solidFill>
                <a:srgbClr val="5B9BD5"/>
              </a:solidFill>
            </a:endParaRPr>
          </a:p>
          <a:p>
            <a:r>
              <a:rPr lang="zh-CN" altLang="en-US" b="1" smtClean="0">
                <a:solidFill>
                  <a:srgbClr val="5B9BD5"/>
                </a:solidFill>
              </a:rPr>
              <a:t>条件</a:t>
            </a:r>
            <a:r>
              <a:rPr lang="zh-CN" altLang="en-US" b="1" smtClean="0">
                <a:solidFill>
                  <a:srgbClr val="5B9BD5"/>
                </a:solidFill>
              </a:rPr>
              <a:t>：</a:t>
            </a:r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 smtClean="0">
                <a:solidFill>
                  <a:srgbClr val="5B9BD5"/>
                </a:solidFill>
              </a:rPr>
              <a:t>newsize&gt;</a:t>
            </a:r>
            <a:r>
              <a:rPr lang="en-US" altLang="zh-CN" b="1">
                <a:solidFill>
                  <a:srgbClr val="5B9BD5"/>
                </a:solidFill>
              </a:rPr>
              <a:t> </a:t>
            </a:r>
            <a:r>
              <a:rPr lang="en-US" altLang="zh-CN" b="1">
                <a:solidFill>
                  <a:srgbClr val="5B9BD5"/>
                </a:solidFill>
              </a:rPr>
              <a:t>allocated </a:t>
            </a:r>
            <a:r>
              <a:rPr lang="en-US" altLang="zh-CN" b="1" smtClean="0">
                <a:solidFill>
                  <a:srgbClr val="5B9BD5"/>
                </a:solidFill>
              </a:rPr>
              <a:t>|| newsize&lt;allocated/2</a:t>
            </a:r>
          </a:p>
          <a:p>
            <a:r>
              <a:rPr lang="zh-CN" altLang="en-US" b="1" smtClean="0">
                <a:solidFill>
                  <a:srgbClr val="5B9BD5"/>
                </a:solidFill>
              </a:rPr>
              <a:t>大小</a:t>
            </a:r>
            <a:r>
              <a:rPr lang="zh-CN" altLang="en-US" b="1" smtClean="0">
                <a:solidFill>
                  <a:srgbClr val="5B9BD5"/>
                </a:solidFill>
              </a:rPr>
              <a:t>：</a:t>
            </a:r>
            <a:r>
              <a:rPr lang="en-US" altLang="zh-CN" b="1" smtClean="0">
                <a:solidFill>
                  <a:srgbClr val="5B9BD5"/>
                </a:solidFill>
              </a:rPr>
              <a:t>newsize+newsize/8 </a:t>
            </a:r>
            <a:r>
              <a:rPr lang="en-US" altLang="zh-CN" b="1">
                <a:solidFill>
                  <a:srgbClr val="5B9BD5"/>
                </a:solidFill>
              </a:rPr>
              <a:t>+ (newsize &lt; 9 ? 3 : 6)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80" y="1115729"/>
            <a:ext cx="745123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>
                <a:solidFill>
                  <a:srgbClr val="5B9BD5"/>
                </a:solidFill>
              </a:rPr>
              <a:t>dict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solidFill>
                <a:srgbClr val="5B9BD5"/>
              </a:solidFill>
            </a:endParaRPr>
          </a:p>
          <a:p>
            <a:endParaRPr lang="en-US" altLang="zh-CN">
              <a:solidFill>
                <a:srgbClr val="5B9BD5"/>
              </a:solidFill>
            </a:endParaRPr>
          </a:p>
          <a:p>
            <a:endParaRPr lang="en-US" altLang="zh-CN" smtClean="0">
              <a:solidFill>
                <a:srgbClr val="5B9BD5"/>
              </a:solidFill>
            </a:endParaRPr>
          </a:p>
          <a:p>
            <a:endParaRPr lang="en-US" altLang="zh-CN">
              <a:solidFill>
                <a:srgbClr val="5B9BD5"/>
              </a:solidFill>
            </a:endParaRPr>
          </a:p>
          <a:p>
            <a:endParaRPr lang="en-US" altLang="zh-CN" smtClean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5B9BD5"/>
              </a:solidFill>
            </a:endParaRPr>
          </a:p>
          <a:p>
            <a:r>
              <a:rPr lang="zh-CN" altLang="en-US" b="1" smtClean="0">
                <a:solidFill>
                  <a:srgbClr val="5B9BD5"/>
                </a:solidFill>
              </a:rPr>
              <a:t>条件：</a:t>
            </a:r>
            <a:r>
              <a:rPr lang="en-US" altLang="zh-CN" b="1" smtClean="0">
                <a:solidFill>
                  <a:srgbClr val="5B9BD5"/>
                </a:solidFill>
              </a:rPr>
              <a:t>fill/size&gt;2/3</a:t>
            </a:r>
          </a:p>
          <a:p>
            <a:r>
              <a:rPr lang="zh-CN" altLang="en-US" b="1" smtClean="0">
                <a:solidFill>
                  <a:srgbClr val="5B9BD5"/>
                </a:solidFill>
              </a:rPr>
              <a:t>大小：</a:t>
            </a:r>
            <a:r>
              <a:rPr lang="en-US" altLang="zh-CN" b="1" smtClean="0">
                <a:solidFill>
                  <a:srgbClr val="5B9BD5"/>
                </a:solidFill>
              </a:rPr>
              <a:t>(</a:t>
            </a:r>
            <a:r>
              <a:rPr lang="en-US" altLang="zh-CN" b="1">
                <a:solidFill>
                  <a:srgbClr val="5B9BD5"/>
                </a:solidFill>
              </a:rPr>
              <a:t>used &gt; 50000 ?2 : 4) </a:t>
            </a:r>
            <a:r>
              <a:rPr lang="zh-CN" altLang="en-US" b="1">
                <a:solidFill>
                  <a:srgbClr val="5B9BD5"/>
                </a:solidFill>
              </a:rPr>
              <a:t>*</a:t>
            </a:r>
            <a:r>
              <a:rPr lang="en-US" altLang="zh-CN" b="1">
                <a:solidFill>
                  <a:srgbClr val="5B9BD5"/>
                </a:solidFill>
              </a:rPr>
              <a:t>used</a:t>
            </a:r>
            <a:endParaRPr lang="en-US" altLang="zh-CN" smtClean="0">
              <a:solidFill>
                <a:srgbClr val="5B9BD5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27" y="626177"/>
            <a:ext cx="869522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5B9BD5"/>
                </a:solidFill>
              </a:rPr>
              <a:t>何时分配，怎么分配</a:t>
            </a:r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 smtClean="0">
              <a:solidFill>
                <a:srgbClr val="5B9BD5"/>
              </a:solidFill>
            </a:endParaRPr>
          </a:p>
          <a:p>
            <a:endParaRPr lang="en-US" altLang="zh-CN" b="1" smtClean="0">
              <a:solidFill>
                <a:srgbClr val="5B9BD5"/>
              </a:solidFill>
            </a:endParaRPr>
          </a:p>
          <a:p>
            <a:r>
              <a:rPr lang="zh-CN" altLang="en-US" b="1" smtClean="0">
                <a:solidFill>
                  <a:srgbClr val="5B9BD5"/>
                </a:solidFill>
              </a:rPr>
              <a:t>何时释放，怎么释放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5B9BD5"/>
                </a:solidFill>
              </a:rPr>
              <a:t>总结</a:t>
            </a:r>
            <a:endParaRPr lang="zh-CN" altLang="en-US" b="1">
              <a:solidFill>
                <a:srgbClr val="5B9BD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5B9BD5"/>
                </a:solidFill>
              </a:rPr>
              <a:t>大于</a:t>
            </a:r>
            <a:r>
              <a:rPr lang="en-US" altLang="zh-CN" b="1">
                <a:solidFill>
                  <a:srgbClr val="5B9BD5"/>
                </a:solidFill>
              </a:rPr>
              <a:t>512</a:t>
            </a:r>
            <a:r>
              <a:rPr lang="zh-CN" altLang="en-US" b="1">
                <a:solidFill>
                  <a:srgbClr val="5B9BD5"/>
                </a:solidFill>
              </a:rPr>
              <a:t>字节的内存，</a:t>
            </a:r>
            <a:r>
              <a:rPr lang="en-US" altLang="zh-CN" b="1">
                <a:solidFill>
                  <a:srgbClr val="5B9BD5"/>
                </a:solidFill>
              </a:rPr>
              <a:t>malloc</a:t>
            </a:r>
            <a:r>
              <a:rPr lang="zh-CN" altLang="en-US" b="1">
                <a:solidFill>
                  <a:srgbClr val="5B9BD5"/>
                </a:solidFill>
              </a:rPr>
              <a:t>直接分配，</a:t>
            </a:r>
            <a:r>
              <a:rPr lang="en-US" altLang="zh-CN" b="1">
                <a:solidFill>
                  <a:srgbClr val="5B9BD5"/>
                </a:solidFill>
              </a:rPr>
              <a:t>free</a:t>
            </a:r>
            <a:r>
              <a:rPr lang="zh-CN" altLang="en-US" b="1">
                <a:solidFill>
                  <a:srgbClr val="5B9BD5"/>
                </a:solidFill>
              </a:rPr>
              <a:t>直接释放</a:t>
            </a:r>
            <a:endParaRPr lang="en-US" altLang="zh-CN" b="1">
              <a:solidFill>
                <a:srgbClr val="5B9BD5"/>
              </a:solidFill>
            </a:endParaRPr>
          </a:p>
          <a:p>
            <a:r>
              <a:rPr lang="zh-CN" altLang="en-US" b="1">
                <a:solidFill>
                  <a:srgbClr val="5B9BD5"/>
                </a:solidFill>
              </a:rPr>
              <a:t>小于</a:t>
            </a:r>
            <a:r>
              <a:rPr lang="en-US" altLang="zh-CN" b="1">
                <a:solidFill>
                  <a:srgbClr val="5B9BD5"/>
                </a:solidFill>
              </a:rPr>
              <a:t>512</a:t>
            </a:r>
            <a:r>
              <a:rPr lang="zh-CN" altLang="en-US" b="1">
                <a:solidFill>
                  <a:srgbClr val="5B9BD5"/>
                </a:solidFill>
              </a:rPr>
              <a:t>字节的内存，</a:t>
            </a:r>
            <a:r>
              <a:rPr lang="en-US" altLang="zh-CN" b="1">
                <a:solidFill>
                  <a:srgbClr val="5B9BD5"/>
                </a:solidFill>
              </a:rPr>
              <a:t>block</a:t>
            </a:r>
            <a:r>
              <a:rPr lang="zh-CN" altLang="en-US" b="1">
                <a:solidFill>
                  <a:srgbClr val="5B9BD5"/>
                </a:solidFill>
              </a:rPr>
              <a:t>，</a:t>
            </a:r>
            <a:r>
              <a:rPr lang="en-US" altLang="zh-CN" b="1">
                <a:solidFill>
                  <a:srgbClr val="5B9BD5"/>
                </a:solidFill>
              </a:rPr>
              <a:t>poll</a:t>
            </a:r>
            <a:r>
              <a:rPr lang="zh-CN" altLang="en-US" b="1">
                <a:solidFill>
                  <a:srgbClr val="5B9BD5"/>
                </a:solidFill>
              </a:rPr>
              <a:t>，</a:t>
            </a:r>
            <a:r>
              <a:rPr lang="en-US" altLang="zh-CN" b="1">
                <a:solidFill>
                  <a:srgbClr val="5B9BD5"/>
                </a:solidFill>
              </a:rPr>
              <a:t>arena</a:t>
            </a:r>
          </a:p>
          <a:p>
            <a:r>
              <a:rPr lang="zh-CN" altLang="en-US" b="1">
                <a:solidFill>
                  <a:srgbClr val="5B9BD5"/>
                </a:solidFill>
              </a:rPr>
              <a:t>内置对象大量应用内存池</a:t>
            </a:r>
            <a:endParaRPr lang="en-US" altLang="zh-CN" b="1">
              <a:solidFill>
                <a:srgbClr val="5B9BD5"/>
              </a:solidFill>
            </a:endParaRPr>
          </a:p>
          <a:p>
            <a:r>
              <a:rPr lang="zh-CN" altLang="en-US" b="1">
                <a:solidFill>
                  <a:srgbClr val="5B9BD5"/>
                </a:solidFill>
              </a:rPr>
              <a:t>对象通过引用计数触发释放</a:t>
            </a:r>
            <a:endParaRPr lang="en-US" altLang="zh-CN" b="1">
              <a:solidFill>
                <a:srgbClr val="5B9BD5"/>
              </a:solidFill>
            </a:endParaRPr>
          </a:p>
          <a:p>
            <a:r>
              <a:rPr lang="zh-CN" altLang="en-US" b="1">
                <a:solidFill>
                  <a:srgbClr val="5B9BD5"/>
                </a:solidFill>
              </a:rPr>
              <a:t>循环引用问题由</a:t>
            </a:r>
            <a:r>
              <a:rPr lang="en-US" altLang="zh-CN" b="1">
                <a:solidFill>
                  <a:srgbClr val="5B9BD5"/>
                </a:solidFill>
              </a:rPr>
              <a:t>gc</a:t>
            </a:r>
            <a:r>
              <a:rPr lang="zh-CN" altLang="en-US" b="1">
                <a:solidFill>
                  <a:srgbClr val="5B9BD5"/>
                </a:solidFill>
              </a:rPr>
              <a:t>解决</a:t>
            </a:r>
            <a:endParaRPr lang="en-US" altLang="zh-CN" b="1">
              <a:solidFill>
                <a:srgbClr val="5B9BD5"/>
              </a:solidFill>
            </a:endParaRPr>
          </a:p>
          <a:p>
            <a:r>
              <a:rPr lang="en-US" altLang="zh-CN" b="1">
                <a:solidFill>
                  <a:srgbClr val="5B9BD5"/>
                </a:solidFill>
              </a:rPr>
              <a:t>gc</a:t>
            </a:r>
            <a:r>
              <a:rPr lang="zh-CN" altLang="en-US" b="1">
                <a:solidFill>
                  <a:srgbClr val="5B9BD5"/>
                </a:solidFill>
              </a:rPr>
              <a:t>无法</a:t>
            </a:r>
            <a:r>
              <a:rPr lang="zh-CN" altLang="en-US" b="1" smtClean="0">
                <a:solidFill>
                  <a:srgbClr val="5B9BD5"/>
                </a:solidFill>
              </a:rPr>
              <a:t>解决</a:t>
            </a:r>
            <a:r>
              <a:rPr lang="en-US" altLang="zh-CN" b="1" smtClean="0">
                <a:solidFill>
                  <a:srgbClr val="5B9BD5"/>
                </a:solidFill>
              </a:rPr>
              <a:t>__</a:t>
            </a:r>
            <a:r>
              <a:rPr lang="en-US" altLang="zh-CN" b="1">
                <a:solidFill>
                  <a:srgbClr val="5B9BD5"/>
                </a:solidFill>
              </a:rPr>
              <a:t>del</a:t>
            </a:r>
            <a:r>
              <a:rPr lang="en-US" altLang="zh-CN" b="1" smtClean="0">
                <a:solidFill>
                  <a:srgbClr val="5B9BD5"/>
                </a:solidFill>
              </a:rPr>
              <a:t>__</a:t>
            </a:r>
            <a:endParaRPr lang="en-US" altLang="zh-CN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 algn="ctr">
              <a:buNone/>
            </a:pPr>
            <a:r>
              <a:rPr lang="zh-CN" altLang="en-US" sz="4400" b="1">
                <a:solidFill>
                  <a:schemeClr val="accent1"/>
                </a:solidFill>
              </a:rPr>
              <a:t>#define SMALL_REQUEST_THRESHOLD 512</a:t>
            </a:r>
            <a:endParaRPr lang="en-US" altLang="zh-CN" b="1" smtClean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FF7700"/>
                </a:solidFill>
              </a:rPr>
              <a:t>if</a:t>
            </a:r>
            <a:r>
              <a:rPr lang="en-US" altLang="zh-CN"/>
              <a:t> n &gt;512:</a:t>
            </a:r>
          </a:p>
          <a:p>
            <a:pPr marL="0" indent="0">
              <a:buNone/>
            </a:pPr>
            <a:r>
              <a:rPr lang="en-US" altLang="zh-CN"/>
              <a:t>	malloc(n)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7700"/>
                </a:solidFill>
              </a:rPr>
              <a:t>else</a:t>
            </a:r>
            <a:r>
              <a:rPr lang="en-US" altLang="zh-CN" smtClean="0"/>
              <a:t>: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l-GR" altLang="zh-CN"/>
              <a:t>ε(┬┬﹏┬┬)3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5B9BD5"/>
                </a:solidFill>
              </a:rPr>
              <a:t>block:	8n</a:t>
            </a:r>
            <a:r>
              <a:rPr lang="zh-CN" altLang="en-US" b="1" smtClean="0">
                <a:solidFill>
                  <a:srgbClr val="5B9BD5"/>
                </a:solidFill>
              </a:rPr>
              <a:t>的</a:t>
            </a:r>
            <a:r>
              <a:rPr lang="zh-CN" altLang="en-US" b="1">
                <a:solidFill>
                  <a:srgbClr val="5B9BD5"/>
                </a:solidFill>
              </a:rPr>
              <a:t>一段</a:t>
            </a:r>
            <a:r>
              <a:rPr lang="zh-CN" altLang="en-US" b="1" smtClean="0">
                <a:solidFill>
                  <a:srgbClr val="5B9BD5"/>
                </a:solidFill>
              </a:rPr>
              <a:t>内存</a:t>
            </a:r>
            <a:r>
              <a:rPr lang="en-US" altLang="zh-CN" b="1" smtClean="0">
                <a:solidFill>
                  <a:srgbClr val="5B9BD5"/>
                </a:solidFill>
              </a:rPr>
              <a:t>(512/8=64</a:t>
            </a:r>
            <a:r>
              <a:rPr lang="zh-CN" altLang="en-US" b="1" smtClean="0">
                <a:solidFill>
                  <a:srgbClr val="5B9BD5"/>
                </a:solidFill>
              </a:rPr>
              <a:t>类</a:t>
            </a:r>
            <a:r>
              <a:rPr lang="en-US" altLang="zh-CN" b="1" smtClean="0">
                <a:solidFill>
                  <a:srgbClr val="5B9BD5"/>
                </a:solidFill>
              </a:rPr>
              <a:t>)</a:t>
            </a:r>
            <a:endParaRPr lang="zh-CN" altLang="en-US" b="1">
              <a:solidFill>
                <a:srgbClr val="5B9BD5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478" y="1690688"/>
            <a:ext cx="3713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407</Words>
  <Application>Microsoft Office PowerPoint</Application>
  <PresentationFormat>宽屏</PresentationFormat>
  <Paragraphs>202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宋体</vt:lpstr>
      <vt:lpstr>Arial</vt:lpstr>
      <vt:lpstr>Calibri</vt:lpstr>
      <vt:lpstr>Calibri Light</vt:lpstr>
      <vt:lpstr>Office 主题</vt:lpstr>
      <vt:lpstr>Python 内存管理机制</vt:lpstr>
      <vt:lpstr>PowerPoint 演示文稿</vt:lpstr>
      <vt:lpstr>PowerPoint 演示文稿</vt:lpstr>
      <vt:lpstr>PowerPoint 演示文稿</vt:lpstr>
      <vt:lpstr>16 bytes</vt:lpstr>
      <vt:lpstr>PowerPoint 演示文稿</vt:lpstr>
      <vt:lpstr>PowerPoint 演示文稿</vt:lpstr>
      <vt:lpstr>PowerPoint 演示文稿</vt:lpstr>
      <vt:lpstr>block: 8n的一段内存(512/8=64类)</vt:lpstr>
      <vt:lpstr>pool: 4kb的一段内存(管理block)</vt:lpstr>
      <vt:lpstr>pool:4kb的连续内存(管理block)</vt:lpstr>
      <vt:lpstr>pool-free</vt:lpstr>
      <vt:lpstr>pool-used</vt:lpstr>
      <vt:lpstr>pool-used</vt:lpstr>
      <vt:lpstr>pool-used</vt:lpstr>
      <vt:lpstr>pool-used</vt:lpstr>
      <vt:lpstr>pool-full</vt:lpstr>
      <vt:lpstr>arena: 管理256kb的pool(256/4=64)</vt:lpstr>
      <vt:lpstr>arena-unsed</vt:lpstr>
      <vt:lpstr>arena-usable</vt:lpstr>
      <vt:lpstr>arena-usable</vt:lpstr>
      <vt:lpstr>arena-full</vt:lpstr>
      <vt:lpstr>PowerPoint 演示文稿</vt:lpstr>
      <vt:lpstr>16 bytes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释放的触发</vt:lpstr>
      <vt:lpstr>循环引用怎么办？</vt:lpstr>
      <vt:lpstr>PowerPoint 演示文稿</vt:lpstr>
      <vt:lpstr>分代收集</vt:lpstr>
      <vt:lpstr>分代收集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</vt:lpstr>
      <vt:lpstr>PowerPoint 演示文稿</vt:lpstr>
      <vt:lpstr>str</vt:lpstr>
      <vt:lpstr>PowerPoint 演示文稿</vt:lpstr>
      <vt:lpstr>list</vt:lpstr>
      <vt:lpstr>dict</vt:lpstr>
      <vt:lpstr>PowerPoint 演示文稿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口</dc:title>
  <dc:creator>admin</dc:creator>
  <cp:lastModifiedBy>admin</cp:lastModifiedBy>
  <cp:revision>57</cp:revision>
  <dcterms:created xsi:type="dcterms:W3CDTF">2016-08-28T02:28:18Z</dcterms:created>
  <dcterms:modified xsi:type="dcterms:W3CDTF">2016-08-29T20:16:03Z</dcterms:modified>
</cp:coreProperties>
</file>