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0" r:id="rId4"/>
    <p:sldId id="258" r:id="rId5"/>
    <p:sldId id="27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  <p:sldId id="270" r:id="rId18"/>
    <p:sldId id="275" r:id="rId19"/>
    <p:sldId id="273" r:id="rId20"/>
    <p:sldId id="274" r:id="rId21"/>
    <p:sldId id="272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CE5D7-7ED0-47A4-97A4-21C1D4343DF0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46E5-662D-490C-B319-1285EF71F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ool.oschina.net/highligh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42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2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5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93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912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20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5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88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39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00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hlinkClick r:id="rId3"/>
              </a:rPr>
              <a:t>http://tool.oschina.net/highlight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5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8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5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35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8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多发点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46E5-662D-490C-B319-1285EF71F9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96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0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3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1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63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61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4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5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717F-3C9D-465A-8BFA-E9A9E7C863CF}" type="datetimeFigureOut">
              <a:rPr lang="zh-CN" altLang="en-US" smtClean="0"/>
              <a:t>2016/11/19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9FD2A-C80D-49CC-AA13-490FE0B70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soliloquize.org/2016/10/23/Python%E4%BB%A3%E7%A0%81%E7%83%AD%E6%9B%B4%E6%96%B0%E5%AE%9E%E7%8E%B0/?hmsr=toutiao.io&amp;utm_medium=toutiao.io&amp;utm_source=toutiao.i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3247" y="1033405"/>
            <a:ext cx="6858000" cy="1655762"/>
          </a:xfrm>
        </p:spPr>
        <p:txBody>
          <a:bodyPr/>
          <a:lstStyle/>
          <a:p>
            <a:r>
              <a:rPr lang="en-US" altLang="zh-CN" b="1" smtClean="0"/>
              <a:t>Python</a:t>
            </a:r>
            <a:r>
              <a:rPr lang="zh-CN" altLang="en-US" b="1"/>
              <a:t>模块加载机制的剖析和实践</a:t>
            </a:r>
          </a:p>
        </p:txBody>
      </p:sp>
    </p:spTree>
    <p:extLst>
      <p:ext uri="{BB962C8B-B14F-4D97-AF65-F5344CB8AC3E}">
        <p14:creationId xmlns:p14="http://schemas.microsoft.com/office/powerpoint/2010/main" val="9042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955277" y="2149031"/>
            <a:ext cx="175023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path_hooks</a:t>
            </a:r>
            <a:endParaRPr lang="zh-CN" altLang="en-US" b="1"/>
          </a:p>
        </p:txBody>
      </p:sp>
      <p:sp>
        <p:nvSpPr>
          <p:cNvPr id="33" name="流程图: 可选过程 32"/>
          <p:cNvSpPr/>
          <p:nvPr/>
        </p:nvSpPr>
        <p:spPr>
          <a:xfrm>
            <a:off x="2955277" y="3227678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dir</a:t>
            </a:r>
          </a:p>
        </p:txBody>
      </p:sp>
      <p:sp>
        <p:nvSpPr>
          <p:cNvPr id="36" name="流程图: 可选过程 35"/>
          <p:cNvSpPr/>
          <p:nvPr/>
        </p:nvSpPr>
        <p:spPr>
          <a:xfrm>
            <a:off x="2955277" y="4316979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file</a:t>
            </a:r>
            <a:endParaRPr lang="zh-CN" altLang="en-US" b="1"/>
          </a:p>
        </p:txBody>
      </p:sp>
      <p:sp>
        <p:nvSpPr>
          <p:cNvPr id="16" name="流程图: 决策 15"/>
          <p:cNvSpPr/>
          <p:nvPr/>
        </p:nvSpPr>
        <p:spPr>
          <a:xfrm>
            <a:off x="2955277" y="1026026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cxnSp>
        <p:nvCxnSpPr>
          <p:cNvPr id="5" name="直接箭头连接符 4"/>
          <p:cNvCxnSpPr>
            <a:stCxn id="16" idx="2"/>
            <a:endCxn id="25" idx="0"/>
          </p:cNvCxnSpPr>
          <p:nvPr/>
        </p:nvCxnSpPr>
        <p:spPr>
          <a:xfrm>
            <a:off x="3756042" y="1638674"/>
            <a:ext cx="74354" cy="51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5" idx="2"/>
            <a:endCxn id="33" idx="0"/>
          </p:cNvCxnSpPr>
          <p:nvPr/>
        </p:nvCxnSpPr>
        <p:spPr>
          <a:xfrm>
            <a:off x="3830396" y="2628675"/>
            <a:ext cx="24274" cy="59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3" idx="2"/>
            <a:endCxn id="36" idx="0"/>
          </p:cNvCxnSpPr>
          <p:nvPr/>
        </p:nvCxnSpPr>
        <p:spPr>
          <a:xfrm>
            <a:off x="3854670" y="3707322"/>
            <a:ext cx="0" cy="60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云形 11"/>
          <p:cNvSpPr/>
          <p:nvPr/>
        </p:nvSpPr>
        <p:spPr>
          <a:xfrm>
            <a:off x="6168043" y="3010300"/>
            <a:ext cx="2510443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__init__</a:t>
            </a:r>
          </a:p>
        </p:txBody>
      </p:sp>
      <p:sp>
        <p:nvSpPr>
          <p:cNvPr id="30" name="云形 29"/>
          <p:cNvSpPr/>
          <p:nvPr/>
        </p:nvSpPr>
        <p:spPr>
          <a:xfrm>
            <a:off x="6350923" y="4339423"/>
            <a:ext cx="2992581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pyd, py, pyw,pyc</a:t>
            </a:r>
            <a:endParaRPr lang="zh-CN" altLang="en-US" b="1"/>
          </a:p>
        </p:txBody>
      </p:sp>
      <p:cxnSp>
        <p:nvCxnSpPr>
          <p:cNvPr id="24" name="肘形连接符 23"/>
          <p:cNvCxnSpPr>
            <a:stCxn id="36" idx="2"/>
            <a:endCxn id="16" idx="1"/>
          </p:cNvCxnSpPr>
          <p:nvPr/>
        </p:nvCxnSpPr>
        <p:spPr>
          <a:xfrm rot="5400000" flipH="1">
            <a:off x="1672837" y="2614791"/>
            <a:ext cx="3464273" cy="899393"/>
          </a:xfrm>
          <a:prstGeom prst="bentConnector4">
            <a:avLst>
              <a:gd name="adj1" fmla="val -6599"/>
              <a:gd name="adj2" fmla="val 264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5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load_module</a:t>
            </a:r>
            <a:endParaRPr lang="zh-CN" altLang="en-US" b="1"/>
          </a:p>
        </p:txBody>
      </p:sp>
      <p:sp>
        <p:nvSpPr>
          <p:cNvPr id="17" name="流程图: 决策 16"/>
          <p:cNvSpPr/>
          <p:nvPr/>
        </p:nvSpPr>
        <p:spPr>
          <a:xfrm>
            <a:off x="2622257" y="1902657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pyc</a:t>
            </a:r>
          </a:p>
        </p:txBody>
      </p:sp>
      <p:sp>
        <p:nvSpPr>
          <p:cNvPr id="18" name="流程图: 决策 17"/>
          <p:cNvSpPr/>
          <p:nvPr/>
        </p:nvSpPr>
        <p:spPr>
          <a:xfrm>
            <a:off x="4309740" y="2615030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mtime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4433017" y="3640842"/>
            <a:ext cx="252473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read_compiled_module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2622257" y="7680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py</a:t>
            </a:r>
            <a:endParaRPr lang="zh-CN" altLang="en-US" b="1"/>
          </a:p>
        </p:txBody>
      </p:sp>
      <p:sp>
        <p:nvSpPr>
          <p:cNvPr id="26" name="流程图: 可选过程 25"/>
          <p:cNvSpPr/>
          <p:nvPr/>
        </p:nvSpPr>
        <p:spPr>
          <a:xfrm>
            <a:off x="1147444" y="3561910"/>
            <a:ext cx="2352214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parse_source_module</a:t>
            </a:r>
            <a:endParaRPr lang="zh-CN" altLang="en-US" b="1"/>
          </a:p>
        </p:txBody>
      </p:sp>
      <p:sp>
        <p:nvSpPr>
          <p:cNvPr id="28" name="流程图: 可选过程 27"/>
          <p:cNvSpPr/>
          <p:nvPr/>
        </p:nvSpPr>
        <p:spPr>
          <a:xfrm>
            <a:off x="1421253" y="4700190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AST</a:t>
            </a:r>
          </a:p>
        </p:txBody>
      </p:sp>
      <p:sp>
        <p:nvSpPr>
          <p:cNvPr id="33" name="流程图: 可选过程 32"/>
          <p:cNvSpPr/>
          <p:nvPr/>
        </p:nvSpPr>
        <p:spPr>
          <a:xfrm>
            <a:off x="3401523" y="6130811"/>
            <a:ext cx="1798785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9" name="流程图: 可选过程 18"/>
          <p:cNvSpPr/>
          <p:nvPr/>
        </p:nvSpPr>
        <p:spPr>
          <a:xfrm>
            <a:off x="846856" y="5548979"/>
            <a:ext cx="2577987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write_compiled_module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48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403454" y="179133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PyCodeObject</a:t>
            </a:r>
            <a:endParaRPr lang="zh-CN" altLang="en-US" b="1"/>
          </a:p>
        </p:txBody>
      </p:sp>
      <p:sp>
        <p:nvSpPr>
          <p:cNvPr id="11" name="流程图: 可选过程 10"/>
          <p:cNvSpPr/>
          <p:nvPr/>
        </p:nvSpPr>
        <p:spPr>
          <a:xfrm>
            <a:off x="403454" y="988239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co_code</a:t>
            </a:r>
            <a:endParaRPr lang="zh-CN" altLang="en-US" b="1"/>
          </a:p>
        </p:txBody>
      </p:sp>
      <p:sp>
        <p:nvSpPr>
          <p:cNvPr id="13" name="流程图: 可选过程 12"/>
          <p:cNvSpPr/>
          <p:nvPr/>
        </p:nvSpPr>
        <p:spPr>
          <a:xfrm>
            <a:off x="3238094" y="988239"/>
            <a:ext cx="263069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sys.modules[name]=mod</a:t>
            </a:r>
            <a:endParaRPr lang="zh-CN" altLang="en-US" b="1"/>
          </a:p>
        </p:txBody>
      </p:sp>
      <p:sp>
        <p:nvSpPr>
          <p:cNvPr id="14" name="流程图: 可选过程 13"/>
          <p:cNvSpPr/>
          <p:nvPr/>
        </p:nvSpPr>
        <p:spPr>
          <a:xfrm>
            <a:off x="3861548" y="1910951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exe co_code</a:t>
            </a:r>
            <a:endParaRPr lang="zh-CN" altLang="en-US" b="1"/>
          </a:p>
        </p:txBody>
      </p:sp>
      <p:sp>
        <p:nvSpPr>
          <p:cNvPr id="15" name="流程图: 可选过程 14"/>
          <p:cNvSpPr/>
          <p:nvPr/>
        </p:nvSpPr>
        <p:spPr>
          <a:xfrm>
            <a:off x="3861547" y="2799435"/>
            <a:ext cx="156666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mod. md_dict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437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6334" y="78390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PyModuleObject;</a:t>
            </a:r>
          </a:p>
        </p:txBody>
      </p:sp>
    </p:spTree>
    <p:extLst>
      <p:ext uri="{BB962C8B-B14F-4D97-AF65-F5344CB8AC3E}">
        <p14:creationId xmlns:p14="http://schemas.microsoft.com/office/powerpoint/2010/main" val="427769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691" y="4728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INT_SIZE</a:t>
            </a:r>
            <a:r>
              <a:rPr lang="zh-CN" altLang="en-US" smtClean="0"/>
              <a:t>=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9505" y="1102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0 (4</a:t>
            </a:r>
            <a:r>
              <a:rPr lang="zh-CN" altLang="en-US" smtClean="0"/>
              <a:t>)</a:t>
            </a:r>
            <a:endParaRPr lang="en-US" altLang="zh-CN" smtClean="0"/>
          </a:p>
          <a:p>
            <a:r>
              <a:rPr lang="zh-CN" altLang="en-US" smtClean="0"/>
              <a:t>STORE</a:t>
            </a:r>
            <a:r>
              <a:rPr lang="zh-CN" altLang="en-US"/>
              <a:t>_NAME               0 (INT_SIZE)</a:t>
            </a:r>
          </a:p>
        </p:txBody>
      </p:sp>
      <p:sp>
        <p:nvSpPr>
          <p:cNvPr id="5" name="矩形 4"/>
          <p:cNvSpPr/>
          <p:nvPr/>
        </p:nvSpPr>
        <p:spPr>
          <a:xfrm>
            <a:off x="4696691" y="1379466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smtClean="0"/>
              <a:t>md_dict[“</a:t>
            </a:r>
            <a:r>
              <a:rPr lang="zh-CN" altLang="en-US"/>
              <a:t>INT_SIZE</a:t>
            </a:r>
            <a:r>
              <a:rPr lang="en-US" altLang="zh-CN" b="1" smtClean="0"/>
              <a:t>”]=4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10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def </a:t>
            </a:r>
            <a:r>
              <a:rPr lang="zh-CN" altLang="en-US"/>
              <a:t>Send():</a:t>
            </a:r>
          </a:p>
          <a:p>
            <a:r>
              <a:rPr lang="zh-CN" altLang="en-US"/>
              <a:t>    print "Send</a:t>
            </a:r>
            <a:r>
              <a:rPr lang="zh-CN" altLang="en-US" smtClean="0"/>
              <a:t>"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25" y="2037472"/>
            <a:ext cx="9310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00000000025FEB30, file "net.py", line 3&gt;)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(Send)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631665"/>
            <a:ext cx="1211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def Send():</a:t>
            </a:r>
          </a:p>
        </p:txBody>
      </p:sp>
      <p:sp>
        <p:nvSpPr>
          <p:cNvPr id="5" name="矩形 4"/>
          <p:cNvSpPr/>
          <p:nvPr/>
        </p:nvSpPr>
        <p:spPr>
          <a:xfrm>
            <a:off x="402382" y="3171979"/>
            <a:ext cx="13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print "Send"</a:t>
            </a:r>
          </a:p>
        </p:txBody>
      </p:sp>
      <p:sp>
        <p:nvSpPr>
          <p:cNvPr id="6" name="矩形 5"/>
          <p:cNvSpPr/>
          <p:nvPr/>
        </p:nvSpPr>
        <p:spPr>
          <a:xfrm>
            <a:off x="402382" y="354957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 1 ('Send')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_ITEM          </a:t>
            </a:r>
          </a:p>
          <a:p>
            <a:r>
              <a:rPr lang="zh-CN" altLang="en-US" smtClean="0"/>
              <a:t>PRINT</a:t>
            </a:r>
            <a:r>
              <a:rPr lang="zh-CN" altLang="en-US"/>
              <a:t>_NEWLINE       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(None)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  <p:sp>
        <p:nvSpPr>
          <p:cNvPr id="7" name="矩形 6"/>
          <p:cNvSpPr/>
          <p:nvPr/>
        </p:nvSpPr>
        <p:spPr>
          <a:xfrm>
            <a:off x="3553924" y="2627945"/>
            <a:ext cx="3648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/>
              <a:t>md_dict</a:t>
            </a:r>
            <a:r>
              <a:rPr lang="en-US" altLang="zh-CN" b="1" smtClean="0"/>
              <a:t>[“</a:t>
            </a:r>
            <a:r>
              <a:rPr lang="zh-CN" altLang="en-US"/>
              <a:t>Send</a:t>
            </a:r>
            <a:r>
              <a:rPr lang="en-US" altLang="zh-CN" b="1"/>
              <a:t>”]= PyFunctionObject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9193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mtClean="0"/>
              <a:t>class </a:t>
            </a:r>
            <a:r>
              <a:rPr lang="zh-CN" altLang="en-US"/>
              <a:t>CNet(object):</a:t>
            </a:r>
          </a:p>
          <a:p>
            <a:r>
              <a:rPr lang="zh-CN" altLang="en-US"/>
              <a:t>    def Send(self):</a:t>
            </a:r>
          </a:p>
          <a:p>
            <a:r>
              <a:rPr lang="zh-CN" altLang="en-US"/>
              <a:t>        print "Send"</a:t>
            </a:r>
          </a:p>
        </p:txBody>
      </p:sp>
      <p:sp>
        <p:nvSpPr>
          <p:cNvPr id="3" name="矩形 2"/>
          <p:cNvSpPr/>
          <p:nvPr/>
        </p:nvSpPr>
        <p:spPr>
          <a:xfrm>
            <a:off x="-69189" y="1731417"/>
            <a:ext cx="1933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class CNet(object):</a:t>
            </a:r>
          </a:p>
        </p:txBody>
      </p:sp>
      <p:sp>
        <p:nvSpPr>
          <p:cNvPr id="4" name="矩形 3"/>
          <p:cNvSpPr/>
          <p:nvPr/>
        </p:nvSpPr>
        <p:spPr>
          <a:xfrm>
            <a:off x="-69189" y="2100749"/>
            <a:ext cx="8672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2 </a:t>
            </a:r>
            <a:r>
              <a:rPr lang="zh-CN" altLang="en-US"/>
              <a:t>('CNet')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_NAME               </a:t>
            </a:r>
            <a:r>
              <a:rPr lang="zh-CN" altLang="en-US" smtClean="0"/>
              <a:t>2 </a:t>
            </a:r>
            <a:r>
              <a:rPr lang="zh-CN" altLang="en-US"/>
              <a:t>(object)</a:t>
            </a:r>
          </a:p>
          <a:p>
            <a:r>
              <a:rPr lang="zh-CN" altLang="en-US" smtClean="0"/>
              <a:t>BUILD</a:t>
            </a:r>
            <a:r>
              <a:rPr lang="zh-CN" altLang="en-US"/>
              <a:t>_TUPLE              1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_CONST              </a:t>
            </a:r>
            <a:r>
              <a:rPr lang="zh-CN" altLang="en-US" smtClean="0"/>
              <a:t>3 </a:t>
            </a:r>
            <a:r>
              <a:rPr lang="zh-CN" altLang="en-US"/>
              <a:t>(&lt;code object CNet at 00000000029D1030, file "net.py", line 5&gt;)</a:t>
            </a:r>
          </a:p>
          <a:p>
            <a:r>
              <a:rPr lang="zh-CN" altLang="en-US" smtClean="0"/>
              <a:t>MAKE</a:t>
            </a:r>
            <a:r>
              <a:rPr lang="zh-CN" altLang="en-US"/>
              <a:t>_FUNCTION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CALL</a:t>
            </a:r>
            <a:r>
              <a:rPr lang="zh-CN" altLang="en-US"/>
              <a:t>_FUNCTION         </a:t>
            </a:r>
            <a:r>
              <a:rPr lang="zh-CN" altLang="en-US" smtClean="0"/>
              <a:t>0</a:t>
            </a:r>
            <a:endParaRPr lang="zh-CN" altLang="en-US"/>
          </a:p>
          <a:p>
            <a:r>
              <a:rPr lang="zh-CN" altLang="en-US" smtClean="0"/>
              <a:t>BUILD</a:t>
            </a:r>
            <a:r>
              <a:rPr lang="zh-CN" altLang="en-US"/>
              <a:t>_CLASS         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</a:t>
            </a:r>
            <a:r>
              <a:rPr lang="zh-CN" altLang="en-US" smtClean="0"/>
              <a:t>3 </a:t>
            </a:r>
            <a:r>
              <a:rPr lang="zh-CN" altLang="en-US"/>
              <a:t>(CNet</a:t>
            </a:r>
            <a:r>
              <a:rPr lang="zh-CN" altLang="en-US" smtClean="0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3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m_IntSize=4</a:t>
            </a:r>
            <a:endParaRPr lang="en-US" altLang="zh-CN"/>
          </a:p>
          <a:p>
            <a:r>
              <a:rPr lang="en-US" altLang="zh-CN"/>
              <a:t>    def Send(self):</a:t>
            </a:r>
          </a:p>
          <a:p>
            <a:r>
              <a:rPr lang="en-US" altLang="zh-CN"/>
              <a:t>        print "Send"</a:t>
            </a:r>
          </a:p>
        </p:txBody>
      </p:sp>
      <p:sp>
        <p:nvSpPr>
          <p:cNvPr id="5" name="矩形 4"/>
          <p:cNvSpPr/>
          <p:nvPr/>
        </p:nvSpPr>
        <p:spPr>
          <a:xfrm>
            <a:off x="498764" y="1756908"/>
            <a:ext cx="93767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/>
              <a:t>LOAD</a:t>
            </a:r>
            <a:r>
              <a:rPr lang="zh-CN" altLang="en-US"/>
              <a:t>_NAME                0 (__name__)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1 (__module__)</a:t>
            </a:r>
          </a:p>
          <a:p>
            <a:endParaRPr lang="en-US" altLang="zh-CN"/>
          </a:p>
          <a:p>
            <a:r>
              <a:rPr lang="zh-CN" altLang="en-US" smtClean="0"/>
              <a:t>LOAD</a:t>
            </a:r>
            <a:r>
              <a:rPr lang="zh-CN" altLang="en-US"/>
              <a:t>_CONST               0 (4)</a:t>
            </a:r>
          </a:p>
          <a:p>
            <a:r>
              <a:rPr lang="zh-CN" altLang="en-US" smtClean="0"/>
              <a:t>STORE</a:t>
            </a:r>
            <a:r>
              <a:rPr lang="zh-CN" altLang="en-US"/>
              <a:t>_NAME               2 (m_IntSize)</a:t>
            </a:r>
          </a:p>
          <a:p>
            <a:endParaRPr lang="zh-CN" altLang="en-US"/>
          </a:p>
          <a:p>
            <a:r>
              <a:rPr lang="zh-CN" altLang="en-US" smtClean="0"/>
              <a:t>LOAD</a:t>
            </a:r>
            <a:r>
              <a:rPr lang="zh-CN" altLang="en-US"/>
              <a:t>_CONST               1 (&lt;code object Send at 0000000002A105B0, file "net.py", line 7&gt;)</a:t>
            </a:r>
          </a:p>
          <a:p>
            <a:r>
              <a:rPr lang="zh-CN" altLang="en-US" smtClean="0"/>
              <a:t>MAKE_FUNCTION            0</a:t>
            </a:r>
          </a:p>
          <a:p>
            <a:r>
              <a:rPr lang="zh-CN" altLang="en-US" smtClean="0"/>
              <a:t>STORE_NAME               3 (Send)</a:t>
            </a:r>
          </a:p>
          <a:p>
            <a:r>
              <a:rPr lang="zh-CN" altLang="en-US" smtClean="0"/>
              <a:t>LOAD</a:t>
            </a:r>
            <a:r>
              <a:rPr lang="zh-CN" altLang="en-US"/>
              <a:t>_LOCALS         </a:t>
            </a:r>
          </a:p>
          <a:p>
            <a:r>
              <a:rPr lang="zh-CN" altLang="en-US" smtClean="0"/>
              <a:t>RETURN</a:t>
            </a:r>
            <a:r>
              <a:rPr lang="zh-CN" altLang="en-US"/>
              <a:t>_VALUE        </a:t>
            </a:r>
          </a:p>
        </p:txBody>
      </p:sp>
    </p:spTree>
    <p:extLst>
      <p:ext uri="{BB962C8B-B14F-4D97-AF65-F5344CB8AC3E}">
        <p14:creationId xmlns:p14="http://schemas.microsoft.com/office/powerpoint/2010/main" val="31986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可选过程 3"/>
          <p:cNvSpPr/>
          <p:nvPr/>
        </p:nvSpPr>
        <p:spPr>
          <a:xfrm>
            <a:off x="403454" y="179133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add_submodule</a:t>
            </a:r>
            <a:endParaRPr lang="zh-CN" altLang="en-US" b="1"/>
          </a:p>
        </p:txBody>
      </p:sp>
      <p:sp>
        <p:nvSpPr>
          <p:cNvPr id="3" name="矩形 2"/>
          <p:cNvSpPr/>
          <p:nvPr/>
        </p:nvSpPr>
        <p:spPr>
          <a:xfrm>
            <a:off x="403454" y="1457098"/>
            <a:ext cx="400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mod.md_dict['submode']=submode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753" y="40634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__import__(name[, globals[, locals[, fromlist[, level]]]])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11569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164038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__(“a”,globals(),locals(),None,-1)      a=moda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246513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import a.b.c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0" y="298981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__(“a.b.c”,globals(),locals(),None,-1)  a=moda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9753" y="3864442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</a:t>
            </a:r>
          </a:p>
        </p:txBody>
      </p:sp>
      <p:sp>
        <p:nvSpPr>
          <p:cNvPr id="11" name="矩形 10"/>
          <p:cNvSpPr/>
          <p:nvPr/>
        </p:nvSpPr>
        <p:spPr>
          <a:xfrm>
            <a:off x="99753" y="4389128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c=a.b.c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0" y="536922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a.b import c as x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5893915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__(“a.b”,globals(),locals(),[‘c’],-1)	x=a.b.c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0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r>
              <a:rPr lang="zh-CN" altLang="en-US" smtClean="0"/>
              <a:t>模块加载</a:t>
            </a:r>
            <a:r>
              <a:rPr lang="zh-CN" altLang="en-US" smtClean="0"/>
              <a:t>机制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热更新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/>
              <a:t>实践</a:t>
            </a:r>
          </a:p>
        </p:txBody>
      </p:sp>
    </p:spTree>
    <p:extLst>
      <p:ext uri="{BB962C8B-B14F-4D97-AF65-F5344CB8AC3E}">
        <p14:creationId xmlns:p14="http://schemas.microsoft.com/office/powerpoint/2010/main" val="274680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315091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</a:t>
            </a:r>
            <a:r>
              <a:rPr lang="en-US" altLang="zh-CN" smtClean="0"/>
              <a:t>a </a:t>
            </a:r>
            <a:r>
              <a:rPr lang="en-US" altLang="zh-CN"/>
              <a:t>import *</a:t>
            </a:r>
          </a:p>
        </p:txBody>
      </p:sp>
      <p:sp>
        <p:nvSpPr>
          <p:cNvPr id="13" name="矩形 12"/>
          <p:cNvSpPr/>
          <p:nvPr/>
        </p:nvSpPr>
        <p:spPr>
          <a:xfrm>
            <a:off x="0" y="839777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__import__(“a”,globals(),locals(),[‘*’],-1) __all__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2454233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from ..a import b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2978919"/>
            <a:ext cx="573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__import</a:t>
            </a:r>
            <a:r>
              <a:rPr lang="en-US" altLang="zh-CN" smtClean="0"/>
              <a:t>__(“a”,globals(),locals(),[‘b’],2)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9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热更新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12426" y="999898"/>
            <a:ext cx="870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Open Sans" panose="020B0606030504020204" pitchFamily="34" charset="0"/>
              </a:rPr>
              <a:t>reload</a:t>
            </a:r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594647" y="21243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sys.modules</a:t>
            </a:r>
            <a:endParaRPr lang="zh-CN" altLang="en-US" b="1"/>
          </a:p>
        </p:txBody>
      </p:sp>
      <p:sp>
        <p:nvSpPr>
          <p:cNvPr id="7" name="流程图: 可选过程 6"/>
          <p:cNvSpPr/>
          <p:nvPr/>
        </p:nvSpPr>
        <p:spPr>
          <a:xfrm>
            <a:off x="594647" y="3038711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find_module</a:t>
            </a:r>
            <a:endParaRPr lang="zh-CN" altLang="en-US" b="1"/>
          </a:p>
        </p:txBody>
      </p:sp>
      <p:sp>
        <p:nvSpPr>
          <p:cNvPr id="8" name="流程图: 可选过程 7"/>
          <p:cNvSpPr/>
          <p:nvPr/>
        </p:nvSpPr>
        <p:spPr>
          <a:xfrm>
            <a:off x="594646" y="4202492"/>
            <a:ext cx="1749541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load_module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3275214" y="76906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typedef struct {</a:t>
            </a:r>
          </a:p>
          <a:p>
            <a:r>
              <a:rPr lang="zh-CN" altLang="en-US"/>
              <a:t>    PyObject_HEAD</a:t>
            </a:r>
          </a:p>
          <a:p>
            <a:r>
              <a:rPr lang="zh-CN" altLang="en-US"/>
              <a:t>    PyObject *md_dict;</a:t>
            </a:r>
          </a:p>
          <a:p>
            <a:r>
              <a:rPr lang="zh-CN" altLang="en-US"/>
              <a:t>} PyModuleObject</a:t>
            </a:r>
            <a:r>
              <a:rPr lang="zh-CN" altLang="en-US" smtClean="0"/>
              <a:t>;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75214" y="300216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mtClean="0"/>
              <a:t>load</a:t>
            </a:r>
            <a:r>
              <a:rPr lang="zh-CN" altLang="en-US" smtClean="0"/>
              <a:t>就是填充字典的过过程</a:t>
            </a:r>
            <a:endParaRPr lang="en-US" altLang="zh-CN" smtClean="0"/>
          </a:p>
          <a:p>
            <a:r>
              <a:rPr lang="en-US" altLang="zh-CN" smtClean="0"/>
              <a:t>reload</a:t>
            </a:r>
            <a:r>
              <a:rPr lang="zh-CN" altLang="en-US" smtClean="0"/>
              <a:t>时</a:t>
            </a:r>
            <a:r>
              <a:rPr lang="en-US" altLang="zh-CN" smtClean="0"/>
              <a:t>mod</a:t>
            </a:r>
            <a:r>
              <a:rPr lang="zh-CN" altLang="en-US" smtClean="0"/>
              <a:t>存在，就直接用旧的字典</a:t>
            </a:r>
            <a:endParaRPr lang="en-US" altLang="zh-CN" smtClean="0"/>
          </a:p>
          <a:p>
            <a:r>
              <a:rPr lang="zh-CN" altLang="en-US" smtClean="0"/>
              <a:t>所以理论上是不会删的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163" y="1606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避免重启</a:t>
            </a:r>
          </a:p>
          <a:p>
            <a:r>
              <a:rPr lang="zh-CN" altLang="en-US"/>
              <a:t>开发期，提升效率</a:t>
            </a:r>
          </a:p>
          <a:p>
            <a:r>
              <a:rPr lang="zh-CN" altLang="en-US"/>
              <a:t>运维期，减少损失</a:t>
            </a:r>
          </a:p>
        </p:txBody>
      </p:sp>
    </p:spTree>
    <p:extLst>
      <p:ext uri="{BB962C8B-B14F-4D97-AF65-F5344CB8AC3E}">
        <p14:creationId xmlns:p14="http://schemas.microsoft.com/office/powerpoint/2010/main" val="36919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9555033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问题</a:t>
            </a:r>
            <a:endParaRPr lang="en-US" altLang="zh-CN" smtClean="0"/>
          </a:p>
          <a:p>
            <a:r>
              <a:rPr lang="zh-CN" altLang="en-US" smtClean="0"/>
              <a:t>新创建的实例是没问题的</a:t>
            </a:r>
            <a:endParaRPr lang="en-US" altLang="zh-CN" smtClean="0"/>
          </a:p>
          <a:p>
            <a:r>
              <a:rPr lang="zh-CN" altLang="en-US"/>
              <a:t>让已经创建</a:t>
            </a:r>
            <a:r>
              <a:rPr lang="zh-CN" altLang="en-US" smtClean="0"/>
              <a:t>的实例能够</a:t>
            </a:r>
            <a:r>
              <a:rPr lang="zh-CN" altLang="en-US"/>
              <a:t>执行更新以后的</a:t>
            </a:r>
            <a:r>
              <a:rPr lang="zh-CN" altLang="en-US" smtClean="0"/>
              <a:t>代码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看现在的实现，看网上实现</a:t>
            </a:r>
            <a:endParaRPr lang="en-US" altLang="zh-CN" smtClean="0"/>
          </a:p>
          <a:p>
            <a:r>
              <a:rPr lang="en-US" altLang="zh-CN">
                <a:hlinkClick r:id="rId3"/>
              </a:rPr>
              <a:t>http://blog.soliloquize.org/2016/10/23/Python%E4%BB%A3%E7%A0%81%E7%83%AD%E6%9B%B4%E6%96%B0%E5%AE%9E%E7%8E%B0/?hmsr=toutiao.io&amp;utm_medium=toutiao.io&amp;utm_source=toutiao.io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2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  <p:sp>
        <p:nvSpPr>
          <p:cNvPr id="4" name="矩形 3"/>
          <p:cNvSpPr/>
          <p:nvPr/>
        </p:nvSpPr>
        <p:spPr>
          <a:xfrm>
            <a:off x="268000" y="3255418"/>
            <a:ext cx="162095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r>
              <a:rPr lang="en-US" altLang="zh-CN"/>
              <a:t> </a:t>
            </a:r>
            <a:r>
              <a:rPr lang="en-US" altLang="zh-CN" smtClean="0"/>
              <a:t>  a1 a2</a:t>
            </a:r>
          </a:p>
          <a:p>
            <a:endParaRPr lang="en-US" altLang="zh-CN"/>
          </a:p>
          <a:p>
            <a:r>
              <a:rPr lang="en-US" altLang="zh-CN" smtClean="0"/>
              <a:t>a1.__class__=A</a:t>
            </a:r>
          </a:p>
          <a:p>
            <a:r>
              <a:rPr lang="en-US" altLang="zh-CN" smtClean="0"/>
              <a:t>a2.__class__=A</a:t>
            </a:r>
          </a:p>
          <a:p>
            <a:endParaRPr lang="en-US" altLang="zh-CN" smtClean="0"/>
          </a:p>
          <a:p>
            <a:r>
              <a:rPr lang="en-US" altLang="zh-CN" smtClean="0"/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335073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8000" y="260065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__import__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2062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5955" y="42274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95955" y="42274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95955" y="422748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59983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0.30087 0.0004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265" y="6888478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690850" y="6862204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811592" y="2103122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6456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mod_a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910281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mod_b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638435" y="685800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238802" y="4466071"/>
            <a:ext cx="1947585" cy="1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4148050" y="4495108"/>
            <a:ext cx="1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</p:cNvCxnSpPr>
          <p:nvPr/>
        </p:nvCxnSpPr>
        <p:spPr>
          <a:xfrm>
            <a:off x="4148050" y="4495108"/>
            <a:ext cx="1994508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</p:cNvCxnSpPr>
          <p:nvPr/>
        </p:nvCxnSpPr>
        <p:spPr>
          <a:xfrm flipH="1">
            <a:off x="4148051" y="3017522"/>
            <a:ext cx="1656912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</p:cNvCxnSpPr>
          <p:nvPr/>
        </p:nvCxnSpPr>
        <p:spPr>
          <a:xfrm>
            <a:off x="5804963" y="3017522"/>
            <a:ext cx="1656912" cy="8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8962" y="14016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模块</a:t>
            </a:r>
            <a:r>
              <a:rPr lang="zh-CN" altLang="en-US" b="1" smtClean="0"/>
              <a:t>组织代码片段</a:t>
            </a:r>
            <a:endParaRPr lang="en-US" altLang="zh-CN" b="1"/>
          </a:p>
        </p:txBody>
      </p:sp>
      <p:sp>
        <p:nvSpPr>
          <p:cNvPr id="32" name="矩形 31"/>
          <p:cNvSpPr/>
          <p:nvPr/>
        </p:nvSpPr>
        <p:spPr>
          <a:xfrm>
            <a:off x="268962" y="20077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包组织模块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41645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5E-6 -0.14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00277 -0.1435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717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3.33333E-6 -0.129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5B9BD5"/>
                </a:solidFill>
              </a:rPr>
              <a:t>模块和包</a:t>
            </a:r>
            <a:endParaRPr lang="en-US" altLang="zh-CN" sz="3200" b="1">
              <a:solidFill>
                <a:srgbClr val="5B9BD5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43265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A=1</a:t>
            </a:r>
          </a:p>
        </p:txBody>
      </p:sp>
      <p:sp>
        <p:nvSpPr>
          <p:cNvPr id="6" name="矩形 5"/>
          <p:cNvSpPr/>
          <p:nvPr/>
        </p:nvSpPr>
        <p:spPr>
          <a:xfrm>
            <a:off x="3703318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def F</a:t>
            </a:r>
          </a:p>
        </p:txBody>
      </p:sp>
      <p:sp>
        <p:nvSpPr>
          <p:cNvPr id="7" name="椭圆 6"/>
          <p:cNvSpPr/>
          <p:nvPr/>
        </p:nvSpPr>
        <p:spPr>
          <a:xfrm>
            <a:off x="4811592" y="2103122"/>
            <a:ext cx="1986742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596456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mod_a</a:t>
            </a:r>
            <a:endParaRPr lang="zh-CN" altLang="en-US" b="1"/>
          </a:p>
        </p:txBody>
      </p:sp>
      <p:sp>
        <p:nvSpPr>
          <p:cNvPr id="12" name="圆角矩形 11"/>
          <p:cNvSpPr/>
          <p:nvPr/>
        </p:nvSpPr>
        <p:spPr>
          <a:xfrm>
            <a:off x="6910281" y="3884122"/>
            <a:ext cx="1103188" cy="610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mod_b</a:t>
            </a:r>
            <a:endParaRPr lang="zh-CN" altLang="en-US" b="1"/>
          </a:p>
        </p:txBody>
      </p:sp>
      <p:sp>
        <p:nvSpPr>
          <p:cNvPr id="13" name="矩形 12"/>
          <p:cNvSpPr/>
          <p:nvPr/>
        </p:nvSpPr>
        <p:spPr>
          <a:xfrm>
            <a:off x="5663371" y="5669280"/>
            <a:ext cx="914400" cy="415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class C</a:t>
            </a:r>
          </a:p>
        </p:txBody>
      </p:sp>
      <p:cxnSp>
        <p:nvCxnSpPr>
          <p:cNvPr id="15" name="直接箭头连接符 14"/>
          <p:cNvCxnSpPr>
            <a:endCxn id="5" idx="0"/>
          </p:cNvCxnSpPr>
          <p:nvPr/>
        </p:nvCxnSpPr>
        <p:spPr>
          <a:xfrm flipH="1">
            <a:off x="2200465" y="4495109"/>
            <a:ext cx="1947585" cy="117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</p:cNvCxnSpPr>
          <p:nvPr/>
        </p:nvCxnSpPr>
        <p:spPr>
          <a:xfrm>
            <a:off x="4148050" y="4495108"/>
            <a:ext cx="1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2"/>
          </p:cNvCxnSpPr>
          <p:nvPr/>
        </p:nvCxnSpPr>
        <p:spPr>
          <a:xfrm>
            <a:off x="4148050" y="4495108"/>
            <a:ext cx="1994508" cy="118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4"/>
          </p:cNvCxnSpPr>
          <p:nvPr/>
        </p:nvCxnSpPr>
        <p:spPr>
          <a:xfrm flipH="1">
            <a:off x="4148051" y="3017522"/>
            <a:ext cx="1656912" cy="8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7" idx="4"/>
          </p:cNvCxnSpPr>
          <p:nvPr/>
        </p:nvCxnSpPr>
        <p:spPr>
          <a:xfrm>
            <a:off x="5804963" y="3017522"/>
            <a:ext cx="1656912" cy="86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68962" y="14016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模块</a:t>
            </a:r>
            <a:r>
              <a:rPr lang="zh-CN" altLang="en-US" b="1" smtClean="0"/>
              <a:t>组织代码片段</a:t>
            </a:r>
            <a:endParaRPr lang="en-US" altLang="zh-CN" b="1"/>
          </a:p>
        </p:txBody>
      </p:sp>
      <p:sp>
        <p:nvSpPr>
          <p:cNvPr id="32" name="矩形 31"/>
          <p:cNvSpPr/>
          <p:nvPr/>
        </p:nvSpPr>
        <p:spPr>
          <a:xfrm>
            <a:off x="268962" y="20077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包组织模块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12057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8962" y="42631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模块加载过程</a:t>
            </a:r>
            <a:endParaRPr lang="en-US" altLang="zh-CN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07078" y="1398301"/>
            <a:ext cx="534508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player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__init__.py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net.py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07077" y="3173649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/>
              <a:t> </a:t>
            </a:r>
            <a:r>
              <a:rPr lang="en-US" altLang="zh-CN" smtClean="0"/>
              <a:t>   import net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75012" y="3743035"/>
            <a:ext cx="268022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smtClean="0">
                <a:solidFill>
                  <a:srgbClr val="009900"/>
                </a:solidFill>
                <a:latin typeface="Consolas" panose="020B0609020204030204" pitchFamily="49" charset="0"/>
              </a:rPr>
              <a:t>4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>
                <a:solidFill>
                  <a:srgbClr val="DD114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CNet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zh-CN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smtClean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zh-CN" sz="2000" b="1" smtClean="0">
                <a:solidFill>
                  <a:srgbClr val="7F0055"/>
                </a:solidFill>
                <a:latin typeface="Consolas" panose="020B0609020204030204" pitchFamily="49" charset="0"/>
              </a:rPr>
              <a:t>pass</a:t>
            </a:r>
          </a:p>
          <a:p>
            <a:pPr lvl="0"/>
            <a:r>
              <a:rPr kumimoji="0" lang="en-US" altLang="zh-CN" sz="20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INT_SIZE</a:t>
            </a:r>
            <a:endParaRPr kumimoji="0" lang="zh-CN" altLang="zh-CN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50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可选过程 2"/>
          <p:cNvSpPr/>
          <p:nvPr/>
        </p:nvSpPr>
        <p:spPr>
          <a:xfrm>
            <a:off x="631767" y="3017521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__import</a:t>
            </a:r>
            <a:r>
              <a:rPr lang="en-US" altLang="zh-CN" b="1"/>
              <a:t>__</a:t>
            </a:r>
            <a:endParaRPr lang="zh-CN" altLang="en-US" b="1"/>
          </a:p>
        </p:txBody>
      </p:sp>
      <p:sp>
        <p:nvSpPr>
          <p:cNvPr id="10" name="流程图: 可选过程 9"/>
          <p:cNvSpPr/>
          <p:nvPr/>
        </p:nvSpPr>
        <p:spPr>
          <a:xfrm>
            <a:off x="3682539" y="73152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package</a:t>
            </a:r>
            <a:endParaRPr lang="zh-CN" altLang="en-US" b="1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98764" y="851038"/>
            <a:ext cx="534508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smtClean="0"/>
              <a:t>objects.py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/>
              <a:t> </a:t>
            </a:r>
            <a:r>
              <a:rPr lang="en-US" altLang="zh-CN" b="1" smtClean="0"/>
              <a:t>   import net</a:t>
            </a:r>
          </a:p>
        </p:txBody>
      </p:sp>
      <p:sp>
        <p:nvSpPr>
          <p:cNvPr id="12" name="流程图: 可选过程 11"/>
          <p:cNvSpPr/>
          <p:nvPr/>
        </p:nvSpPr>
        <p:spPr>
          <a:xfrm>
            <a:off x="3682539" y="1971456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net</a:t>
            </a:r>
            <a:endParaRPr lang="zh-CN" altLang="en-US" b="1"/>
          </a:p>
        </p:txBody>
      </p:sp>
      <p:sp>
        <p:nvSpPr>
          <p:cNvPr id="5" name="云形 4"/>
          <p:cNvSpPr/>
          <p:nvPr/>
        </p:nvSpPr>
        <p:spPr>
          <a:xfrm>
            <a:off x="7331824" y="213637"/>
            <a:ext cx="1695798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player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10" idx="3"/>
            <a:endCxn id="5" idx="2"/>
          </p:cNvCxnSpPr>
          <p:nvPr/>
        </p:nvCxnSpPr>
        <p:spPr>
          <a:xfrm flipV="1">
            <a:off x="5170517" y="670837"/>
            <a:ext cx="2166567" cy="300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1"/>
            <a:endCxn id="12" idx="3"/>
          </p:cNvCxnSpPr>
          <p:nvPr/>
        </p:nvCxnSpPr>
        <p:spPr>
          <a:xfrm flipH="1">
            <a:off x="5170517" y="1127063"/>
            <a:ext cx="3009206" cy="10842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2"/>
            <a:endCxn id="12" idx="0"/>
          </p:cNvCxnSpPr>
          <p:nvPr/>
        </p:nvCxnSpPr>
        <p:spPr>
          <a:xfrm>
            <a:off x="4426528" y="1211166"/>
            <a:ext cx="0" cy="76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0" idx="1"/>
          </p:cNvCxnSpPr>
          <p:nvPr/>
        </p:nvCxnSpPr>
        <p:spPr>
          <a:xfrm flipV="1">
            <a:off x="2119745" y="971344"/>
            <a:ext cx="1562794" cy="238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3682539" y="3083355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5506458" y="151543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player</a:t>
            </a:r>
            <a:r>
              <a:rPr lang="zh-CN" altLang="en-US" smtClean="0"/>
              <a:t>目录中去找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810757" y="537652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objects</a:t>
            </a:r>
            <a:r>
              <a:rPr lang="zh-CN" altLang="en-US" smtClean="0"/>
              <a:t>当前在哪个包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5" name="流程图: 可选过程 24"/>
          <p:cNvSpPr/>
          <p:nvPr/>
        </p:nvSpPr>
        <p:spPr>
          <a:xfrm>
            <a:off x="765129" y="2139658"/>
            <a:ext cx="1678659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sys. meta_path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3732414" y="1507527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class CFinder:</a:t>
            </a:r>
          </a:p>
          <a:p>
            <a:r>
              <a:rPr lang="zh-CN" altLang="en-US"/>
              <a:t>	def find_module(self,fullname,path=None):</a:t>
            </a:r>
          </a:p>
          <a:p>
            <a:r>
              <a:rPr lang="zh-CN" altLang="en-US"/>
              <a:t>		if fullname=="xxx":</a:t>
            </a:r>
          </a:p>
          <a:p>
            <a:r>
              <a:rPr lang="zh-CN" altLang="en-US"/>
              <a:t>			return self</a:t>
            </a:r>
          </a:p>
          <a:p>
            <a:r>
              <a:rPr lang="zh-CN" altLang="en-US"/>
              <a:t>	def load_module(self,fullname):</a:t>
            </a:r>
          </a:p>
          <a:p>
            <a:r>
              <a:rPr lang="zh-CN" altLang="en-US"/>
              <a:t>		import sys</a:t>
            </a:r>
          </a:p>
          <a:p>
            <a:r>
              <a:rPr lang="zh-CN" altLang="en-US"/>
              <a:t>		return sys</a:t>
            </a:r>
          </a:p>
          <a:p>
            <a:r>
              <a:rPr lang="zh-CN" altLang="en-US"/>
              <a:t>	</a:t>
            </a:r>
          </a:p>
          <a:p>
            <a:r>
              <a:rPr lang="zh-CN" altLang="en-US"/>
              <a:t>sys.meta_path.append(CFinder())</a:t>
            </a:r>
          </a:p>
          <a:p>
            <a:r>
              <a:rPr lang="zh-CN" altLang="en-US"/>
              <a:t>import xxx</a:t>
            </a:r>
          </a:p>
          <a:p>
            <a:r>
              <a:rPr lang="zh-CN" altLang="en-US"/>
              <a:t>xxx</a:t>
            </a:r>
          </a:p>
          <a:p>
            <a:r>
              <a:rPr lang="zh-CN" altLang="en-US"/>
              <a:t>&lt;module 'sys' (built-in)&gt;</a:t>
            </a:r>
          </a:p>
        </p:txBody>
      </p:sp>
    </p:spTree>
    <p:extLst>
      <p:ext uri="{BB962C8B-B14F-4D97-AF65-F5344CB8AC3E}">
        <p14:creationId xmlns:p14="http://schemas.microsoft.com/office/powerpoint/2010/main" val="85378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860470" y="179133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find_module</a:t>
            </a:r>
            <a:endParaRPr lang="zh-CN" altLang="en-US" b="1"/>
          </a:p>
        </p:txBody>
      </p:sp>
      <p:sp>
        <p:nvSpPr>
          <p:cNvPr id="2" name="流程图: 决策 1"/>
          <p:cNvSpPr/>
          <p:nvPr/>
        </p:nvSpPr>
        <p:spPr>
          <a:xfrm>
            <a:off x="794789" y="683174"/>
            <a:ext cx="123675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path</a:t>
            </a:r>
            <a:endParaRPr lang="zh-CN" altLang="en-US"/>
          </a:p>
        </p:txBody>
      </p:sp>
      <p:sp>
        <p:nvSpPr>
          <p:cNvPr id="17" name="流程图: 决策 16"/>
          <p:cNvSpPr/>
          <p:nvPr/>
        </p:nvSpPr>
        <p:spPr>
          <a:xfrm>
            <a:off x="4376242" y="1673922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builtin</a:t>
            </a: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6611855" y="248870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18" name="流程图: 决策 17"/>
          <p:cNvSpPr/>
          <p:nvPr/>
        </p:nvSpPr>
        <p:spPr>
          <a:xfrm>
            <a:off x="4376242" y="3209524"/>
            <a:ext cx="160153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frozen</a:t>
            </a:r>
            <a:endParaRPr lang="zh-CN" altLang="en-US"/>
          </a:p>
        </p:txBody>
      </p:sp>
      <p:sp>
        <p:nvSpPr>
          <p:cNvPr id="20" name="流程图: 终止 19"/>
          <p:cNvSpPr/>
          <p:nvPr/>
        </p:nvSpPr>
        <p:spPr>
          <a:xfrm>
            <a:off x="6611855" y="4143306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return</a:t>
            </a:r>
            <a:endParaRPr lang="zh-CN" altLang="en-US"/>
          </a:p>
        </p:txBody>
      </p:sp>
      <p:sp>
        <p:nvSpPr>
          <p:cNvPr id="23" name="流程图: 可选过程 22"/>
          <p:cNvSpPr/>
          <p:nvPr/>
        </p:nvSpPr>
        <p:spPr>
          <a:xfrm>
            <a:off x="3263669" y="4294182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sys.path</a:t>
            </a:r>
            <a:endParaRPr lang="zh-CN" altLang="en-US" b="1"/>
          </a:p>
        </p:txBody>
      </p:sp>
      <p:cxnSp>
        <p:nvCxnSpPr>
          <p:cNvPr id="5" name="肘形连接符 4"/>
          <p:cNvCxnSpPr>
            <a:stCxn id="17" idx="1"/>
            <a:endCxn id="23" idx="0"/>
          </p:cNvCxnSpPr>
          <p:nvPr/>
        </p:nvCxnSpPr>
        <p:spPr>
          <a:xfrm rot="10800000" flipV="1">
            <a:off x="4007658" y="1980246"/>
            <a:ext cx="368584" cy="23139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17" idx="0"/>
          </p:cNvCxnSpPr>
          <p:nvPr/>
        </p:nvCxnSpPr>
        <p:spPr>
          <a:xfrm>
            <a:off x="2031542" y="989498"/>
            <a:ext cx="3145465" cy="6844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2"/>
            <a:endCxn id="18" idx="0"/>
          </p:cNvCxnSpPr>
          <p:nvPr/>
        </p:nvCxnSpPr>
        <p:spPr>
          <a:xfrm rot="5400000">
            <a:off x="4715530" y="2748047"/>
            <a:ext cx="9229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8" idx="3"/>
            <a:endCxn id="20" idx="0"/>
          </p:cNvCxnSpPr>
          <p:nvPr/>
        </p:nvCxnSpPr>
        <p:spPr>
          <a:xfrm>
            <a:off x="5977772" y="3515848"/>
            <a:ext cx="1091283" cy="6274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1"/>
            <a:endCxn id="52" idx="0"/>
          </p:cNvCxnSpPr>
          <p:nvPr/>
        </p:nvCxnSpPr>
        <p:spPr>
          <a:xfrm rot="10800000" flipH="1" flipV="1">
            <a:off x="794788" y="989498"/>
            <a:ext cx="1470431" cy="4618096"/>
          </a:xfrm>
          <a:prstGeom prst="bentConnector4">
            <a:avLst>
              <a:gd name="adj1" fmla="val -15546"/>
              <a:gd name="adj2" fmla="val 53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18" idx="1"/>
            <a:endCxn id="23" idx="0"/>
          </p:cNvCxnSpPr>
          <p:nvPr/>
        </p:nvCxnSpPr>
        <p:spPr>
          <a:xfrm rot="10800000" flipV="1">
            <a:off x="4007658" y="3515848"/>
            <a:ext cx="368584" cy="77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流程图: 可选过程 51"/>
          <p:cNvSpPr/>
          <p:nvPr/>
        </p:nvSpPr>
        <p:spPr>
          <a:xfrm>
            <a:off x="1521231" y="5607594"/>
            <a:ext cx="1487978" cy="47964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/>
              <a:t>path…</a:t>
            </a:r>
          </a:p>
        </p:txBody>
      </p:sp>
      <p:cxnSp>
        <p:nvCxnSpPr>
          <p:cNvPr id="55" name="肘形连接符 54"/>
          <p:cNvCxnSpPr>
            <a:stCxn id="23" idx="2"/>
            <a:endCxn id="52" idx="0"/>
          </p:cNvCxnSpPr>
          <p:nvPr/>
        </p:nvCxnSpPr>
        <p:spPr>
          <a:xfrm rot="5400000">
            <a:off x="2719555" y="4319491"/>
            <a:ext cx="833768" cy="17424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endCxn id="4" idx="0"/>
          </p:cNvCxnSpPr>
          <p:nvPr/>
        </p:nvCxnSpPr>
        <p:spPr>
          <a:xfrm>
            <a:off x="5941622" y="1979191"/>
            <a:ext cx="1127433" cy="5095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5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741</Words>
  <Application>Microsoft Office PowerPoint</Application>
  <PresentationFormat>全屏显示(4:3)</PresentationFormat>
  <Paragraphs>234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Consolas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50</cp:revision>
  <dcterms:created xsi:type="dcterms:W3CDTF">2016-10-18T15:59:24Z</dcterms:created>
  <dcterms:modified xsi:type="dcterms:W3CDTF">2016-11-19T19:07:39Z</dcterms:modified>
</cp:coreProperties>
</file>