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9" r:id="rId4"/>
    <p:sldId id="280" r:id="rId5"/>
    <p:sldId id="282" r:id="rId6"/>
    <p:sldId id="307" r:id="rId7"/>
    <p:sldId id="283" r:id="rId8"/>
    <p:sldId id="285" r:id="rId9"/>
    <p:sldId id="262" r:id="rId10"/>
    <p:sldId id="289" r:id="rId11"/>
    <p:sldId id="264" r:id="rId12"/>
    <p:sldId id="290" r:id="rId13"/>
    <p:sldId id="291" r:id="rId14"/>
    <p:sldId id="292" r:id="rId15"/>
    <p:sldId id="299" r:id="rId16"/>
    <p:sldId id="305" r:id="rId17"/>
    <p:sldId id="306" r:id="rId18"/>
    <p:sldId id="302" r:id="rId19"/>
    <p:sldId id="303" r:id="rId20"/>
    <p:sldId id="308" r:id="rId21"/>
    <p:sldId id="273" r:id="rId22"/>
    <p:sldId id="274" r:id="rId23"/>
    <p:sldId id="309" r:id="rId24"/>
    <p:sldId id="310" r:id="rId25"/>
    <p:sldId id="311" r:id="rId26"/>
    <p:sldId id="272" r:id="rId27"/>
    <p:sldId id="276" r:id="rId28"/>
    <p:sldId id="313" r:id="rId29"/>
    <p:sldId id="316" r:id="rId30"/>
    <p:sldId id="317" r:id="rId31"/>
    <p:sldId id="31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01"/>
    <a:srgbClr val="7F0055"/>
    <a:srgbClr val="FFFFFF"/>
    <a:srgbClr val="5B9BD5"/>
    <a:srgbClr val="173207"/>
    <a:srgbClr val="49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8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一句句放，加上动画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0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99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17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4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8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1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2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meta_path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全局改变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path_hook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改变某个搜索路径下的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45" y="2571003"/>
            <a:ext cx="7886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5B9BD5"/>
                </a:solidFill>
              </a:rPr>
              <a:t>Python</a:t>
            </a:r>
            <a:r>
              <a:rPr lang="zh-CN" altLang="en-US" sz="4000" b="1">
                <a:solidFill>
                  <a:srgbClr val="5B9BD5"/>
                </a:solidFill>
              </a:rPr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0" y="774577"/>
            <a:ext cx="447237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"E:\work\py"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,fullname,path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load_module(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1400"/>
          </a:p>
          <a:p>
            <a:pPr lvl="0"/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pathhook(path):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TEST_PATH: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CFinder()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raise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ImportError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sys.path.append(TEST_PATH)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sys.path_hooks.append(pathhook)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</p:txBody>
      </p:sp>
      <p:sp>
        <p:nvSpPr>
          <p:cNvPr id="4" name="流程图: 可选过程 3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en-US" altLang="zh-CN" b="1"/>
          </a:p>
        </p:txBody>
      </p:sp>
      <p:sp>
        <p:nvSpPr>
          <p:cNvPr id="6" name="流程图: 可选过程 5"/>
          <p:cNvSpPr/>
          <p:nvPr/>
        </p:nvSpPr>
        <p:spPr>
          <a:xfrm>
            <a:off x="3435713" y="314445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path_hooks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435713" y="425931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pathlist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3435713" y="168568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</a:t>
            </a:r>
            <a:endParaRPr lang="en-US" altLang="zh-CN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345085" y="905575"/>
            <a:ext cx="0" cy="780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>
            <a:off x="4345085" y="2165331"/>
            <a:ext cx="0" cy="979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4345085" y="3624101"/>
            <a:ext cx="0" cy="846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2210535" y="3832791"/>
            <a:ext cx="1389769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net/</a:t>
            </a:r>
            <a:endParaRPr lang="zh-CN" altLang="en-US" b="1"/>
          </a:p>
        </p:txBody>
      </p:sp>
      <p:sp>
        <p:nvSpPr>
          <p:cNvPr id="27" name="云形 26"/>
          <p:cNvSpPr/>
          <p:nvPr/>
        </p:nvSpPr>
        <p:spPr>
          <a:xfrm>
            <a:off x="5017981" y="3705248"/>
            <a:ext cx="151420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__init__</a:t>
            </a:r>
            <a:endParaRPr lang="zh-CN" altLang="en-US" b="1"/>
          </a:p>
        </p:txBody>
      </p:sp>
      <p:sp>
        <p:nvSpPr>
          <p:cNvPr id="29" name="折角形 28"/>
          <p:cNvSpPr/>
          <p:nvPr/>
        </p:nvSpPr>
        <p:spPr>
          <a:xfrm>
            <a:off x="2857297" y="3690571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pyd</a:t>
            </a:r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5254457" y="3649997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5233437" y="4960482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2731520" y="493515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pyw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71579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26" grpId="0" animBg="1"/>
      <p:bldP spid="26" grpId="1" animBg="1"/>
      <p:bldP spid="27" grpId="0" animBg="1"/>
      <p:bldP spid="27" grpId="1" animBg="1"/>
      <p:bldP spid="29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决策 16"/>
          <p:cNvSpPr/>
          <p:nvPr/>
        </p:nvSpPr>
        <p:spPr>
          <a:xfrm>
            <a:off x="3594207" y="137174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6527422" y="281472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065819" y="4145338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3555643" y="17974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369206" y="2814727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645921" y="4174275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256318" y="5671514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25" idx="2"/>
            <a:endCxn id="17" idx="0"/>
          </p:cNvCxnSpPr>
          <p:nvPr/>
        </p:nvCxnSpPr>
        <p:spPr>
          <a:xfrm rot="5400000">
            <a:off x="4038797" y="1015568"/>
            <a:ext cx="7123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7" idx="3"/>
            <a:endCxn id="18" idx="0"/>
          </p:cNvCxnSpPr>
          <p:nvPr/>
        </p:nvCxnSpPr>
        <p:spPr>
          <a:xfrm>
            <a:off x="5195737" y="1678068"/>
            <a:ext cx="2132450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23" idx="0"/>
          </p:cNvCxnSpPr>
          <p:nvPr/>
        </p:nvCxnSpPr>
        <p:spPr>
          <a:xfrm rot="16200000" flipH="1">
            <a:off x="6956627" y="3773777"/>
            <a:ext cx="7431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1"/>
            <a:endCxn id="26" idx="0"/>
          </p:cNvCxnSpPr>
          <p:nvPr/>
        </p:nvCxnSpPr>
        <p:spPr>
          <a:xfrm rot="10800000" flipV="1">
            <a:off x="1545313" y="1678067"/>
            <a:ext cx="2048894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6" idx="2"/>
            <a:endCxn id="33" idx="0"/>
          </p:cNvCxnSpPr>
          <p:nvPr/>
        </p:nvCxnSpPr>
        <p:spPr>
          <a:xfrm rot="16200000" flipH="1">
            <a:off x="1105361" y="3734322"/>
            <a:ext cx="879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3" idx="2"/>
            <a:endCxn id="19" idx="0"/>
          </p:cNvCxnSpPr>
          <p:nvPr/>
        </p:nvCxnSpPr>
        <p:spPr>
          <a:xfrm rot="5400000">
            <a:off x="1036516" y="5162715"/>
            <a:ext cx="101759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云形 67"/>
          <p:cNvSpPr/>
          <p:nvPr/>
        </p:nvSpPr>
        <p:spPr>
          <a:xfrm>
            <a:off x="3810556" y="270785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ast</a:t>
            </a:r>
            <a:endParaRPr lang="zh-CN" altLang="en-US"/>
          </a:p>
        </p:txBody>
      </p:sp>
      <p:sp>
        <p:nvSpPr>
          <p:cNvPr id="69" name="云形 68"/>
          <p:cNvSpPr/>
          <p:nvPr/>
        </p:nvSpPr>
        <p:spPr>
          <a:xfrm>
            <a:off x="3810556" y="414533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</a:t>
            </a:r>
            <a:endParaRPr lang="zh-CN" altLang="en-US"/>
          </a:p>
        </p:txBody>
      </p:sp>
      <p:sp>
        <p:nvSpPr>
          <p:cNvPr id="70" name="折角形 69"/>
          <p:cNvSpPr/>
          <p:nvPr/>
        </p:nvSpPr>
        <p:spPr>
          <a:xfrm>
            <a:off x="4042876" y="551374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load_module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6" grpId="0" animBg="1"/>
      <p:bldP spid="33" grpId="0" animBg="1"/>
      <p:bldP spid="19" grpId="0" animBg="1"/>
      <p:bldP spid="68" grpId="0" animBg="1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8151" y="2001691"/>
            <a:ext cx="819134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co_argcount;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#arguments, except *args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co_nlocals; 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#local variables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co_stacksize;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#entries needed for evaluation stack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co_flags;      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CO_..., see below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PyObject *co_code; 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 b="1">
                <a:solidFill>
                  <a:srgbClr val="3F5FBF"/>
                </a:solidFill>
                <a:latin typeface="Consolas" panose="020B0609020204030204" pitchFamily="49" charset="0"/>
              </a:rPr>
              <a:t> instruction opcodes */</a:t>
            </a:r>
            <a:endParaRPr lang="zh-CN" altLang="zh-CN" sz="1600" b="1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*co_consts;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(constants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*co_names;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of strings (names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*co_varnames;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(local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*co_freevars;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(free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*co_cellvars; 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tuple of strings (cell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 PyCodeObject;</a:t>
            </a:r>
            <a:endParaRPr lang="zh-CN" altLang="zh-CN" sz="1600"/>
          </a:p>
        </p:txBody>
      </p:sp>
      <p:sp>
        <p:nvSpPr>
          <p:cNvPr id="4" name="矩形 3"/>
          <p:cNvSpPr/>
          <p:nvPr/>
        </p:nvSpPr>
        <p:spPr>
          <a:xfrm>
            <a:off x="243706" y="554703"/>
            <a:ext cx="268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PyCodeObject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/>
          <p:cNvSpPr/>
          <p:nvPr/>
        </p:nvSpPr>
        <p:spPr>
          <a:xfrm>
            <a:off x="3162478" y="1800383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694494" y="345444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exec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694492" y="5055477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  <p:cxnSp>
        <p:nvCxnSpPr>
          <p:cNvPr id="7" name="肘形连接符 6"/>
          <p:cNvCxnSpPr>
            <a:stCxn id="13" idx="2"/>
            <a:endCxn id="14" idx="0"/>
          </p:cNvCxnSpPr>
          <p:nvPr/>
        </p:nvCxnSpPr>
        <p:spPr>
          <a:xfrm rot="16200000" flipH="1">
            <a:off x="3890615" y="2867235"/>
            <a:ext cx="11744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2"/>
            <a:endCxn id="15" idx="0"/>
          </p:cNvCxnSpPr>
          <p:nvPr/>
        </p:nvCxnSpPr>
        <p:spPr>
          <a:xfrm rot="5400000">
            <a:off x="3917130" y="4494782"/>
            <a:ext cx="112138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66695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254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0(4)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0(INT_SIZE)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35514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 (&lt;code object Send&gt;)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1 (Send)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md_dict[“Send”]= PyFunctionObject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0560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1('Send')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PRINT_ITEM   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PRINT_NEWLINE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0(None)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RETURN_VALUE 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172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CNet(object):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2('CNet')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LOAD_NAME     2(object)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BUILD_TUPLE   1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3(&lt;code object CNet&gt;)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CALL_FUNCTION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BUILD_CLASS  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3(CNet)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md_dict[“Send”]= PyFunctionObject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md_dict[“CNet”]= PyTypeObject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云形 1"/>
          <p:cNvSpPr/>
          <p:nvPr/>
        </p:nvSpPr>
        <p:spPr>
          <a:xfrm>
            <a:off x="5720668" y="1222347"/>
            <a:ext cx="110332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6158975" y="1983717"/>
            <a:ext cx="110332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bases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5214347" y="3015252"/>
            <a:ext cx="166254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members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45715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m_IntSize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Send(self):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    print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>
                        <a:solidFill>
                          <a:srgbClr val="ADAD01"/>
                        </a:solidFill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0(4)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2(m_IntSize)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1(&lt;code object Send&gt;)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3(Send)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LOAD_LOCALS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RETURN_VALUE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locals[“m_IntSize”]=4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locals[“Send”]=4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497" y="1194661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加载</a:t>
            </a:r>
            <a:r>
              <a:rPr lang="zh-CN" altLang="en-US" sz="4000" b="1">
                <a:solidFill>
                  <a:srgbClr val="5B9BD5"/>
                </a:solidFill>
              </a:rPr>
              <a:t>机制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497" y="2689166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热更新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497" y="4183672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实际问题</a:t>
            </a:r>
            <a:endParaRPr lang="zh-CN" altLang="en-US" sz="4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3602" y="3233386"/>
            <a:ext cx="1322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 b="1">
                <a:solidFill>
                  <a:srgbClr val="5B9BD5"/>
                </a:solidFill>
              </a:rPr>
              <a:t>import net</a:t>
            </a:r>
          </a:p>
        </p:txBody>
      </p:sp>
      <p:sp>
        <p:nvSpPr>
          <p:cNvPr id="4" name="矩形 3"/>
          <p:cNvSpPr/>
          <p:nvPr/>
        </p:nvSpPr>
        <p:spPr>
          <a:xfrm>
            <a:off x="963602" y="2201821"/>
            <a:ext cx="632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__import__(name[, globals[, locals[, fromlist[, level]]]])</a:t>
            </a:r>
          </a:p>
        </p:txBody>
      </p:sp>
      <p:sp>
        <p:nvSpPr>
          <p:cNvPr id="5" name="矩形 4"/>
          <p:cNvSpPr/>
          <p:nvPr/>
        </p:nvSpPr>
        <p:spPr>
          <a:xfrm>
            <a:off x="963602" y="4111063"/>
            <a:ext cx="5936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__import</a:t>
            </a:r>
            <a:r>
              <a:rPr lang="en-US" altLang="zh-CN" b="1" smtClean="0">
                <a:solidFill>
                  <a:srgbClr val="5B9BD5"/>
                </a:solidFill>
              </a:rPr>
              <a:t>__(“net”,</a:t>
            </a:r>
            <a:r>
              <a:rPr lang="en-US" altLang="zh-CN" b="1">
                <a:solidFill>
                  <a:srgbClr val="5B9BD5"/>
                </a:solidFill>
              </a:rPr>
              <a:t>globals(),locals(),None,-</a:t>
            </a:r>
            <a:r>
              <a:rPr lang="en-US" altLang="zh-CN" b="1" smtClean="0">
                <a:solidFill>
                  <a:srgbClr val="5B9BD5"/>
                </a:solidFill>
              </a:rPr>
              <a:t>1) 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54464" y="1717783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import </a:t>
            </a:r>
            <a:r>
              <a:rPr lang="en-US" altLang="zh-CN" b="1" smtClean="0">
                <a:solidFill>
                  <a:srgbClr val="5B9BD5"/>
                </a:solidFill>
              </a:rPr>
              <a:t>a.b</a:t>
            </a:r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import__(“</a:t>
            </a:r>
            <a:r>
              <a:rPr lang="en-US" altLang="zh-CN" b="1" smtClean="0">
                <a:solidFill>
                  <a:srgbClr val="5B9BD5"/>
                </a:solidFill>
              </a:rPr>
              <a:t>a.b”,</a:t>
            </a:r>
            <a:r>
              <a:rPr lang="en-US" altLang="zh-CN" b="1">
                <a:solidFill>
                  <a:srgbClr val="5B9BD5"/>
                </a:solidFill>
              </a:rPr>
              <a:t>globals(),locals(),None,-1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a.b=b</a:t>
            </a:r>
            <a:r>
              <a:rPr lang="en-US" altLang="zh-CN" b="1" smtClean="0">
                <a:solidFill>
                  <a:srgbClr val="5B9BD5"/>
                </a:solidFill>
              </a:rPr>
              <a:t> 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464" y="3356614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a.b import </a:t>
            </a:r>
            <a:r>
              <a:rPr lang="en-US" altLang="zh-CN" b="1" smtClean="0">
                <a:solidFill>
                  <a:srgbClr val="5B9BD5"/>
                </a:solidFill>
              </a:rPr>
              <a:t>c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b=__</a:t>
            </a:r>
            <a:r>
              <a:rPr lang="en-US" altLang="zh-CN" b="1">
                <a:solidFill>
                  <a:srgbClr val="5B9BD5"/>
                </a:solidFill>
              </a:rPr>
              <a:t>import__(“a.b”,globals(),locals(),[‘c’],-</a:t>
            </a:r>
            <a:r>
              <a:rPr lang="en-US" altLang="zh-CN" b="1" smtClean="0">
                <a:solidFill>
                  <a:srgbClr val="5B9BD5"/>
                </a:solidFill>
              </a:rPr>
              <a:t>1)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c=b.c</a:t>
            </a:r>
          </a:p>
        </p:txBody>
      </p:sp>
      <p:sp>
        <p:nvSpPr>
          <p:cNvPr id="12" name="矩形 11"/>
          <p:cNvSpPr/>
          <p:nvPr/>
        </p:nvSpPr>
        <p:spPr>
          <a:xfrm>
            <a:off x="1254464" y="4938480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a.b import c as </a:t>
            </a:r>
            <a:r>
              <a:rPr lang="en-US" altLang="zh-CN" b="1" smtClean="0">
                <a:solidFill>
                  <a:srgbClr val="5B9BD5"/>
                </a:solidFill>
              </a:rPr>
              <a:t>x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b=__</a:t>
            </a:r>
            <a:r>
              <a:rPr lang="en-US" altLang="zh-CN" b="1">
                <a:solidFill>
                  <a:srgbClr val="5B9BD5"/>
                </a:solidFill>
              </a:rPr>
              <a:t>import__(“a.b”,globals(),locals(),[‘c’],-</a:t>
            </a:r>
            <a:r>
              <a:rPr lang="en-US" altLang="zh-CN" b="1" smtClean="0">
                <a:solidFill>
                  <a:srgbClr val="5B9BD5"/>
                </a:solidFill>
              </a:rPr>
              <a:t>1)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x=b.c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42868" y="1734589"/>
            <a:ext cx="5735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</a:t>
            </a:r>
            <a:r>
              <a:rPr lang="en-US" altLang="zh-CN" b="1" smtClean="0">
                <a:solidFill>
                  <a:srgbClr val="5B9BD5"/>
                </a:solidFill>
              </a:rPr>
              <a:t>a </a:t>
            </a:r>
            <a:r>
              <a:rPr lang="en-US" altLang="zh-CN" b="1">
                <a:solidFill>
                  <a:srgbClr val="5B9BD5"/>
                </a:solidFill>
              </a:rPr>
              <a:t>import </a:t>
            </a:r>
            <a:r>
              <a:rPr lang="en-US" altLang="zh-CN" b="1" smtClean="0">
                <a:solidFill>
                  <a:srgbClr val="5B9BD5"/>
                </a:solidFill>
              </a:rPr>
              <a:t>*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import__(“a”,globals(),locals(),[‘*’],-1) </a:t>
            </a:r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en-US" altLang="zh-CN" b="1" smtClean="0">
                <a:solidFill>
                  <a:srgbClr val="5B9BD5"/>
                </a:solidFill>
              </a:rPr>
              <a:t>a1=a.a1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a2=a.a2 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1042868" y="4745809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</a:t>
            </a:r>
            <a:r>
              <a:rPr lang="en-US" altLang="zh-CN" b="1" smtClean="0">
                <a:solidFill>
                  <a:srgbClr val="5B9BD5"/>
                </a:solidFill>
              </a:rPr>
              <a:t>..a </a:t>
            </a:r>
            <a:r>
              <a:rPr lang="en-US" altLang="zh-CN" b="1">
                <a:solidFill>
                  <a:srgbClr val="5B9BD5"/>
                </a:solidFill>
              </a:rPr>
              <a:t>import b</a:t>
            </a:r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</a:t>
            </a:r>
            <a:r>
              <a:rPr lang="en-US" altLang="zh-CN" b="1" smtClean="0">
                <a:solidFill>
                  <a:srgbClr val="5B9BD5"/>
                </a:solidFill>
              </a:rPr>
              <a:t>__(“a”,</a:t>
            </a:r>
            <a:r>
              <a:rPr lang="en-US" altLang="zh-CN" b="1">
                <a:solidFill>
                  <a:srgbClr val="5B9BD5"/>
                </a:solidFill>
              </a:rPr>
              <a:t>globals(),locals</a:t>
            </a:r>
            <a:r>
              <a:rPr lang="en-US" altLang="zh-CN" b="1" smtClean="0">
                <a:solidFill>
                  <a:srgbClr val="5B9BD5"/>
                </a:solidFill>
              </a:rPr>
              <a:t>(),[‘b’],2)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b</a:t>
            </a:r>
            <a:r>
              <a:rPr lang="en-US" altLang="zh-CN" b="1" smtClean="0">
                <a:solidFill>
                  <a:srgbClr val="5B9BD5"/>
                </a:solidFill>
              </a:rPr>
              <a:t>=a.b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5463726" y="1830811"/>
            <a:ext cx="1405607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__all__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247045" y="2631493"/>
            <a:ext cx="1617203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_private</a:t>
            </a:r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5108548" y="5149157"/>
            <a:ext cx="1617203" cy="8071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a/b</a:t>
            </a:r>
          </a:p>
          <a:p>
            <a:pPr algn="ctr"/>
            <a:r>
              <a:rPr lang="en-US" altLang="zh-CN" smtClean="0"/>
              <a:t>c/</a:t>
            </a:r>
            <a:r>
              <a:rPr lang="en-US" altLang="zh-CN" sz="2000" b="1" smtClean="0">
                <a:solidFill>
                  <a:schemeClr val="bg1"/>
                </a:solidFill>
              </a:rPr>
              <a:t>d</a:t>
            </a:r>
            <a:endParaRPr lang="en-US" altLang="zh-CN" sz="2000" b="1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296" y="2660003"/>
            <a:ext cx="625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mod=MyImport(sMod)</a:t>
            </a:r>
            <a:endParaRPr lang="en-US" altLang="zh-CN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03296" y="1712558"/>
            <a:ext cx="6257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</a:t>
            </a:r>
            <a:r>
              <a:rPr lang="en-US" altLang="zh-CN" b="1">
                <a:solidFill>
                  <a:srgbClr val="5B9BD5"/>
                </a:solidFill>
              </a:rPr>
              <a:t>exec(“import %s”%</a:t>
            </a:r>
            <a:r>
              <a:rPr lang="en-US" altLang="zh-CN" b="1">
                <a:solidFill>
                  <a:srgbClr val="5B9BD5"/>
                </a:solidFill>
              </a:rPr>
              <a:t>sMod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eval(sMod)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3296" y="4146713"/>
            <a:ext cx="6257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__</a:t>
            </a:r>
            <a:r>
              <a:rPr lang="en-US" altLang="zh-CN" b="1">
                <a:solidFill>
                  <a:srgbClr val="5B9BD5"/>
                </a:solidFill>
              </a:rPr>
              <a:t>import__(sMod,globals(),</a:t>
            </a:r>
            <a:r>
              <a:rPr lang="en-US" altLang="zh-CN" b="1">
                <a:solidFill>
                  <a:srgbClr val="5B9BD5"/>
                </a:solidFill>
              </a:rPr>
              <a:t>locals</a:t>
            </a:r>
            <a:r>
              <a:rPr lang="en-US" altLang="zh-CN" b="1" smtClean="0">
                <a:solidFill>
                  <a:srgbClr val="5B9BD5"/>
                </a:solidFill>
              </a:rPr>
              <a:t>(),None,-</a:t>
            </a:r>
            <a:r>
              <a:rPr lang="en-US" altLang="zh-CN" b="1">
                <a:solidFill>
                  <a:srgbClr val="5B9BD5"/>
                </a:solidFill>
              </a:rPr>
              <a:t>1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sys.modules[sMod]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296" y="5456653"/>
            <a:ext cx="625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__import__(sMod,globals(),locals(),[‘__name__’],-1) 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296" y="3113772"/>
            <a:ext cx="625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importlib.import_module(sMod</a:t>
            </a:r>
            <a:r>
              <a:rPr lang="en-US" altLang="zh-CN" b="1">
                <a:solidFill>
                  <a:srgbClr val="5B9BD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7593" y="554703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热</a:t>
            </a:r>
            <a:r>
              <a:rPr lang="zh-CN" altLang="en-US" sz="3200" b="1" smtClean="0">
                <a:solidFill>
                  <a:srgbClr val="5B9BD5"/>
                </a:solidFill>
              </a:rPr>
              <a:t>更新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92" y="1614316"/>
            <a:ext cx="625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solidFill>
                  <a:srgbClr val="5B9BD5"/>
                </a:solidFill>
              </a:rPr>
              <a:t>进程</a:t>
            </a:r>
            <a:r>
              <a:rPr lang="zh-CN" altLang="en-US" b="1">
                <a:solidFill>
                  <a:srgbClr val="5B9BD5"/>
                </a:solidFill>
              </a:rPr>
              <a:t>不</a:t>
            </a:r>
            <a:r>
              <a:rPr lang="zh-CN" altLang="en-US" b="1">
                <a:solidFill>
                  <a:srgbClr val="5B9BD5"/>
                </a:solidFill>
              </a:rPr>
              <a:t>重</a:t>
            </a:r>
            <a:r>
              <a:rPr lang="zh-CN" altLang="en-US" b="1" smtClean="0">
                <a:solidFill>
                  <a:srgbClr val="5B9BD5"/>
                </a:solidFill>
              </a:rPr>
              <a:t>启，代码更新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92" y="262087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开发期，提升效率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592" y="36274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运维</a:t>
            </a:r>
            <a:r>
              <a:rPr lang="zh-CN" altLang="en-US" b="1">
                <a:solidFill>
                  <a:srgbClr val="5B9BD5"/>
                </a:solidFill>
              </a:rPr>
              <a:t>期</a:t>
            </a:r>
            <a:r>
              <a:rPr lang="zh-CN" altLang="en-US" b="1" smtClean="0">
                <a:solidFill>
                  <a:srgbClr val="5B9BD5"/>
                </a:solidFill>
              </a:rPr>
              <a:t>，维护成本</a:t>
            </a:r>
            <a:endParaRPr lang="zh-CN" altLang="en-US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49634" y="554703"/>
            <a:ext cx="127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reload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001076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md_dict</a:t>
            </a:r>
            <a:endParaRPr lang="zh-CN" altLang="en-US" b="1"/>
          </a:p>
        </p:txBody>
      </p:sp>
      <p:cxnSp>
        <p:nvCxnSpPr>
          <p:cNvPr id="18" name="直接箭头连接符 17"/>
          <p:cNvCxnSpPr>
            <a:stCxn id="15" idx="3"/>
            <a:endCxn id="17" idx="1"/>
          </p:cNvCxnSpPr>
          <p:nvPr/>
        </p:nvCxnSpPr>
        <p:spPr>
          <a:xfrm>
            <a:off x="4965008" y="4305155"/>
            <a:ext cx="1036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执行更新以后的</a:t>
            </a:r>
            <a:r>
              <a:rPr lang="zh-CN" altLang="en-US" smtClean="0"/>
              <a:t>代码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20669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2A00FF"/>
                </a:solidFill>
                <a:latin typeface="Consolas" panose="020B0609020204030204" pitchFamily="49" charset="0"/>
              </a:rPr>
              <a:t>"Send"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14" name="任意多边形 13"/>
          <p:cNvSpPr/>
          <p:nvPr/>
        </p:nvSpPr>
        <p:spPr>
          <a:xfrm rot="989981" flipH="1">
            <a:off x="1614956" y="1140052"/>
            <a:ext cx="2042068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</a:t>
            </a:r>
            <a:r>
              <a:rPr lang="en-US" altLang="zh-CN">
                <a:latin typeface="Consolas" panose="020B0609020204030204" pitchFamily="49" charset="0"/>
              </a:rPr>
              <a:t>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2985298" flipH="1">
            <a:off x="1580997" y="497600"/>
            <a:ext cx="2666110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790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555375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676117" y="1401679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60981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774806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527896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stCxn id="10" idx="2"/>
            <a:endCxn id="5" idx="0"/>
          </p:cNvCxnSpPr>
          <p:nvPr/>
        </p:nvCxnSpPr>
        <p:spPr>
          <a:xfrm flipH="1">
            <a:off x="2064990" y="3793665"/>
            <a:ext cx="1947585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6" idx="0"/>
          </p:cNvCxnSpPr>
          <p:nvPr/>
        </p:nvCxnSpPr>
        <p:spPr>
          <a:xfrm>
            <a:off x="4012575" y="3793665"/>
            <a:ext cx="0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>
            <a:off x="4012575" y="3793665"/>
            <a:ext cx="1972521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 flipH="1">
            <a:off x="4012575" y="2316079"/>
            <a:ext cx="1656913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  <a:endCxn id="12" idx="0"/>
          </p:cNvCxnSpPr>
          <p:nvPr/>
        </p:nvCxnSpPr>
        <p:spPr>
          <a:xfrm>
            <a:off x="5669488" y="2316079"/>
            <a:ext cx="1656912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7599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8780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代码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49224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片段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4312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模块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4169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4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</a:t>
            </a:r>
            <a:r>
              <a:rPr lang="en-US" altLang="zh-CN">
                <a:latin typeface="Consolas" panose="020B0609020204030204" pitchFamily="49" charset="0"/>
              </a:rPr>
              <a:t>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</a:p>
          <a:p>
            <a:pPr>
              <a:defRPr/>
            </a:pP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mtClean="0">
                <a:latin typeface="Consolas" panose="020B0609020204030204" pitchFamily="49" charset="0"/>
              </a:rPr>
              <a:t>oNet.__class__=net.CNet</a:t>
            </a:r>
          </a:p>
          <a:p>
            <a:pPr>
              <a:defRPr/>
            </a:pPr>
            <a:r>
              <a:rPr lang="en-US" altLang="zh-CN" smtClean="0">
                <a:latin typeface="Consolas" panose="020B0609020204030204" pitchFamily="49" charset="0"/>
              </a:rPr>
              <a:t>oNet.Send()------------------&gt;Recv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989981" flipH="1">
            <a:off x="1614956" y="1140052"/>
            <a:ext cx="2042068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</a:t>
            </a:r>
            <a:r>
              <a:rPr lang="en-US" altLang="zh-CN">
                <a:latin typeface="Consolas" panose="020B0609020204030204" pitchFamily="49" charset="0"/>
              </a:rPr>
              <a:t>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2985298" flipH="1">
            <a:off x="1580997" y="497600"/>
            <a:ext cx="2666110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209017" y="733031"/>
            <a:ext cx="574441" cy="1473620"/>
          </a:xfrm>
          <a:custGeom>
            <a:avLst/>
            <a:gdLst>
              <a:gd name="connsiteX0" fmla="*/ 574441 w 574441"/>
              <a:gd name="connsiteY0" fmla="*/ 0 h 1473620"/>
              <a:gd name="connsiteX1" fmla="*/ 107 w 574441"/>
              <a:gd name="connsiteY1" fmla="*/ 657461 h 1473620"/>
              <a:gd name="connsiteX2" fmla="*/ 536656 w 574441"/>
              <a:gd name="connsiteY2" fmla="*/ 1473620 h 147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441" h="1473620">
                <a:moveTo>
                  <a:pt x="574441" y="0"/>
                </a:moveTo>
                <a:cubicBezTo>
                  <a:pt x="290423" y="205929"/>
                  <a:pt x="6405" y="411858"/>
                  <a:pt x="107" y="657461"/>
                </a:cubicBezTo>
                <a:cubicBezTo>
                  <a:pt x="-6191" y="903064"/>
                  <a:pt x="265232" y="1188342"/>
                  <a:pt x="536656" y="1473620"/>
                </a:cubicBezTo>
              </a:path>
            </a:pathLst>
          </a:custGeom>
          <a:noFill/>
          <a:ln w="25400">
            <a:solidFill>
              <a:srgbClr val="ADAD0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2581" y="2517115"/>
            <a:ext cx="310341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 *md_dict;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} PyModuleObject;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035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477030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5" name="流程图: 可选过程 4"/>
          <p:cNvSpPr/>
          <p:nvPr/>
        </p:nvSpPr>
        <p:spPr>
          <a:xfrm>
            <a:off x="3477030" y="356304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</a:t>
            </a:r>
            <a:endParaRPr lang="zh-CN" altLang="en-US" b="1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4221019" y="2326710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564496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3477030" y="52790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cxnSp>
        <p:nvCxnSpPr>
          <p:cNvPr id="13" name="直接箭头连接符 12"/>
          <p:cNvCxnSpPr>
            <a:stCxn id="5" idx="2"/>
            <a:endCxn id="11" idx="0"/>
          </p:cNvCxnSpPr>
          <p:nvPr/>
        </p:nvCxnSpPr>
        <p:spPr>
          <a:xfrm>
            <a:off x="4221019" y="4042688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4" idx="1"/>
          </p:cNvCxnSpPr>
          <p:nvPr/>
        </p:nvCxnSpPr>
        <p:spPr>
          <a:xfrm>
            <a:off x="2052474" y="2086888"/>
            <a:ext cx="14245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08997" y="190222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sys.modules[“a”]=a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8995" y="3479700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sys.modules[“a.b”]=b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a.b=b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8995" y="519567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sys.modules[“a.b.c”]=c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a.b.c=c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173207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3089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5B9BD5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173207"/>
                          </a:solidFill>
                        </a:rPr>
                        <a:t>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/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lvl="0"/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/>
          <p:cNvSpPr/>
          <p:nvPr/>
        </p:nvSpPr>
        <p:spPr>
          <a:xfrm>
            <a:off x="3117600" y="2295471"/>
            <a:ext cx="242562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in package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5409179" y="3142118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builtin</a:t>
            </a:r>
            <a:endParaRPr lang="zh-CN" altLang="en-US" b="1"/>
          </a:p>
        </p:txBody>
      </p:sp>
      <p:sp>
        <p:nvSpPr>
          <p:cNvPr id="4" name="流程图: 终止 3"/>
          <p:cNvSpPr/>
          <p:nvPr/>
        </p:nvSpPr>
        <p:spPr>
          <a:xfrm>
            <a:off x="7097924" y="4129693"/>
            <a:ext cx="1486800" cy="47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return</a:t>
            </a:r>
            <a:endParaRPr lang="zh-CN" altLang="en-US" b="1"/>
          </a:p>
        </p:txBody>
      </p:sp>
      <p:sp>
        <p:nvSpPr>
          <p:cNvPr id="23" name="流程图: 可选过程 22"/>
          <p:cNvSpPr/>
          <p:nvPr/>
        </p:nvSpPr>
        <p:spPr>
          <a:xfrm>
            <a:off x="3588867" y="414650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332857" y="3448441"/>
            <a:ext cx="1076323" cy="69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5543221" y="2601795"/>
            <a:ext cx="666723" cy="540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V="1">
            <a:off x="2265220" y="2601794"/>
            <a:ext cx="852380" cy="3262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86453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pathlist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679846" y="4211521"/>
            <a:ext cx="1238385" cy="2067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3"/>
            <a:endCxn id="4" idx="0"/>
          </p:cNvCxnSpPr>
          <p:nvPr/>
        </p:nvCxnSpPr>
        <p:spPr>
          <a:xfrm>
            <a:off x="7010709" y="3448442"/>
            <a:ext cx="830615" cy="68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442503" y="3491122"/>
            <a:ext cx="1530613" cy="446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player</a:t>
            </a:r>
            <a:r>
              <a:rPr lang="en-US" altLang="zh-CN" b="1"/>
              <a:t>/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491220" y="1115221"/>
            <a:ext cx="167837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cxnSp>
        <p:nvCxnSpPr>
          <p:cNvPr id="21" name="肘形连接符 20"/>
          <p:cNvCxnSpPr>
            <a:stCxn id="15" idx="2"/>
            <a:endCxn id="2" idx="0"/>
          </p:cNvCxnSpPr>
          <p:nvPr/>
        </p:nvCxnSpPr>
        <p:spPr>
          <a:xfrm rot="16200000" flipH="1">
            <a:off x="3980107" y="1945167"/>
            <a:ext cx="7006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9144000" y="1983820"/>
            <a:ext cx="6347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find_module(self,fullname,path=None):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fullname==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load_module(self,fullname):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sys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sys.meta_path.append(CFinder())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print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&lt;module 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'sys'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(built-in)&gt;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87344 -0.0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8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" grpId="0" animBg="1"/>
      <p:bldP spid="23" grpId="0" animBg="1"/>
      <p:bldP spid="52" grpId="0" animBg="1"/>
      <p:bldP spid="32" grpId="0" animBg="1"/>
      <p:bldP spid="15" grpId="0" animBg="1"/>
      <p:bldP spid="33" grpId="0"/>
      <p:bldP spid="3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754</Words>
  <Application>Microsoft Office PowerPoint</Application>
  <PresentationFormat>全屏显示(4:3)</PresentationFormat>
  <Paragraphs>384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117</cp:revision>
  <dcterms:created xsi:type="dcterms:W3CDTF">2016-10-18T15:59:24Z</dcterms:created>
  <dcterms:modified xsi:type="dcterms:W3CDTF">2016-11-23T18:50:29Z</dcterms:modified>
</cp:coreProperties>
</file>