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70" r:id="rId16"/>
    <p:sldId id="269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3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CE5D7-7ED0-47A4-97A4-21C1D4343DF0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F46E5-662D-490C-B319-1285EF71F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8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651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922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357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693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770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23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753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289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354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935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382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796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14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21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46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80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3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66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88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1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63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61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4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85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C717F-3C9D-465A-8BFA-E9A9E7C863CF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25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3247" y="1033405"/>
            <a:ext cx="6858000" cy="1655762"/>
          </a:xfrm>
        </p:spPr>
        <p:txBody>
          <a:bodyPr/>
          <a:lstStyle/>
          <a:p>
            <a:r>
              <a:rPr lang="en-US" altLang="zh-CN" b="1" smtClean="0"/>
              <a:t>Python</a:t>
            </a:r>
            <a:r>
              <a:rPr lang="zh-CN" altLang="en-US" b="1"/>
              <a:t>模块加载机制的剖析和实践</a:t>
            </a:r>
          </a:p>
        </p:txBody>
      </p:sp>
    </p:spTree>
    <p:extLst>
      <p:ext uri="{BB962C8B-B14F-4D97-AF65-F5344CB8AC3E}">
        <p14:creationId xmlns:p14="http://schemas.microsoft.com/office/powerpoint/2010/main" val="90421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流程图: 可选过程 28"/>
          <p:cNvSpPr/>
          <p:nvPr/>
        </p:nvSpPr>
        <p:spPr>
          <a:xfrm>
            <a:off x="403454" y="179133"/>
            <a:ext cx="1566661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PyCodeObject</a:t>
            </a:r>
            <a:endParaRPr lang="zh-CN" altLang="en-US" b="1"/>
          </a:p>
        </p:txBody>
      </p:sp>
      <p:sp>
        <p:nvSpPr>
          <p:cNvPr id="11" name="流程图: 可选过程 10"/>
          <p:cNvSpPr/>
          <p:nvPr/>
        </p:nvSpPr>
        <p:spPr>
          <a:xfrm>
            <a:off x="403454" y="988239"/>
            <a:ext cx="1566661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co_code</a:t>
            </a:r>
            <a:endParaRPr lang="zh-CN" altLang="en-US" b="1"/>
          </a:p>
        </p:txBody>
      </p:sp>
      <p:sp>
        <p:nvSpPr>
          <p:cNvPr id="13" name="流程图: 可选过程 12"/>
          <p:cNvSpPr/>
          <p:nvPr/>
        </p:nvSpPr>
        <p:spPr>
          <a:xfrm>
            <a:off x="3238094" y="988239"/>
            <a:ext cx="2630691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sys.modules[name]=mod</a:t>
            </a:r>
            <a:endParaRPr lang="zh-CN" altLang="en-US" b="1"/>
          </a:p>
        </p:txBody>
      </p:sp>
      <p:sp>
        <p:nvSpPr>
          <p:cNvPr id="14" name="流程图: 可选过程 13"/>
          <p:cNvSpPr/>
          <p:nvPr/>
        </p:nvSpPr>
        <p:spPr>
          <a:xfrm>
            <a:off x="3861548" y="1910951"/>
            <a:ext cx="1566661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exe co_code</a:t>
            </a:r>
            <a:endParaRPr lang="zh-CN" altLang="en-US" b="1"/>
          </a:p>
        </p:txBody>
      </p:sp>
      <p:sp>
        <p:nvSpPr>
          <p:cNvPr id="15" name="流程图: 可选过程 14"/>
          <p:cNvSpPr/>
          <p:nvPr/>
        </p:nvSpPr>
        <p:spPr>
          <a:xfrm>
            <a:off x="3861547" y="2799435"/>
            <a:ext cx="1566661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mod. md_dict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24370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6334" y="78390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typedef struct {</a:t>
            </a:r>
          </a:p>
          <a:p>
            <a:r>
              <a:rPr lang="zh-CN" altLang="en-US"/>
              <a:t>    PyObject_HEAD</a:t>
            </a:r>
          </a:p>
          <a:p>
            <a:r>
              <a:rPr lang="zh-CN" altLang="en-US"/>
              <a:t>    PyObject *md_dict;</a:t>
            </a:r>
          </a:p>
          <a:p>
            <a:r>
              <a:rPr lang="zh-CN" altLang="en-US"/>
              <a:t>} PyModuleObject;</a:t>
            </a:r>
          </a:p>
        </p:txBody>
      </p:sp>
    </p:spTree>
    <p:extLst>
      <p:ext uri="{BB962C8B-B14F-4D97-AF65-F5344CB8AC3E}">
        <p14:creationId xmlns:p14="http://schemas.microsoft.com/office/powerpoint/2010/main" val="427769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4691" y="4728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INT_</a:t>
            </a:r>
            <a:r>
              <a:rPr lang="zh-CN" altLang="en-US"/>
              <a:t>SIZE</a:t>
            </a:r>
            <a:r>
              <a:rPr lang="zh-CN" altLang="en-US" smtClean="0"/>
              <a:t>=</a:t>
            </a:r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9505" y="110246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mtClean="0"/>
              <a:t>LOAD</a:t>
            </a:r>
            <a:r>
              <a:rPr lang="zh-CN" altLang="en-US"/>
              <a:t>_CONST               0 (</a:t>
            </a:r>
            <a:r>
              <a:rPr lang="zh-CN" altLang="en-US"/>
              <a:t>4</a:t>
            </a:r>
            <a:r>
              <a:rPr lang="zh-CN" altLang="en-US" smtClean="0"/>
              <a:t>)</a:t>
            </a:r>
            <a:endParaRPr lang="en-US" altLang="zh-CN" smtClean="0"/>
          </a:p>
          <a:p>
            <a:r>
              <a:rPr lang="zh-CN" altLang="en-US" smtClean="0"/>
              <a:t>STORE</a:t>
            </a:r>
            <a:r>
              <a:rPr lang="zh-CN" altLang="en-US"/>
              <a:t>_NAME               0 (INT_SIZE)</a:t>
            </a:r>
          </a:p>
        </p:txBody>
      </p:sp>
      <p:sp>
        <p:nvSpPr>
          <p:cNvPr id="5" name="矩形 4"/>
          <p:cNvSpPr/>
          <p:nvPr/>
        </p:nvSpPr>
        <p:spPr>
          <a:xfrm>
            <a:off x="4696691" y="1379466"/>
            <a:ext cx="2369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smtClean="0"/>
              <a:t>md_dict[“</a:t>
            </a:r>
            <a:r>
              <a:rPr lang="zh-CN" altLang="en-US"/>
              <a:t>INT_SIZE</a:t>
            </a:r>
            <a:r>
              <a:rPr lang="en-US" altLang="zh-CN" b="1" smtClean="0"/>
              <a:t>”]=4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9100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753" y="40634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mtClean="0"/>
              <a:t>def </a:t>
            </a:r>
            <a:r>
              <a:rPr lang="zh-CN" altLang="en-US"/>
              <a:t>Send():</a:t>
            </a:r>
          </a:p>
          <a:p>
            <a:r>
              <a:rPr lang="zh-CN" altLang="en-US"/>
              <a:t>    print "</a:t>
            </a:r>
            <a:r>
              <a:rPr lang="zh-CN" altLang="en-US"/>
              <a:t>Send</a:t>
            </a:r>
            <a:r>
              <a:rPr lang="zh-CN" altLang="en-US" smtClean="0"/>
              <a:t>"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6625" y="2037472"/>
            <a:ext cx="93102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LOAD</a:t>
            </a:r>
            <a:r>
              <a:rPr lang="zh-CN" altLang="en-US"/>
              <a:t>_CONST               1 (&lt;code object Send at 00000000025FEB30, file "net.py", line 3&gt;)</a:t>
            </a:r>
          </a:p>
          <a:p>
            <a:r>
              <a:rPr lang="zh-CN" altLang="en-US" smtClean="0"/>
              <a:t>MAKE</a:t>
            </a:r>
            <a:r>
              <a:rPr lang="zh-CN" altLang="en-US"/>
              <a:t>_</a:t>
            </a:r>
            <a:r>
              <a:rPr lang="zh-CN" altLang="en-US"/>
              <a:t>FUNCTION        </a:t>
            </a:r>
            <a:r>
              <a:rPr lang="zh-CN" altLang="en-US" smtClean="0"/>
              <a:t>0</a:t>
            </a:r>
            <a:endParaRPr lang="zh-CN" altLang="en-US"/>
          </a:p>
          <a:p>
            <a:r>
              <a:rPr lang="zh-CN" altLang="en-US" smtClean="0"/>
              <a:t>STORE</a:t>
            </a:r>
            <a:r>
              <a:rPr lang="zh-CN" altLang="en-US"/>
              <a:t>_NAME               1 (Send)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631665"/>
            <a:ext cx="1211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def Send():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2382" y="3171979"/>
            <a:ext cx="13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print "Send"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2382" y="354957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mtClean="0"/>
              <a:t>LOAD</a:t>
            </a:r>
            <a:r>
              <a:rPr lang="zh-CN" altLang="en-US"/>
              <a:t>_CONST               1 ('Send')</a:t>
            </a:r>
          </a:p>
          <a:p>
            <a:r>
              <a:rPr lang="zh-CN" altLang="en-US" smtClean="0"/>
              <a:t>PRINT</a:t>
            </a:r>
            <a:r>
              <a:rPr lang="zh-CN" altLang="en-US"/>
              <a:t>_ITEM          </a:t>
            </a:r>
          </a:p>
          <a:p>
            <a:r>
              <a:rPr lang="zh-CN" altLang="en-US" smtClean="0"/>
              <a:t>PRINT</a:t>
            </a:r>
            <a:r>
              <a:rPr lang="zh-CN" altLang="en-US"/>
              <a:t>_NEWLINE       </a:t>
            </a:r>
          </a:p>
          <a:p>
            <a:r>
              <a:rPr lang="zh-CN" altLang="en-US" smtClean="0"/>
              <a:t>LOAD</a:t>
            </a:r>
            <a:r>
              <a:rPr lang="zh-CN" altLang="en-US"/>
              <a:t>_CONST               0 (None)</a:t>
            </a:r>
          </a:p>
          <a:p>
            <a:r>
              <a:rPr lang="zh-CN" altLang="en-US" smtClean="0"/>
              <a:t>RETURN</a:t>
            </a:r>
            <a:r>
              <a:rPr lang="zh-CN" altLang="en-US"/>
              <a:t>_VALUE        </a:t>
            </a:r>
          </a:p>
        </p:txBody>
      </p:sp>
      <p:sp>
        <p:nvSpPr>
          <p:cNvPr id="7" name="矩形 6"/>
          <p:cNvSpPr/>
          <p:nvPr/>
        </p:nvSpPr>
        <p:spPr>
          <a:xfrm>
            <a:off x="3553924" y="2627945"/>
            <a:ext cx="3648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/>
              <a:t>md_dict</a:t>
            </a:r>
            <a:r>
              <a:rPr lang="en-US" altLang="zh-CN" b="1" smtClean="0"/>
              <a:t>[“</a:t>
            </a:r>
            <a:r>
              <a:rPr lang="zh-CN" altLang="en-US"/>
              <a:t>Send</a:t>
            </a:r>
            <a:r>
              <a:rPr lang="en-US" altLang="zh-CN" b="1"/>
              <a:t>”]= PyFunctionObject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91936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753" y="40634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mtClean="0"/>
              <a:t>class </a:t>
            </a:r>
            <a:r>
              <a:rPr lang="zh-CN" altLang="en-US"/>
              <a:t>CNet(object):</a:t>
            </a:r>
          </a:p>
          <a:p>
            <a:r>
              <a:rPr lang="zh-CN" altLang="en-US"/>
              <a:t>    def Send(self):</a:t>
            </a:r>
          </a:p>
          <a:p>
            <a:r>
              <a:rPr lang="zh-CN" altLang="en-US"/>
              <a:t>        print "Send"</a:t>
            </a:r>
          </a:p>
        </p:txBody>
      </p:sp>
      <p:sp>
        <p:nvSpPr>
          <p:cNvPr id="3" name="矩形 2"/>
          <p:cNvSpPr/>
          <p:nvPr/>
        </p:nvSpPr>
        <p:spPr>
          <a:xfrm>
            <a:off x="-69189" y="1731417"/>
            <a:ext cx="1933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class CNet(object):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69189" y="2100749"/>
            <a:ext cx="86728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LOAD</a:t>
            </a:r>
            <a:r>
              <a:rPr lang="zh-CN" altLang="en-US"/>
              <a:t>_</a:t>
            </a:r>
            <a:r>
              <a:rPr lang="zh-CN" altLang="en-US"/>
              <a:t>CONST              </a:t>
            </a:r>
            <a:r>
              <a:rPr lang="zh-CN" altLang="en-US" smtClean="0"/>
              <a:t>2 </a:t>
            </a:r>
            <a:r>
              <a:rPr lang="zh-CN" altLang="en-US"/>
              <a:t>('CNet')</a:t>
            </a:r>
          </a:p>
          <a:p>
            <a:r>
              <a:rPr lang="zh-CN" altLang="en-US" smtClean="0"/>
              <a:t>LOAD</a:t>
            </a:r>
            <a:r>
              <a:rPr lang="zh-CN" altLang="en-US"/>
              <a:t>_</a:t>
            </a:r>
            <a:r>
              <a:rPr lang="zh-CN" altLang="en-US"/>
              <a:t>NAME               </a:t>
            </a:r>
            <a:r>
              <a:rPr lang="zh-CN" altLang="en-US" smtClean="0"/>
              <a:t>2 </a:t>
            </a:r>
            <a:r>
              <a:rPr lang="zh-CN" altLang="en-US"/>
              <a:t>(object)</a:t>
            </a:r>
          </a:p>
          <a:p>
            <a:r>
              <a:rPr lang="zh-CN" altLang="en-US" smtClean="0"/>
              <a:t>BUILD</a:t>
            </a:r>
            <a:r>
              <a:rPr lang="zh-CN" altLang="en-US"/>
              <a:t>_TUPLE              1</a:t>
            </a:r>
          </a:p>
          <a:p>
            <a:r>
              <a:rPr lang="zh-CN" altLang="en-US" smtClean="0"/>
              <a:t>LOAD</a:t>
            </a:r>
            <a:r>
              <a:rPr lang="zh-CN" altLang="en-US"/>
              <a:t>_</a:t>
            </a:r>
            <a:r>
              <a:rPr lang="zh-CN" altLang="en-US"/>
              <a:t>CONST              </a:t>
            </a:r>
            <a:r>
              <a:rPr lang="zh-CN" altLang="en-US" smtClean="0"/>
              <a:t>3 </a:t>
            </a:r>
            <a:r>
              <a:rPr lang="zh-CN" altLang="en-US"/>
              <a:t>(&lt;code object CNet at 00000000029D1030, file "net.py", line 5&gt;)</a:t>
            </a:r>
          </a:p>
          <a:p>
            <a:r>
              <a:rPr lang="zh-CN" altLang="en-US" smtClean="0"/>
              <a:t>MAKE</a:t>
            </a:r>
            <a:r>
              <a:rPr lang="zh-CN" altLang="en-US"/>
              <a:t>_</a:t>
            </a:r>
            <a:r>
              <a:rPr lang="zh-CN" altLang="en-US"/>
              <a:t>FUNCTION       </a:t>
            </a:r>
            <a:r>
              <a:rPr lang="zh-CN" altLang="en-US" smtClean="0"/>
              <a:t>0</a:t>
            </a:r>
            <a:endParaRPr lang="zh-CN" altLang="en-US"/>
          </a:p>
          <a:p>
            <a:r>
              <a:rPr lang="zh-CN" altLang="en-US" smtClean="0"/>
              <a:t>CALL</a:t>
            </a:r>
            <a:r>
              <a:rPr lang="zh-CN" altLang="en-US"/>
              <a:t>_</a:t>
            </a:r>
            <a:r>
              <a:rPr lang="zh-CN" altLang="en-US"/>
              <a:t>FUNCTION         </a:t>
            </a:r>
            <a:r>
              <a:rPr lang="zh-CN" altLang="en-US" smtClean="0"/>
              <a:t>0</a:t>
            </a:r>
            <a:endParaRPr lang="zh-CN" altLang="en-US"/>
          </a:p>
          <a:p>
            <a:r>
              <a:rPr lang="zh-CN" altLang="en-US" smtClean="0"/>
              <a:t>BUILD</a:t>
            </a:r>
            <a:r>
              <a:rPr lang="zh-CN" altLang="en-US"/>
              <a:t>_CLASS         </a:t>
            </a:r>
          </a:p>
          <a:p>
            <a:r>
              <a:rPr lang="zh-CN" altLang="en-US" smtClean="0"/>
              <a:t>STORE</a:t>
            </a:r>
            <a:r>
              <a:rPr lang="zh-CN" altLang="en-US"/>
              <a:t>_</a:t>
            </a:r>
            <a:r>
              <a:rPr lang="zh-CN" altLang="en-US"/>
              <a:t>NAME              </a:t>
            </a:r>
            <a:r>
              <a:rPr lang="zh-CN" altLang="en-US" smtClean="0"/>
              <a:t>3 </a:t>
            </a:r>
            <a:r>
              <a:rPr lang="zh-CN" altLang="en-US"/>
              <a:t>(</a:t>
            </a:r>
            <a:r>
              <a:rPr lang="zh-CN" altLang="en-US"/>
              <a:t>CNet</a:t>
            </a:r>
            <a:r>
              <a:rPr lang="zh-CN" altLang="en-US" smtClean="0"/>
              <a:t>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36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753" y="40634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mtClean="0"/>
              <a:t>m_IntSize=4</a:t>
            </a:r>
            <a:endParaRPr lang="en-US" altLang="zh-CN"/>
          </a:p>
          <a:p>
            <a:r>
              <a:rPr lang="en-US" altLang="zh-CN"/>
              <a:t>    def Send(self):</a:t>
            </a:r>
          </a:p>
          <a:p>
            <a:r>
              <a:rPr lang="en-US" altLang="zh-CN"/>
              <a:t>        print "Send"</a:t>
            </a:r>
          </a:p>
        </p:txBody>
      </p:sp>
      <p:sp>
        <p:nvSpPr>
          <p:cNvPr id="5" name="矩形 4"/>
          <p:cNvSpPr/>
          <p:nvPr/>
        </p:nvSpPr>
        <p:spPr>
          <a:xfrm>
            <a:off x="498764" y="1756908"/>
            <a:ext cx="93767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LOAD</a:t>
            </a:r>
            <a:r>
              <a:rPr lang="zh-CN" altLang="en-US"/>
              <a:t>_NAME                0 (__name__)</a:t>
            </a:r>
          </a:p>
          <a:p>
            <a:r>
              <a:rPr lang="zh-CN" altLang="en-US" smtClean="0"/>
              <a:t>STORE</a:t>
            </a:r>
            <a:r>
              <a:rPr lang="zh-CN" altLang="en-US"/>
              <a:t>_NAME               1 (__module__)</a:t>
            </a:r>
          </a:p>
          <a:p>
            <a:endParaRPr lang="en-US" altLang="zh-CN"/>
          </a:p>
          <a:p>
            <a:r>
              <a:rPr lang="zh-CN" altLang="en-US" smtClean="0"/>
              <a:t>LOAD</a:t>
            </a:r>
            <a:r>
              <a:rPr lang="zh-CN" altLang="en-US"/>
              <a:t>_CONST               0 (4)</a:t>
            </a:r>
          </a:p>
          <a:p>
            <a:r>
              <a:rPr lang="zh-CN" altLang="en-US" smtClean="0"/>
              <a:t>STORE</a:t>
            </a:r>
            <a:r>
              <a:rPr lang="zh-CN" altLang="en-US"/>
              <a:t>_NAME               2 (m_IntSize)</a:t>
            </a:r>
          </a:p>
          <a:p>
            <a:endParaRPr lang="zh-CN" altLang="en-US"/>
          </a:p>
          <a:p>
            <a:r>
              <a:rPr lang="zh-CN" altLang="en-US" smtClean="0"/>
              <a:t>LOAD</a:t>
            </a:r>
            <a:r>
              <a:rPr lang="zh-CN" altLang="en-US"/>
              <a:t>_CONST               1 (&lt;code object Send at 0000000002A105B0, file "net.py", line 7&gt;)</a:t>
            </a:r>
          </a:p>
          <a:p>
            <a:r>
              <a:rPr lang="zh-CN" altLang="en-US" smtClean="0"/>
              <a:t>MAKE_FUNCTION            0</a:t>
            </a:r>
          </a:p>
          <a:p>
            <a:r>
              <a:rPr lang="zh-CN" altLang="en-US" smtClean="0"/>
              <a:t>STORE_NAME               3 (Send)</a:t>
            </a:r>
          </a:p>
          <a:p>
            <a:r>
              <a:rPr lang="zh-CN" altLang="en-US" smtClean="0"/>
              <a:t>LOAD</a:t>
            </a:r>
            <a:r>
              <a:rPr lang="zh-CN" altLang="en-US"/>
              <a:t>_LOCALS         </a:t>
            </a:r>
          </a:p>
          <a:p>
            <a:r>
              <a:rPr lang="zh-CN" altLang="en-US" smtClean="0"/>
              <a:t>RETURN</a:t>
            </a:r>
            <a:r>
              <a:rPr lang="zh-CN" altLang="en-US"/>
              <a:t>_VALUE        </a:t>
            </a:r>
          </a:p>
        </p:txBody>
      </p:sp>
    </p:spTree>
    <p:extLst>
      <p:ext uri="{BB962C8B-B14F-4D97-AF65-F5344CB8AC3E}">
        <p14:creationId xmlns:p14="http://schemas.microsoft.com/office/powerpoint/2010/main" val="319866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1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模块和包</a:t>
            </a:r>
            <a:endParaRPr lang="en-US" altLang="zh-CN" smtClean="0"/>
          </a:p>
          <a:p>
            <a:r>
              <a:rPr lang="zh-CN" altLang="en-US" smtClean="0"/>
              <a:t>模块加载机制</a:t>
            </a:r>
            <a:endParaRPr lang="en-US" altLang="zh-CN" smtClean="0"/>
          </a:p>
          <a:p>
            <a:r>
              <a:rPr lang="zh-CN" altLang="en-US"/>
              <a:t>热</a:t>
            </a:r>
            <a:r>
              <a:rPr lang="zh-CN" altLang="en-US" smtClean="0"/>
              <a:t>更新</a:t>
            </a:r>
            <a:endParaRPr lang="en-US" altLang="zh-CN" smtClean="0"/>
          </a:p>
          <a:p>
            <a:r>
              <a:rPr lang="zh-CN" altLang="en-US"/>
              <a:t>实践</a:t>
            </a:r>
          </a:p>
        </p:txBody>
      </p:sp>
    </p:spTree>
    <p:extLst>
      <p:ext uri="{BB962C8B-B14F-4D97-AF65-F5344CB8AC3E}">
        <p14:creationId xmlns:p14="http://schemas.microsoft.com/office/powerpoint/2010/main" val="274680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8962" y="42631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模块和包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743265" y="5669280"/>
            <a:ext cx="914400" cy="415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/>
              <a:t>A=1</a:t>
            </a:r>
          </a:p>
        </p:txBody>
      </p:sp>
      <p:sp>
        <p:nvSpPr>
          <p:cNvPr id="6" name="矩形 5"/>
          <p:cNvSpPr/>
          <p:nvPr/>
        </p:nvSpPr>
        <p:spPr>
          <a:xfrm>
            <a:off x="3703318" y="5669280"/>
            <a:ext cx="914400" cy="415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/>
              <a:t>def F</a:t>
            </a:r>
          </a:p>
        </p:txBody>
      </p:sp>
      <p:sp>
        <p:nvSpPr>
          <p:cNvPr id="7" name="椭圆 6"/>
          <p:cNvSpPr/>
          <p:nvPr/>
        </p:nvSpPr>
        <p:spPr>
          <a:xfrm>
            <a:off x="4811592" y="2103122"/>
            <a:ext cx="1986742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package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596456" y="3884122"/>
            <a:ext cx="1103188" cy="6109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mod_a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910281" y="3884122"/>
            <a:ext cx="1103188" cy="6109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mod_b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663371" y="5669280"/>
            <a:ext cx="914400" cy="415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/>
              <a:t>class C</a:t>
            </a:r>
          </a:p>
        </p:txBody>
      </p:sp>
      <p:cxnSp>
        <p:nvCxnSpPr>
          <p:cNvPr id="15" name="直接箭头连接符 14"/>
          <p:cNvCxnSpPr>
            <a:endCxn id="5" idx="0"/>
          </p:cNvCxnSpPr>
          <p:nvPr/>
        </p:nvCxnSpPr>
        <p:spPr>
          <a:xfrm flipH="1">
            <a:off x="2200465" y="4495109"/>
            <a:ext cx="1947585" cy="1174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2"/>
          </p:cNvCxnSpPr>
          <p:nvPr/>
        </p:nvCxnSpPr>
        <p:spPr>
          <a:xfrm>
            <a:off x="4148050" y="4495108"/>
            <a:ext cx="1" cy="118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2"/>
          </p:cNvCxnSpPr>
          <p:nvPr/>
        </p:nvCxnSpPr>
        <p:spPr>
          <a:xfrm>
            <a:off x="4148050" y="4495108"/>
            <a:ext cx="1994508" cy="118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4"/>
          </p:cNvCxnSpPr>
          <p:nvPr/>
        </p:nvCxnSpPr>
        <p:spPr>
          <a:xfrm flipH="1">
            <a:off x="4148051" y="3017522"/>
            <a:ext cx="1656912" cy="855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4"/>
          </p:cNvCxnSpPr>
          <p:nvPr/>
        </p:nvCxnSpPr>
        <p:spPr>
          <a:xfrm>
            <a:off x="5804963" y="3017522"/>
            <a:ext cx="1656912" cy="86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68962" y="140167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模块组织代码片段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268962" y="200770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包组织模块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45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8962" y="42631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模块加载过程</a:t>
            </a:r>
            <a:endParaRPr lang="en-US" altLang="zh-CN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07078" y="1398301"/>
            <a:ext cx="534508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mtClean="0"/>
              <a:t>player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/>
              <a:t> </a:t>
            </a:r>
            <a:r>
              <a:rPr lang="en-US" altLang="zh-CN" smtClean="0"/>
              <a:t>   __init__.py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/>
              <a:t> </a:t>
            </a:r>
            <a:r>
              <a:rPr lang="en-US" altLang="zh-CN" smtClean="0"/>
              <a:t>   objects.py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/>
              <a:t> </a:t>
            </a:r>
            <a:r>
              <a:rPr lang="en-US" altLang="zh-CN" smtClean="0"/>
              <a:t>   net.py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07077" y="3173649"/>
            <a:ext cx="534508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mtClean="0"/>
              <a:t>objects.py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/>
              <a:t> </a:t>
            </a:r>
            <a:r>
              <a:rPr lang="en-US" altLang="zh-CN" smtClean="0"/>
              <a:t>   import net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975012" y="3743035"/>
            <a:ext cx="2680221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smtClean="0">
                <a:solidFill>
                  <a:srgbClr val="000000"/>
                </a:solidFill>
                <a:latin typeface="Consolas" panose="020B0609020204030204" pitchFamily="49" charset="0"/>
              </a:rPr>
              <a:t>INT_SIZE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smtClean="0">
                <a:solidFill>
                  <a:srgbClr val="009900"/>
                </a:solidFill>
                <a:latin typeface="Consolas" panose="020B0609020204030204" pitchFamily="49" charset="0"/>
              </a:rPr>
              <a:t>4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smtClean="0">
                <a:solidFill>
                  <a:srgbClr val="000000"/>
                </a:solidFill>
                <a:latin typeface="Consolas" panose="020B0609020204030204" pitchFamily="49" charset="0"/>
              </a:rPr>
              <a:t>Send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CN" sz="2000">
                <a:solidFill>
                  <a:srgbClr val="DD114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smtClean="0">
                <a:solidFill>
                  <a:srgbClr val="7F0055"/>
                </a:solidFill>
                <a:latin typeface="Consolas" panose="020B0609020204030204" pitchFamily="49" charset="0"/>
              </a:rPr>
              <a:t>pass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smtClean="0">
                <a:solidFill>
                  <a:srgbClr val="000000"/>
                </a:solidFill>
                <a:latin typeface="Consolas" panose="020B0609020204030204" pitchFamily="49" charset="0"/>
              </a:rPr>
              <a:t>CNet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smtClean="0">
                <a:solidFill>
                  <a:srgbClr val="000000"/>
                </a:solidFill>
                <a:latin typeface="Consolas" panose="020B0609020204030204" pitchFamily="49" charset="0"/>
              </a:rPr>
              <a:t>Send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altLang="zh-CN" sz="2000" b="1" smtClean="0">
                <a:solidFill>
                  <a:srgbClr val="7F0055"/>
                </a:solidFill>
                <a:latin typeface="Consolas" panose="020B0609020204030204" pitchFamily="49" charset="0"/>
              </a:rPr>
              <a:t>pass</a:t>
            </a:r>
          </a:p>
          <a:p>
            <a:pPr lvl="0"/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INT_SIZE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6150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可选过程 2"/>
          <p:cNvSpPr/>
          <p:nvPr/>
        </p:nvSpPr>
        <p:spPr>
          <a:xfrm>
            <a:off x="631767" y="3017521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__import</a:t>
            </a:r>
            <a:r>
              <a:rPr lang="en-US" altLang="zh-CN" b="1"/>
              <a:t>__</a:t>
            </a:r>
            <a:endParaRPr lang="zh-CN" altLang="en-US" b="1"/>
          </a:p>
        </p:txBody>
      </p:sp>
      <p:sp>
        <p:nvSpPr>
          <p:cNvPr id="10" name="流程图: 可选过程 9"/>
          <p:cNvSpPr/>
          <p:nvPr/>
        </p:nvSpPr>
        <p:spPr>
          <a:xfrm>
            <a:off x="3682539" y="731522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package</a:t>
            </a:r>
            <a:endParaRPr lang="zh-CN" altLang="en-US" b="1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98764" y="851038"/>
            <a:ext cx="534508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objects.py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/>
              <a:t> </a:t>
            </a:r>
            <a:r>
              <a:rPr lang="en-US" altLang="zh-CN" b="1" smtClean="0"/>
              <a:t>   import net</a:t>
            </a:r>
          </a:p>
        </p:txBody>
      </p:sp>
      <p:sp>
        <p:nvSpPr>
          <p:cNvPr id="12" name="流程图: 可选过程 11"/>
          <p:cNvSpPr/>
          <p:nvPr/>
        </p:nvSpPr>
        <p:spPr>
          <a:xfrm>
            <a:off x="3682539" y="1971456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net</a:t>
            </a:r>
            <a:endParaRPr lang="zh-CN" altLang="en-US" b="1"/>
          </a:p>
        </p:txBody>
      </p:sp>
      <p:sp>
        <p:nvSpPr>
          <p:cNvPr id="5" name="云形 4"/>
          <p:cNvSpPr/>
          <p:nvPr/>
        </p:nvSpPr>
        <p:spPr>
          <a:xfrm>
            <a:off x="7331824" y="213637"/>
            <a:ext cx="1695798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player</a:t>
            </a:r>
            <a:endParaRPr lang="zh-CN" altLang="en-US"/>
          </a:p>
        </p:txBody>
      </p:sp>
      <p:cxnSp>
        <p:nvCxnSpPr>
          <p:cNvPr id="13" name="直接箭头连接符 12"/>
          <p:cNvCxnSpPr>
            <a:stCxn id="10" idx="3"/>
            <a:endCxn id="5" idx="2"/>
          </p:cNvCxnSpPr>
          <p:nvPr/>
        </p:nvCxnSpPr>
        <p:spPr>
          <a:xfrm flipV="1">
            <a:off x="5170517" y="670837"/>
            <a:ext cx="2166567" cy="3005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1"/>
            <a:endCxn id="12" idx="3"/>
          </p:cNvCxnSpPr>
          <p:nvPr/>
        </p:nvCxnSpPr>
        <p:spPr>
          <a:xfrm flipH="1">
            <a:off x="5170517" y="1127063"/>
            <a:ext cx="3009206" cy="1084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2"/>
            <a:endCxn id="12" idx="0"/>
          </p:cNvCxnSpPr>
          <p:nvPr/>
        </p:nvCxnSpPr>
        <p:spPr>
          <a:xfrm>
            <a:off x="4426528" y="1211166"/>
            <a:ext cx="0" cy="760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0" idx="1"/>
          </p:cNvCxnSpPr>
          <p:nvPr/>
        </p:nvCxnSpPr>
        <p:spPr>
          <a:xfrm flipV="1">
            <a:off x="2119745" y="971344"/>
            <a:ext cx="1562794" cy="238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可选过程 28"/>
          <p:cNvSpPr/>
          <p:nvPr/>
        </p:nvSpPr>
        <p:spPr>
          <a:xfrm>
            <a:off x="3682539" y="3083355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find_module</a:t>
            </a:r>
            <a:endParaRPr lang="zh-CN" altLang="en-US" b="1"/>
          </a:p>
        </p:txBody>
      </p:sp>
      <p:sp>
        <p:nvSpPr>
          <p:cNvPr id="30" name="文本框 29"/>
          <p:cNvSpPr txBox="1"/>
          <p:nvPr/>
        </p:nvSpPr>
        <p:spPr>
          <a:xfrm>
            <a:off x="5506458" y="1515438"/>
            <a:ext cx="19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player</a:t>
            </a:r>
            <a:r>
              <a:rPr lang="zh-CN" altLang="en-US" smtClean="0"/>
              <a:t>目录中去找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810757" y="537652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objects</a:t>
            </a:r>
            <a:r>
              <a:rPr lang="zh-CN" altLang="en-US" smtClean="0"/>
              <a:t>当前在哪个包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0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流程图: 可选过程 28"/>
          <p:cNvSpPr/>
          <p:nvPr/>
        </p:nvSpPr>
        <p:spPr>
          <a:xfrm>
            <a:off x="860470" y="179133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find_module</a:t>
            </a:r>
            <a:endParaRPr lang="zh-CN" altLang="en-US" b="1"/>
          </a:p>
        </p:txBody>
      </p:sp>
      <p:sp>
        <p:nvSpPr>
          <p:cNvPr id="25" name="流程图: 可选过程 24"/>
          <p:cNvSpPr/>
          <p:nvPr/>
        </p:nvSpPr>
        <p:spPr>
          <a:xfrm>
            <a:off x="765129" y="2139658"/>
            <a:ext cx="1678659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sys. meta_path</a:t>
            </a:r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3732414" y="1507527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class CFinder:</a:t>
            </a:r>
          </a:p>
          <a:p>
            <a:r>
              <a:rPr lang="zh-CN" altLang="en-US"/>
              <a:t>	def find_module(self,fullname,path=None):</a:t>
            </a:r>
          </a:p>
          <a:p>
            <a:r>
              <a:rPr lang="zh-CN" altLang="en-US"/>
              <a:t>		if fullname=="xxx":</a:t>
            </a:r>
          </a:p>
          <a:p>
            <a:r>
              <a:rPr lang="zh-CN" altLang="en-US"/>
              <a:t>			return self</a:t>
            </a:r>
          </a:p>
          <a:p>
            <a:r>
              <a:rPr lang="zh-CN" altLang="en-US"/>
              <a:t>	def load_module(self,fullname):</a:t>
            </a:r>
          </a:p>
          <a:p>
            <a:r>
              <a:rPr lang="zh-CN" altLang="en-US"/>
              <a:t>		import sys</a:t>
            </a:r>
          </a:p>
          <a:p>
            <a:r>
              <a:rPr lang="zh-CN" altLang="en-US"/>
              <a:t>		return sys</a:t>
            </a:r>
          </a:p>
          <a:p>
            <a:r>
              <a:rPr lang="zh-CN" altLang="en-US"/>
              <a:t>	</a:t>
            </a:r>
          </a:p>
          <a:p>
            <a:r>
              <a:rPr lang="zh-CN" altLang="en-US"/>
              <a:t>sys.meta_path.append(CFinder())</a:t>
            </a:r>
          </a:p>
          <a:p>
            <a:r>
              <a:rPr lang="zh-CN" altLang="en-US"/>
              <a:t>import xxx</a:t>
            </a:r>
          </a:p>
          <a:p>
            <a:r>
              <a:rPr lang="zh-CN" altLang="en-US"/>
              <a:t>xxx</a:t>
            </a:r>
          </a:p>
          <a:p>
            <a:r>
              <a:rPr lang="zh-CN" altLang="en-US"/>
              <a:t>&lt;module 'sys' (built-in)&gt;</a:t>
            </a:r>
          </a:p>
        </p:txBody>
      </p:sp>
    </p:spTree>
    <p:extLst>
      <p:ext uri="{BB962C8B-B14F-4D97-AF65-F5344CB8AC3E}">
        <p14:creationId xmlns:p14="http://schemas.microsoft.com/office/powerpoint/2010/main" val="85378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流程图: 可选过程 28"/>
          <p:cNvSpPr/>
          <p:nvPr/>
        </p:nvSpPr>
        <p:spPr>
          <a:xfrm>
            <a:off x="860470" y="179133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find_module</a:t>
            </a:r>
            <a:endParaRPr lang="zh-CN" altLang="en-US" b="1"/>
          </a:p>
        </p:txBody>
      </p:sp>
      <p:sp>
        <p:nvSpPr>
          <p:cNvPr id="2" name="流程图: 决策 1"/>
          <p:cNvSpPr/>
          <p:nvPr/>
        </p:nvSpPr>
        <p:spPr>
          <a:xfrm>
            <a:off x="794789" y="683174"/>
            <a:ext cx="1236753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path</a:t>
            </a:r>
            <a:endParaRPr lang="zh-CN" altLang="en-US"/>
          </a:p>
        </p:txBody>
      </p:sp>
      <p:sp>
        <p:nvSpPr>
          <p:cNvPr id="17" name="流程图: 决策 16"/>
          <p:cNvSpPr/>
          <p:nvPr/>
        </p:nvSpPr>
        <p:spPr>
          <a:xfrm>
            <a:off x="4376242" y="1673922"/>
            <a:ext cx="160153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builtin</a:t>
            </a:r>
            <a:endParaRPr lang="zh-CN" altLang="en-US"/>
          </a:p>
        </p:txBody>
      </p:sp>
      <p:sp>
        <p:nvSpPr>
          <p:cNvPr id="4" name="流程图: 终止 3"/>
          <p:cNvSpPr/>
          <p:nvPr/>
        </p:nvSpPr>
        <p:spPr>
          <a:xfrm>
            <a:off x="6611855" y="2488703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return</a:t>
            </a:r>
            <a:endParaRPr lang="zh-CN" altLang="en-US"/>
          </a:p>
        </p:txBody>
      </p:sp>
      <p:sp>
        <p:nvSpPr>
          <p:cNvPr id="18" name="流程图: 决策 17"/>
          <p:cNvSpPr/>
          <p:nvPr/>
        </p:nvSpPr>
        <p:spPr>
          <a:xfrm>
            <a:off x="4376242" y="3209524"/>
            <a:ext cx="160153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frozen</a:t>
            </a:r>
            <a:endParaRPr lang="zh-CN" altLang="en-US"/>
          </a:p>
        </p:txBody>
      </p:sp>
      <p:sp>
        <p:nvSpPr>
          <p:cNvPr id="20" name="流程图: 终止 19"/>
          <p:cNvSpPr/>
          <p:nvPr/>
        </p:nvSpPr>
        <p:spPr>
          <a:xfrm>
            <a:off x="6611855" y="4143306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return</a:t>
            </a:r>
            <a:endParaRPr lang="zh-CN" altLang="en-US"/>
          </a:p>
        </p:txBody>
      </p:sp>
      <p:sp>
        <p:nvSpPr>
          <p:cNvPr id="23" name="流程图: 可选过程 22"/>
          <p:cNvSpPr/>
          <p:nvPr/>
        </p:nvSpPr>
        <p:spPr>
          <a:xfrm>
            <a:off x="3263669" y="4294182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sys.path</a:t>
            </a:r>
            <a:endParaRPr lang="zh-CN" altLang="en-US" b="1"/>
          </a:p>
        </p:txBody>
      </p:sp>
      <p:cxnSp>
        <p:nvCxnSpPr>
          <p:cNvPr id="5" name="肘形连接符 4"/>
          <p:cNvCxnSpPr>
            <a:stCxn id="17" idx="1"/>
            <a:endCxn id="23" idx="0"/>
          </p:cNvCxnSpPr>
          <p:nvPr/>
        </p:nvCxnSpPr>
        <p:spPr>
          <a:xfrm rot="10800000" flipV="1">
            <a:off x="4007658" y="1980246"/>
            <a:ext cx="368584" cy="23139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" idx="3"/>
            <a:endCxn id="17" idx="0"/>
          </p:cNvCxnSpPr>
          <p:nvPr/>
        </p:nvCxnSpPr>
        <p:spPr>
          <a:xfrm>
            <a:off x="2031542" y="989498"/>
            <a:ext cx="3145465" cy="6844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7" idx="2"/>
            <a:endCxn id="18" idx="0"/>
          </p:cNvCxnSpPr>
          <p:nvPr/>
        </p:nvCxnSpPr>
        <p:spPr>
          <a:xfrm rot="5400000">
            <a:off x="4715530" y="2748047"/>
            <a:ext cx="92295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8" idx="3"/>
            <a:endCxn id="20" idx="0"/>
          </p:cNvCxnSpPr>
          <p:nvPr/>
        </p:nvCxnSpPr>
        <p:spPr>
          <a:xfrm>
            <a:off x="5977772" y="3515848"/>
            <a:ext cx="1091283" cy="6274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" idx="1"/>
            <a:endCxn id="52" idx="0"/>
          </p:cNvCxnSpPr>
          <p:nvPr/>
        </p:nvCxnSpPr>
        <p:spPr>
          <a:xfrm rot="10800000" flipH="1" flipV="1">
            <a:off x="794788" y="989498"/>
            <a:ext cx="1470431" cy="4618096"/>
          </a:xfrm>
          <a:prstGeom prst="bentConnector4">
            <a:avLst>
              <a:gd name="adj1" fmla="val -15546"/>
              <a:gd name="adj2" fmla="val 533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8" idx="1"/>
            <a:endCxn id="23" idx="0"/>
          </p:cNvCxnSpPr>
          <p:nvPr/>
        </p:nvCxnSpPr>
        <p:spPr>
          <a:xfrm rot="10800000" flipV="1">
            <a:off x="4007658" y="3515848"/>
            <a:ext cx="368584" cy="7783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流程图: 可选过程 51"/>
          <p:cNvSpPr/>
          <p:nvPr/>
        </p:nvSpPr>
        <p:spPr>
          <a:xfrm>
            <a:off x="1521231" y="5607594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path…</a:t>
            </a:r>
          </a:p>
        </p:txBody>
      </p:sp>
      <p:cxnSp>
        <p:nvCxnSpPr>
          <p:cNvPr id="55" name="肘形连接符 54"/>
          <p:cNvCxnSpPr>
            <a:stCxn id="23" idx="2"/>
            <a:endCxn id="52" idx="0"/>
          </p:cNvCxnSpPr>
          <p:nvPr/>
        </p:nvCxnSpPr>
        <p:spPr>
          <a:xfrm rot="5400000">
            <a:off x="2719555" y="4319491"/>
            <a:ext cx="833768" cy="17424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endCxn id="4" idx="0"/>
          </p:cNvCxnSpPr>
          <p:nvPr/>
        </p:nvCxnSpPr>
        <p:spPr>
          <a:xfrm>
            <a:off x="5941622" y="1979191"/>
            <a:ext cx="1127433" cy="5095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51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流程图: 可选过程 28"/>
          <p:cNvSpPr/>
          <p:nvPr/>
        </p:nvSpPr>
        <p:spPr>
          <a:xfrm>
            <a:off x="860470" y="179133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find_module</a:t>
            </a:r>
            <a:endParaRPr lang="zh-CN" altLang="en-US" b="1"/>
          </a:p>
        </p:txBody>
      </p:sp>
      <p:sp>
        <p:nvSpPr>
          <p:cNvPr id="25" name="流程图: 可选过程 24"/>
          <p:cNvSpPr/>
          <p:nvPr/>
        </p:nvSpPr>
        <p:spPr>
          <a:xfrm>
            <a:off x="2955277" y="2149031"/>
            <a:ext cx="175023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sys. path_hooks</a:t>
            </a:r>
            <a:endParaRPr lang="zh-CN" altLang="en-US" b="1"/>
          </a:p>
        </p:txBody>
      </p:sp>
      <p:sp>
        <p:nvSpPr>
          <p:cNvPr id="33" name="流程图: 可选过程 32"/>
          <p:cNvSpPr/>
          <p:nvPr/>
        </p:nvSpPr>
        <p:spPr>
          <a:xfrm>
            <a:off x="2955277" y="3227678"/>
            <a:ext cx="1798785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dir</a:t>
            </a:r>
          </a:p>
        </p:txBody>
      </p:sp>
      <p:sp>
        <p:nvSpPr>
          <p:cNvPr id="36" name="流程图: 可选过程 35"/>
          <p:cNvSpPr/>
          <p:nvPr/>
        </p:nvSpPr>
        <p:spPr>
          <a:xfrm>
            <a:off x="2955277" y="4316979"/>
            <a:ext cx="1798785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file</a:t>
            </a:r>
            <a:endParaRPr lang="zh-CN" altLang="en-US" b="1"/>
          </a:p>
        </p:txBody>
      </p:sp>
      <p:sp>
        <p:nvSpPr>
          <p:cNvPr id="16" name="流程图: 决策 15"/>
          <p:cNvSpPr/>
          <p:nvPr/>
        </p:nvSpPr>
        <p:spPr>
          <a:xfrm>
            <a:off x="2955277" y="1026026"/>
            <a:ext cx="160153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path</a:t>
            </a:r>
            <a:endParaRPr lang="zh-CN" altLang="en-US"/>
          </a:p>
        </p:txBody>
      </p:sp>
      <p:cxnSp>
        <p:nvCxnSpPr>
          <p:cNvPr id="5" name="直接箭头连接符 4"/>
          <p:cNvCxnSpPr>
            <a:stCxn id="16" idx="2"/>
            <a:endCxn id="25" idx="0"/>
          </p:cNvCxnSpPr>
          <p:nvPr/>
        </p:nvCxnSpPr>
        <p:spPr>
          <a:xfrm>
            <a:off x="3756042" y="1638674"/>
            <a:ext cx="74354" cy="51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5" idx="2"/>
            <a:endCxn id="33" idx="0"/>
          </p:cNvCxnSpPr>
          <p:nvPr/>
        </p:nvCxnSpPr>
        <p:spPr>
          <a:xfrm>
            <a:off x="3830396" y="2628675"/>
            <a:ext cx="24274" cy="59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33" idx="2"/>
            <a:endCxn id="36" idx="0"/>
          </p:cNvCxnSpPr>
          <p:nvPr/>
        </p:nvCxnSpPr>
        <p:spPr>
          <a:xfrm>
            <a:off x="3854670" y="3707322"/>
            <a:ext cx="0" cy="60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云形 11"/>
          <p:cNvSpPr/>
          <p:nvPr/>
        </p:nvSpPr>
        <p:spPr>
          <a:xfrm>
            <a:off x="6168043" y="3010300"/>
            <a:ext cx="2510443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__init__</a:t>
            </a:r>
          </a:p>
        </p:txBody>
      </p:sp>
      <p:sp>
        <p:nvSpPr>
          <p:cNvPr id="30" name="云形 29"/>
          <p:cNvSpPr/>
          <p:nvPr/>
        </p:nvSpPr>
        <p:spPr>
          <a:xfrm>
            <a:off x="6350923" y="4339423"/>
            <a:ext cx="2992581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pyd, py, pyw,pyc</a:t>
            </a:r>
            <a:endParaRPr lang="zh-CN" altLang="en-US" b="1"/>
          </a:p>
        </p:txBody>
      </p:sp>
      <p:cxnSp>
        <p:nvCxnSpPr>
          <p:cNvPr id="24" name="肘形连接符 23"/>
          <p:cNvCxnSpPr>
            <a:stCxn id="36" idx="2"/>
            <a:endCxn id="16" idx="1"/>
          </p:cNvCxnSpPr>
          <p:nvPr/>
        </p:nvCxnSpPr>
        <p:spPr>
          <a:xfrm rot="5400000" flipH="1">
            <a:off x="1672837" y="2614791"/>
            <a:ext cx="3464273" cy="899393"/>
          </a:xfrm>
          <a:prstGeom prst="bentConnector4">
            <a:avLst>
              <a:gd name="adj1" fmla="val -6599"/>
              <a:gd name="adj2" fmla="val 2649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3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流程图: 可选过程 28"/>
          <p:cNvSpPr/>
          <p:nvPr/>
        </p:nvSpPr>
        <p:spPr>
          <a:xfrm>
            <a:off x="403455" y="179133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load</a:t>
            </a:r>
            <a:r>
              <a:rPr lang="en-US" altLang="zh-CN" b="1" smtClean="0"/>
              <a:t>_module</a:t>
            </a:r>
            <a:endParaRPr lang="zh-CN" altLang="en-US" b="1"/>
          </a:p>
        </p:txBody>
      </p:sp>
      <p:sp>
        <p:nvSpPr>
          <p:cNvPr id="17" name="流程图: 决策 16"/>
          <p:cNvSpPr/>
          <p:nvPr/>
        </p:nvSpPr>
        <p:spPr>
          <a:xfrm>
            <a:off x="2622257" y="1902657"/>
            <a:ext cx="160153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pyc</a:t>
            </a:r>
          </a:p>
        </p:txBody>
      </p:sp>
      <p:sp>
        <p:nvSpPr>
          <p:cNvPr id="18" name="流程图: 决策 17"/>
          <p:cNvSpPr/>
          <p:nvPr/>
        </p:nvSpPr>
        <p:spPr>
          <a:xfrm>
            <a:off x="4309740" y="2615030"/>
            <a:ext cx="160153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mtime</a:t>
            </a:r>
            <a:endParaRPr lang="zh-CN" altLang="en-US"/>
          </a:p>
        </p:txBody>
      </p:sp>
      <p:sp>
        <p:nvSpPr>
          <p:cNvPr id="23" name="流程图: 可选过程 22"/>
          <p:cNvSpPr/>
          <p:nvPr/>
        </p:nvSpPr>
        <p:spPr>
          <a:xfrm>
            <a:off x="4433017" y="3640842"/>
            <a:ext cx="2524735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read_compiled_module</a:t>
            </a:r>
            <a:endParaRPr lang="zh-CN" altLang="en-US" b="1"/>
          </a:p>
        </p:txBody>
      </p:sp>
      <p:sp>
        <p:nvSpPr>
          <p:cNvPr id="25" name="流程图: 可选过程 24"/>
          <p:cNvSpPr/>
          <p:nvPr/>
        </p:nvSpPr>
        <p:spPr>
          <a:xfrm>
            <a:off x="2622257" y="768058"/>
            <a:ext cx="1678659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py</a:t>
            </a:r>
            <a:endParaRPr lang="zh-CN" altLang="en-US" b="1"/>
          </a:p>
        </p:txBody>
      </p:sp>
      <p:sp>
        <p:nvSpPr>
          <p:cNvPr id="26" name="流程图: 可选过程 25"/>
          <p:cNvSpPr/>
          <p:nvPr/>
        </p:nvSpPr>
        <p:spPr>
          <a:xfrm>
            <a:off x="1147444" y="3561910"/>
            <a:ext cx="2352214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parse_source_module</a:t>
            </a:r>
            <a:endParaRPr lang="zh-CN" altLang="en-US" b="1"/>
          </a:p>
        </p:txBody>
      </p:sp>
      <p:sp>
        <p:nvSpPr>
          <p:cNvPr id="28" name="流程图: 可选过程 27"/>
          <p:cNvSpPr/>
          <p:nvPr/>
        </p:nvSpPr>
        <p:spPr>
          <a:xfrm>
            <a:off x="1421253" y="4700190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AST</a:t>
            </a:r>
          </a:p>
        </p:txBody>
      </p:sp>
      <p:sp>
        <p:nvSpPr>
          <p:cNvPr id="33" name="流程图: 可选过程 32"/>
          <p:cNvSpPr/>
          <p:nvPr/>
        </p:nvSpPr>
        <p:spPr>
          <a:xfrm>
            <a:off x="3401523" y="6130811"/>
            <a:ext cx="1798785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PyCodeObject</a:t>
            </a:r>
            <a:endParaRPr lang="zh-CN" altLang="en-US" b="1"/>
          </a:p>
        </p:txBody>
      </p:sp>
      <p:sp>
        <p:nvSpPr>
          <p:cNvPr id="19" name="流程图: 可选过程 18"/>
          <p:cNvSpPr/>
          <p:nvPr/>
        </p:nvSpPr>
        <p:spPr>
          <a:xfrm>
            <a:off x="846856" y="5548979"/>
            <a:ext cx="2577987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write_compiled_module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48618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452</Words>
  <Application>Microsoft Office PowerPoint</Application>
  <PresentationFormat>全屏显示(4:3)</PresentationFormat>
  <Paragraphs>153</Paragraphs>
  <Slides>16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32</cp:revision>
  <dcterms:created xsi:type="dcterms:W3CDTF">2016-10-18T15:59:24Z</dcterms:created>
  <dcterms:modified xsi:type="dcterms:W3CDTF">2016-11-15T17:08:26Z</dcterms:modified>
</cp:coreProperties>
</file>