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79" r:id="rId4"/>
    <p:sldId id="280" r:id="rId5"/>
    <p:sldId id="282" r:id="rId6"/>
    <p:sldId id="307" r:id="rId7"/>
    <p:sldId id="283" r:id="rId8"/>
    <p:sldId id="285" r:id="rId9"/>
    <p:sldId id="262" r:id="rId10"/>
    <p:sldId id="289" r:id="rId11"/>
    <p:sldId id="264" r:id="rId12"/>
    <p:sldId id="290" r:id="rId13"/>
    <p:sldId id="291" r:id="rId14"/>
    <p:sldId id="292" r:id="rId15"/>
    <p:sldId id="350" r:id="rId16"/>
    <p:sldId id="308" r:id="rId17"/>
    <p:sldId id="273" r:id="rId18"/>
    <p:sldId id="274" r:id="rId19"/>
    <p:sldId id="309" r:id="rId20"/>
    <p:sldId id="310" r:id="rId21"/>
    <p:sldId id="311" r:id="rId22"/>
    <p:sldId id="272" r:id="rId23"/>
    <p:sldId id="313" r:id="rId24"/>
    <p:sldId id="316" r:id="rId25"/>
    <p:sldId id="317" r:id="rId26"/>
    <p:sldId id="318" r:id="rId27"/>
    <p:sldId id="320" r:id="rId28"/>
    <p:sldId id="321" r:id="rId29"/>
    <p:sldId id="322" r:id="rId30"/>
    <p:sldId id="323" r:id="rId31"/>
    <p:sldId id="324" r:id="rId32"/>
    <p:sldId id="326" r:id="rId33"/>
    <p:sldId id="327" r:id="rId34"/>
    <p:sldId id="329" r:id="rId35"/>
    <p:sldId id="333" r:id="rId36"/>
    <p:sldId id="332" r:id="rId37"/>
    <p:sldId id="330" r:id="rId38"/>
    <p:sldId id="334" r:id="rId39"/>
    <p:sldId id="335" r:id="rId40"/>
    <p:sldId id="336" r:id="rId41"/>
    <p:sldId id="337" r:id="rId42"/>
    <p:sldId id="339" r:id="rId43"/>
    <p:sldId id="340" r:id="rId44"/>
    <p:sldId id="342" r:id="rId45"/>
    <p:sldId id="344" r:id="rId46"/>
    <p:sldId id="346" r:id="rId47"/>
    <p:sldId id="345" r:id="rId48"/>
    <p:sldId id="348" r:id="rId49"/>
    <p:sldId id="349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55"/>
    <a:srgbClr val="ADAD01"/>
    <a:srgbClr val="5B9BD5"/>
    <a:srgbClr val="FFFFFF"/>
    <a:srgbClr val="173207"/>
    <a:srgbClr val="498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CE5D7-7ED0-47A4-97A4-21C1D4343DF0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46E5-662D-490C-B319-1285EF71F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8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4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00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72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99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1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02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20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34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28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61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68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6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09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89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3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92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60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r>
              <a:rPr lang="zh-CN" altLang="en-US" smtClean="0"/>
              <a:t>半成品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42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32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08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08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不知道活动里干了啥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89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38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99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r>
              <a:rPr lang="zh-CN" altLang="en-US" smtClean="0"/>
              <a:t>半成品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37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避免其他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4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24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先自己准备好</a:t>
            </a:r>
            <a:endParaRPr lang="en-US" altLang="zh-CN" smtClean="0"/>
          </a:p>
          <a:p>
            <a:r>
              <a:rPr lang="zh-CN" altLang="en-US" smtClean="0"/>
              <a:t>函数的就跳过了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96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先自己准备好</a:t>
            </a:r>
            <a:endParaRPr lang="en-US" altLang="zh-CN" smtClean="0"/>
          </a:p>
          <a:p>
            <a:r>
              <a:rPr lang="zh-CN" altLang="en-US" smtClean="0"/>
              <a:t>函数的就跳过了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36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r>
              <a:rPr lang="zh-CN" altLang="en-US" smtClean="0"/>
              <a:t>半成品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588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r>
              <a:rPr lang="zh-CN" altLang="en-US" smtClean="0"/>
              <a:t>半成品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12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避免其他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94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r>
              <a:rPr lang="zh-CN" altLang="en-US" smtClean="0"/>
              <a:t>半成品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235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避免其他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321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先自己准备好</a:t>
            </a:r>
            <a:endParaRPr lang="en-US" altLang="zh-CN" smtClean="0"/>
          </a:p>
          <a:p>
            <a:r>
              <a:rPr lang="zh-CN" altLang="en-US" smtClean="0"/>
              <a:t>函数的就跳过了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5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7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meta_path</a:t>
            </a:r>
            <a:r>
              <a:rPr lang="en-US" altLang="zh-CN" baseline="0" smtClean="0"/>
              <a:t>:</a:t>
            </a:r>
            <a:r>
              <a:rPr lang="zh-CN" altLang="en-US" baseline="0" smtClean="0"/>
              <a:t>全局改变</a:t>
            </a:r>
            <a:r>
              <a:rPr lang="en-US" altLang="zh-CN" baseline="0" smtClean="0"/>
              <a:t>import</a:t>
            </a:r>
            <a:r>
              <a:rPr lang="zh-CN" altLang="en-US" baseline="0" smtClean="0"/>
              <a:t>规则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path_hook</a:t>
            </a:r>
            <a:r>
              <a:rPr lang="en-US" altLang="zh-CN" baseline="0" smtClean="0"/>
              <a:t>:</a:t>
            </a:r>
            <a:r>
              <a:rPr lang="zh-CN" altLang="en-US" baseline="0" smtClean="0"/>
              <a:t>改变某个搜索路径下的</a:t>
            </a:r>
            <a:r>
              <a:rPr lang="en-US" altLang="zh-CN" baseline="0" smtClean="0"/>
              <a:t>import</a:t>
            </a:r>
            <a:r>
              <a:rPr lang="zh-CN" altLang="en-US" baseline="0" smtClean="0"/>
              <a:t>规则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717F-3C9D-465A-8BFA-E9A9E7C863C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645" y="2571003"/>
            <a:ext cx="78869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5B9BD5"/>
                </a:solidFill>
              </a:rPr>
              <a:t>Python</a:t>
            </a:r>
            <a:r>
              <a:rPr lang="zh-CN" altLang="en-US" sz="4000" b="1">
                <a:solidFill>
                  <a:srgbClr val="5B9BD5"/>
                </a:solidFill>
              </a:rPr>
              <a:t>模块加载机制的剖析和实践</a:t>
            </a:r>
          </a:p>
        </p:txBody>
      </p:sp>
    </p:spTree>
    <p:extLst>
      <p:ext uri="{BB962C8B-B14F-4D97-AF65-F5344CB8AC3E}">
        <p14:creationId xmlns:p14="http://schemas.microsoft.com/office/powerpoint/2010/main" val="904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0" y="774577"/>
            <a:ext cx="447237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_PATH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zh-CN" altLang="zh-CN" sz="1400">
                <a:solidFill>
                  <a:srgbClr val="2A00FF"/>
                </a:solidFill>
                <a:latin typeface="Consolas" panose="020B0609020204030204" pitchFamily="49" charset="0"/>
              </a:rPr>
              <a:t>"E:\work\py"</a:t>
            </a:r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CFinder: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find_module(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,fullname,path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None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==</a:t>
            </a:r>
            <a:r>
              <a:rPr lang="zh-CN" altLang="zh-CN" sz="1400">
                <a:solidFill>
                  <a:srgbClr val="2A00FF"/>
                </a:solidFill>
                <a:latin typeface="Consolas" panose="020B0609020204030204" pitchFamily="49" charset="0"/>
              </a:rPr>
              <a:t>"xxx"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load_module(</a:t>
            </a:r>
            <a:r>
              <a:rPr lang="zh-CN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,fullname):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en-US" altLang="zh-CN" sz="1400"/>
          </a:p>
          <a:p>
            <a:pPr lvl="0"/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pathhook(path):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==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TEST_PATH: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CFinder()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raise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ImportError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sys.path.append(TEST_PATH)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sys.path_hooks.append(pathhook)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zh-CN" altLang="zh-CN" sz="1400"/>
          </a:p>
          <a:p>
            <a:pPr lvl="0"/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 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.path_importer_cache.get(TEST_PATH)</a:t>
            </a:r>
            <a:endParaRPr lang="zh-CN" altLang="zh-CN" sz="1400"/>
          </a:p>
          <a:p>
            <a:pPr lvl="0"/>
            <a:r>
              <a:rPr lang="zh-CN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xxx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xxx</a:t>
            </a:r>
            <a:endParaRPr lang="zh-CN" altLang="zh-CN" sz="1400"/>
          </a:p>
          <a:p>
            <a:pPr lvl="0"/>
            <a:r>
              <a:rPr lang="zh-CN" altLang="zh-CN" sz="140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.path_importer_cache.get(TEST_PATH)</a:t>
            </a:r>
            <a:endParaRPr lang="zh-CN" altLang="zh-CN" sz="1400"/>
          </a:p>
        </p:txBody>
      </p:sp>
      <p:sp>
        <p:nvSpPr>
          <p:cNvPr id="4" name="流程图: 可选过程 3"/>
          <p:cNvSpPr/>
          <p:nvPr/>
        </p:nvSpPr>
        <p:spPr>
          <a:xfrm>
            <a:off x="3435713" y="4471085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435713" y="4471085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file</a:t>
            </a:r>
            <a:endParaRPr lang="en-US" altLang="zh-CN" b="1"/>
          </a:p>
        </p:txBody>
      </p:sp>
      <p:sp>
        <p:nvSpPr>
          <p:cNvPr id="6" name="流程图: 可选过程 5"/>
          <p:cNvSpPr/>
          <p:nvPr/>
        </p:nvSpPr>
        <p:spPr>
          <a:xfrm>
            <a:off x="3435713" y="3144457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path_hooks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435713" y="425931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pathlist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3435713" y="1685687"/>
            <a:ext cx="181874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</a:t>
            </a:r>
            <a:endParaRPr lang="en-US" altLang="zh-CN" b="1"/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>
            <a:off x="4345085" y="905575"/>
            <a:ext cx="0" cy="7801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6" idx="0"/>
          </p:cNvCxnSpPr>
          <p:nvPr/>
        </p:nvCxnSpPr>
        <p:spPr>
          <a:xfrm>
            <a:off x="4345085" y="2165331"/>
            <a:ext cx="0" cy="9791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4" idx="0"/>
          </p:cNvCxnSpPr>
          <p:nvPr/>
        </p:nvCxnSpPr>
        <p:spPr>
          <a:xfrm>
            <a:off x="4345085" y="3624101"/>
            <a:ext cx="0" cy="846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/>
          <p:cNvSpPr/>
          <p:nvPr/>
        </p:nvSpPr>
        <p:spPr>
          <a:xfrm>
            <a:off x="2210535" y="3832791"/>
            <a:ext cx="1389769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net/</a:t>
            </a:r>
            <a:endParaRPr lang="zh-CN" altLang="en-US" b="1"/>
          </a:p>
        </p:txBody>
      </p:sp>
      <p:sp>
        <p:nvSpPr>
          <p:cNvPr id="27" name="云形 26"/>
          <p:cNvSpPr/>
          <p:nvPr/>
        </p:nvSpPr>
        <p:spPr>
          <a:xfrm>
            <a:off x="5017981" y="3705248"/>
            <a:ext cx="151420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__init__</a:t>
            </a:r>
            <a:endParaRPr lang="zh-CN" altLang="en-US" b="1"/>
          </a:p>
        </p:txBody>
      </p:sp>
      <p:sp>
        <p:nvSpPr>
          <p:cNvPr id="29" name="折角形 28"/>
          <p:cNvSpPr/>
          <p:nvPr/>
        </p:nvSpPr>
        <p:spPr>
          <a:xfrm>
            <a:off x="2857297" y="3690571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pyd</a:t>
            </a:r>
            <a:endParaRPr lang="zh-CN" altLang="en-US"/>
          </a:p>
        </p:txBody>
      </p:sp>
      <p:sp>
        <p:nvSpPr>
          <p:cNvPr id="33" name="折角形 32"/>
          <p:cNvSpPr/>
          <p:nvPr/>
        </p:nvSpPr>
        <p:spPr>
          <a:xfrm>
            <a:off x="5254457" y="3649997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</a:t>
            </a:r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5233437" y="4960482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2731520" y="4935150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pyw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7113" y="554703"/>
            <a:ext cx="2361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find_module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71579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8" grpId="2" animBg="1"/>
      <p:bldP spid="26" grpId="0" animBg="1"/>
      <p:bldP spid="26" grpId="1" animBg="1"/>
      <p:bldP spid="27" grpId="0" animBg="1"/>
      <p:bldP spid="27" grpId="1" animBg="1"/>
      <p:bldP spid="29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决策 16"/>
          <p:cNvSpPr/>
          <p:nvPr/>
        </p:nvSpPr>
        <p:spPr>
          <a:xfrm>
            <a:off x="3594207" y="1371744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6527422" y="2814727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mtime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6065819" y="4145338"/>
            <a:ext cx="252473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read_compiled_module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3555643" y="17974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py</a:t>
            </a:r>
            <a:endParaRPr lang="zh-CN" altLang="en-US" b="1"/>
          </a:p>
        </p:txBody>
      </p:sp>
      <p:sp>
        <p:nvSpPr>
          <p:cNvPr id="26" name="流程图: 可选过程 25"/>
          <p:cNvSpPr/>
          <p:nvPr/>
        </p:nvSpPr>
        <p:spPr>
          <a:xfrm>
            <a:off x="369206" y="2814727"/>
            <a:ext cx="235221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parse_source_module</a:t>
            </a:r>
            <a:endParaRPr lang="zh-CN" altLang="en-US" b="1"/>
          </a:p>
        </p:txBody>
      </p:sp>
      <p:sp>
        <p:nvSpPr>
          <p:cNvPr id="33" name="流程图: 可选过程 32"/>
          <p:cNvSpPr/>
          <p:nvPr/>
        </p:nvSpPr>
        <p:spPr>
          <a:xfrm>
            <a:off x="645921" y="4174275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9" name="流程图: 可选过程 18"/>
          <p:cNvSpPr/>
          <p:nvPr/>
        </p:nvSpPr>
        <p:spPr>
          <a:xfrm>
            <a:off x="256318" y="5671514"/>
            <a:ext cx="2577987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write_compiled_module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25" idx="2"/>
            <a:endCxn id="17" idx="0"/>
          </p:cNvCxnSpPr>
          <p:nvPr/>
        </p:nvCxnSpPr>
        <p:spPr>
          <a:xfrm rot="5400000">
            <a:off x="4038797" y="1015568"/>
            <a:ext cx="7123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7" idx="3"/>
            <a:endCxn id="18" idx="0"/>
          </p:cNvCxnSpPr>
          <p:nvPr/>
        </p:nvCxnSpPr>
        <p:spPr>
          <a:xfrm>
            <a:off x="5195737" y="1678068"/>
            <a:ext cx="2132450" cy="1136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23" idx="0"/>
          </p:cNvCxnSpPr>
          <p:nvPr/>
        </p:nvCxnSpPr>
        <p:spPr>
          <a:xfrm rot="16200000" flipH="1">
            <a:off x="6956627" y="3773777"/>
            <a:ext cx="7431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7" idx="1"/>
            <a:endCxn id="26" idx="0"/>
          </p:cNvCxnSpPr>
          <p:nvPr/>
        </p:nvCxnSpPr>
        <p:spPr>
          <a:xfrm rot="10800000" flipV="1">
            <a:off x="1545313" y="1678067"/>
            <a:ext cx="2048894" cy="1136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6" idx="2"/>
            <a:endCxn id="33" idx="0"/>
          </p:cNvCxnSpPr>
          <p:nvPr/>
        </p:nvCxnSpPr>
        <p:spPr>
          <a:xfrm rot="16200000" flipH="1">
            <a:off x="1105361" y="3734322"/>
            <a:ext cx="879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3" idx="2"/>
            <a:endCxn id="19" idx="0"/>
          </p:cNvCxnSpPr>
          <p:nvPr/>
        </p:nvCxnSpPr>
        <p:spPr>
          <a:xfrm rot="5400000">
            <a:off x="1036516" y="5162715"/>
            <a:ext cx="101759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云形 67"/>
          <p:cNvSpPr/>
          <p:nvPr/>
        </p:nvSpPr>
        <p:spPr>
          <a:xfrm>
            <a:off x="3810556" y="2707857"/>
            <a:ext cx="1168833" cy="760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ast</a:t>
            </a:r>
            <a:endParaRPr lang="zh-CN" altLang="en-US"/>
          </a:p>
        </p:txBody>
      </p:sp>
      <p:sp>
        <p:nvSpPr>
          <p:cNvPr id="69" name="云形 68"/>
          <p:cNvSpPr/>
          <p:nvPr/>
        </p:nvSpPr>
        <p:spPr>
          <a:xfrm>
            <a:off x="3810556" y="4145337"/>
            <a:ext cx="1168833" cy="760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</a:t>
            </a:r>
            <a:endParaRPr lang="zh-CN" altLang="en-US"/>
          </a:p>
        </p:txBody>
      </p:sp>
      <p:sp>
        <p:nvSpPr>
          <p:cNvPr id="70" name="折角形 69"/>
          <p:cNvSpPr/>
          <p:nvPr/>
        </p:nvSpPr>
        <p:spPr>
          <a:xfrm>
            <a:off x="4042876" y="5513740"/>
            <a:ext cx="704193" cy="7951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0245" y="554703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load_module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8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6" grpId="0" animBg="1"/>
      <p:bldP spid="33" grpId="0" animBg="1"/>
      <p:bldP spid="19" grpId="0" animBg="1"/>
      <p:bldP spid="68" grpId="0" animBg="1"/>
      <p:bldP spid="69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8151" y="2001691"/>
            <a:ext cx="8191345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PyObject_HEAD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co_argcount; 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#arguments, except *args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co_nlocals;  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#local variables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co_stacksize;  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#entries needed for evaluation stack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co_flags;      </a:t>
            </a:r>
            <a:r>
              <a:rPr lang="en-US" altLang="zh-CN" sz="160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zh-CN" altLang="zh-CN" sz="1600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 CO_..., see below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PyObject *co_code; </a:t>
            </a:r>
            <a:r>
              <a:rPr lang="en-US" altLang="zh-CN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zh-CN" altLang="zh-CN" sz="1600" b="1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 b="1">
                <a:solidFill>
                  <a:srgbClr val="3F5FBF"/>
                </a:solidFill>
                <a:latin typeface="Consolas" panose="020B0609020204030204" pitchFamily="49" charset="0"/>
              </a:rPr>
              <a:t> instruction opcodes */</a:t>
            </a:r>
            <a:endParaRPr lang="zh-CN" altLang="zh-CN" sz="1600" b="1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*co_consts;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list (constants used)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*co_names;   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list of strings (names used)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*co_varnames;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tuple of strings (local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*co_freevars; 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/* tuple of strings (free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PyObject *co_cellvars; </a:t>
            </a:r>
            <a:r>
              <a:rPr lang="zh-CN" altLang="zh-CN" sz="1600" smtClean="0">
                <a:solidFill>
                  <a:srgbClr val="3F5FBF"/>
                </a:solidFill>
                <a:latin typeface="Consolas" panose="020B0609020204030204" pitchFamily="49" charset="0"/>
              </a:rPr>
              <a:t>/*</a:t>
            </a:r>
            <a:r>
              <a:rPr lang="zh-CN" altLang="zh-CN" sz="1600">
                <a:solidFill>
                  <a:srgbClr val="3F5FBF"/>
                </a:solidFill>
                <a:latin typeface="Consolas" panose="020B0609020204030204" pitchFamily="49" charset="0"/>
              </a:rPr>
              <a:t> tuple of strings (cell variable names) */</a:t>
            </a:r>
            <a:endParaRPr lang="zh-CN" altLang="zh-CN" sz="1600"/>
          </a:p>
          <a:p>
            <a:pPr lvl="0"/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 PyCodeObject;</a:t>
            </a:r>
            <a:endParaRPr lang="zh-CN" altLang="zh-CN" sz="1600"/>
          </a:p>
        </p:txBody>
      </p:sp>
      <p:sp>
        <p:nvSpPr>
          <p:cNvPr id="4" name="矩形 3"/>
          <p:cNvSpPr/>
          <p:nvPr/>
        </p:nvSpPr>
        <p:spPr>
          <a:xfrm>
            <a:off x="243706" y="554703"/>
            <a:ext cx="268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PyCodeObject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4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可选过程 12"/>
          <p:cNvSpPr/>
          <p:nvPr/>
        </p:nvSpPr>
        <p:spPr>
          <a:xfrm>
            <a:off x="3162478" y="1800383"/>
            <a:ext cx="263069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sys.modules[name]=mod</a:t>
            </a:r>
            <a:endParaRPr lang="zh-CN" altLang="en-US" b="1"/>
          </a:p>
        </p:txBody>
      </p:sp>
      <p:sp>
        <p:nvSpPr>
          <p:cNvPr id="14" name="流程图: 可选过程 13"/>
          <p:cNvSpPr/>
          <p:nvPr/>
        </p:nvSpPr>
        <p:spPr>
          <a:xfrm>
            <a:off x="3694494" y="3454445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exec </a:t>
            </a:r>
            <a:r>
              <a:rPr lang="en-US" altLang="zh-CN" b="1" smtClean="0"/>
              <a:t>code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694492" y="5055477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mod. md_dict</a:t>
            </a:r>
            <a:endParaRPr lang="zh-CN" altLang="en-US" b="1"/>
          </a:p>
        </p:txBody>
      </p:sp>
      <p:cxnSp>
        <p:nvCxnSpPr>
          <p:cNvPr id="7" name="肘形连接符 6"/>
          <p:cNvCxnSpPr>
            <a:stCxn id="13" idx="2"/>
            <a:endCxn id="14" idx="0"/>
          </p:cNvCxnSpPr>
          <p:nvPr/>
        </p:nvCxnSpPr>
        <p:spPr>
          <a:xfrm rot="16200000" flipH="1">
            <a:off x="3890615" y="2867235"/>
            <a:ext cx="11744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4" idx="2"/>
            <a:endCxn id="15" idx="0"/>
          </p:cNvCxnSpPr>
          <p:nvPr/>
        </p:nvCxnSpPr>
        <p:spPr>
          <a:xfrm rot="5400000">
            <a:off x="3917130" y="4494782"/>
            <a:ext cx="112138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1477" y="554703"/>
            <a:ext cx="1852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</a:t>
            </a:r>
            <a:r>
              <a:rPr lang="en-US" altLang="zh-CN" sz="3200" b="1" smtClean="0">
                <a:solidFill>
                  <a:srgbClr val="5B9BD5"/>
                </a:solidFill>
              </a:rPr>
              <a:t>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57497"/>
              </p:ext>
            </p:extLst>
          </p:nvPr>
        </p:nvGraphicFramePr>
        <p:xfrm>
          <a:off x="499182" y="1762886"/>
          <a:ext cx="7609505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4360333">
                <a:tc>
                  <a:txBody>
                    <a:bodyPr/>
                    <a:lstStyle/>
                    <a:p>
                      <a:pPr lvl="0"/>
                      <a:r>
                        <a:rPr lang="zh-CN" altLang="zh-CN" sz="1800" b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INT_SIZE=4</a:t>
                      </a:r>
                      <a:endParaRPr lang="zh-CN" altLang="zh-CN" sz="800" b="1" smtClean="0">
                        <a:solidFill>
                          <a:schemeClr val="accent1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zh-CN" altLang="zh-CN" sz="1600" b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b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Send():</a:t>
                      </a:r>
                      <a:endParaRPr lang="zh-CN" altLang="zh-CN" sz="800" b="1" smtClean="0">
                        <a:solidFill>
                          <a:schemeClr val="accent1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   print</a:t>
                      </a:r>
                      <a:r>
                        <a:rPr lang="zh-CN" altLang="zh-CN" sz="16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b="1" smtClean="0">
                          <a:solidFill>
                            <a:srgbClr val="ADAD01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sz="800" b="1" smtClean="0">
                        <a:solidFill>
                          <a:srgbClr val="ADAD01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zh-CN" altLang="zh-CN" sz="1600" b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b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CNet(object):</a:t>
                      </a:r>
                      <a:endParaRPr lang="zh-CN" altLang="zh-CN" sz="800" b="1" smtClean="0">
                        <a:solidFill>
                          <a:schemeClr val="accent1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    m_IntSize=4</a:t>
                      </a:r>
                      <a:endParaRPr lang="zh-CN" altLang="zh-CN" sz="800" b="1" smtClean="0">
                        <a:solidFill>
                          <a:srgbClr val="7F0055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    def</a:t>
                      </a:r>
                      <a:r>
                        <a:rPr lang="zh-CN" altLang="zh-CN" sz="16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Send(self):</a:t>
                      </a:r>
                      <a:endParaRPr lang="zh-CN" altLang="zh-CN" sz="800" b="1" smtClean="0">
                        <a:solidFill>
                          <a:srgbClr val="7F0055"/>
                        </a:solidFill>
                      </a:endParaRPr>
                    </a:p>
                    <a:p>
                      <a:pPr lvl="0"/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        print</a:t>
                      </a:r>
                      <a:r>
                        <a:rPr lang="zh-CN" altLang="zh-CN" sz="16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zh-CN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"Send"</a:t>
                      </a:r>
                      <a:endParaRPr lang="zh-CN" altLang="zh-CN" b="1" smtClean="0">
                        <a:solidFill>
                          <a:srgbClr val="7F0055"/>
                        </a:solidFill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61477" y="554703"/>
            <a:ext cx="1852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</a:t>
            </a:r>
            <a:r>
              <a:rPr lang="en-US" altLang="zh-CN" sz="3200" b="1" smtClean="0">
                <a:solidFill>
                  <a:srgbClr val="5B9BD5"/>
                </a:solidFill>
              </a:rPr>
              <a:t>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86963"/>
              </p:ext>
            </p:extLst>
          </p:nvPr>
        </p:nvGraphicFramePr>
        <p:xfrm>
          <a:off x="499182" y="630621"/>
          <a:ext cx="7609505" cy="549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5492598">
                <a:tc>
                  <a:txBody>
                    <a:bodyPr/>
                    <a:lstStyle/>
                    <a:p>
                      <a:pPr lvl="0"/>
                      <a:endParaRPr lang="zh-CN" altLang="zh-CN" sz="800" b="1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49083" y="-21460"/>
            <a:ext cx="1852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exec </a:t>
            </a:r>
            <a:r>
              <a:rPr lang="en-US" altLang="zh-CN" sz="3200" b="1" smtClean="0">
                <a:solidFill>
                  <a:srgbClr val="5B9BD5"/>
                </a:solidFill>
              </a:rPr>
              <a:t>code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264" y="67103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b="1">
                <a:solidFill>
                  <a:schemeClr val="accent1"/>
                </a:solidFill>
                <a:latin typeface="Consolas" panose="020B0609020204030204" pitchFamily="49" charset="0"/>
              </a:rPr>
              <a:t>INT_SIZE=4</a:t>
            </a:r>
            <a:endParaRPr lang="zh-CN" altLang="zh-CN" sz="800" b="1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3045" y="6710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LOAD_CONST 0(4)</a:t>
            </a:r>
          </a:p>
        </p:txBody>
      </p:sp>
      <p:sp>
        <p:nvSpPr>
          <p:cNvPr id="6" name="矩形 5"/>
          <p:cNvSpPr/>
          <p:nvPr/>
        </p:nvSpPr>
        <p:spPr>
          <a:xfrm>
            <a:off x="3183045" y="104036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STORE_NAME 0(INT_SIZE)</a:t>
            </a:r>
          </a:p>
        </p:txBody>
      </p:sp>
      <p:sp>
        <p:nvSpPr>
          <p:cNvPr id="7" name="矩形 6"/>
          <p:cNvSpPr/>
          <p:nvPr/>
        </p:nvSpPr>
        <p:spPr>
          <a:xfrm>
            <a:off x="3183045" y="5031091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5B9BD5"/>
                </a:solidFill>
                <a:latin typeface="Consolas" panose="020B0609020204030204" pitchFamily="49" charset="0"/>
              </a:rPr>
              <a:t>md_dict[“INT_SIZE”]=4</a:t>
            </a:r>
          </a:p>
        </p:txBody>
      </p:sp>
      <p:sp>
        <p:nvSpPr>
          <p:cNvPr id="8" name="矩形 7"/>
          <p:cNvSpPr/>
          <p:nvPr/>
        </p:nvSpPr>
        <p:spPr>
          <a:xfrm>
            <a:off x="454264" y="104036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b="1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 b="1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zh-CN" altLang="zh-CN" b="1">
                <a:solidFill>
                  <a:schemeClr val="accent1"/>
                </a:solidFill>
                <a:latin typeface="Consolas" panose="020B0609020204030204" pitchFamily="49" charset="0"/>
              </a:rPr>
              <a:t>Send():</a:t>
            </a:r>
            <a:endParaRPr lang="zh-CN" altLang="zh-CN" sz="800" b="1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8869" y="1040368"/>
            <a:ext cx="4903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LOAD_CONST    1 (&lt;code object Send&gt;)</a:t>
            </a:r>
          </a:p>
        </p:txBody>
      </p:sp>
      <p:sp>
        <p:nvSpPr>
          <p:cNvPr id="15" name="矩形 14"/>
          <p:cNvSpPr/>
          <p:nvPr/>
        </p:nvSpPr>
        <p:spPr>
          <a:xfrm>
            <a:off x="3183045" y="139440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MAKE_FUNCTION 0</a:t>
            </a:r>
          </a:p>
        </p:txBody>
      </p:sp>
      <p:sp>
        <p:nvSpPr>
          <p:cNvPr id="16" name="矩形 15"/>
          <p:cNvSpPr/>
          <p:nvPr/>
        </p:nvSpPr>
        <p:spPr>
          <a:xfrm>
            <a:off x="3183045" y="174843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STORE_NAME    1 (Send)</a:t>
            </a:r>
          </a:p>
        </p:txBody>
      </p:sp>
      <p:sp>
        <p:nvSpPr>
          <p:cNvPr id="17" name="矩形 16"/>
          <p:cNvSpPr/>
          <p:nvPr/>
        </p:nvSpPr>
        <p:spPr>
          <a:xfrm>
            <a:off x="3168869" y="5400423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5B9BD5"/>
                </a:solidFill>
                <a:latin typeface="Consolas" panose="020B0609020204030204" pitchFamily="49" charset="0"/>
              </a:rPr>
              <a:t>md_dict[“Send”]= PyFunctionObject</a:t>
            </a:r>
          </a:p>
        </p:txBody>
      </p:sp>
      <p:sp>
        <p:nvSpPr>
          <p:cNvPr id="18" name="矩形 17"/>
          <p:cNvSpPr/>
          <p:nvPr/>
        </p:nvSpPr>
        <p:spPr>
          <a:xfrm>
            <a:off x="454264" y="1409700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b="1">
                <a:solidFill>
                  <a:srgbClr val="ADAD01"/>
                </a:solidFill>
                <a:latin typeface="Consolas" panose="020B0609020204030204" pitchFamily="49" charset="0"/>
              </a:rPr>
              <a:t>    print</a:t>
            </a:r>
            <a:r>
              <a:rPr lang="zh-CN" altLang="zh-CN" sz="1600" b="1">
                <a:solidFill>
                  <a:srgbClr val="ADAD01"/>
                </a:solidFill>
                <a:latin typeface="Consolas" panose="020B0609020204030204" pitchFamily="49" charset="0"/>
              </a:rPr>
              <a:t> </a:t>
            </a:r>
            <a:r>
              <a:rPr lang="zh-CN" altLang="zh-CN" b="1">
                <a:solidFill>
                  <a:srgbClr val="ADAD01"/>
                </a:solidFill>
                <a:latin typeface="Consolas" panose="020B0609020204030204" pitchFamily="49" charset="0"/>
              </a:rPr>
              <a:t>"Send"</a:t>
            </a:r>
            <a:endParaRPr lang="zh-CN" altLang="zh-CN" sz="800" b="1">
              <a:solidFill>
                <a:srgbClr val="ADAD0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83045" y="143786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LOAD_CONST    1('Send')</a:t>
            </a:r>
          </a:p>
        </p:txBody>
      </p:sp>
      <p:sp>
        <p:nvSpPr>
          <p:cNvPr id="20" name="矩形 19"/>
          <p:cNvSpPr/>
          <p:nvPr/>
        </p:nvSpPr>
        <p:spPr>
          <a:xfrm>
            <a:off x="3183045" y="180720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PRINT_ITEM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83045" y="217653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PRINT_NEWLINE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168869" y="254586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LOAD_CONST    0(None)</a:t>
            </a:r>
          </a:p>
        </p:txBody>
      </p:sp>
      <p:sp>
        <p:nvSpPr>
          <p:cNvPr id="23" name="矩形 22"/>
          <p:cNvSpPr/>
          <p:nvPr/>
        </p:nvSpPr>
        <p:spPr>
          <a:xfrm>
            <a:off x="3183045" y="291519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RETURN_VALUE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4264" y="1697417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b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b="1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zh-CN" altLang="zh-CN" b="1">
                <a:solidFill>
                  <a:schemeClr val="accent1"/>
                </a:solidFill>
                <a:latin typeface="Consolas" panose="020B0609020204030204" pitchFamily="49" charset="0"/>
              </a:rPr>
              <a:t>CNet(object):</a:t>
            </a:r>
            <a:endParaRPr lang="zh-CN" altLang="zh-CN" sz="800" b="1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83043" y="169741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LOAD_CONST    2('CNet')</a:t>
            </a:r>
            <a:endParaRPr lang="en-US" altLang="zh-CN" b="1"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83042" y="2041081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LOAD_NAME     2(object)</a:t>
            </a:r>
            <a:endParaRPr lang="en-US" altLang="zh-CN" b="1">
              <a:latin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83041" y="2382205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BUILD_TUPLE   1</a:t>
            </a:r>
            <a:endParaRPr lang="en-US" altLang="zh-CN" b="1"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74114" y="2721407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LOAD_CONST    3(&lt;code object CNet&gt;)</a:t>
            </a:r>
            <a:endParaRPr lang="en-US" altLang="zh-CN" b="1">
              <a:latin typeface="Consolas" panose="020B060902020403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83041" y="3031505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MAKE_FUNCTION 0</a:t>
            </a:r>
            <a:endParaRPr lang="en-US" altLang="zh-CN" b="1">
              <a:latin typeface="Consolas" panose="020B060902020403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74114" y="331147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CALL_FUNCTION 0</a:t>
            </a:r>
            <a:endParaRPr lang="en-US" altLang="zh-CN" b="1">
              <a:latin typeface="Consolas" panose="020B060902020403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83041" y="3621571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BUILD_CLASS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74114" y="390095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STORE_NAME    3(CNet)</a:t>
            </a:r>
            <a:endParaRPr lang="en-US" altLang="zh-CN" b="1">
              <a:latin typeface="Consolas" panose="020B06090202040302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83045" y="5749126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5B9BD5"/>
                </a:solidFill>
                <a:latin typeface="Consolas" panose="020B0609020204030204" pitchFamily="49" charset="0"/>
              </a:rPr>
              <a:t>md_dict[“CNet”]= PyTypeObject</a:t>
            </a:r>
          </a:p>
        </p:txBody>
      </p:sp>
      <p:sp>
        <p:nvSpPr>
          <p:cNvPr id="35" name="矩形 34"/>
          <p:cNvSpPr/>
          <p:nvPr/>
        </p:nvSpPr>
        <p:spPr>
          <a:xfrm>
            <a:off x="449083" y="19567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    m_IntSize=4</a:t>
            </a:r>
            <a:endParaRPr lang="zh-CN" altLang="zh-CN" sz="800" b="1">
              <a:solidFill>
                <a:srgbClr val="7F0055"/>
              </a:solidFill>
            </a:endParaRPr>
          </a:p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    def</a:t>
            </a:r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Send(self):</a:t>
            </a:r>
            <a:endParaRPr lang="zh-CN" altLang="zh-CN" sz="800" b="1">
              <a:solidFill>
                <a:srgbClr val="7F0055"/>
              </a:solidFill>
            </a:endParaRPr>
          </a:p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        print</a:t>
            </a:r>
            <a:r>
              <a:rPr lang="zh-CN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"Send"</a:t>
            </a:r>
            <a:endParaRPr lang="zh-CN" altLang="zh-CN" b="1">
              <a:solidFill>
                <a:srgbClr val="7F0055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08402" y="204614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LOAD_CONST    0(4)</a:t>
            </a:r>
          </a:p>
        </p:txBody>
      </p:sp>
      <p:sp>
        <p:nvSpPr>
          <p:cNvPr id="44" name="矩形 43"/>
          <p:cNvSpPr/>
          <p:nvPr/>
        </p:nvSpPr>
        <p:spPr>
          <a:xfrm>
            <a:off x="3308402" y="2415479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STORE_NAME    2(m_IntSize)</a:t>
            </a:r>
          </a:p>
        </p:txBody>
      </p:sp>
      <p:sp>
        <p:nvSpPr>
          <p:cNvPr id="45" name="矩形 44"/>
          <p:cNvSpPr/>
          <p:nvPr/>
        </p:nvSpPr>
        <p:spPr>
          <a:xfrm>
            <a:off x="3308402" y="2784811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LOAD_CONST    1(&lt;code object Send&gt;)</a:t>
            </a:r>
          </a:p>
        </p:txBody>
      </p:sp>
      <p:sp>
        <p:nvSpPr>
          <p:cNvPr id="46" name="矩形 45"/>
          <p:cNvSpPr/>
          <p:nvPr/>
        </p:nvSpPr>
        <p:spPr>
          <a:xfrm>
            <a:off x="3308402" y="315414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MAKE_FUNCTION 0</a:t>
            </a:r>
          </a:p>
        </p:txBody>
      </p:sp>
      <p:sp>
        <p:nvSpPr>
          <p:cNvPr id="47" name="矩形 46"/>
          <p:cNvSpPr/>
          <p:nvPr/>
        </p:nvSpPr>
        <p:spPr>
          <a:xfrm>
            <a:off x="3308402" y="3424020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STORE_NAME    3(Send)</a:t>
            </a:r>
          </a:p>
        </p:txBody>
      </p:sp>
      <p:sp>
        <p:nvSpPr>
          <p:cNvPr id="48" name="矩形 47"/>
          <p:cNvSpPr/>
          <p:nvPr/>
        </p:nvSpPr>
        <p:spPr>
          <a:xfrm>
            <a:off x="3308402" y="371640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LOAD_LOCALS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08402" y="39862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latin typeface="Consolas" panose="020B0609020204030204" pitchFamily="49" charset="0"/>
              </a:rPr>
              <a:t>RETURN_VALUE</a:t>
            </a:r>
          </a:p>
        </p:txBody>
      </p:sp>
      <p:sp>
        <p:nvSpPr>
          <p:cNvPr id="50" name="矩形 49"/>
          <p:cNvSpPr/>
          <p:nvPr/>
        </p:nvSpPr>
        <p:spPr>
          <a:xfrm>
            <a:off x="3200015" y="1153286"/>
            <a:ext cx="4110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locals[“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m_IntSize</a:t>
            </a: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”]=4</a:t>
            </a:r>
          </a:p>
          <a:p>
            <a:pPr>
              <a:defRPr/>
            </a:pPr>
            <a:r>
              <a:rPr lang="en-US" altLang="zh-CN" b="1">
                <a:solidFill>
                  <a:srgbClr val="5B9BD5"/>
                </a:solidFill>
                <a:latin typeface="Consolas" panose="020B0609020204030204" pitchFamily="49" charset="0"/>
              </a:rPr>
              <a:t>locals</a:t>
            </a: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[“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Send</a:t>
            </a: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”]=PyFunctionObject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/>
      <p:bldP spid="6" grpId="1"/>
      <p:bldP spid="7" grpId="0"/>
      <p:bldP spid="8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8" grpId="0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3" grpId="0"/>
      <p:bldP spid="34" grpId="0"/>
      <p:bldP spid="35" grpId="0"/>
      <p:bldP spid="35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3602" y="3233386"/>
            <a:ext cx="1322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000" b="1">
                <a:solidFill>
                  <a:srgbClr val="5B9BD5"/>
                </a:solidFill>
              </a:rPr>
              <a:t>import net</a:t>
            </a:r>
          </a:p>
        </p:txBody>
      </p:sp>
      <p:sp>
        <p:nvSpPr>
          <p:cNvPr id="4" name="矩形 3"/>
          <p:cNvSpPr/>
          <p:nvPr/>
        </p:nvSpPr>
        <p:spPr>
          <a:xfrm>
            <a:off x="963602" y="2201821"/>
            <a:ext cx="6326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__import__(name[, globals[, locals[, fromlist[, level]]]])</a:t>
            </a:r>
          </a:p>
        </p:txBody>
      </p:sp>
      <p:sp>
        <p:nvSpPr>
          <p:cNvPr id="5" name="矩形 4"/>
          <p:cNvSpPr/>
          <p:nvPr/>
        </p:nvSpPr>
        <p:spPr>
          <a:xfrm>
            <a:off x="963602" y="4111063"/>
            <a:ext cx="5936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__import</a:t>
            </a:r>
            <a:r>
              <a:rPr lang="en-US" altLang="zh-CN" b="1" smtClean="0">
                <a:solidFill>
                  <a:srgbClr val="5B9BD5"/>
                </a:solidFill>
              </a:rPr>
              <a:t>__(“net”,</a:t>
            </a:r>
            <a:r>
              <a:rPr lang="en-US" altLang="zh-CN" b="1">
                <a:solidFill>
                  <a:srgbClr val="5B9BD5"/>
                </a:solidFill>
              </a:rPr>
              <a:t>globals(),locals(),None,-</a:t>
            </a:r>
            <a:r>
              <a:rPr lang="en-US" altLang="zh-CN" b="1" smtClean="0">
                <a:solidFill>
                  <a:srgbClr val="5B9BD5"/>
                </a:solidFill>
              </a:rPr>
              <a:t>1) 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54464" y="1717783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import a.b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a=__</a:t>
            </a:r>
            <a:r>
              <a:rPr lang="en-US" altLang="zh-CN" b="1">
                <a:solidFill>
                  <a:srgbClr val="5B9BD5"/>
                </a:solidFill>
              </a:rPr>
              <a:t>import__(“</a:t>
            </a:r>
            <a:r>
              <a:rPr lang="en-US" altLang="zh-CN" b="1" smtClean="0">
                <a:solidFill>
                  <a:srgbClr val="5B9BD5"/>
                </a:solidFill>
              </a:rPr>
              <a:t>a.b”,</a:t>
            </a:r>
            <a:r>
              <a:rPr lang="en-US" altLang="zh-CN" b="1">
                <a:solidFill>
                  <a:srgbClr val="5B9BD5"/>
                </a:solidFill>
              </a:rPr>
              <a:t>globals(),locals(),None,-1</a:t>
            </a:r>
            <a:r>
              <a:rPr lang="en-US" altLang="zh-CN" b="1" smtClean="0">
                <a:solidFill>
                  <a:srgbClr val="5B9BD5"/>
                </a:solidFill>
              </a:rPr>
              <a:t>)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a.b=b </a:t>
            </a:r>
          </a:p>
        </p:txBody>
      </p:sp>
      <p:sp>
        <p:nvSpPr>
          <p:cNvPr id="10" name="矩形 9"/>
          <p:cNvSpPr/>
          <p:nvPr/>
        </p:nvSpPr>
        <p:spPr>
          <a:xfrm>
            <a:off x="1254464" y="3356614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from a.b import </a:t>
            </a:r>
            <a:r>
              <a:rPr lang="en-US" altLang="zh-CN" b="1" smtClean="0">
                <a:solidFill>
                  <a:srgbClr val="5B9BD5"/>
                </a:solidFill>
              </a:rPr>
              <a:t>c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b=__</a:t>
            </a:r>
            <a:r>
              <a:rPr lang="en-US" altLang="zh-CN" b="1">
                <a:solidFill>
                  <a:srgbClr val="5B9BD5"/>
                </a:solidFill>
              </a:rPr>
              <a:t>import__(“a.b”,globals(),locals(),[‘c’],-</a:t>
            </a:r>
            <a:r>
              <a:rPr lang="en-US" altLang="zh-CN" b="1" smtClean="0">
                <a:solidFill>
                  <a:srgbClr val="5B9BD5"/>
                </a:solidFill>
              </a:rPr>
              <a:t>1)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c=b.c</a:t>
            </a:r>
          </a:p>
        </p:txBody>
      </p:sp>
      <p:sp>
        <p:nvSpPr>
          <p:cNvPr id="12" name="矩形 11"/>
          <p:cNvSpPr/>
          <p:nvPr/>
        </p:nvSpPr>
        <p:spPr>
          <a:xfrm>
            <a:off x="1254464" y="4938480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from a.b import c as </a:t>
            </a:r>
            <a:r>
              <a:rPr lang="en-US" altLang="zh-CN" b="1" smtClean="0">
                <a:solidFill>
                  <a:srgbClr val="5B9BD5"/>
                </a:solidFill>
              </a:rPr>
              <a:t>x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b=__</a:t>
            </a:r>
            <a:r>
              <a:rPr lang="en-US" altLang="zh-CN" b="1">
                <a:solidFill>
                  <a:srgbClr val="5B9BD5"/>
                </a:solidFill>
              </a:rPr>
              <a:t>import__(“a.b”,globals(),locals(),[‘c’],-</a:t>
            </a:r>
            <a:r>
              <a:rPr lang="en-US" altLang="zh-CN" b="1" smtClean="0">
                <a:solidFill>
                  <a:srgbClr val="5B9BD5"/>
                </a:solidFill>
              </a:rPr>
              <a:t>1)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x=b.c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42868" y="1734589"/>
            <a:ext cx="5735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from </a:t>
            </a:r>
            <a:r>
              <a:rPr lang="en-US" altLang="zh-CN" b="1" smtClean="0">
                <a:solidFill>
                  <a:srgbClr val="5B9BD5"/>
                </a:solidFill>
              </a:rPr>
              <a:t>a </a:t>
            </a:r>
            <a:r>
              <a:rPr lang="en-US" altLang="zh-CN" b="1">
                <a:solidFill>
                  <a:srgbClr val="5B9BD5"/>
                </a:solidFill>
              </a:rPr>
              <a:t>import </a:t>
            </a:r>
            <a:r>
              <a:rPr lang="en-US" altLang="zh-CN" b="1" smtClean="0">
                <a:solidFill>
                  <a:srgbClr val="5B9BD5"/>
                </a:solidFill>
              </a:rPr>
              <a:t>*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a=__</a:t>
            </a:r>
            <a:r>
              <a:rPr lang="en-US" altLang="zh-CN" b="1">
                <a:solidFill>
                  <a:srgbClr val="5B9BD5"/>
                </a:solidFill>
              </a:rPr>
              <a:t>import__(“a”,globals(),locals(),[‘*’],-1) </a:t>
            </a:r>
            <a:endParaRPr lang="en-US" altLang="zh-CN" b="1" smtClean="0">
              <a:solidFill>
                <a:srgbClr val="5B9BD5"/>
              </a:solidFill>
            </a:endParaRPr>
          </a:p>
          <a:p>
            <a:r>
              <a:rPr lang="en-US" altLang="zh-CN" b="1" smtClean="0">
                <a:solidFill>
                  <a:srgbClr val="5B9BD5"/>
                </a:solidFill>
              </a:rPr>
              <a:t>a1=a.a1</a:t>
            </a:r>
          </a:p>
          <a:p>
            <a:r>
              <a:rPr lang="en-US" altLang="zh-CN" b="1" smtClean="0">
                <a:solidFill>
                  <a:srgbClr val="5B9BD5"/>
                </a:solidFill>
              </a:rPr>
              <a:t>a2=a.a2 ……</a:t>
            </a:r>
          </a:p>
        </p:txBody>
      </p:sp>
      <p:sp>
        <p:nvSpPr>
          <p:cNvPr id="14" name="矩形 13"/>
          <p:cNvSpPr/>
          <p:nvPr/>
        </p:nvSpPr>
        <p:spPr>
          <a:xfrm>
            <a:off x="1042868" y="4745809"/>
            <a:ext cx="573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</a:rPr>
              <a:t>from </a:t>
            </a:r>
            <a:r>
              <a:rPr lang="en-US" altLang="zh-CN" b="1" smtClean="0">
                <a:solidFill>
                  <a:srgbClr val="5B9BD5"/>
                </a:solidFill>
              </a:rPr>
              <a:t>..a </a:t>
            </a:r>
            <a:r>
              <a:rPr lang="en-US" altLang="zh-CN" b="1">
                <a:solidFill>
                  <a:srgbClr val="5B9BD5"/>
                </a:solidFill>
              </a:rPr>
              <a:t>import b</a:t>
            </a:r>
            <a:endParaRPr lang="en-US" altLang="zh-CN" b="1" smtClean="0">
              <a:solidFill>
                <a:srgbClr val="5B9BD5"/>
              </a:solidFill>
            </a:endParaRPr>
          </a:p>
          <a:p>
            <a:r>
              <a:rPr lang="en-US" altLang="zh-CN" b="1" smtClean="0">
                <a:solidFill>
                  <a:srgbClr val="5B9BD5"/>
                </a:solidFill>
              </a:rPr>
              <a:t>a=__</a:t>
            </a:r>
            <a:r>
              <a:rPr lang="en-US" altLang="zh-CN" b="1">
                <a:solidFill>
                  <a:srgbClr val="5B9BD5"/>
                </a:solidFill>
              </a:rPr>
              <a:t>import</a:t>
            </a:r>
            <a:r>
              <a:rPr lang="en-US" altLang="zh-CN" b="1" smtClean="0">
                <a:solidFill>
                  <a:srgbClr val="5B9BD5"/>
                </a:solidFill>
              </a:rPr>
              <a:t>__(“a”,</a:t>
            </a:r>
            <a:r>
              <a:rPr lang="en-US" altLang="zh-CN" b="1">
                <a:solidFill>
                  <a:srgbClr val="5B9BD5"/>
                </a:solidFill>
              </a:rPr>
              <a:t>globals(),locals</a:t>
            </a:r>
            <a:r>
              <a:rPr lang="en-US" altLang="zh-CN" b="1" smtClean="0">
                <a:solidFill>
                  <a:srgbClr val="5B9BD5"/>
                </a:solidFill>
              </a:rPr>
              <a:t>(),[‘b’],2)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b</a:t>
            </a:r>
            <a:r>
              <a:rPr lang="en-US" altLang="zh-CN" b="1" smtClean="0">
                <a:solidFill>
                  <a:srgbClr val="5B9BD5"/>
                </a:solidFill>
              </a:rPr>
              <a:t>=a.b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5463726" y="1830811"/>
            <a:ext cx="1405607" cy="5703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__all__</a:t>
            </a:r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247045" y="2631493"/>
            <a:ext cx="1617203" cy="5703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_private</a:t>
            </a:r>
            <a:endParaRPr lang="zh-CN" altLang="en-US"/>
          </a:p>
        </p:txBody>
      </p:sp>
      <p:sp>
        <p:nvSpPr>
          <p:cNvPr id="8" name="云形 7"/>
          <p:cNvSpPr/>
          <p:nvPr/>
        </p:nvSpPr>
        <p:spPr>
          <a:xfrm>
            <a:off x="5108548" y="5149157"/>
            <a:ext cx="1617203" cy="8071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a/b</a:t>
            </a:r>
          </a:p>
          <a:p>
            <a:pPr algn="ctr"/>
            <a:r>
              <a:rPr lang="en-US" altLang="zh-CN" smtClean="0"/>
              <a:t>c/</a:t>
            </a:r>
            <a:r>
              <a:rPr lang="en-US" altLang="zh-CN" sz="2000" b="1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矩形 8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3296" y="2660003"/>
            <a:ext cx="6257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mod=MyImport(sMod)</a:t>
            </a:r>
            <a:endParaRPr lang="en-US" altLang="zh-CN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497" y="1194661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加载</a:t>
            </a:r>
            <a:r>
              <a:rPr lang="zh-CN" altLang="en-US" sz="4000" b="1">
                <a:solidFill>
                  <a:srgbClr val="5B9BD5"/>
                </a:solidFill>
              </a:rPr>
              <a:t>机制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497" y="2689166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热更新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3497" y="4183672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实际问题</a:t>
            </a:r>
            <a:endParaRPr lang="zh-CN" altLang="en-US" sz="40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03296" y="1712558"/>
            <a:ext cx="6257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def MyImport(sMod):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</a:t>
            </a:r>
            <a:r>
              <a:rPr lang="en-US" altLang="zh-CN" b="1">
                <a:solidFill>
                  <a:srgbClr val="5B9BD5"/>
                </a:solidFill>
              </a:rPr>
              <a:t>exec(“import %s”%sMod</a:t>
            </a:r>
            <a:r>
              <a:rPr lang="en-US" altLang="zh-CN" b="1" smtClean="0">
                <a:solidFill>
                  <a:srgbClr val="5B9BD5"/>
                </a:solidFill>
              </a:rPr>
              <a:t>)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return eval(sMod)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296" y="554703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__import__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3296" y="4146713"/>
            <a:ext cx="6257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def MyImport(sMod):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__</a:t>
            </a:r>
            <a:r>
              <a:rPr lang="en-US" altLang="zh-CN" b="1">
                <a:solidFill>
                  <a:srgbClr val="5B9BD5"/>
                </a:solidFill>
              </a:rPr>
              <a:t>import__(sMod,globals(),locals</a:t>
            </a:r>
            <a:r>
              <a:rPr lang="en-US" altLang="zh-CN" b="1" smtClean="0">
                <a:solidFill>
                  <a:srgbClr val="5B9BD5"/>
                </a:solidFill>
              </a:rPr>
              <a:t>(),None,-</a:t>
            </a:r>
            <a:r>
              <a:rPr lang="en-US" altLang="zh-CN" b="1">
                <a:solidFill>
                  <a:srgbClr val="5B9BD5"/>
                </a:solidFill>
              </a:rPr>
              <a:t>1</a:t>
            </a:r>
            <a:r>
              <a:rPr lang="en-US" altLang="zh-CN" b="1" smtClean="0">
                <a:solidFill>
                  <a:srgbClr val="5B9BD5"/>
                </a:solidFill>
              </a:rPr>
              <a:t>)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return sys.modules[sMod]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296" y="5456653"/>
            <a:ext cx="6257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def MyImport(sMod):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return __import__(sMod,globals(),locals(),[‘__name__’],-1) 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3296" y="3113772"/>
            <a:ext cx="6257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def MyImport(sMod):</a:t>
            </a:r>
          </a:p>
          <a:p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   importlib.import_module(sMod</a:t>
            </a:r>
            <a:r>
              <a:rPr lang="en-US" altLang="zh-CN" b="1">
                <a:solidFill>
                  <a:srgbClr val="5B9BD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77593" y="554703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热</a:t>
            </a:r>
            <a:r>
              <a:rPr lang="zh-CN" altLang="en-US" sz="3200" b="1" smtClean="0">
                <a:solidFill>
                  <a:srgbClr val="5B9BD5"/>
                </a:solidFill>
              </a:rPr>
              <a:t>更新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7592" y="1614316"/>
            <a:ext cx="6257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>
                <a:solidFill>
                  <a:srgbClr val="5B9BD5"/>
                </a:solidFill>
              </a:rPr>
              <a:t>进程</a:t>
            </a:r>
            <a:r>
              <a:rPr lang="zh-CN" altLang="en-US" b="1">
                <a:solidFill>
                  <a:srgbClr val="5B9BD5"/>
                </a:solidFill>
              </a:rPr>
              <a:t>不重</a:t>
            </a:r>
            <a:r>
              <a:rPr lang="zh-CN" altLang="en-US" b="1" smtClean="0">
                <a:solidFill>
                  <a:srgbClr val="5B9BD5"/>
                </a:solidFill>
              </a:rPr>
              <a:t>启，代码更新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7592" y="262087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开发期，提升效率</a:t>
            </a:r>
          </a:p>
        </p:txBody>
      </p:sp>
      <p:sp>
        <p:nvSpPr>
          <p:cNvPr id="3" name="矩形 2"/>
          <p:cNvSpPr/>
          <p:nvPr/>
        </p:nvSpPr>
        <p:spPr>
          <a:xfrm>
            <a:off x="877592" y="362744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运维期</a:t>
            </a:r>
            <a:r>
              <a:rPr lang="zh-CN" altLang="en-US" b="1" smtClean="0">
                <a:solidFill>
                  <a:srgbClr val="5B9BD5"/>
                </a:solidFill>
              </a:rPr>
              <a:t>，维护成本</a:t>
            </a:r>
            <a:endParaRPr lang="zh-CN" altLang="en-US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49634" y="554703"/>
            <a:ext cx="127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reload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3477030" y="21095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477030" y="40653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/>
        </p:nvCxnSpPr>
        <p:spPr>
          <a:xfrm>
            <a:off x="4221019" y="2589177"/>
            <a:ext cx="0" cy="1476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001076" y="40653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md_dict</a:t>
            </a:r>
            <a:endParaRPr lang="zh-CN" altLang="en-US" b="1"/>
          </a:p>
        </p:txBody>
      </p:sp>
      <p:cxnSp>
        <p:nvCxnSpPr>
          <p:cNvPr id="18" name="直接箭头连接符 17"/>
          <p:cNvCxnSpPr>
            <a:stCxn id="15" idx="3"/>
            <a:endCxn id="17" idx="1"/>
          </p:cNvCxnSpPr>
          <p:nvPr/>
        </p:nvCxnSpPr>
        <p:spPr>
          <a:xfrm>
            <a:off x="4965008" y="4305155"/>
            <a:ext cx="10360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20669"/>
              </p:ext>
            </p:extLst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objects.py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87428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CNet(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Send(</a:t>
            </a:r>
            <a:r>
              <a:rPr lang="zh-CN" altLang="zh-CN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2A00FF"/>
                </a:solidFill>
                <a:latin typeface="Consolas" panose="020B0609020204030204" pitchFamily="49" charset="0"/>
              </a:rPr>
              <a:t>"Send"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3162615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import net 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oNet=net.CNet()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oNet.Send()------------------&gt;Send</a:t>
            </a:r>
          </a:p>
        </p:txBody>
      </p:sp>
      <p:sp>
        <p:nvSpPr>
          <p:cNvPr id="14" name="任意多边形 13"/>
          <p:cNvSpPr/>
          <p:nvPr/>
        </p:nvSpPr>
        <p:spPr>
          <a:xfrm rot="989981" flipH="1">
            <a:off x="1614956" y="1140052"/>
            <a:ext cx="2042068" cy="1069950"/>
          </a:xfrm>
          <a:custGeom>
            <a:avLst/>
            <a:gdLst>
              <a:gd name="connsiteX0" fmla="*/ 2133815 w 2133815"/>
              <a:gd name="connsiteY0" fmla="*/ 1342003 h 1342003"/>
              <a:gd name="connsiteX1" fmla="*/ 1347884 w 2133815"/>
              <a:gd name="connsiteY1" fmla="*/ 4410 h 1342003"/>
              <a:gd name="connsiteX2" fmla="*/ 116089 w 2133815"/>
              <a:gd name="connsiteY2" fmla="*/ 911253 h 1342003"/>
              <a:gd name="connsiteX3" fmla="*/ 123646 w 2133815"/>
              <a:gd name="connsiteY3" fmla="*/ 918810 h 134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815" h="1342003">
                <a:moveTo>
                  <a:pt x="2133815" y="1342003"/>
                </a:moveTo>
                <a:cubicBezTo>
                  <a:pt x="1908993" y="709102"/>
                  <a:pt x="1684171" y="76202"/>
                  <a:pt x="1347884" y="4410"/>
                </a:cubicBezTo>
                <a:cubicBezTo>
                  <a:pt x="1011597" y="-67382"/>
                  <a:pt x="320129" y="758853"/>
                  <a:pt x="116089" y="911253"/>
                </a:cubicBezTo>
                <a:cubicBezTo>
                  <a:pt x="-87951" y="1063653"/>
                  <a:pt x="17847" y="991231"/>
                  <a:pt x="123646" y="918810"/>
                </a:cubicBezTo>
              </a:path>
            </a:pathLst>
          </a:custGeom>
          <a:noFill/>
          <a:ln w="25400">
            <a:solidFill>
              <a:srgbClr val="ADAD01"/>
            </a:solidFill>
            <a:headEnd type="stealth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objects.py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62615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import net 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oNet=net.CNet()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oNet.Send()------------------&gt;Send</a:t>
            </a:r>
          </a:p>
        </p:txBody>
      </p:sp>
      <p:sp>
        <p:nvSpPr>
          <p:cNvPr id="4" name="矩形 3"/>
          <p:cNvSpPr/>
          <p:nvPr/>
        </p:nvSpPr>
        <p:spPr>
          <a:xfrm>
            <a:off x="3162615" y="30631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reload(net</a:t>
            </a:r>
            <a:r>
              <a:rPr lang="en-US" altLang="zh-CN" smtClean="0">
                <a:latin typeface="Consolas" panose="020B0609020204030204" pitchFamily="49" charset="0"/>
              </a:rPr>
              <a:t>)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>
                <a:latin typeface="Consolas" panose="020B0609020204030204" pitchFamily="49" charset="0"/>
              </a:rPr>
              <a:t>oNet.Send()------------------&gt;</a:t>
            </a:r>
            <a:r>
              <a:rPr lang="en-US" altLang="zh-CN" smtClean="0">
                <a:latin typeface="Consolas" panose="020B0609020204030204" pitchFamily="49" charset="0"/>
              </a:rPr>
              <a:t>Send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428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CNet(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Send(</a:t>
            </a:r>
            <a:r>
              <a:rPr lang="zh-CN" altLang="zh-CN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487428" y="2731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CNet(object):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Send(self):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print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endParaRPr lang="zh-CN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2985298" flipH="1">
            <a:off x="1580997" y="497600"/>
            <a:ext cx="2666110" cy="1069950"/>
          </a:xfrm>
          <a:custGeom>
            <a:avLst/>
            <a:gdLst>
              <a:gd name="connsiteX0" fmla="*/ 2133815 w 2133815"/>
              <a:gd name="connsiteY0" fmla="*/ 1342003 h 1342003"/>
              <a:gd name="connsiteX1" fmla="*/ 1347884 w 2133815"/>
              <a:gd name="connsiteY1" fmla="*/ 4410 h 1342003"/>
              <a:gd name="connsiteX2" fmla="*/ 116089 w 2133815"/>
              <a:gd name="connsiteY2" fmla="*/ 911253 h 1342003"/>
              <a:gd name="connsiteX3" fmla="*/ 123646 w 2133815"/>
              <a:gd name="connsiteY3" fmla="*/ 918810 h 134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815" h="1342003">
                <a:moveTo>
                  <a:pt x="2133815" y="1342003"/>
                </a:moveTo>
                <a:cubicBezTo>
                  <a:pt x="1908993" y="709102"/>
                  <a:pt x="1684171" y="76202"/>
                  <a:pt x="1347884" y="4410"/>
                </a:cubicBezTo>
                <a:cubicBezTo>
                  <a:pt x="1011597" y="-67382"/>
                  <a:pt x="320129" y="758853"/>
                  <a:pt x="116089" y="911253"/>
                </a:cubicBezTo>
                <a:cubicBezTo>
                  <a:pt x="-87951" y="1063653"/>
                  <a:pt x="17847" y="991231"/>
                  <a:pt x="123646" y="918810"/>
                </a:cubicBezTo>
              </a:path>
            </a:pathLst>
          </a:custGeom>
          <a:noFill/>
          <a:ln w="25400">
            <a:solidFill>
              <a:srgbClr val="ADAD01"/>
            </a:solidFill>
            <a:headEnd type="stealth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objects.py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62615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import net 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oNet=net.CNet()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oNet.Send()------------------&gt;Send</a:t>
            </a:r>
          </a:p>
        </p:txBody>
      </p:sp>
      <p:sp>
        <p:nvSpPr>
          <p:cNvPr id="4" name="矩形 3"/>
          <p:cNvSpPr/>
          <p:nvPr/>
        </p:nvSpPr>
        <p:spPr>
          <a:xfrm>
            <a:off x="3162615" y="30631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reload(net</a:t>
            </a:r>
            <a:r>
              <a:rPr lang="en-US" altLang="zh-CN" smtClean="0">
                <a:latin typeface="Consolas" panose="020B0609020204030204" pitchFamily="49" charset="0"/>
              </a:rPr>
              <a:t>)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>
                <a:latin typeface="Consolas" panose="020B0609020204030204" pitchFamily="49" charset="0"/>
              </a:rPr>
              <a:t>oNet.Send()------------------&gt;</a:t>
            </a:r>
            <a:r>
              <a:rPr lang="en-US" altLang="zh-CN" smtClean="0">
                <a:latin typeface="Consolas" panose="020B0609020204030204" pitchFamily="49" charset="0"/>
              </a:rPr>
              <a:t>Send</a:t>
            </a:r>
          </a:p>
          <a:p>
            <a:pPr>
              <a:defRPr/>
            </a:pPr>
            <a:endParaRPr lang="en-US" altLang="zh-CN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mtClean="0">
                <a:latin typeface="Consolas" panose="020B0609020204030204" pitchFamily="49" charset="0"/>
              </a:rPr>
              <a:t>oNet.__class__=net.CNet</a:t>
            </a:r>
          </a:p>
          <a:p>
            <a:pPr>
              <a:defRPr/>
            </a:pPr>
            <a:r>
              <a:rPr lang="en-US" altLang="zh-CN" smtClean="0">
                <a:latin typeface="Consolas" panose="020B0609020204030204" pitchFamily="49" charset="0"/>
              </a:rPr>
              <a:t>oNet.Send()------------------&gt;Recv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428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CNet(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Send(</a:t>
            </a:r>
            <a:r>
              <a:rPr lang="zh-CN" altLang="zh-CN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487428" y="2731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CNet(object):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Send(self):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print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endParaRPr lang="zh-CN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989981" flipH="1">
            <a:off x="1614956" y="1140052"/>
            <a:ext cx="2042068" cy="1069950"/>
          </a:xfrm>
          <a:custGeom>
            <a:avLst/>
            <a:gdLst>
              <a:gd name="connsiteX0" fmla="*/ 2133815 w 2133815"/>
              <a:gd name="connsiteY0" fmla="*/ 1342003 h 1342003"/>
              <a:gd name="connsiteX1" fmla="*/ 1347884 w 2133815"/>
              <a:gd name="connsiteY1" fmla="*/ 4410 h 1342003"/>
              <a:gd name="connsiteX2" fmla="*/ 116089 w 2133815"/>
              <a:gd name="connsiteY2" fmla="*/ 911253 h 1342003"/>
              <a:gd name="connsiteX3" fmla="*/ 123646 w 2133815"/>
              <a:gd name="connsiteY3" fmla="*/ 918810 h 134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815" h="1342003">
                <a:moveTo>
                  <a:pt x="2133815" y="1342003"/>
                </a:moveTo>
                <a:cubicBezTo>
                  <a:pt x="1908993" y="709102"/>
                  <a:pt x="1684171" y="76202"/>
                  <a:pt x="1347884" y="4410"/>
                </a:cubicBezTo>
                <a:cubicBezTo>
                  <a:pt x="1011597" y="-67382"/>
                  <a:pt x="320129" y="758853"/>
                  <a:pt x="116089" y="911253"/>
                </a:cubicBezTo>
                <a:cubicBezTo>
                  <a:pt x="-87951" y="1063653"/>
                  <a:pt x="17847" y="991231"/>
                  <a:pt x="123646" y="918810"/>
                </a:cubicBezTo>
              </a:path>
            </a:pathLst>
          </a:custGeom>
          <a:noFill/>
          <a:ln w="25400">
            <a:solidFill>
              <a:srgbClr val="ADAD01"/>
            </a:solidFill>
            <a:headEnd type="stealth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39"/>
                <a:gridCol w="491206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objects.py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62615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import net 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oNet=net.CNet()</a:t>
            </a:r>
          </a:p>
          <a:p>
            <a:r>
              <a:rPr lang="en-US" altLang="zh-CN">
                <a:latin typeface="Consolas" panose="020B0609020204030204" pitchFamily="49" charset="0"/>
              </a:rPr>
              <a:t>oNet.Send()------------------&gt;Send</a:t>
            </a:r>
          </a:p>
        </p:txBody>
      </p:sp>
      <p:sp>
        <p:nvSpPr>
          <p:cNvPr id="4" name="矩形 3"/>
          <p:cNvSpPr/>
          <p:nvPr/>
        </p:nvSpPr>
        <p:spPr>
          <a:xfrm>
            <a:off x="3162615" y="30631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reload(net</a:t>
            </a:r>
            <a:r>
              <a:rPr lang="en-US" altLang="zh-CN" smtClean="0">
                <a:latin typeface="Consolas" panose="020B0609020204030204" pitchFamily="49" charset="0"/>
              </a:rPr>
              <a:t>)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>
                <a:latin typeface="Consolas" panose="020B0609020204030204" pitchFamily="49" charset="0"/>
              </a:rPr>
              <a:t>oNet.Send()------------------&gt;</a:t>
            </a:r>
            <a:r>
              <a:rPr lang="en-US" altLang="zh-CN" smtClean="0">
                <a:latin typeface="Consolas" panose="020B0609020204030204" pitchFamily="49" charset="0"/>
              </a:rPr>
              <a:t>Send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428" y="1818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CNet(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Send(</a:t>
            </a:r>
            <a:r>
              <a:rPr lang="zh-CN" altLang="zh-CN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zh-CN" altLang="zh-CN" sz="800"/>
          </a:p>
          <a:p>
            <a:pPr lvl="0"/>
            <a:r>
              <a:rPr lang="zh-CN" altLang="zh-CN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487428" y="2731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CNet(object):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Send(self):</a:t>
            </a:r>
            <a:endParaRPr lang="zh-CN" altLang="zh-CN" sz="8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zh-CN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print</a:t>
            </a: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Recv</a:t>
            </a:r>
            <a:r>
              <a:rPr lang="zh-CN" altLang="zh-CN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endParaRPr lang="zh-CN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2985298" flipH="1">
            <a:off x="1580997" y="497600"/>
            <a:ext cx="2666110" cy="1069950"/>
          </a:xfrm>
          <a:custGeom>
            <a:avLst/>
            <a:gdLst>
              <a:gd name="connsiteX0" fmla="*/ 2133815 w 2133815"/>
              <a:gd name="connsiteY0" fmla="*/ 1342003 h 1342003"/>
              <a:gd name="connsiteX1" fmla="*/ 1347884 w 2133815"/>
              <a:gd name="connsiteY1" fmla="*/ 4410 h 1342003"/>
              <a:gd name="connsiteX2" fmla="*/ 116089 w 2133815"/>
              <a:gd name="connsiteY2" fmla="*/ 911253 h 1342003"/>
              <a:gd name="connsiteX3" fmla="*/ 123646 w 2133815"/>
              <a:gd name="connsiteY3" fmla="*/ 918810 h 134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815" h="1342003">
                <a:moveTo>
                  <a:pt x="2133815" y="1342003"/>
                </a:moveTo>
                <a:cubicBezTo>
                  <a:pt x="1908993" y="709102"/>
                  <a:pt x="1684171" y="76202"/>
                  <a:pt x="1347884" y="4410"/>
                </a:cubicBezTo>
                <a:cubicBezTo>
                  <a:pt x="1011597" y="-67382"/>
                  <a:pt x="320129" y="758853"/>
                  <a:pt x="116089" y="911253"/>
                </a:cubicBezTo>
                <a:cubicBezTo>
                  <a:pt x="-87951" y="1063653"/>
                  <a:pt x="17847" y="991231"/>
                  <a:pt x="123646" y="918810"/>
                </a:cubicBezTo>
              </a:path>
            </a:pathLst>
          </a:custGeom>
          <a:noFill/>
          <a:ln w="25400">
            <a:solidFill>
              <a:srgbClr val="ADAD01"/>
            </a:solidFill>
            <a:headEnd type="stealth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209017" y="733031"/>
            <a:ext cx="574441" cy="1473620"/>
          </a:xfrm>
          <a:custGeom>
            <a:avLst/>
            <a:gdLst>
              <a:gd name="connsiteX0" fmla="*/ 574441 w 574441"/>
              <a:gd name="connsiteY0" fmla="*/ 0 h 1473620"/>
              <a:gd name="connsiteX1" fmla="*/ 107 w 574441"/>
              <a:gd name="connsiteY1" fmla="*/ 657461 h 1473620"/>
              <a:gd name="connsiteX2" fmla="*/ 536656 w 574441"/>
              <a:gd name="connsiteY2" fmla="*/ 1473620 h 147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441" h="1473620">
                <a:moveTo>
                  <a:pt x="574441" y="0"/>
                </a:moveTo>
                <a:cubicBezTo>
                  <a:pt x="290423" y="205929"/>
                  <a:pt x="6405" y="411858"/>
                  <a:pt x="107" y="657461"/>
                </a:cubicBezTo>
                <a:cubicBezTo>
                  <a:pt x="-6191" y="903064"/>
                  <a:pt x="265232" y="1188342"/>
                  <a:pt x="536656" y="1473620"/>
                </a:cubicBezTo>
              </a:path>
            </a:pathLst>
          </a:custGeom>
          <a:noFill/>
          <a:ln w="25400">
            <a:solidFill>
              <a:srgbClr val="ADAD0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54674"/>
              </p:ext>
            </p:extLst>
          </p:nvPr>
        </p:nvGraphicFramePr>
        <p:xfrm>
          <a:off x="487427" y="952186"/>
          <a:ext cx="7825299" cy="478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299"/>
              </a:tblGrid>
              <a:tr h="4783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xreload(mod):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olddict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mod.__dict__.copy()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reload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(mod)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newdict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mod.__dict__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oldnames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(olddict)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newnames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(newdict)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name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oldnames&amp;newnames: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newdict[name]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_update(olddict[name],newdict[name])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name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oldnames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newnames: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del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newdict[name] 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87427" y="952186"/>
          <a:ext cx="78252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299"/>
              </a:tblGrid>
              <a:tr h="4783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_update(oldobj,newobj):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oldobj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newobj: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newobj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(oldobj)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(newobj):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newobj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inspect.isclass(newobj):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_update_class(oldobj,newobj)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inspect.isfunction(newobj):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_update_function(oldobj,newobj)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isinstance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(newobj,types.methodtype):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_update_method(oldobj,newobj)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isinstance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(newobj,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classmethod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_update_classmethod(oldobj,newobj)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isinstance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(newobj,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staticmethod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_update_staticmethod(oldobj,newobj)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newobj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87427" y="952186"/>
          <a:ext cx="7825299" cy="478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299"/>
              </a:tblGrid>
              <a:tr h="4783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_update_function(oldfunc,newfunc):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oldfunc.__doc__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newfunc.__doc__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oldfunc.__dict__.update(newfunc.__dict__)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oldfunc.__code__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newfunc.__code__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oldfunc.__defaults__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newfunc.__defaults__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oldfunc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2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790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A=1</a:t>
            </a:r>
          </a:p>
        </p:txBody>
      </p:sp>
      <p:sp>
        <p:nvSpPr>
          <p:cNvPr id="6" name="矩形 5"/>
          <p:cNvSpPr/>
          <p:nvPr/>
        </p:nvSpPr>
        <p:spPr>
          <a:xfrm>
            <a:off x="3555375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def F</a:t>
            </a:r>
          </a:p>
        </p:txBody>
      </p:sp>
      <p:sp>
        <p:nvSpPr>
          <p:cNvPr id="7" name="椭圆 6"/>
          <p:cNvSpPr/>
          <p:nvPr/>
        </p:nvSpPr>
        <p:spPr>
          <a:xfrm>
            <a:off x="4676117" y="1401679"/>
            <a:ext cx="1986742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460981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6774806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5527896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class C</a:t>
            </a:r>
          </a:p>
        </p:txBody>
      </p:sp>
      <p:cxnSp>
        <p:nvCxnSpPr>
          <p:cNvPr id="15" name="直接箭头连接符 14"/>
          <p:cNvCxnSpPr>
            <a:stCxn id="10" idx="2"/>
            <a:endCxn id="5" idx="0"/>
          </p:cNvCxnSpPr>
          <p:nvPr/>
        </p:nvCxnSpPr>
        <p:spPr>
          <a:xfrm flipH="1">
            <a:off x="2064990" y="3793665"/>
            <a:ext cx="1947585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6" idx="0"/>
          </p:cNvCxnSpPr>
          <p:nvPr/>
        </p:nvCxnSpPr>
        <p:spPr>
          <a:xfrm>
            <a:off x="4012575" y="3793665"/>
            <a:ext cx="0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>
            <a:off x="4012575" y="3793665"/>
            <a:ext cx="1972521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  <a:endCxn id="10" idx="0"/>
          </p:cNvCxnSpPr>
          <p:nvPr/>
        </p:nvCxnSpPr>
        <p:spPr>
          <a:xfrm flipH="1">
            <a:off x="4012575" y="2316079"/>
            <a:ext cx="1656913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4"/>
            <a:endCxn id="12" idx="0"/>
          </p:cNvCxnSpPr>
          <p:nvPr/>
        </p:nvCxnSpPr>
        <p:spPr>
          <a:xfrm>
            <a:off x="5669488" y="2316079"/>
            <a:ext cx="1656912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7599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8780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代码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49224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片段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34312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模块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64169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9" grpId="0"/>
      <p:bldP spid="20" grpId="0"/>
      <p:bldP spid="21" grpId="0"/>
      <p:bldP spid="24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76055"/>
              </p:ext>
            </p:extLst>
          </p:nvPr>
        </p:nvGraphicFramePr>
        <p:xfrm>
          <a:off x="487427" y="952186"/>
          <a:ext cx="7825299" cy="478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299"/>
              </a:tblGrid>
              <a:tr h="4783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_update_method(oldmeth,newmeth):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_update(oldmeth.im_func,newmeth.im_func)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oldmeth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_update_classmethod(oldcm,newcm):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_update(oldcm.__func__,newcm.__func__)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oldcm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_update_staticmethod(oldsm,newsm):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_update(oldsm.__func__,newsm.__func__)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oldsm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5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80382"/>
              </p:ext>
            </p:extLst>
          </p:nvPr>
        </p:nvGraphicFramePr>
        <p:xfrm>
          <a:off x="487427" y="952186"/>
          <a:ext cx="7825299" cy="478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299"/>
              </a:tblGrid>
              <a:tr h="4783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_update_class(oldclass,newclass):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olddict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oldclass.__dict__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newdict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newclass.__dict__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oldnames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(olddict)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newnames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(newdict)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name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newnames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oldnames: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setattr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(oldclass,name,newdict[name])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name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oldnames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newnames: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delattr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(oldclass,name)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name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oldnames&amp;newnames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</a:rPr>
                        <a:t>"__dict__"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</a:rPr>
                        <a:t>"__doc__"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}: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setattr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(oldclass,name,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_update(olddict[name],newdict[name]))</a:t>
                      </a: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oldclass</a:t>
                      </a:r>
                      <a:endParaRPr kumimoji="0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4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04854"/>
              </p:ext>
            </p:extLst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379"/>
                <a:gridCol w="394812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b.py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import b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import 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71607" y="5547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B9BD5"/>
                </a:solidFill>
              </a:rPr>
              <a:t>循环导入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48925"/>
              </p:ext>
            </p:extLst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379"/>
                <a:gridCol w="394812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b.py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import b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m_a=1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import a</a:t>
                      </a:r>
                    </a:p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print a.m_a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71607" y="5547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B9BD5"/>
                </a:solidFill>
              </a:rPr>
              <a:t>循环导入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5616" y="1751980"/>
            <a:ext cx="191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sys.</a:t>
            </a:r>
            <a:r>
              <a:rPr lang="zh-CN" altLang="en-US"/>
              <a:t>modules</a:t>
            </a:r>
            <a:r>
              <a:rPr lang="zh-CN" altLang="en-US" smtClean="0"/>
              <a:t>[</a:t>
            </a:r>
            <a:r>
              <a:rPr lang="en-US" altLang="zh-CN" smtClean="0"/>
              <a:t>‘a’</a:t>
            </a:r>
            <a:r>
              <a:rPr lang="zh-CN" altLang="en-US" smtClean="0"/>
              <a:t>]=</a:t>
            </a:r>
            <a:r>
              <a:rPr lang="zh-CN" altLang="en-US"/>
              <a:t>a</a:t>
            </a:r>
          </a:p>
        </p:txBody>
      </p:sp>
      <p:sp>
        <p:nvSpPr>
          <p:cNvPr id="6" name="矩形 5"/>
          <p:cNvSpPr/>
          <p:nvPr/>
        </p:nvSpPr>
        <p:spPr>
          <a:xfrm>
            <a:off x="1903943" y="2297220"/>
            <a:ext cx="1936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sys.</a:t>
            </a:r>
            <a:r>
              <a:rPr lang="zh-CN" altLang="en-US"/>
              <a:t>modules</a:t>
            </a:r>
            <a:r>
              <a:rPr lang="zh-CN" altLang="en-US" smtClean="0"/>
              <a:t>[</a:t>
            </a:r>
            <a:r>
              <a:rPr lang="en-US" altLang="zh-CN" smtClean="0"/>
              <a:t>‘b</a:t>
            </a:r>
            <a:r>
              <a:rPr lang="zh-CN" altLang="en-US" smtClean="0"/>
              <a:t>']=</a:t>
            </a:r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25616" y="1382648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import a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83335" y="2297278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b.a=a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83335" y="285498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a.m_a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95844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smtClean="0">
                          <a:solidFill>
                            <a:schemeClr val="accent1"/>
                          </a:solidFill>
                        </a:rPr>
                        <a:t>__init__.</a:t>
                      </a:r>
                      <a:r>
                        <a:rPr lang="en-US" altLang="zh-CN" smtClean="0">
                          <a:solidFill>
                            <a:schemeClr val="accent1"/>
                          </a:solidFill>
                        </a:rPr>
                        <a:t>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item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npc</a:t>
                      </a:r>
                      <a:endParaRPr lang="en-US" altLang="zh-CN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59741" y="547146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主模</a:t>
            </a:r>
            <a:r>
              <a:rPr lang="zh-CN" altLang="en-US" sz="3200" b="1" smtClean="0">
                <a:solidFill>
                  <a:srgbClr val="5B9BD5"/>
                </a:solidFill>
              </a:rPr>
              <a:t>块避免导入其他模块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26225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smtClean="0">
                          <a:solidFill>
                            <a:schemeClr val="accent1"/>
                          </a:solidFill>
                        </a:rPr>
                        <a:t>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st1001</a:t>
                      </a:r>
                      <a:r>
                        <a:rPr lang="en-US" altLang="zh-CN" sz="1800" b="1" smtClean="0">
                          <a:solidFill>
                            <a:schemeClr val="tx1"/>
                          </a:solidFill>
                        </a:rPr>
                        <a:t>.py</a:t>
                      </a:r>
                      <a:endParaRPr lang="en-US" altLang="zh-CN" sz="1800" b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st1002.py</a:t>
                      </a:r>
                      <a:endParaRPr lang="en-US" altLang="zh-CN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st1001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st1002</a:t>
                      </a:r>
                      <a:endParaRPr lang="en-US" altLang="zh-CN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59741" y="547146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主模</a:t>
            </a:r>
            <a:r>
              <a:rPr lang="zh-CN" altLang="en-US" sz="3200" b="1" smtClean="0">
                <a:solidFill>
                  <a:srgbClr val="5B9BD5"/>
                </a:solidFill>
              </a:rPr>
              <a:t>块避免导入其他模块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06661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st1001</a:t>
                      </a:r>
                      <a:r>
                        <a:rPr lang="en-US" altLang="zh-CN" sz="1800" b="1" smtClean="0">
                          <a:solidFill>
                            <a:schemeClr val="tx1"/>
                          </a:solidFill>
                        </a:rPr>
                        <a:t>.py</a:t>
                      </a:r>
                      <a:endParaRPr lang="en-US" altLang="zh-CN" sz="1800" b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st1002.py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smtClean="0">
                          <a:solidFill>
                            <a:schemeClr val="accent1"/>
                          </a:solidFill>
                        </a:rPr>
                        <a:t>load.py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mtClean="0">
                        <a:solidFill>
                          <a:srgbClr val="5B9BD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st1001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st1002</a:t>
                      </a:r>
                      <a:endParaRPr lang="en-US" altLang="zh-CN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9741" y="547146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主模</a:t>
            </a:r>
            <a:r>
              <a:rPr lang="zh-CN" altLang="en-US" sz="3200" b="1" smtClean="0">
                <a:solidFill>
                  <a:srgbClr val="5B9BD5"/>
                </a:solidFill>
              </a:rPr>
              <a:t>块避免导入其他模块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1672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mtClean="0">
                          <a:solidFill>
                            <a:schemeClr val="accent1"/>
                          </a:solidFill>
                        </a:rPr>
                        <a:t> st1001</a:t>
                      </a:r>
                      <a:r>
                        <a:rPr lang="en-US" altLang="zh-CN" sz="1800" b="1" smtClean="0">
                          <a:solidFill>
                            <a:schemeClr val="accent1"/>
                          </a:solidFill>
                        </a:rPr>
                        <a:t>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st1002.py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huodong.biwu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3756" y="547146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避免导入其他模块的子模块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49004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mtClean="0">
                          <a:solidFill>
                            <a:schemeClr val="accent1"/>
                          </a:solidFill>
                        </a:rPr>
                        <a:t> st1001</a:t>
                      </a:r>
                      <a:r>
                        <a:rPr lang="en-US" altLang="zh-CN" sz="1800" b="1" smtClean="0">
                          <a:solidFill>
                            <a:schemeClr val="accent1"/>
                          </a:solidFill>
                        </a:rPr>
                        <a:t>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st1002.py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huodong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hobj=huodong.GetHuoDong(“biwu”)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3756" y="547146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避免导入其他模块的子模块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44922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huodong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zh-CN" smtClean="0">
                          <a:solidFill>
                            <a:schemeClr val="accent1"/>
                          </a:solidFill>
                        </a:rPr>
                        <a:t>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   biwu</a:t>
                      </a:r>
                      <a:r>
                        <a:rPr lang="en-US" altLang="zh-CN" sz="1800" b="1" smtClean="0">
                          <a:solidFill>
                            <a:schemeClr val="tx1"/>
                          </a:solidFill>
                        </a:rPr>
                        <a:t>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def MyInit():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   </a:t>
                      </a: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 biwu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   </a:t>
                      </a: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g_HDDict["biwu"]=biwu.CHuoDong()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mtClean="0">
                        <a:solidFill>
                          <a:srgbClr val="7F0055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def GetHuoDong(sHD):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   </a:t>
                      </a: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return g_HDDict[sHD]</a:t>
                      </a:r>
                      <a:r>
                        <a:rPr lang="en-US" altLang="zh-CN" baseline="0" smtClean="0">
                          <a:solidFill>
                            <a:srgbClr val="7F0055"/>
                          </a:solidFill>
                        </a:rPr>
                        <a:t>    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3756" y="547146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避免导入其他模块的子模块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2581" y="2517115"/>
            <a:ext cx="310341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PyObject_HEAD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 *md_dict;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} PyModuleObject;</a:t>
            </a: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10357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64458"/>
              </p:ext>
            </p:extLst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379"/>
                <a:gridCol w="394812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a.defines.py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b.defines.py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from b.defines import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 a.defines import A</a:t>
                      </a:r>
                    </a:p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B=1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46576" y="509361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B9BD5"/>
                </a:solidFill>
              </a:rPr>
              <a:t>把相互依赖的元素集中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63976"/>
              </p:ext>
            </p:extLst>
          </p:nvPr>
        </p:nvGraphicFramePr>
        <p:xfrm>
          <a:off x="615897" y="1685218"/>
          <a:ext cx="7609505" cy="404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379"/>
                <a:gridCol w="3948126"/>
              </a:tblGrid>
              <a:tr h="178566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commondefines.py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3429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B=1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test.py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test.py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87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from commondefines import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from a.defines import 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46576" y="509361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B9BD5"/>
                </a:solidFill>
              </a:rPr>
              <a:t>把相互依赖的元素集中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19989"/>
              </p:ext>
            </p:extLst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379"/>
                <a:gridCol w="394812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a.py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b.py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import a</a:t>
                      </a:r>
                    </a:p>
                    <a:p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print a.m_a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90238" y="53203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B9BD5"/>
                </a:solidFill>
              </a:rPr>
              <a:t>延迟导入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634" y="1723105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import b </a:t>
            </a:r>
          </a:p>
        </p:txBody>
      </p:sp>
      <p:sp>
        <p:nvSpPr>
          <p:cNvPr id="13" name="矩形 12"/>
          <p:cNvSpPr/>
          <p:nvPr/>
        </p:nvSpPr>
        <p:spPr>
          <a:xfrm>
            <a:off x="505634" y="2205241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m_a=1</a:t>
            </a:r>
          </a:p>
        </p:txBody>
      </p:sp>
    </p:spTree>
    <p:extLst>
      <p:ext uri="{BB962C8B-B14F-4D97-AF65-F5344CB8AC3E}">
        <p14:creationId xmlns:p14="http://schemas.microsoft.com/office/powerpoint/2010/main" val="22659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0.074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8.33333E-7 -0.068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45098" y="2676715"/>
            <a:ext cx="3225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smtClean="0">
                <a:solidFill>
                  <a:srgbClr val="5B9BD5"/>
                </a:solidFill>
              </a:rPr>
              <a:t>from xxx import *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49532"/>
              </p:ext>
            </p:extLst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379"/>
                <a:gridCol w="3948126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n1000.py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Commondefines.py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cd1=1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cd2=2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cd3=3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cd4=4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cd5=5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cd6=6</a:t>
                      </a:r>
                    </a:p>
                    <a:p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6860" y="42527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消耗</a:t>
            </a:r>
            <a:r>
              <a:rPr lang="zh-CN" altLang="en-US" sz="3200" b="1" smtClean="0">
                <a:solidFill>
                  <a:srgbClr val="5B9BD5"/>
                </a:solidFill>
              </a:rPr>
              <a:t>内存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864" y="2037558"/>
            <a:ext cx="206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md_dict[‘cd1’]=cd1 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506863" y="2040325"/>
            <a:ext cx="206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md_dict[‘cd2’]=cd2 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509631" y="2043095"/>
            <a:ext cx="206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md_dict[‘cd3’]=cd3 </a:t>
            </a:r>
            <a:endParaRPr lang="en-US" altLang="zh-CN" b="1"/>
          </a:p>
        </p:txBody>
      </p:sp>
      <p:sp>
        <p:nvSpPr>
          <p:cNvPr id="8" name="矩形 7"/>
          <p:cNvSpPr/>
          <p:nvPr/>
        </p:nvSpPr>
        <p:spPr>
          <a:xfrm>
            <a:off x="512401" y="2040334"/>
            <a:ext cx="206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md_dict[‘cd5’]=cd5 </a:t>
            </a:r>
            <a:endParaRPr lang="en-US" altLang="zh-CN" b="1"/>
          </a:p>
        </p:txBody>
      </p:sp>
      <p:sp>
        <p:nvSpPr>
          <p:cNvPr id="9" name="矩形 8"/>
          <p:cNvSpPr/>
          <p:nvPr/>
        </p:nvSpPr>
        <p:spPr>
          <a:xfrm>
            <a:off x="506860" y="2051418"/>
            <a:ext cx="206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md_dict[‘cd6’]=cd6 </a:t>
            </a:r>
            <a:endParaRPr lang="en-US" altLang="zh-CN" b="1"/>
          </a:p>
        </p:txBody>
      </p:sp>
      <p:sp>
        <p:nvSpPr>
          <p:cNvPr id="10" name="矩形 9"/>
          <p:cNvSpPr/>
          <p:nvPr/>
        </p:nvSpPr>
        <p:spPr>
          <a:xfrm>
            <a:off x="511200" y="2033878"/>
            <a:ext cx="206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md_dict[‘cd1’]=cd1 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506860" y="1779575"/>
            <a:ext cx="311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from commondefines import *</a:t>
            </a:r>
          </a:p>
        </p:txBody>
      </p:sp>
    </p:spTree>
    <p:extLst>
      <p:ext uri="{BB962C8B-B14F-4D97-AF65-F5344CB8AC3E}">
        <p14:creationId xmlns:p14="http://schemas.microsoft.com/office/powerpoint/2010/main" val="422891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-2.77778E-6 0.0747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2.77778E-6 0.1555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48148E-6 L 2.77556E-17 0.2180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2.77778E-6 0.2925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3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2.77778E-6 0.361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3.61111E-6 0.4333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83889"/>
              </p:ext>
            </p:extLst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505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commondefines.py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6859" y="42527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B9BD5"/>
                </a:solidFill>
              </a:rPr>
              <a:t>更新困难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860" y="1779575"/>
            <a:ext cx="18389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NAME_2_NUM={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 </a:t>
            </a:r>
            <a:r>
              <a:rPr lang="en-US" altLang="zh-CN" b="1" smtClean="0"/>
              <a:t>   “a”:1,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    “b”:2,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}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506859" y="32686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def </a:t>
            </a:r>
            <a:r>
              <a:rPr lang="en-US" altLang="zh-CN" b="1" smtClean="0"/>
              <a:t>GetName2Num():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 </a:t>
            </a:r>
            <a:r>
              <a:rPr lang="en-US" altLang="zh-CN" b="1" smtClean="0"/>
              <a:t>   return NAME_2_NUM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30692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85394"/>
              </p:ext>
            </p:extLst>
          </p:nvPr>
        </p:nvGraphicFramePr>
        <p:xfrm>
          <a:off x="615897" y="1685218"/>
          <a:ext cx="7609506" cy="404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379"/>
                <a:gridCol w="3948127"/>
              </a:tblGrid>
              <a:tr h="178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commondefines.py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itemdefines.py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3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from commondefines import *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9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world.py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8732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from commondefines import *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from itemdefines import *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print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6859" y="42527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B9BD5"/>
                </a:solidFill>
              </a:rPr>
              <a:t>更新困难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8304" y="2065608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A=1</a:t>
            </a:r>
          </a:p>
        </p:txBody>
      </p:sp>
      <p:sp>
        <p:nvSpPr>
          <p:cNvPr id="7" name="矩形 6"/>
          <p:cNvSpPr/>
          <p:nvPr/>
        </p:nvSpPr>
        <p:spPr>
          <a:xfrm>
            <a:off x="618304" y="2065608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A=2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6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87428" y="1375379"/>
          <a:ext cx="7609505" cy="472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505"/>
              </a:tblGrid>
              <a:tr h="332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ssgroup.py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92753" y="488341"/>
            <a:ext cx="26564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B9BD5"/>
                </a:solidFill>
              </a:rPr>
              <a:t>污染名字空间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860" y="1779575"/>
            <a:ext cx="264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from </a:t>
            </a:r>
            <a:r>
              <a:rPr lang="en-US" altLang="zh-CN" b="1"/>
              <a:t>pub</a:t>
            </a:r>
            <a:r>
              <a:rPr lang="en-US" altLang="zh-CN" b="1" smtClean="0"/>
              <a:t>defines </a:t>
            </a:r>
            <a:r>
              <a:rPr lang="en-US" altLang="zh-CN" b="1"/>
              <a:t>import *</a:t>
            </a:r>
          </a:p>
        </p:txBody>
      </p:sp>
      <p:sp>
        <p:nvSpPr>
          <p:cNvPr id="11" name="矩形 10"/>
          <p:cNvSpPr/>
          <p:nvPr/>
        </p:nvSpPr>
        <p:spPr>
          <a:xfrm>
            <a:off x="506860" y="25067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def F1(iServerNum):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     …iServerNum…</a:t>
            </a:r>
          </a:p>
        </p:txBody>
      </p:sp>
      <p:sp>
        <p:nvSpPr>
          <p:cNvPr id="12" name="矩形 11"/>
          <p:cNvSpPr/>
          <p:nvPr/>
        </p:nvSpPr>
        <p:spPr>
          <a:xfrm>
            <a:off x="506860" y="3510916"/>
            <a:ext cx="97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def F2():</a:t>
            </a:r>
          </a:p>
        </p:txBody>
      </p:sp>
      <p:sp>
        <p:nvSpPr>
          <p:cNvPr id="13" name="矩形 12"/>
          <p:cNvSpPr/>
          <p:nvPr/>
        </p:nvSpPr>
        <p:spPr>
          <a:xfrm>
            <a:off x="712008" y="2777999"/>
            <a:ext cx="169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…iServerNum…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57665" y="2593333"/>
            <a:ext cx="3090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for iServerNum in SERVERLIST: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 </a:t>
            </a:r>
            <a:r>
              <a:rPr lang="en-US" altLang="zh-CN" b="1" smtClean="0"/>
              <a:t>   ……</a:t>
            </a:r>
            <a:endParaRPr lang="en-US" altLang="zh-CN" b="1"/>
          </a:p>
        </p:txBody>
      </p:sp>
      <p:sp>
        <p:nvSpPr>
          <p:cNvPr id="15" name="矩形 14"/>
          <p:cNvSpPr/>
          <p:nvPr/>
        </p:nvSpPr>
        <p:spPr>
          <a:xfrm>
            <a:off x="3757665" y="3253442"/>
            <a:ext cx="1664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/>
              <a:t>del iServerNum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40892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2.77778E-7 0.1458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46265"/>
              </p:ext>
            </p:extLst>
          </p:nvPr>
        </p:nvGraphicFramePr>
        <p:xfrm>
          <a:off x="615897" y="1685218"/>
          <a:ext cx="7609506" cy="404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379"/>
                <a:gridCol w="3948127"/>
              </a:tblGrid>
              <a:tr h="178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3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from b import *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Import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B=1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9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c.py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8732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import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Import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print a.B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4887" y="425278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搭配循环</a:t>
            </a:r>
            <a:r>
              <a:rPr lang="zh-CN" altLang="en-US" sz="3200" b="1">
                <a:solidFill>
                  <a:srgbClr val="5B9BD5"/>
                </a:solidFill>
              </a:rPr>
              <a:t>导</a:t>
            </a:r>
            <a:r>
              <a:rPr lang="zh-CN" altLang="en-US" sz="3200" b="1" smtClean="0">
                <a:solidFill>
                  <a:srgbClr val="5B9BD5"/>
                </a:solidFill>
              </a:rPr>
              <a:t>入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1500" y="2676715"/>
            <a:ext cx="1832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5B9BD5"/>
                </a:solidFill>
              </a:rPr>
              <a:t>学以致用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3477030" y="1847066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5" name="流程图: 可选过程 4"/>
          <p:cNvSpPr/>
          <p:nvPr/>
        </p:nvSpPr>
        <p:spPr>
          <a:xfrm>
            <a:off x="3477030" y="3563044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a.b</a:t>
            </a:r>
            <a:endParaRPr lang="zh-CN" altLang="en-US" b="1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4221019" y="2326710"/>
            <a:ext cx="0" cy="1236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564496" y="1847066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a.b.c</a:t>
            </a:r>
            <a:endParaRPr lang="zh-CN" altLang="en-US" b="1"/>
          </a:p>
        </p:txBody>
      </p:sp>
      <p:sp>
        <p:nvSpPr>
          <p:cNvPr id="11" name="流程图: 可选过程 10"/>
          <p:cNvSpPr/>
          <p:nvPr/>
        </p:nvSpPr>
        <p:spPr>
          <a:xfrm>
            <a:off x="3477030" y="527902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a.b.c</a:t>
            </a:r>
            <a:endParaRPr lang="zh-CN" altLang="en-US" b="1"/>
          </a:p>
        </p:txBody>
      </p:sp>
      <p:cxnSp>
        <p:nvCxnSpPr>
          <p:cNvPr id="13" name="直接箭头连接符 12"/>
          <p:cNvCxnSpPr>
            <a:stCxn id="5" idx="2"/>
            <a:endCxn id="11" idx="0"/>
          </p:cNvCxnSpPr>
          <p:nvPr/>
        </p:nvCxnSpPr>
        <p:spPr>
          <a:xfrm>
            <a:off x="4221019" y="4042688"/>
            <a:ext cx="0" cy="1236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4" idx="1"/>
          </p:cNvCxnSpPr>
          <p:nvPr/>
        </p:nvCxnSpPr>
        <p:spPr>
          <a:xfrm>
            <a:off x="2052474" y="2086888"/>
            <a:ext cx="14245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08997" y="1902222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sys.modules[“a”]=a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08995" y="3479700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sys.modules[“a.b”]=b</a:t>
            </a:r>
          </a:p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a.b=b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8995" y="519567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sys.modules[“a.b.c”]=c</a:t>
            </a:r>
          </a:p>
          <a:p>
            <a:pPr>
              <a:defRPr/>
            </a:pPr>
            <a:r>
              <a:rPr lang="en-US" altLang="zh-CN" b="1" smtClean="0">
                <a:solidFill>
                  <a:srgbClr val="5B9BD5"/>
                </a:solidFill>
                <a:latin typeface="Consolas" panose="020B0609020204030204" pitchFamily="49" charset="0"/>
              </a:rPr>
              <a:t>a.b.c=c</a:t>
            </a:r>
            <a:endParaRPr lang="en-US" altLang="zh-CN" b="1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173207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net.py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13089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5B9BD5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mtClean="0">
                          <a:solidFill>
                            <a:srgbClr val="173207"/>
                          </a:solidFill>
                        </a:rPr>
                        <a:t>net.py</a:t>
                      </a: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/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  <a:p>
                      <a:pPr lvl="0"/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print 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可选过程 6"/>
          <p:cNvSpPr/>
          <p:nvPr/>
        </p:nvSpPr>
        <p:spPr>
          <a:xfrm>
            <a:off x="3477030" y="21095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3477030" y="40653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>
            <a:off x="4221019" y="2589177"/>
            <a:ext cx="0" cy="1476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决策 1"/>
          <p:cNvSpPr/>
          <p:nvPr/>
        </p:nvSpPr>
        <p:spPr>
          <a:xfrm>
            <a:off x="3117600" y="2295471"/>
            <a:ext cx="242562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in package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5409179" y="3142118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builtin</a:t>
            </a:r>
            <a:endParaRPr lang="zh-CN" altLang="en-US" b="1"/>
          </a:p>
        </p:txBody>
      </p:sp>
      <p:sp>
        <p:nvSpPr>
          <p:cNvPr id="4" name="流程图: 终止 3"/>
          <p:cNvSpPr/>
          <p:nvPr/>
        </p:nvSpPr>
        <p:spPr>
          <a:xfrm>
            <a:off x="7097924" y="4129693"/>
            <a:ext cx="1486800" cy="478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return</a:t>
            </a:r>
            <a:endParaRPr lang="zh-CN" altLang="en-US" b="1"/>
          </a:p>
        </p:txBody>
      </p:sp>
      <p:sp>
        <p:nvSpPr>
          <p:cNvPr id="23" name="流程图: 可选过程 22"/>
          <p:cNvSpPr/>
          <p:nvPr/>
        </p:nvSpPr>
        <p:spPr>
          <a:xfrm>
            <a:off x="3588867" y="414650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sys.path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17" idx="1"/>
            <a:endCxn id="23" idx="0"/>
          </p:cNvCxnSpPr>
          <p:nvPr/>
        </p:nvCxnSpPr>
        <p:spPr>
          <a:xfrm rot="10800000" flipV="1">
            <a:off x="4332857" y="3448441"/>
            <a:ext cx="1076323" cy="698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17" idx="0"/>
          </p:cNvCxnSpPr>
          <p:nvPr/>
        </p:nvCxnSpPr>
        <p:spPr>
          <a:xfrm>
            <a:off x="5543221" y="2601795"/>
            <a:ext cx="666723" cy="540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1"/>
            <a:endCxn id="52" idx="0"/>
          </p:cNvCxnSpPr>
          <p:nvPr/>
        </p:nvCxnSpPr>
        <p:spPr>
          <a:xfrm rot="10800000" flipV="1">
            <a:off x="2265220" y="2601794"/>
            <a:ext cx="852380" cy="3262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1521231" y="586453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pathlist</a:t>
            </a:r>
          </a:p>
        </p:txBody>
      </p:sp>
      <p:cxnSp>
        <p:nvCxnSpPr>
          <p:cNvPr id="55" name="肘形连接符 54"/>
          <p:cNvCxnSpPr>
            <a:stCxn id="23" idx="2"/>
            <a:endCxn id="52" idx="0"/>
          </p:cNvCxnSpPr>
          <p:nvPr/>
        </p:nvCxnSpPr>
        <p:spPr>
          <a:xfrm rot="5400000">
            <a:off x="2679846" y="4211521"/>
            <a:ext cx="1238385" cy="2067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7" idx="3"/>
            <a:endCxn id="4" idx="0"/>
          </p:cNvCxnSpPr>
          <p:nvPr/>
        </p:nvCxnSpPr>
        <p:spPr>
          <a:xfrm>
            <a:off x="7010709" y="3448442"/>
            <a:ext cx="830615" cy="681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云形 31"/>
          <p:cNvSpPr/>
          <p:nvPr/>
        </p:nvSpPr>
        <p:spPr>
          <a:xfrm>
            <a:off x="1442503" y="3491122"/>
            <a:ext cx="1530613" cy="446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player</a:t>
            </a:r>
            <a:r>
              <a:rPr lang="en-US" altLang="zh-CN" b="1"/>
              <a:t>/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491220" y="1115221"/>
            <a:ext cx="167837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meta_path</a:t>
            </a:r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407113" y="554703"/>
            <a:ext cx="2361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5B9BD5"/>
                </a:solidFill>
              </a:rPr>
              <a:t>find_module</a:t>
            </a:r>
            <a:endParaRPr lang="zh-CN" altLang="en-US" sz="3200" b="1">
              <a:solidFill>
                <a:srgbClr val="5B9BD5"/>
              </a:solidFill>
            </a:endParaRPr>
          </a:p>
        </p:txBody>
      </p:sp>
      <p:cxnSp>
        <p:nvCxnSpPr>
          <p:cNvPr id="21" name="肘形连接符 20"/>
          <p:cNvCxnSpPr>
            <a:stCxn id="15" idx="2"/>
            <a:endCxn id="2" idx="0"/>
          </p:cNvCxnSpPr>
          <p:nvPr/>
        </p:nvCxnSpPr>
        <p:spPr>
          <a:xfrm rot="16200000" flipH="1">
            <a:off x="3980107" y="1945167"/>
            <a:ext cx="7006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9144000" y="1983820"/>
            <a:ext cx="63478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CFinder: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find_module(self,fullname,path=None):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fullname==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"xxx"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load_module(self,fullname):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sys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sys.meta_path.append(CFinder())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print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&lt;module 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'sys'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(built-in)&gt;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5765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87344 -0.0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8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4" grpId="0" animBg="1"/>
      <p:bldP spid="23" grpId="0" animBg="1"/>
      <p:bldP spid="52" grpId="0" animBg="1"/>
      <p:bldP spid="32" grpId="0" animBg="1"/>
      <p:bldP spid="15" grpId="0" animBg="1"/>
      <p:bldP spid="33" grpId="0"/>
      <p:bldP spid="33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1158</Words>
  <Application>Microsoft Office PowerPoint</Application>
  <PresentationFormat>全屏显示(4:3)</PresentationFormat>
  <Paragraphs>596</Paragraphs>
  <Slides>49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149</cp:revision>
  <dcterms:created xsi:type="dcterms:W3CDTF">2016-10-18T15:59:24Z</dcterms:created>
  <dcterms:modified xsi:type="dcterms:W3CDTF">2016-11-28T20:49:21Z</dcterms:modified>
</cp:coreProperties>
</file>