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9" r:id="rId4"/>
    <p:sldId id="280" r:id="rId5"/>
    <p:sldId id="282" r:id="rId6"/>
    <p:sldId id="307" r:id="rId7"/>
    <p:sldId id="283" r:id="rId8"/>
    <p:sldId id="285" r:id="rId9"/>
    <p:sldId id="262" r:id="rId10"/>
    <p:sldId id="289" r:id="rId11"/>
    <p:sldId id="264" r:id="rId12"/>
    <p:sldId id="290" r:id="rId13"/>
    <p:sldId id="291" r:id="rId14"/>
    <p:sldId id="292" r:id="rId15"/>
    <p:sldId id="299" r:id="rId16"/>
    <p:sldId id="305" r:id="rId17"/>
    <p:sldId id="306" r:id="rId18"/>
    <p:sldId id="302" r:id="rId19"/>
    <p:sldId id="303" r:id="rId20"/>
    <p:sldId id="308" r:id="rId21"/>
    <p:sldId id="273" r:id="rId22"/>
    <p:sldId id="274" r:id="rId23"/>
    <p:sldId id="272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DAD01"/>
    <a:srgbClr val="7F0055"/>
    <a:srgbClr val="173207"/>
    <a:srgbClr val="498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CE5D7-7ED0-47A4-97A4-21C1D4343DF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F46E5-662D-490C-B319-1285EF71F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88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40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2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34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89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30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44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一句句放，加上动画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01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4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02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90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20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755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339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00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9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2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7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7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meta_path</a:t>
            </a:r>
            <a:r>
              <a:rPr lang="en-US" altLang="zh-CN" baseline="0" smtClean="0"/>
              <a:t>:</a:t>
            </a:r>
            <a:r>
              <a:rPr lang="zh-CN" altLang="en-US" baseline="0" smtClean="0"/>
              <a:t>全局改变</a:t>
            </a:r>
            <a:r>
              <a:rPr lang="en-US" altLang="zh-CN" baseline="0" smtClean="0"/>
              <a:t>import</a:t>
            </a:r>
            <a:r>
              <a:rPr lang="zh-CN" altLang="en-US" baseline="0" smtClean="0"/>
              <a:t>规则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54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path_hook</a:t>
            </a:r>
            <a:r>
              <a:rPr lang="en-US" altLang="zh-CN" baseline="0" smtClean="0"/>
              <a:t>:</a:t>
            </a:r>
            <a:r>
              <a:rPr lang="zh-CN" altLang="en-US" baseline="0" smtClean="0"/>
              <a:t>改变某个搜索路径下的</a:t>
            </a:r>
            <a:r>
              <a:rPr lang="en-US" altLang="zh-CN" baseline="0" smtClean="0"/>
              <a:t>import</a:t>
            </a:r>
            <a:r>
              <a:rPr lang="zh-CN" altLang="en-US" baseline="0" smtClean="0"/>
              <a:t>规则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8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8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1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6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0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3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3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4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5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717F-3C9D-465A-8BFA-E9A9E7C863CF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7645" y="2571003"/>
            <a:ext cx="78869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5B9BD5"/>
                </a:solidFill>
              </a:rPr>
              <a:t>Python</a:t>
            </a:r>
            <a:r>
              <a:rPr lang="zh-CN" altLang="en-US" sz="4000" b="1">
                <a:solidFill>
                  <a:srgbClr val="5B9BD5"/>
                </a:solidFill>
              </a:rPr>
              <a:t>模块加载机制的剖析和实践</a:t>
            </a:r>
          </a:p>
        </p:txBody>
      </p:sp>
    </p:spTree>
    <p:extLst>
      <p:ext uri="{BB962C8B-B14F-4D97-AF65-F5344CB8AC3E}">
        <p14:creationId xmlns:p14="http://schemas.microsoft.com/office/powerpoint/2010/main" val="9042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44000" y="774577"/>
            <a:ext cx="4472378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_PATH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zh-CN" altLang="zh-CN" sz="1400">
                <a:solidFill>
                  <a:srgbClr val="2A00FF"/>
                </a:solidFill>
                <a:latin typeface="Consolas" panose="020B0609020204030204" pitchFamily="49" charset="0"/>
              </a:rPr>
              <a:t>"E:\work\py"</a:t>
            </a:r>
            <a:endParaRPr lang="zh-CN" altLang="zh-CN" sz="1400"/>
          </a:p>
          <a:p>
            <a:pPr lvl="0"/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CFinder: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find_module(</a:t>
            </a:r>
            <a:r>
              <a:rPr lang="zh-CN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,fullname,path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None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==</a:t>
            </a:r>
            <a:r>
              <a:rPr lang="zh-CN" altLang="zh-CN" sz="1400">
                <a:solidFill>
                  <a:srgbClr val="2A00FF"/>
                </a:solidFill>
                <a:latin typeface="Consolas" panose="020B0609020204030204" pitchFamily="49" charset="0"/>
              </a:rPr>
              <a:t>"xxx"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load_module(</a:t>
            </a:r>
            <a:r>
              <a:rPr lang="zh-CN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,fullname):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endParaRPr lang="en-US" altLang="zh-CN" sz="1400"/>
          </a:p>
          <a:p>
            <a:pPr lvl="0"/>
            <a:endParaRPr lang="zh-CN" altLang="zh-CN" sz="1400"/>
          </a:p>
          <a:p>
            <a:pPr lvl="0"/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pathhook(path):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==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TEST_PATH: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CFinder()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raise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ImportError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sys.path.append(TEST_PATH)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sys.path_hooks.append(pathhook)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endParaRPr lang="zh-CN" altLang="zh-CN" sz="1400"/>
          </a:p>
          <a:p>
            <a:pPr lvl="0"/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 </a:t>
            </a:r>
            <a:r>
              <a:rPr lang="zh-CN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.path_importer_cache.get(TEST_PATH)</a:t>
            </a:r>
            <a:endParaRPr lang="zh-CN" altLang="zh-CN" sz="1400"/>
          </a:p>
          <a:p>
            <a:pPr lvl="0"/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xxx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xxx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.path_importer_cache.get(TEST_PATH)</a:t>
            </a:r>
            <a:endParaRPr lang="zh-CN" altLang="zh-CN" sz="1400"/>
          </a:p>
        </p:txBody>
      </p:sp>
      <p:sp>
        <p:nvSpPr>
          <p:cNvPr id="4" name="流程图: 可选过程 3"/>
          <p:cNvSpPr/>
          <p:nvPr/>
        </p:nvSpPr>
        <p:spPr>
          <a:xfrm>
            <a:off x="3435713" y="4471085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package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3435713" y="4471085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file</a:t>
            </a:r>
            <a:endParaRPr lang="en-US" altLang="zh-CN" b="1"/>
          </a:p>
        </p:txBody>
      </p:sp>
      <p:sp>
        <p:nvSpPr>
          <p:cNvPr id="6" name="流程图: 可选过程 5"/>
          <p:cNvSpPr/>
          <p:nvPr/>
        </p:nvSpPr>
        <p:spPr>
          <a:xfrm>
            <a:off x="3435713" y="3144457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path_hooks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3435713" y="425931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pathlist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3435713" y="1685687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path</a:t>
            </a:r>
            <a:endParaRPr lang="en-US" altLang="zh-CN" b="1"/>
          </a:p>
        </p:txBody>
      </p:sp>
      <p:cxnSp>
        <p:nvCxnSpPr>
          <p:cNvPr id="9" name="直接箭头连接符 8"/>
          <p:cNvCxnSpPr>
            <a:stCxn id="7" idx="2"/>
            <a:endCxn id="8" idx="0"/>
          </p:cNvCxnSpPr>
          <p:nvPr/>
        </p:nvCxnSpPr>
        <p:spPr>
          <a:xfrm>
            <a:off x="4345085" y="905575"/>
            <a:ext cx="0" cy="7801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  <a:endCxn id="6" idx="0"/>
          </p:cNvCxnSpPr>
          <p:nvPr/>
        </p:nvCxnSpPr>
        <p:spPr>
          <a:xfrm>
            <a:off x="4345085" y="2165331"/>
            <a:ext cx="0" cy="9791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4" idx="0"/>
          </p:cNvCxnSpPr>
          <p:nvPr/>
        </p:nvCxnSpPr>
        <p:spPr>
          <a:xfrm>
            <a:off x="4345085" y="3624101"/>
            <a:ext cx="0" cy="8469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云形 25"/>
          <p:cNvSpPr/>
          <p:nvPr/>
        </p:nvSpPr>
        <p:spPr>
          <a:xfrm>
            <a:off x="2210535" y="3832791"/>
            <a:ext cx="1389769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net/</a:t>
            </a:r>
            <a:endParaRPr lang="zh-CN" altLang="en-US" b="1"/>
          </a:p>
        </p:txBody>
      </p:sp>
      <p:sp>
        <p:nvSpPr>
          <p:cNvPr id="27" name="云形 26"/>
          <p:cNvSpPr/>
          <p:nvPr/>
        </p:nvSpPr>
        <p:spPr>
          <a:xfrm>
            <a:off x="5017981" y="3705248"/>
            <a:ext cx="151420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__init__</a:t>
            </a:r>
            <a:endParaRPr lang="zh-CN" altLang="en-US" b="1"/>
          </a:p>
        </p:txBody>
      </p:sp>
      <p:sp>
        <p:nvSpPr>
          <p:cNvPr id="29" name="折角形 28"/>
          <p:cNvSpPr/>
          <p:nvPr/>
        </p:nvSpPr>
        <p:spPr>
          <a:xfrm>
            <a:off x="2857297" y="3690571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pyd</a:t>
            </a:r>
            <a:endParaRPr lang="zh-CN" altLang="en-US"/>
          </a:p>
        </p:txBody>
      </p:sp>
      <p:sp>
        <p:nvSpPr>
          <p:cNvPr id="33" name="折角形 32"/>
          <p:cNvSpPr/>
          <p:nvPr/>
        </p:nvSpPr>
        <p:spPr>
          <a:xfrm>
            <a:off x="5254457" y="3649997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</a:t>
            </a:r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5233437" y="4960482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pyc</a:t>
            </a:r>
            <a:endParaRPr lang="zh-CN" altLang="en-US"/>
          </a:p>
        </p:txBody>
      </p:sp>
      <p:sp>
        <p:nvSpPr>
          <p:cNvPr id="35" name="折角形 34"/>
          <p:cNvSpPr/>
          <p:nvPr/>
        </p:nvSpPr>
        <p:spPr>
          <a:xfrm>
            <a:off x="2731520" y="4935150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pyw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7113" y="554703"/>
            <a:ext cx="2361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5B9BD5"/>
                </a:solidFill>
              </a:rPr>
              <a:t>find_module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71579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animBg="1"/>
      <p:bldP spid="5" grpId="0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8" grpId="2" animBg="1"/>
      <p:bldP spid="26" grpId="0" animBg="1"/>
      <p:bldP spid="26" grpId="1" animBg="1"/>
      <p:bldP spid="27" grpId="0" animBg="1"/>
      <p:bldP spid="27" grpId="1" animBg="1"/>
      <p:bldP spid="29" grpId="0" animBg="1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流程图: 决策 16"/>
          <p:cNvSpPr/>
          <p:nvPr/>
        </p:nvSpPr>
        <p:spPr>
          <a:xfrm>
            <a:off x="3594207" y="1371744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pyc</a:t>
            </a:r>
          </a:p>
        </p:txBody>
      </p:sp>
      <p:sp>
        <p:nvSpPr>
          <p:cNvPr id="18" name="流程图: 决策 17"/>
          <p:cNvSpPr/>
          <p:nvPr/>
        </p:nvSpPr>
        <p:spPr>
          <a:xfrm>
            <a:off x="6527422" y="2814727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mtime</a:t>
            </a:r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6065819" y="4145338"/>
            <a:ext cx="252473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read_compiled_module</a:t>
            </a:r>
            <a:endParaRPr lang="zh-CN" altLang="en-US" b="1"/>
          </a:p>
        </p:txBody>
      </p:sp>
      <p:sp>
        <p:nvSpPr>
          <p:cNvPr id="25" name="流程图: 可选过程 24"/>
          <p:cNvSpPr/>
          <p:nvPr/>
        </p:nvSpPr>
        <p:spPr>
          <a:xfrm>
            <a:off x="3555643" y="179748"/>
            <a:ext cx="1678659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py</a:t>
            </a:r>
            <a:endParaRPr lang="zh-CN" altLang="en-US" b="1"/>
          </a:p>
        </p:txBody>
      </p:sp>
      <p:sp>
        <p:nvSpPr>
          <p:cNvPr id="26" name="流程图: 可选过程 25"/>
          <p:cNvSpPr/>
          <p:nvPr/>
        </p:nvSpPr>
        <p:spPr>
          <a:xfrm>
            <a:off x="369206" y="2814727"/>
            <a:ext cx="235221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parse_source_module</a:t>
            </a:r>
            <a:endParaRPr lang="zh-CN" altLang="en-US" b="1"/>
          </a:p>
        </p:txBody>
      </p:sp>
      <p:sp>
        <p:nvSpPr>
          <p:cNvPr id="33" name="流程图: 可选过程 32"/>
          <p:cNvSpPr/>
          <p:nvPr/>
        </p:nvSpPr>
        <p:spPr>
          <a:xfrm>
            <a:off x="645921" y="4174275"/>
            <a:ext cx="179878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PyCodeObject</a:t>
            </a:r>
            <a:endParaRPr lang="zh-CN" altLang="en-US" b="1"/>
          </a:p>
        </p:txBody>
      </p:sp>
      <p:sp>
        <p:nvSpPr>
          <p:cNvPr id="19" name="流程图: 可选过程 18"/>
          <p:cNvSpPr/>
          <p:nvPr/>
        </p:nvSpPr>
        <p:spPr>
          <a:xfrm>
            <a:off x="256318" y="5671514"/>
            <a:ext cx="2577987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write_compiled_module</a:t>
            </a:r>
            <a:endParaRPr lang="zh-CN" altLang="en-US" b="1"/>
          </a:p>
        </p:txBody>
      </p:sp>
      <p:cxnSp>
        <p:nvCxnSpPr>
          <p:cNvPr id="5" name="肘形连接符 4"/>
          <p:cNvCxnSpPr>
            <a:stCxn id="25" idx="2"/>
            <a:endCxn id="17" idx="0"/>
          </p:cNvCxnSpPr>
          <p:nvPr/>
        </p:nvCxnSpPr>
        <p:spPr>
          <a:xfrm rot="5400000">
            <a:off x="4038797" y="1015568"/>
            <a:ext cx="71235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7" idx="3"/>
            <a:endCxn id="18" idx="0"/>
          </p:cNvCxnSpPr>
          <p:nvPr/>
        </p:nvCxnSpPr>
        <p:spPr>
          <a:xfrm>
            <a:off x="5195737" y="1678068"/>
            <a:ext cx="2132450" cy="1136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endCxn id="23" idx="0"/>
          </p:cNvCxnSpPr>
          <p:nvPr/>
        </p:nvCxnSpPr>
        <p:spPr>
          <a:xfrm rot="16200000" flipH="1">
            <a:off x="6956627" y="3773777"/>
            <a:ext cx="7431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7" idx="1"/>
            <a:endCxn id="26" idx="0"/>
          </p:cNvCxnSpPr>
          <p:nvPr/>
        </p:nvCxnSpPr>
        <p:spPr>
          <a:xfrm rot="10800000" flipV="1">
            <a:off x="1545313" y="1678067"/>
            <a:ext cx="2048894" cy="1136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6" idx="2"/>
            <a:endCxn id="33" idx="0"/>
          </p:cNvCxnSpPr>
          <p:nvPr/>
        </p:nvCxnSpPr>
        <p:spPr>
          <a:xfrm rot="16200000" flipH="1">
            <a:off x="1105361" y="3734322"/>
            <a:ext cx="8799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3" idx="2"/>
            <a:endCxn id="19" idx="0"/>
          </p:cNvCxnSpPr>
          <p:nvPr/>
        </p:nvCxnSpPr>
        <p:spPr>
          <a:xfrm rot="5400000">
            <a:off x="1036516" y="5162715"/>
            <a:ext cx="101759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云形 67"/>
          <p:cNvSpPr/>
          <p:nvPr/>
        </p:nvSpPr>
        <p:spPr>
          <a:xfrm>
            <a:off x="3810556" y="2707857"/>
            <a:ext cx="1168833" cy="7607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ast</a:t>
            </a:r>
            <a:endParaRPr lang="zh-CN" altLang="en-US"/>
          </a:p>
        </p:txBody>
      </p:sp>
      <p:sp>
        <p:nvSpPr>
          <p:cNvPr id="69" name="云形 68"/>
          <p:cNvSpPr/>
          <p:nvPr/>
        </p:nvSpPr>
        <p:spPr>
          <a:xfrm>
            <a:off x="3810556" y="4145337"/>
            <a:ext cx="1168833" cy="7607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exec</a:t>
            </a:r>
            <a:endParaRPr lang="zh-CN" altLang="en-US"/>
          </a:p>
        </p:txBody>
      </p:sp>
      <p:sp>
        <p:nvSpPr>
          <p:cNvPr id="70" name="折角形 69"/>
          <p:cNvSpPr/>
          <p:nvPr/>
        </p:nvSpPr>
        <p:spPr>
          <a:xfrm>
            <a:off x="4042876" y="5513740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pyc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70245" y="554703"/>
            <a:ext cx="2435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mtClean="0">
                <a:solidFill>
                  <a:srgbClr val="5B9BD5"/>
                </a:solidFill>
              </a:rPr>
              <a:t>load_module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8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animBg="1"/>
      <p:bldP spid="26" grpId="0" animBg="1"/>
      <p:bldP spid="33" grpId="0" animBg="1"/>
      <p:bldP spid="19" grpId="0" animBg="1"/>
      <p:bldP spid="68" grpId="0" animBg="1"/>
      <p:bldP spid="69" grpId="0" animBg="1"/>
      <p:bldP spid="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8151" y="2001691"/>
            <a:ext cx="8191345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PyObject_HEAD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co_argcount;    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#arguments, except *args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co_nlocals;     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#local variables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co_stacksize;   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#entries needed for evaluation stack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co_flags;      </a:t>
            </a:r>
            <a:r>
              <a:rPr lang="en-US" altLang="zh-CN" sz="1600" smtClean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zh-CN" altLang="zh-CN" sz="1600" smtClean="0">
                <a:solidFill>
                  <a:srgbClr val="3F5FBF"/>
                </a:solidFill>
                <a:latin typeface="Consolas" panose="020B0609020204030204" pitchFamily="49" charset="0"/>
              </a:rPr>
              <a:t>/*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 CO_..., see below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PyObject *co_code; </a:t>
            </a:r>
            <a:r>
              <a:rPr lang="en-US" altLang="zh-CN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zh-CN" altLang="zh-CN" sz="1600" b="1" smtClean="0">
                <a:solidFill>
                  <a:srgbClr val="3F5FBF"/>
                </a:solidFill>
                <a:latin typeface="Consolas" panose="020B0609020204030204" pitchFamily="49" charset="0"/>
              </a:rPr>
              <a:t>/*</a:t>
            </a:r>
            <a:r>
              <a:rPr lang="zh-CN" altLang="zh-CN" sz="1600" b="1">
                <a:solidFill>
                  <a:srgbClr val="3F5FBF"/>
                </a:solidFill>
                <a:latin typeface="Consolas" panose="020B0609020204030204" pitchFamily="49" charset="0"/>
              </a:rPr>
              <a:t> instruction opcodes */</a:t>
            </a:r>
            <a:endParaRPr lang="zh-CN" altLang="zh-CN" sz="1600" b="1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*co_consts;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list (constants used)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*co_names; 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list of strings (names used)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*co_varnames;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tuple of strings (local variable names)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*co_freevars;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tuple of strings (free variable names)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*co_cellvars; </a:t>
            </a:r>
            <a:r>
              <a:rPr lang="zh-CN" altLang="zh-CN" sz="1600" smtClean="0">
                <a:solidFill>
                  <a:srgbClr val="3F5FBF"/>
                </a:solidFill>
                <a:latin typeface="Consolas" panose="020B0609020204030204" pitchFamily="49" charset="0"/>
              </a:rPr>
              <a:t>/*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 tuple of strings (cell variable names)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 PyCodeObject;</a:t>
            </a:r>
            <a:endParaRPr lang="zh-CN" altLang="zh-CN" sz="1600"/>
          </a:p>
        </p:txBody>
      </p:sp>
      <p:sp>
        <p:nvSpPr>
          <p:cNvPr id="4" name="矩形 3"/>
          <p:cNvSpPr/>
          <p:nvPr/>
        </p:nvSpPr>
        <p:spPr>
          <a:xfrm>
            <a:off x="243706" y="554703"/>
            <a:ext cx="268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mtClean="0">
                <a:solidFill>
                  <a:srgbClr val="5B9BD5"/>
                </a:solidFill>
              </a:rPr>
              <a:t>PyCodeObject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4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可选过程 12"/>
          <p:cNvSpPr/>
          <p:nvPr/>
        </p:nvSpPr>
        <p:spPr>
          <a:xfrm>
            <a:off x="3162478" y="1800383"/>
            <a:ext cx="263069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sys.modules[name]=mod</a:t>
            </a:r>
            <a:endParaRPr lang="zh-CN" altLang="en-US" b="1"/>
          </a:p>
        </p:txBody>
      </p:sp>
      <p:sp>
        <p:nvSpPr>
          <p:cNvPr id="14" name="流程图: 可选过程 13"/>
          <p:cNvSpPr/>
          <p:nvPr/>
        </p:nvSpPr>
        <p:spPr>
          <a:xfrm>
            <a:off x="3694494" y="3454445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exec co_code</a:t>
            </a:r>
            <a:endParaRPr lang="zh-CN" altLang="en-US" b="1"/>
          </a:p>
        </p:txBody>
      </p:sp>
      <p:sp>
        <p:nvSpPr>
          <p:cNvPr id="15" name="流程图: 可选过程 14"/>
          <p:cNvSpPr/>
          <p:nvPr/>
        </p:nvSpPr>
        <p:spPr>
          <a:xfrm>
            <a:off x="3694492" y="5055477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mod. md_dict</a:t>
            </a:r>
            <a:endParaRPr lang="zh-CN" altLang="en-US" b="1"/>
          </a:p>
        </p:txBody>
      </p:sp>
      <p:cxnSp>
        <p:nvCxnSpPr>
          <p:cNvPr id="7" name="肘形连接符 6"/>
          <p:cNvCxnSpPr>
            <a:stCxn id="13" idx="2"/>
            <a:endCxn id="14" idx="0"/>
          </p:cNvCxnSpPr>
          <p:nvPr/>
        </p:nvCxnSpPr>
        <p:spPr>
          <a:xfrm rot="16200000" flipH="1">
            <a:off x="3890615" y="2867235"/>
            <a:ext cx="11744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4" idx="2"/>
            <a:endCxn id="15" idx="0"/>
          </p:cNvCxnSpPr>
          <p:nvPr/>
        </p:nvCxnSpPr>
        <p:spPr>
          <a:xfrm rot="5400000">
            <a:off x="3917130" y="4494782"/>
            <a:ext cx="112138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0245" y="554703"/>
            <a:ext cx="2435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5B9BD5"/>
                </a:solidFill>
              </a:rPr>
              <a:t>exec co_code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1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66695"/>
              </p:ext>
            </p:extLst>
          </p:nvPr>
        </p:nvGraphicFramePr>
        <p:xfrm>
          <a:off x="499182" y="1762886"/>
          <a:ext cx="7609505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4360333">
                <a:tc>
                  <a:txBody>
                    <a:bodyPr/>
                    <a:lstStyle/>
                    <a:p>
                      <a:pPr lvl="0"/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CNet(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m_IntSize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</a:t>
                      </a:r>
                      <a:r>
                        <a:rPr lang="zh-CN" altLang="zh-CN" sz="1800" smtClean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mtClean="0"/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3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1254"/>
              </p:ext>
            </p:extLst>
          </p:nvPr>
        </p:nvGraphicFramePr>
        <p:xfrm>
          <a:off x="499182" y="1762886"/>
          <a:ext cx="7609505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4360333">
                <a:tc>
                  <a:txBody>
                    <a:bodyPr/>
                    <a:lstStyle/>
                    <a:p>
                      <a:pPr lvl="0"/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r>
                        <a:rPr lang="zh-CN" altLang="zh-CN" sz="1800" b="1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>
                        <a:solidFill>
                          <a:srgbClr val="ADAD01"/>
                        </a:solidFill>
                      </a:endParaRPr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CNet(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m_IntSize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</a:t>
                      </a:r>
                      <a:r>
                        <a:rPr lang="zh-CN" altLang="zh-CN" sz="1800" smtClean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mtClean="0"/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LOAD_CONST 0(4)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STORE_NAME 0(INT_SIZE)</a:t>
                      </a:r>
                    </a:p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md_dict[“INT_SIZE”]=4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6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135514"/>
              </p:ext>
            </p:extLst>
          </p:nvPr>
        </p:nvGraphicFramePr>
        <p:xfrm>
          <a:off x="499182" y="1762886"/>
          <a:ext cx="7609505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4360333">
                <a:tc>
                  <a:txBody>
                    <a:bodyPr/>
                    <a:lstStyle/>
                    <a:p>
                      <a:pPr lvl="0"/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Send():</a:t>
                      </a:r>
                      <a:endParaRPr lang="zh-CN" altLang="zh-CN" sz="800" smtClean="0">
                        <a:solidFill>
                          <a:srgbClr val="ADAD01"/>
                        </a:solidFill>
                      </a:endParaRPr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CNet(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m_IntSize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</a:t>
                      </a:r>
                      <a:r>
                        <a:rPr lang="zh-CN" altLang="zh-CN" sz="1800" smtClean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mtClean="0"/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LOAD_CONST    1 (&lt;code object Send&gt;)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MAKE_FUNCTION 0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STORE_NAME    1 (Send)</a:t>
                      </a:r>
                    </a:p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md_dict[“INT_SIZE”]=4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md_dict[“Send”]= PyFunctionObject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1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10560"/>
              </p:ext>
            </p:extLst>
          </p:nvPr>
        </p:nvGraphicFramePr>
        <p:xfrm>
          <a:off x="499182" y="1762886"/>
          <a:ext cx="7609505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4360333">
                <a:tc>
                  <a:txBody>
                    <a:bodyPr/>
                    <a:lstStyle/>
                    <a:p>
                      <a:pPr lvl="0"/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z="800" smtClean="0">
                        <a:solidFill>
                          <a:srgbClr val="ADAD01"/>
                        </a:solidFill>
                      </a:endParaRPr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CNet(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m_IntSize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</a:t>
                      </a:r>
                      <a:r>
                        <a:rPr lang="zh-CN" altLang="zh-CN" sz="1800" smtClean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mtClean="0"/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LOAD_CONST    1('Send')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PRINT_ITEM          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PRINT_NEWLINE       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LOAD_CONST    0(None)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RETURN_VALUE 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8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172"/>
              </p:ext>
            </p:extLst>
          </p:nvPr>
        </p:nvGraphicFramePr>
        <p:xfrm>
          <a:off x="499182" y="1762886"/>
          <a:ext cx="7609505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4360333">
                <a:tc>
                  <a:txBody>
                    <a:bodyPr/>
                    <a:lstStyle/>
                    <a:p>
                      <a:pPr lvl="0"/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zh-CN" altLang="zh-CN" sz="16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CNet(object):</a:t>
                      </a:r>
                      <a:endParaRPr lang="zh-CN" altLang="zh-CN" sz="800" smtClean="0">
                        <a:solidFill>
                          <a:srgbClr val="ADAD01"/>
                        </a:solidFill>
                      </a:endParaRPr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m_IntSize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</a:t>
                      </a:r>
                      <a:r>
                        <a:rPr lang="zh-CN" altLang="zh-CN" sz="1800" smtClean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mtClean="0"/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LOAD_CONST    2('CNet')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LOAD_NAME     2(object)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BUILD_TUPLE   1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LOAD_CONST    3(&lt;code object CNet&gt;)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MAKE_FUNCTION 0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CALL_FUNCTION 0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BUILD_CLASS         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STORE_NAME    3(CNet)</a:t>
                      </a:r>
                    </a:p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md_dict[“INT_SIZE”]=4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md_dict[“Send”]= PyFunctionObject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md_dict[“CNet”]= PyTypeObject</a:t>
                      </a:r>
                    </a:p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云形 1"/>
          <p:cNvSpPr/>
          <p:nvPr/>
        </p:nvSpPr>
        <p:spPr>
          <a:xfrm>
            <a:off x="5720668" y="1222347"/>
            <a:ext cx="1103326" cy="5818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name</a:t>
            </a:r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6158975" y="1983717"/>
            <a:ext cx="1103326" cy="5818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bases</a:t>
            </a:r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5214347" y="3015252"/>
            <a:ext cx="1662546" cy="5818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members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4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45715"/>
              </p:ext>
            </p:extLst>
          </p:nvPr>
        </p:nvGraphicFramePr>
        <p:xfrm>
          <a:off x="499182" y="1762886"/>
          <a:ext cx="7609505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4360333">
                <a:tc>
                  <a:txBody>
                    <a:bodyPr/>
                    <a:lstStyle/>
                    <a:p>
                      <a:pPr lvl="0"/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Send():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zh-CN" altLang="zh-CN" sz="1600" smtClean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CNet(</a:t>
                      </a:r>
                      <a:r>
                        <a:rPr lang="zh-CN" altLang="zh-CN" sz="1800" smtClean="0">
                          <a:solidFill>
                            <a:srgbClr val="FF1493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lang="zh-CN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zh-CN" altLang="zh-CN" sz="800" smtClean="0"/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    m_IntSize</a:t>
                      </a:r>
                      <a:r>
                        <a:rPr lang="zh-CN" altLang="zh-CN" sz="1800" b="1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zh-CN" sz="800" smtClean="0">
                        <a:solidFill>
                          <a:srgbClr val="ADAD01"/>
                        </a:solidFill>
                      </a:endParaRPr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zh-CN" altLang="zh-CN" sz="1800" b="1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Send(self):</a:t>
                      </a:r>
                      <a:endParaRPr lang="zh-CN" altLang="zh-CN" sz="800" smtClean="0">
                        <a:solidFill>
                          <a:srgbClr val="ADAD01"/>
                        </a:solidFill>
                      </a:endParaRPr>
                    </a:p>
                    <a:p>
                      <a:pPr lvl="0"/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        print</a:t>
                      </a:r>
                      <a:r>
                        <a:rPr lang="zh-CN" altLang="zh-CN" sz="16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mtClean="0">
                        <a:solidFill>
                          <a:srgbClr val="ADAD01"/>
                        </a:solidFill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LOAD_CONST    0(4)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STORE_NAME    2(m_IntSize)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LOAD_CONST    1(&lt;code object Send&gt;)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MAKE_FUNCTION 0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STORE_NAME    3(Send)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LOAD_LOCALS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RETURN_VALUE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locals[“m_IntSize”]=4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locals[“Send”]=4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9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3497" y="1194661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mtClean="0">
                <a:solidFill>
                  <a:srgbClr val="5B9BD5"/>
                </a:solidFill>
              </a:rPr>
              <a:t>加载</a:t>
            </a:r>
            <a:r>
              <a:rPr lang="zh-CN" altLang="en-US" sz="4000" b="1">
                <a:solidFill>
                  <a:srgbClr val="5B9BD5"/>
                </a:solidFill>
              </a:rPr>
              <a:t>机制</a:t>
            </a:r>
            <a:endParaRPr lang="en-US" altLang="zh-CN" sz="4000" b="1">
              <a:solidFill>
                <a:srgbClr val="5B9BD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3497" y="2689166"/>
            <a:ext cx="1728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mtClean="0">
                <a:solidFill>
                  <a:srgbClr val="5B9BD5"/>
                </a:solidFill>
              </a:rPr>
              <a:t>热更新</a:t>
            </a:r>
            <a:endParaRPr lang="en-US" altLang="zh-CN" sz="4000" b="1">
              <a:solidFill>
                <a:srgbClr val="5B9BD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3497" y="4183672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mtClean="0">
                <a:solidFill>
                  <a:srgbClr val="5B9BD5"/>
                </a:solidFill>
              </a:rPr>
              <a:t>实际问题</a:t>
            </a:r>
            <a:endParaRPr lang="zh-CN" altLang="en-US" sz="40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0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3602" y="3111954"/>
            <a:ext cx="1300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000">
                <a:solidFill>
                  <a:srgbClr val="7F0055"/>
                </a:solidFill>
              </a:rPr>
              <a:t>import</a:t>
            </a:r>
            <a:r>
              <a:rPr lang="en-US" altLang="zh-CN" sz="2000">
                <a:solidFill>
                  <a:schemeClr val="lt1"/>
                </a:solidFill>
              </a:rPr>
              <a:t> </a:t>
            </a:r>
            <a:r>
              <a:rPr lang="en-US" altLang="zh-CN" sz="2000"/>
              <a:t>net</a:t>
            </a:r>
          </a:p>
        </p:txBody>
      </p:sp>
      <p:sp>
        <p:nvSpPr>
          <p:cNvPr id="4" name="矩形 3"/>
          <p:cNvSpPr/>
          <p:nvPr/>
        </p:nvSpPr>
        <p:spPr>
          <a:xfrm>
            <a:off x="963602" y="1744568"/>
            <a:ext cx="6326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__import__(name[, globals[, locals[, fromlist[, level]]]])</a:t>
            </a:r>
          </a:p>
        </p:txBody>
      </p:sp>
      <p:sp>
        <p:nvSpPr>
          <p:cNvPr id="5" name="矩形 4"/>
          <p:cNvSpPr/>
          <p:nvPr/>
        </p:nvSpPr>
        <p:spPr>
          <a:xfrm>
            <a:off x="963602" y="3633497"/>
            <a:ext cx="5936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</a:t>
            </a:r>
            <a:r>
              <a:rPr lang="en-US" altLang="zh-CN" smtClean="0"/>
              <a:t>__(“net”,</a:t>
            </a:r>
            <a:r>
              <a:rPr lang="en-US" altLang="zh-CN"/>
              <a:t>globals(),locals(),None,-</a:t>
            </a:r>
            <a:r>
              <a:rPr lang="en-US" altLang="zh-CN" smtClean="0"/>
              <a:t>1)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12119" y="846046"/>
            <a:ext cx="5735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import </a:t>
            </a:r>
            <a:r>
              <a:rPr lang="en-US" altLang="zh-CN" smtClean="0"/>
              <a:t>a.b.c</a:t>
            </a:r>
          </a:p>
          <a:p>
            <a:r>
              <a:rPr lang="en-US" altLang="zh-CN" smtClean="0"/>
              <a:t>a=__</a:t>
            </a:r>
            <a:r>
              <a:rPr lang="en-US" altLang="zh-CN"/>
              <a:t>import__(“a.b.c”,globals(),locals(),None,-1</a:t>
            </a:r>
            <a:r>
              <a:rPr lang="en-US" altLang="zh-CN"/>
              <a:t>) </a:t>
            </a:r>
            <a:endParaRPr lang="en-US" altLang="zh-CN" smtClean="0"/>
          </a:p>
        </p:txBody>
      </p:sp>
      <p:sp>
        <p:nvSpPr>
          <p:cNvPr id="10" name="矩形 9"/>
          <p:cNvSpPr/>
          <p:nvPr/>
        </p:nvSpPr>
        <p:spPr>
          <a:xfrm>
            <a:off x="612119" y="2019022"/>
            <a:ext cx="5735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a.b import </a:t>
            </a:r>
            <a:r>
              <a:rPr lang="en-US" altLang="zh-CN" smtClean="0"/>
              <a:t>c</a:t>
            </a:r>
          </a:p>
          <a:p>
            <a:r>
              <a:rPr lang="en-US" altLang="zh-CN" smtClean="0"/>
              <a:t>b=__</a:t>
            </a:r>
            <a:r>
              <a:rPr lang="en-US" altLang="zh-CN"/>
              <a:t>import__(“a.b”,globals(),locals(),[‘c</a:t>
            </a:r>
            <a:r>
              <a:rPr lang="en-US" altLang="zh-CN"/>
              <a:t>’],-</a:t>
            </a:r>
            <a:r>
              <a:rPr lang="en-US" altLang="zh-CN" smtClean="0"/>
              <a:t>1)</a:t>
            </a:r>
          </a:p>
          <a:p>
            <a:r>
              <a:rPr lang="en-US" altLang="zh-CN" smtClean="0"/>
              <a:t>c=b.c</a:t>
            </a:r>
          </a:p>
        </p:txBody>
      </p:sp>
      <p:sp>
        <p:nvSpPr>
          <p:cNvPr id="12" name="矩形 11"/>
          <p:cNvSpPr/>
          <p:nvPr/>
        </p:nvSpPr>
        <p:spPr>
          <a:xfrm>
            <a:off x="612119" y="3411964"/>
            <a:ext cx="5735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a.b import c as </a:t>
            </a:r>
            <a:r>
              <a:rPr lang="en-US" altLang="zh-CN" smtClean="0"/>
              <a:t>x</a:t>
            </a:r>
          </a:p>
          <a:p>
            <a:r>
              <a:rPr lang="en-US" altLang="zh-CN" smtClean="0"/>
              <a:t>b=__</a:t>
            </a:r>
            <a:r>
              <a:rPr lang="en-US" altLang="zh-CN"/>
              <a:t>import__(“a.b”,globals(),locals(),[‘c</a:t>
            </a:r>
            <a:r>
              <a:rPr lang="en-US" altLang="zh-CN"/>
              <a:t>’],-</a:t>
            </a:r>
            <a:r>
              <a:rPr lang="en-US" altLang="zh-CN" smtClean="0"/>
              <a:t>1)</a:t>
            </a:r>
          </a:p>
          <a:p>
            <a:r>
              <a:rPr lang="en-US" altLang="zh-CN" smtClean="0"/>
              <a:t>x=b.c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0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21435" y="473788"/>
            <a:ext cx="5735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</a:t>
            </a:r>
            <a:r>
              <a:rPr lang="en-US" altLang="zh-CN" smtClean="0"/>
              <a:t>a </a:t>
            </a:r>
            <a:r>
              <a:rPr lang="en-US" altLang="zh-CN"/>
              <a:t>import </a:t>
            </a:r>
            <a:r>
              <a:rPr lang="en-US" altLang="zh-CN" smtClean="0"/>
              <a:t>*</a:t>
            </a:r>
          </a:p>
          <a:p>
            <a:r>
              <a:rPr lang="en-US" altLang="zh-CN" smtClean="0"/>
              <a:t>a=__</a:t>
            </a:r>
            <a:r>
              <a:rPr lang="en-US" altLang="zh-CN"/>
              <a:t>import__(“a”,globals(),locals(),[‘*’],-1</a:t>
            </a:r>
            <a:r>
              <a:rPr lang="en-US" altLang="zh-CN"/>
              <a:t>) </a:t>
            </a:r>
            <a:endParaRPr lang="en-US" altLang="zh-CN" smtClean="0"/>
          </a:p>
          <a:p>
            <a:r>
              <a:rPr lang="en-US" altLang="zh-CN" smtClean="0"/>
              <a:t>a1=a.a1</a:t>
            </a:r>
          </a:p>
          <a:p>
            <a:r>
              <a:rPr lang="en-US" altLang="zh-CN" smtClean="0"/>
              <a:t>a2=a.a2 ……</a:t>
            </a:r>
          </a:p>
        </p:txBody>
      </p:sp>
      <p:sp>
        <p:nvSpPr>
          <p:cNvPr id="14" name="矩形 13"/>
          <p:cNvSpPr/>
          <p:nvPr/>
        </p:nvSpPr>
        <p:spPr>
          <a:xfrm>
            <a:off x="702803" y="2229400"/>
            <a:ext cx="5735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</a:t>
            </a:r>
            <a:r>
              <a:rPr lang="en-US" altLang="zh-CN" smtClean="0"/>
              <a:t>..a </a:t>
            </a:r>
            <a:r>
              <a:rPr lang="en-US" altLang="zh-CN"/>
              <a:t>import </a:t>
            </a:r>
            <a:r>
              <a:rPr lang="en-US" altLang="zh-CN"/>
              <a:t>b</a:t>
            </a:r>
            <a:endParaRPr lang="en-US" altLang="zh-CN" smtClean="0"/>
          </a:p>
          <a:p>
            <a:r>
              <a:rPr lang="en-US" altLang="zh-CN" smtClean="0"/>
              <a:t>a=__</a:t>
            </a:r>
            <a:r>
              <a:rPr lang="en-US" altLang="zh-CN"/>
              <a:t>import</a:t>
            </a:r>
            <a:r>
              <a:rPr lang="en-US" altLang="zh-CN" smtClean="0"/>
              <a:t>__(“a”,</a:t>
            </a:r>
            <a:r>
              <a:rPr lang="en-US" altLang="zh-CN"/>
              <a:t>globals(),</a:t>
            </a:r>
            <a:r>
              <a:rPr lang="en-US" altLang="zh-CN"/>
              <a:t>locals</a:t>
            </a:r>
            <a:r>
              <a:rPr lang="en-US" altLang="zh-CN" smtClean="0"/>
              <a:t>(),[‘b’],2)</a:t>
            </a:r>
          </a:p>
          <a:p>
            <a:r>
              <a:rPr lang="en-US" altLang="zh-CN"/>
              <a:t>b</a:t>
            </a:r>
            <a:r>
              <a:rPr lang="en-US" altLang="zh-CN" smtClean="0"/>
              <a:t>=a.b</a:t>
            </a:r>
            <a:endParaRPr lang="en-US" altLang="zh-CN"/>
          </a:p>
        </p:txBody>
      </p:sp>
      <p:sp>
        <p:nvSpPr>
          <p:cNvPr id="2" name="云形 1"/>
          <p:cNvSpPr/>
          <p:nvPr/>
        </p:nvSpPr>
        <p:spPr>
          <a:xfrm>
            <a:off x="5735782" y="788792"/>
            <a:ext cx="1405607" cy="5703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__all__</a:t>
            </a:r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6257217" y="1629234"/>
            <a:ext cx="1617203" cy="5703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_private</a:t>
            </a:r>
            <a:endParaRPr lang="zh-CN" altLang="en-US"/>
          </a:p>
        </p:txBody>
      </p:sp>
      <p:sp>
        <p:nvSpPr>
          <p:cNvPr id="8" name="云形 7"/>
          <p:cNvSpPr/>
          <p:nvPr/>
        </p:nvSpPr>
        <p:spPr>
          <a:xfrm>
            <a:off x="4821382" y="3152730"/>
            <a:ext cx="1617203" cy="5703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a/b</a:t>
            </a:r>
          </a:p>
          <a:p>
            <a:pPr algn="ctr"/>
            <a:r>
              <a:rPr lang="en-US" altLang="zh-CN" smtClean="0"/>
              <a:t>c/d</a:t>
            </a:r>
          </a:p>
        </p:txBody>
      </p:sp>
      <p:sp>
        <p:nvSpPr>
          <p:cNvPr id="3" name="矩形 2"/>
          <p:cNvSpPr/>
          <p:nvPr/>
        </p:nvSpPr>
        <p:spPr>
          <a:xfrm>
            <a:off x="3389326" y="3891394"/>
            <a:ext cx="229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level </a:t>
            </a:r>
            <a:r>
              <a:rPr lang="zh-CN" altLang="en-US" smtClean="0"/>
              <a:t>相对当前多少层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9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00" y="2600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热更新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12426" y="999898"/>
            <a:ext cx="870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Open Sans" panose="020B0606030504020204" pitchFamily="34" charset="0"/>
              </a:rPr>
              <a:t>reload</a:t>
            </a:r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594647" y="2124311"/>
            <a:ext cx="174954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sys.modules</a:t>
            </a:r>
            <a:endParaRPr lang="zh-CN" altLang="en-US" b="1"/>
          </a:p>
        </p:txBody>
      </p:sp>
      <p:sp>
        <p:nvSpPr>
          <p:cNvPr id="7" name="流程图: 可选过程 6"/>
          <p:cNvSpPr/>
          <p:nvPr/>
        </p:nvSpPr>
        <p:spPr>
          <a:xfrm>
            <a:off x="594647" y="3038711"/>
            <a:ext cx="174954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find_module</a:t>
            </a:r>
            <a:endParaRPr lang="zh-CN" altLang="en-US" b="1"/>
          </a:p>
        </p:txBody>
      </p:sp>
      <p:sp>
        <p:nvSpPr>
          <p:cNvPr id="8" name="流程图: 可选过程 7"/>
          <p:cNvSpPr/>
          <p:nvPr/>
        </p:nvSpPr>
        <p:spPr>
          <a:xfrm>
            <a:off x="594646" y="4202492"/>
            <a:ext cx="174954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load_module</a:t>
            </a:r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3275214" y="7690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typedef struct {</a:t>
            </a:r>
          </a:p>
          <a:p>
            <a:r>
              <a:rPr lang="zh-CN" altLang="en-US"/>
              <a:t>    PyObject_HEAD</a:t>
            </a:r>
          </a:p>
          <a:p>
            <a:r>
              <a:rPr lang="zh-CN" altLang="en-US"/>
              <a:t>    PyObject *md_dict;</a:t>
            </a:r>
          </a:p>
          <a:p>
            <a:r>
              <a:rPr lang="zh-CN" altLang="en-US"/>
              <a:t>} PyModuleObject</a:t>
            </a:r>
            <a:r>
              <a:rPr lang="zh-CN" altLang="en-US" smtClean="0"/>
              <a:t>;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75214" y="300216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/>
              <a:t>load</a:t>
            </a:r>
            <a:r>
              <a:rPr lang="zh-CN" altLang="en-US" smtClean="0"/>
              <a:t>就是填充字典的过过程</a:t>
            </a:r>
            <a:endParaRPr lang="en-US" altLang="zh-CN" smtClean="0"/>
          </a:p>
          <a:p>
            <a:r>
              <a:rPr lang="en-US" altLang="zh-CN" smtClean="0"/>
              <a:t>reload</a:t>
            </a:r>
            <a:r>
              <a:rPr lang="zh-CN" altLang="en-US" smtClean="0"/>
              <a:t>时</a:t>
            </a:r>
            <a:r>
              <a:rPr lang="en-US" altLang="zh-CN" smtClean="0"/>
              <a:t>mod</a:t>
            </a:r>
            <a:r>
              <a:rPr lang="zh-CN" altLang="en-US" smtClean="0"/>
              <a:t>存在，就直接用旧的字典</a:t>
            </a:r>
            <a:endParaRPr lang="en-US" altLang="zh-CN" smtClean="0"/>
          </a:p>
          <a:p>
            <a:r>
              <a:rPr lang="zh-CN" altLang="en-US" smtClean="0"/>
              <a:t>所以理论上是不会删的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5163" y="1606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避免重启</a:t>
            </a:r>
          </a:p>
          <a:p>
            <a:r>
              <a:rPr lang="zh-CN" altLang="en-US"/>
              <a:t>开发期，提升效率</a:t>
            </a:r>
          </a:p>
          <a:p>
            <a:r>
              <a:rPr lang="zh-CN" altLang="en-US"/>
              <a:t>运维期，减少损失</a:t>
            </a:r>
          </a:p>
        </p:txBody>
      </p:sp>
    </p:spTree>
    <p:extLst>
      <p:ext uri="{BB962C8B-B14F-4D97-AF65-F5344CB8AC3E}">
        <p14:creationId xmlns:p14="http://schemas.microsoft.com/office/powerpoint/2010/main" val="3691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00" y="260065"/>
            <a:ext cx="4570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问题</a:t>
            </a:r>
            <a:endParaRPr lang="en-US" altLang="zh-CN" smtClean="0"/>
          </a:p>
          <a:p>
            <a:r>
              <a:rPr lang="zh-CN" altLang="en-US" smtClean="0"/>
              <a:t>新创建的实例是没问题的</a:t>
            </a:r>
            <a:endParaRPr lang="en-US" altLang="zh-CN" smtClean="0"/>
          </a:p>
          <a:p>
            <a:r>
              <a:rPr lang="zh-CN" altLang="en-US"/>
              <a:t>让已经创建</a:t>
            </a:r>
            <a:r>
              <a:rPr lang="zh-CN" altLang="en-US" smtClean="0"/>
              <a:t>的实例能够</a:t>
            </a:r>
            <a:r>
              <a:rPr lang="zh-CN" altLang="en-US"/>
              <a:t>执行更新以后的</a:t>
            </a:r>
            <a:r>
              <a:rPr lang="zh-CN" altLang="en-US" smtClean="0"/>
              <a:t>代码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026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00" y="260065"/>
            <a:ext cx="162095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A</a:t>
            </a:r>
            <a:r>
              <a:rPr lang="en-US" altLang="zh-CN"/>
              <a:t> </a:t>
            </a:r>
            <a:r>
              <a:rPr lang="en-US" altLang="zh-CN" smtClean="0"/>
              <a:t>  a1 a2</a:t>
            </a:r>
          </a:p>
          <a:p>
            <a:endParaRPr lang="en-US" altLang="zh-CN"/>
          </a:p>
          <a:p>
            <a:r>
              <a:rPr lang="en-US" altLang="zh-CN" smtClean="0"/>
              <a:t>a1.__class__=A</a:t>
            </a:r>
          </a:p>
          <a:p>
            <a:r>
              <a:rPr lang="en-US" altLang="zh-CN" smtClean="0"/>
              <a:t>a2.__class__=A</a:t>
            </a:r>
          </a:p>
          <a:p>
            <a:endParaRPr lang="en-US" altLang="zh-CN" smtClean="0"/>
          </a:p>
          <a:p>
            <a:r>
              <a:rPr lang="en-US" altLang="zh-CN" smtClean="0"/>
              <a:t>A </a:t>
            </a:r>
          </a:p>
        </p:txBody>
      </p:sp>
      <p:sp>
        <p:nvSpPr>
          <p:cNvPr id="4" name="矩形 3"/>
          <p:cNvSpPr/>
          <p:nvPr/>
        </p:nvSpPr>
        <p:spPr>
          <a:xfrm>
            <a:off x="268000" y="3255418"/>
            <a:ext cx="162095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A</a:t>
            </a:r>
            <a:r>
              <a:rPr lang="en-US" altLang="zh-CN"/>
              <a:t> </a:t>
            </a:r>
            <a:r>
              <a:rPr lang="en-US" altLang="zh-CN" smtClean="0"/>
              <a:t>  a1 a2</a:t>
            </a:r>
          </a:p>
          <a:p>
            <a:endParaRPr lang="en-US" altLang="zh-CN"/>
          </a:p>
          <a:p>
            <a:r>
              <a:rPr lang="en-US" altLang="zh-CN" smtClean="0"/>
              <a:t>a1.__class__=A</a:t>
            </a:r>
          </a:p>
          <a:p>
            <a:r>
              <a:rPr lang="en-US" altLang="zh-CN" smtClean="0"/>
              <a:t>a2.__class__=A</a:t>
            </a:r>
          </a:p>
          <a:p>
            <a:endParaRPr lang="en-US" altLang="zh-CN" smtClean="0"/>
          </a:p>
          <a:p>
            <a:r>
              <a:rPr lang="en-US" altLang="zh-CN" smtClean="0"/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33507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00" y="260065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__import__</a:t>
            </a:r>
          </a:p>
        </p:txBody>
      </p:sp>
    </p:spTree>
    <p:extLst>
      <p:ext uri="{BB962C8B-B14F-4D97-AF65-F5344CB8AC3E}">
        <p14:creationId xmlns:p14="http://schemas.microsoft.com/office/powerpoint/2010/main" val="13206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62" y="426319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5B9BD5"/>
                </a:solidFill>
              </a:rPr>
              <a:t>模块和包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7790" y="4967837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A=1</a:t>
            </a:r>
          </a:p>
        </p:txBody>
      </p:sp>
      <p:sp>
        <p:nvSpPr>
          <p:cNvPr id="6" name="矩形 5"/>
          <p:cNvSpPr/>
          <p:nvPr/>
        </p:nvSpPr>
        <p:spPr>
          <a:xfrm>
            <a:off x="3555375" y="4967837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def F</a:t>
            </a:r>
          </a:p>
        </p:txBody>
      </p:sp>
      <p:sp>
        <p:nvSpPr>
          <p:cNvPr id="7" name="椭圆 6"/>
          <p:cNvSpPr/>
          <p:nvPr/>
        </p:nvSpPr>
        <p:spPr>
          <a:xfrm>
            <a:off x="4676117" y="1401679"/>
            <a:ext cx="1986742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package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460981" y="3182679"/>
            <a:ext cx="1103188" cy="610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module</a:t>
            </a:r>
            <a:endParaRPr lang="zh-CN" altLang="en-US" b="1"/>
          </a:p>
        </p:txBody>
      </p:sp>
      <p:sp>
        <p:nvSpPr>
          <p:cNvPr id="12" name="圆角矩形 11"/>
          <p:cNvSpPr/>
          <p:nvPr/>
        </p:nvSpPr>
        <p:spPr>
          <a:xfrm>
            <a:off x="6774806" y="3182679"/>
            <a:ext cx="1103188" cy="610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module</a:t>
            </a:r>
            <a:endParaRPr lang="zh-CN" altLang="en-US" b="1"/>
          </a:p>
        </p:txBody>
      </p:sp>
      <p:sp>
        <p:nvSpPr>
          <p:cNvPr id="13" name="矩形 12"/>
          <p:cNvSpPr/>
          <p:nvPr/>
        </p:nvSpPr>
        <p:spPr>
          <a:xfrm>
            <a:off x="5527896" y="4967837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class C</a:t>
            </a:r>
          </a:p>
        </p:txBody>
      </p:sp>
      <p:cxnSp>
        <p:nvCxnSpPr>
          <p:cNvPr id="15" name="直接箭头连接符 14"/>
          <p:cNvCxnSpPr>
            <a:stCxn id="10" idx="2"/>
            <a:endCxn id="5" idx="0"/>
          </p:cNvCxnSpPr>
          <p:nvPr/>
        </p:nvCxnSpPr>
        <p:spPr>
          <a:xfrm flipH="1">
            <a:off x="2064990" y="3793665"/>
            <a:ext cx="1947585" cy="1174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  <a:endCxn id="6" idx="0"/>
          </p:cNvCxnSpPr>
          <p:nvPr/>
        </p:nvCxnSpPr>
        <p:spPr>
          <a:xfrm>
            <a:off x="4012575" y="3793665"/>
            <a:ext cx="0" cy="1174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13" idx="0"/>
          </p:cNvCxnSpPr>
          <p:nvPr/>
        </p:nvCxnSpPr>
        <p:spPr>
          <a:xfrm>
            <a:off x="4012575" y="3793665"/>
            <a:ext cx="1972521" cy="1174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4"/>
            <a:endCxn id="10" idx="0"/>
          </p:cNvCxnSpPr>
          <p:nvPr/>
        </p:nvCxnSpPr>
        <p:spPr>
          <a:xfrm flipH="1">
            <a:off x="4012575" y="2316079"/>
            <a:ext cx="1656913" cy="866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4"/>
            <a:endCxn id="12" idx="0"/>
          </p:cNvCxnSpPr>
          <p:nvPr/>
        </p:nvCxnSpPr>
        <p:spPr>
          <a:xfrm>
            <a:off x="5669488" y="2316079"/>
            <a:ext cx="1656912" cy="866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575995" y="425848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组织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87805" y="425848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代码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749224" y="425848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片段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34312" y="2562285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模块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64169" y="2562285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组织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6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 animBg="1"/>
      <p:bldP spid="13" grpId="0" animBg="1"/>
      <p:bldP spid="19" grpId="0"/>
      <p:bldP spid="20" grpId="0"/>
      <p:bldP spid="21" grpId="0"/>
      <p:bldP spid="24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62" y="426319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5B9BD5"/>
                </a:solidFill>
              </a:rPr>
              <a:t>模块和包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22581" y="2517115"/>
            <a:ext cx="310341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zh-CN" altLang="zh-CN" sz="2000" b="1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zh-CN" altLang="zh-CN" sz="2000" b="1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zh-CN" sz="2000" b="1"/>
          </a:p>
          <a:p>
            <a:pPr lvl="0"/>
            <a:r>
              <a:rPr lang="zh-CN" altLang="zh-CN" sz="2000" b="1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PyObject_HEAD</a:t>
            </a:r>
            <a:endParaRPr lang="zh-CN" altLang="zh-CN" sz="2000" b="1"/>
          </a:p>
          <a:p>
            <a:pPr lvl="0"/>
            <a:r>
              <a:rPr lang="zh-CN" altLang="zh-CN" sz="2000" b="1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PyObject *md_dict;</a:t>
            </a:r>
            <a:endParaRPr lang="zh-CN" altLang="zh-CN" sz="2000" b="1"/>
          </a:p>
          <a:p>
            <a:pPr lvl="0"/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} PyModuleObject;</a:t>
            </a:r>
            <a:endParaRPr lang="zh-CN" altLang="zh-CN" sz="2000" b="1"/>
          </a:p>
        </p:txBody>
      </p:sp>
    </p:spTree>
    <p:extLst>
      <p:ext uri="{BB962C8B-B14F-4D97-AF65-F5344CB8AC3E}">
        <p14:creationId xmlns:p14="http://schemas.microsoft.com/office/powerpoint/2010/main" val="10357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3477030" y="1847066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</a:t>
            </a:r>
            <a:endParaRPr lang="zh-CN" altLang="en-US" b="1"/>
          </a:p>
        </p:txBody>
      </p:sp>
      <p:sp>
        <p:nvSpPr>
          <p:cNvPr id="5" name="流程图: 可选过程 4"/>
          <p:cNvSpPr/>
          <p:nvPr/>
        </p:nvSpPr>
        <p:spPr>
          <a:xfrm>
            <a:off x="3477030" y="3563044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a.b</a:t>
            </a:r>
            <a:endParaRPr lang="zh-CN" altLang="en-US" b="1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4221019" y="2326710"/>
            <a:ext cx="0" cy="1236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/>
          <p:cNvSpPr/>
          <p:nvPr/>
        </p:nvSpPr>
        <p:spPr>
          <a:xfrm>
            <a:off x="564496" y="1847066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a.b.c</a:t>
            </a:r>
            <a:endParaRPr lang="zh-CN" altLang="en-US" b="1"/>
          </a:p>
        </p:txBody>
      </p:sp>
      <p:sp>
        <p:nvSpPr>
          <p:cNvPr id="11" name="流程图: 可选过程 10"/>
          <p:cNvSpPr/>
          <p:nvPr/>
        </p:nvSpPr>
        <p:spPr>
          <a:xfrm>
            <a:off x="3477030" y="5279022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a.b.c</a:t>
            </a:r>
            <a:endParaRPr lang="zh-CN" altLang="en-US" b="1"/>
          </a:p>
        </p:txBody>
      </p:sp>
      <p:cxnSp>
        <p:nvCxnSpPr>
          <p:cNvPr id="13" name="直接箭头连接符 12"/>
          <p:cNvCxnSpPr>
            <a:stCxn id="5" idx="2"/>
            <a:endCxn id="11" idx="0"/>
          </p:cNvCxnSpPr>
          <p:nvPr/>
        </p:nvCxnSpPr>
        <p:spPr>
          <a:xfrm>
            <a:off x="4221019" y="4042688"/>
            <a:ext cx="0" cy="1236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4" idx="1"/>
          </p:cNvCxnSpPr>
          <p:nvPr/>
        </p:nvCxnSpPr>
        <p:spPr>
          <a:xfrm>
            <a:off x="2052474" y="2086888"/>
            <a:ext cx="142455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08997" y="1902222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mtClean="0">
                <a:solidFill>
                  <a:srgbClr val="5B9BD5"/>
                </a:solidFill>
                <a:latin typeface="Consolas" panose="020B0609020204030204" pitchFamily="49" charset="0"/>
              </a:rPr>
              <a:t>sys.modules[“a”]=a</a:t>
            </a:r>
            <a:endParaRPr lang="en-US" altLang="zh-CN" b="1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08995" y="3479700"/>
            <a:ext cx="2717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mtClean="0">
                <a:solidFill>
                  <a:srgbClr val="5B9BD5"/>
                </a:solidFill>
                <a:latin typeface="Consolas" panose="020B0609020204030204" pitchFamily="49" charset="0"/>
              </a:rPr>
              <a:t>sys.modules[“a.b”]=b</a:t>
            </a:r>
          </a:p>
          <a:p>
            <a:pPr>
              <a:defRPr/>
            </a:pPr>
            <a:r>
              <a:rPr lang="en-US" altLang="zh-CN" b="1" smtClean="0">
                <a:solidFill>
                  <a:srgbClr val="5B9BD5"/>
                </a:solidFill>
                <a:latin typeface="Consolas" panose="020B0609020204030204" pitchFamily="49" charset="0"/>
              </a:rPr>
              <a:t>a.b=b</a:t>
            </a:r>
            <a:endParaRPr lang="en-US" altLang="zh-CN" b="1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08995" y="5195678"/>
            <a:ext cx="2970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mtClean="0">
                <a:solidFill>
                  <a:srgbClr val="5B9BD5"/>
                </a:solidFill>
                <a:latin typeface="Consolas" panose="020B0609020204030204" pitchFamily="49" charset="0"/>
              </a:rPr>
              <a:t>sys.modules[“a.b.c”]=c</a:t>
            </a:r>
          </a:p>
          <a:p>
            <a:pPr>
              <a:defRPr/>
            </a:pPr>
            <a:r>
              <a:rPr lang="en-US" altLang="zh-CN" b="1" smtClean="0">
                <a:solidFill>
                  <a:srgbClr val="5B9BD5"/>
                </a:solidFill>
                <a:latin typeface="Consolas" panose="020B0609020204030204" pitchFamily="49" charset="0"/>
              </a:rPr>
              <a:t>a.b.c=c</a:t>
            </a:r>
            <a:endParaRPr lang="en-US" altLang="zh-CN" b="1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8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1" grpId="0" animBg="1"/>
      <p:bldP spid="19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270000" y="1778000"/>
          <a:ext cx="6096000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/>
                <a:gridCol w="4682067"/>
              </a:tblGrid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player</a:t>
                      </a:r>
                      <a:r>
                        <a:rPr kumimoji="0" lang="en-US" altLang="zh-CN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__init__.py</a:t>
                      </a:r>
                      <a:endParaRPr kumimoji="0" lang="en-US" altLang="zh-CN" b="0" i="0" u="none" strike="noStrike" cap="none" normalizeH="0" baseline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</a:t>
                      </a:r>
                      <a:r>
                        <a:rPr lang="en-US" altLang="zh-CN" sz="1800" b="1" smtClean="0">
                          <a:solidFill>
                            <a:srgbClr val="173207"/>
                          </a:solidFill>
                        </a:rPr>
                        <a:t>objects.py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net.py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rgbClr val="7F0055"/>
                          </a:solidFill>
                        </a:rPr>
                        <a:t>import</a:t>
                      </a:r>
                      <a:r>
                        <a:rPr lang="en-US" altLang="zh-CN" sz="18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75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13089"/>
              </p:ext>
            </p:extLst>
          </p:nvPr>
        </p:nvGraphicFramePr>
        <p:xfrm>
          <a:off x="1270000" y="1778000"/>
          <a:ext cx="6096000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/>
                <a:gridCol w="4682067"/>
              </a:tblGrid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player</a:t>
                      </a:r>
                      <a:r>
                        <a:rPr kumimoji="0" lang="en-US" altLang="zh-CN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__init__.py</a:t>
                      </a:r>
                      <a:endParaRPr kumimoji="0" lang="en-US" altLang="zh-CN" b="0" i="0" u="none" strike="noStrike" cap="none" normalizeH="0" baseline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</a:t>
                      </a:r>
                      <a:r>
                        <a:rPr lang="en-US" altLang="zh-CN" sz="1800" b="1" smtClean="0">
                          <a:solidFill>
                            <a:srgbClr val="5B9BD5"/>
                          </a:solidFill>
                        </a:rPr>
                        <a:t>objects.py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</a:t>
                      </a:r>
                      <a:r>
                        <a:rPr lang="en-US" altLang="zh-CN" smtClean="0">
                          <a:solidFill>
                            <a:srgbClr val="173207"/>
                          </a:solidFill>
                        </a:rPr>
                        <a:t>net.py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():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/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pass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CNet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</a:t>
                      </a:r>
                      <a:r>
                        <a:rPr lang="en-US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pass</a:t>
                      </a:r>
                    </a:p>
                    <a:p>
                      <a:pPr lvl="0"/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print 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3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可选过程 6"/>
          <p:cNvSpPr/>
          <p:nvPr/>
        </p:nvSpPr>
        <p:spPr>
          <a:xfrm>
            <a:off x="3477030" y="21095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8" name="流程图: 可选过程 7"/>
          <p:cNvSpPr/>
          <p:nvPr/>
        </p:nvSpPr>
        <p:spPr>
          <a:xfrm>
            <a:off x="3477030" y="40653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load_module</a:t>
            </a:r>
            <a:endParaRPr lang="zh-CN" altLang="en-US" b="1"/>
          </a:p>
        </p:txBody>
      </p:sp>
      <p:cxnSp>
        <p:nvCxnSpPr>
          <p:cNvPr id="9" name="直接箭头连接符 8"/>
          <p:cNvCxnSpPr>
            <a:stCxn id="7" idx="2"/>
            <a:endCxn id="8" idx="0"/>
          </p:cNvCxnSpPr>
          <p:nvPr/>
        </p:nvCxnSpPr>
        <p:spPr>
          <a:xfrm>
            <a:off x="4221019" y="2589177"/>
            <a:ext cx="0" cy="14761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1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决策 1"/>
          <p:cNvSpPr/>
          <p:nvPr/>
        </p:nvSpPr>
        <p:spPr>
          <a:xfrm>
            <a:off x="3117600" y="2295471"/>
            <a:ext cx="2425621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in package</a:t>
            </a:r>
            <a:endParaRPr lang="zh-CN" altLang="en-US" b="1"/>
          </a:p>
        </p:txBody>
      </p:sp>
      <p:sp>
        <p:nvSpPr>
          <p:cNvPr id="17" name="流程图: 决策 16"/>
          <p:cNvSpPr/>
          <p:nvPr/>
        </p:nvSpPr>
        <p:spPr>
          <a:xfrm>
            <a:off x="5409179" y="3142118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builtin</a:t>
            </a:r>
            <a:endParaRPr lang="zh-CN" altLang="en-US" b="1"/>
          </a:p>
        </p:txBody>
      </p:sp>
      <p:sp>
        <p:nvSpPr>
          <p:cNvPr id="4" name="流程图: 终止 3"/>
          <p:cNvSpPr/>
          <p:nvPr/>
        </p:nvSpPr>
        <p:spPr>
          <a:xfrm>
            <a:off x="7097924" y="4129693"/>
            <a:ext cx="1486800" cy="478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return</a:t>
            </a:r>
            <a:endParaRPr lang="zh-CN" altLang="en-US" b="1"/>
          </a:p>
        </p:txBody>
      </p:sp>
      <p:sp>
        <p:nvSpPr>
          <p:cNvPr id="23" name="流程图: 可选过程 22"/>
          <p:cNvSpPr/>
          <p:nvPr/>
        </p:nvSpPr>
        <p:spPr>
          <a:xfrm>
            <a:off x="3588867" y="414650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sys.path</a:t>
            </a:r>
            <a:endParaRPr lang="zh-CN" altLang="en-US" b="1"/>
          </a:p>
        </p:txBody>
      </p:sp>
      <p:cxnSp>
        <p:nvCxnSpPr>
          <p:cNvPr id="5" name="肘形连接符 4"/>
          <p:cNvCxnSpPr>
            <a:stCxn id="17" idx="1"/>
            <a:endCxn id="23" idx="0"/>
          </p:cNvCxnSpPr>
          <p:nvPr/>
        </p:nvCxnSpPr>
        <p:spPr>
          <a:xfrm rot="10800000" flipV="1">
            <a:off x="4332857" y="3448441"/>
            <a:ext cx="1076323" cy="698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" idx="3"/>
            <a:endCxn id="17" idx="0"/>
          </p:cNvCxnSpPr>
          <p:nvPr/>
        </p:nvCxnSpPr>
        <p:spPr>
          <a:xfrm>
            <a:off x="5543221" y="2601795"/>
            <a:ext cx="666723" cy="540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" idx="1"/>
            <a:endCxn id="52" idx="0"/>
          </p:cNvCxnSpPr>
          <p:nvPr/>
        </p:nvCxnSpPr>
        <p:spPr>
          <a:xfrm rot="10800000" flipV="1">
            <a:off x="2265220" y="2601794"/>
            <a:ext cx="852380" cy="3262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可选过程 51"/>
          <p:cNvSpPr/>
          <p:nvPr/>
        </p:nvSpPr>
        <p:spPr>
          <a:xfrm>
            <a:off x="1521231" y="5864532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pathlist</a:t>
            </a:r>
          </a:p>
        </p:txBody>
      </p:sp>
      <p:cxnSp>
        <p:nvCxnSpPr>
          <p:cNvPr id="55" name="肘形连接符 54"/>
          <p:cNvCxnSpPr>
            <a:stCxn id="23" idx="2"/>
            <a:endCxn id="52" idx="0"/>
          </p:cNvCxnSpPr>
          <p:nvPr/>
        </p:nvCxnSpPr>
        <p:spPr>
          <a:xfrm rot="5400000">
            <a:off x="2679846" y="4211521"/>
            <a:ext cx="1238385" cy="2067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17" idx="3"/>
            <a:endCxn id="4" idx="0"/>
          </p:cNvCxnSpPr>
          <p:nvPr/>
        </p:nvCxnSpPr>
        <p:spPr>
          <a:xfrm>
            <a:off x="7010709" y="3448442"/>
            <a:ext cx="830615" cy="681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云形 31"/>
          <p:cNvSpPr/>
          <p:nvPr/>
        </p:nvSpPr>
        <p:spPr>
          <a:xfrm>
            <a:off x="1442503" y="3491122"/>
            <a:ext cx="1530613" cy="446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player</a:t>
            </a:r>
            <a:r>
              <a:rPr lang="en-US" altLang="zh-CN" b="1"/>
              <a:t>/</a:t>
            </a:r>
            <a:endParaRPr lang="zh-CN" altLang="en-US" b="1"/>
          </a:p>
        </p:txBody>
      </p:sp>
      <p:sp>
        <p:nvSpPr>
          <p:cNvPr id="15" name="流程图: 可选过程 14"/>
          <p:cNvSpPr/>
          <p:nvPr/>
        </p:nvSpPr>
        <p:spPr>
          <a:xfrm>
            <a:off x="3491220" y="1115221"/>
            <a:ext cx="1678379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sys. meta_path</a:t>
            </a:r>
            <a:endParaRPr lang="zh-CN" altLang="en-US" b="1"/>
          </a:p>
        </p:txBody>
      </p:sp>
      <p:sp>
        <p:nvSpPr>
          <p:cNvPr id="20" name="矩形 19"/>
          <p:cNvSpPr/>
          <p:nvPr/>
        </p:nvSpPr>
        <p:spPr>
          <a:xfrm>
            <a:off x="407113" y="554703"/>
            <a:ext cx="2361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5B9BD5"/>
                </a:solidFill>
              </a:rPr>
              <a:t>find_module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  <p:cxnSp>
        <p:nvCxnSpPr>
          <p:cNvPr id="21" name="肘形连接符 20"/>
          <p:cNvCxnSpPr>
            <a:stCxn id="15" idx="2"/>
            <a:endCxn id="2" idx="0"/>
          </p:cNvCxnSpPr>
          <p:nvPr/>
        </p:nvCxnSpPr>
        <p:spPr>
          <a:xfrm rot="16200000" flipH="1">
            <a:off x="3980107" y="1945167"/>
            <a:ext cx="70060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9144000" y="1983820"/>
            <a:ext cx="634789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CFinder: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def find_module(self,fullname,path=None):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fullname==</a:t>
            </a:r>
            <a:r>
              <a:rPr lang="zh-CN" altLang="zh-CN" sz="2000">
                <a:solidFill>
                  <a:srgbClr val="2A00FF"/>
                </a:solidFill>
                <a:latin typeface="Consolas" panose="020B0609020204030204" pitchFamily="49" charset="0"/>
              </a:rPr>
              <a:t>"xxx"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   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def load_module(self,fullname):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import sys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endParaRPr lang="en-US" altLang="zh-CN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sys.meta_path.append(CFinder())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import xxx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print xxx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&lt;module </a:t>
            </a:r>
            <a:r>
              <a:rPr lang="zh-CN" altLang="zh-CN" sz="2000">
                <a:solidFill>
                  <a:srgbClr val="2A00FF"/>
                </a:solidFill>
                <a:latin typeface="Consolas" panose="020B0609020204030204" pitchFamily="49" charset="0"/>
              </a:rPr>
              <a:t>'sys'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(built-in)&gt;</a:t>
            </a:r>
            <a:endParaRPr lang="zh-CN" altLang="zh-CN" sz="2000"/>
          </a:p>
        </p:txBody>
      </p:sp>
    </p:spTree>
    <p:extLst>
      <p:ext uri="{BB962C8B-B14F-4D97-AF65-F5344CB8AC3E}">
        <p14:creationId xmlns:p14="http://schemas.microsoft.com/office/powerpoint/2010/main" val="57651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-0.87344 -0.0111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81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4" grpId="0" animBg="1"/>
      <p:bldP spid="23" grpId="0" animBg="1"/>
      <p:bldP spid="52" grpId="0" animBg="1"/>
      <p:bldP spid="32" grpId="0" animBg="1"/>
      <p:bldP spid="15" grpId="0" animBg="1"/>
      <p:bldP spid="33" grpId="0"/>
      <p:bldP spid="33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657</Words>
  <Application>Microsoft Office PowerPoint</Application>
  <PresentationFormat>全屏显示(4:3)</PresentationFormat>
  <Paragraphs>323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Consolas</vt:lpstr>
      <vt:lpstr>Open 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103</cp:revision>
  <dcterms:created xsi:type="dcterms:W3CDTF">2016-10-18T15:59:24Z</dcterms:created>
  <dcterms:modified xsi:type="dcterms:W3CDTF">2016-11-22T19:20:17Z</dcterms:modified>
</cp:coreProperties>
</file>