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handoutMasterIdLst>
    <p:handoutMasterId r:id="rId48"/>
  </p:handoutMasterIdLst>
  <p:sldIdLst>
    <p:sldId id="271" r:id="rId2"/>
    <p:sldId id="292" r:id="rId3"/>
    <p:sldId id="321" r:id="rId4"/>
    <p:sldId id="294" r:id="rId5"/>
    <p:sldId id="322" r:id="rId6"/>
    <p:sldId id="295" r:id="rId7"/>
    <p:sldId id="323" r:id="rId8"/>
    <p:sldId id="296" r:id="rId9"/>
    <p:sldId id="324" r:id="rId10"/>
    <p:sldId id="298" r:id="rId11"/>
    <p:sldId id="325" r:id="rId12"/>
    <p:sldId id="318" r:id="rId13"/>
    <p:sldId id="299" r:id="rId14"/>
    <p:sldId id="326" r:id="rId15"/>
    <p:sldId id="300" r:id="rId16"/>
    <p:sldId id="327" r:id="rId17"/>
    <p:sldId id="301" r:id="rId18"/>
    <p:sldId id="328" r:id="rId19"/>
    <p:sldId id="302" r:id="rId20"/>
    <p:sldId id="329" r:id="rId21"/>
    <p:sldId id="303" r:id="rId22"/>
    <p:sldId id="330" r:id="rId23"/>
    <p:sldId id="304" r:id="rId24"/>
    <p:sldId id="331" r:id="rId25"/>
    <p:sldId id="305" r:id="rId26"/>
    <p:sldId id="332" r:id="rId27"/>
    <p:sldId id="306" r:id="rId28"/>
    <p:sldId id="333" r:id="rId29"/>
    <p:sldId id="307" r:id="rId30"/>
    <p:sldId id="334" r:id="rId31"/>
    <p:sldId id="308" r:id="rId32"/>
    <p:sldId id="309" r:id="rId33"/>
    <p:sldId id="319" r:id="rId34"/>
    <p:sldId id="310" r:id="rId35"/>
    <p:sldId id="335" r:id="rId36"/>
    <p:sldId id="311" r:id="rId37"/>
    <p:sldId id="336" r:id="rId38"/>
    <p:sldId id="312" r:id="rId39"/>
    <p:sldId id="313" r:id="rId40"/>
    <p:sldId id="314" r:id="rId41"/>
    <p:sldId id="337" r:id="rId42"/>
    <p:sldId id="315" r:id="rId43"/>
    <p:sldId id="316" r:id="rId44"/>
    <p:sldId id="320" r:id="rId45"/>
    <p:sldId id="31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041B9C-1AD1-794B-BDBF-97DAA93DB21C}">
          <p14:sldIdLst>
            <p14:sldId id="271"/>
            <p14:sldId id="292"/>
            <p14:sldId id="321"/>
            <p14:sldId id="294"/>
            <p14:sldId id="322"/>
            <p14:sldId id="295"/>
            <p14:sldId id="323"/>
            <p14:sldId id="296"/>
            <p14:sldId id="324"/>
            <p14:sldId id="298"/>
            <p14:sldId id="325"/>
            <p14:sldId id="318"/>
            <p14:sldId id="299"/>
            <p14:sldId id="326"/>
            <p14:sldId id="300"/>
            <p14:sldId id="327"/>
            <p14:sldId id="301"/>
            <p14:sldId id="328"/>
            <p14:sldId id="302"/>
            <p14:sldId id="329"/>
            <p14:sldId id="303"/>
            <p14:sldId id="330"/>
            <p14:sldId id="304"/>
            <p14:sldId id="331"/>
            <p14:sldId id="305"/>
            <p14:sldId id="332"/>
            <p14:sldId id="306"/>
            <p14:sldId id="333"/>
            <p14:sldId id="307"/>
            <p14:sldId id="334"/>
            <p14:sldId id="308"/>
            <p14:sldId id="309"/>
            <p14:sldId id="319"/>
            <p14:sldId id="310"/>
            <p14:sldId id="335"/>
            <p14:sldId id="311"/>
            <p14:sldId id="336"/>
            <p14:sldId id="312"/>
            <p14:sldId id="313"/>
            <p14:sldId id="314"/>
            <p14:sldId id="337"/>
            <p14:sldId id="315"/>
            <p14:sldId id="316"/>
            <p14:sldId id="320"/>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1A37"/>
    <a:srgbClr val="580720"/>
    <a:srgbClr val="9E1C2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3"/>
    <p:restoredTop sz="60930" autoAdjust="0"/>
  </p:normalViewPr>
  <p:slideViewPr>
    <p:cSldViewPr snapToGrid="0" snapToObjects="1">
      <p:cViewPr varScale="1">
        <p:scale>
          <a:sx n="70" d="100"/>
          <a:sy n="70" d="100"/>
        </p:scale>
        <p:origin x="2406" y="66"/>
      </p:cViewPr>
      <p:guideLst/>
    </p:cSldViewPr>
  </p:slideViewPr>
  <p:notesTextViewPr>
    <p:cViewPr>
      <p:scale>
        <a:sx n="1" d="1"/>
        <a:sy n="1" d="1"/>
      </p:scale>
      <p:origin x="0" y="0"/>
    </p:cViewPr>
  </p:notesTextViewPr>
  <p:notesViewPr>
    <p:cSldViewPr snapToGrid="0" snapToObjects="1">
      <p:cViewPr varScale="1">
        <p:scale>
          <a:sx n="162" d="100"/>
          <a:sy n="162" d="100"/>
        </p:scale>
        <p:origin x="222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285C1-8213-6F4B-9FD8-86A75533CB04}" type="datetimeFigureOut">
              <a:rPr lang="en-US" smtClean="0"/>
              <a:t>7/24/2019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835C17-F110-5E44-9CDF-95F4C529209D}" type="slidenum">
              <a:rPr lang="en-US" smtClean="0"/>
              <a:t>‹#›</a:t>
            </a:fld>
            <a:endParaRPr lang="en-US"/>
          </a:p>
        </p:txBody>
      </p:sp>
    </p:spTree>
    <p:extLst>
      <p:ext uri="{BB962C8B-B14F-4D97-AF65-F5344CB8AC3E}">
        <p14:creationId xmlns:p14="http://schemas.microsoft.com/office/powerpoint/2010/main" val="1643339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A4D34-6CE3-E249-ACFC-0F92D74902E2}" type="datetimeFigureOut">
              <a:rPr lang="en-US" smtClean="0"/>
              <a:t>7/24/2019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41C1A-2CD9-0F49-BD4B-B938D5B7CC7E}" type="slidenum">
              <a:rPr lang="en-US" smtClean="0"/>
              <a:t>‹#›</a:t>
            </a:fld>
            <a:endParaRPr lang="en-US"/>
          </a:p>
        </p:txBody>
      </p:sp>
    </p:spTree>
    <p:extLst>
      <p:ext uri="{BB962C8B-B14F-4D97-AF65-F5344CB8AC3E}">
        <p14:creationId xmlns:p14="http://schemas.microsoft.com/office/powerpoint/2010/main" val="408041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parkes.co.uk/2017/11/24/machine-learning-vs-rules-system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tricentis.com/artificial-intelligence-software-testing/ai-approaches-rule-based-testing-vs-learnin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parkes.co.uk/2017/11/24/machine-learning-vs-rules-system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tricentis.com/artificial-intelligence-software-testing/ai-approaches-rule-based-testing-vs-learni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ianshu.com/p/284a153c1cd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ianshu.com/p/284a153c1cd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02789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9452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12</a:t>
            </a:fld>
            <a:endParaRPr lang="zh-CN" altLang="en-US"/>
          </a:p>
        </p:txBody>
      </p:sp>
    </p:spTree>
    <p:extLst>
      <p:ext uri="{BB962C8B-B14F-4D97-AF65-F5344CB8AC3E}">
        <p14:creationId xmlns:p14="http://schemas.microsoft.com/office/powerpoint/2010/main" val="424686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语言学知识形式化</a:t>
            </a:r>
            <a:endParaRPr lang="en-US" altLang="zh-CN" dirty="0"/>
          </a:p>
          <a:p>
            <a:r>
              <a:rPr lang="zh-CN" altLang="en-US" dirty="0"/>
              <a:t>形式化规则算法化</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84290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语言学知识形式化</a:t>
            </a:r>
            <a:endParaRPr lang="en-US" altLang="zh-CN" dirty="0"/>
          </a:p>
          <a:p>
            <a:r>
              <a:rPr lang="zh-CN" altLang="en-US" dirty="0"/>
              <a:t>形式化规则算法化</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5217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order for computers to extract useful information from unstructured text, a concept normalization system is needed to link relevant concepts in a text to sources that contain further information about the concept. Popular concept normalization tools in the biomedical field are dictionary-based.</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8214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order for computers to extract useful information from unstructured text, a concept normalization system is needed to link relevant concepts in a text to sources that contain further information about the concept. Popular concept normalization tools in the biomedical field are dictionary-based.</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6298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1" kern="1200" dirty="0">
                <a:solidFill>
                  <a:schemeClr val="tx1"/>
                </a:solidFill>
                <a:effectLst/>
                <a:latin typeface="+mn-lt"/>
                <a:ea typeface="+mn-ea"/>
                <a:cs typeface="+mn-cs"/>
              </a:rPr>
              <a:t>Coordination</a:t>
            </a:r>
            <a:r>
              <a:rPr lang="en-US" sz="1200" b="0" i="0" kern="1200" dirty="0">
                <a:solidFill>
                  <a:schemeClr val="tx1"/>
                </a:solidFill>
                <a:effectLst/>
                <a:latin typeface="+mn-lt"/>
                <a:ea typeface="+mn-ea"/>
                <a:cs typeface="+mn-cs"/>
              </a:rPr>
              <a:t>. This submodule performs coordination resolution</a:t>
            </a:r>
          </a:p>
          <a:p>
            <a:r>
              <a:rPr lang="zh-CN" altLang="en-US" dirty="0"/>
              <a:t>协调。 该子模块执行协调解析</a:t>
            </a:r>
            <a:endParaRPr lang="en-US" altLang="zh-CN" dirty="0"/>
          </a:p>
          <a:p>
            <a:endParaRPr lang="en-US" dirty="0"/>
          </a:p>
          <a:p>
            <a:r>
              <a:rPr lang="en-US" sz="1200" dirty="0"/>
              <a:t>Abbreviation </a:t>
            </a:r>
            <a:r>
              <a:rPr lang="en-US" sz="1200" b="0" i="0" kern="1200" dirty="0">
                <a:solidFill>
                  <a:schemeClr val="tx1"/>
                </a:solidFill>
                <a:effectLst/>
                <a:latin typeface="+mn-lt"/>
                <a:ea typeface="+mn-ea"/>
                <a:cs typeface="+mn-cs"/>
              </a:rPr>
              <a:t>Recognition</a:t>
            </a:r>
          </a:p>
          <a:p>
            <a:r>
              <a:rPr lang="en-US" sz="1200" i="1" dirty="0"/>
              <a:t>Deficiency of </a:t>
            </a:r>
            <a:r>
              <a:rPr lang="en-US" sz="1200" i="1" dirty="0" err="1"/>
              <a:t>aspartylglucosaminidase</a:t>
            </a:r>
            <a:r>
              <a:rPr lang="en-US" sz="1200" i="1" dirty="0"/>
              <a:t> AGA causes a lysosomal storage disorder</a:t>
            </a:r>
            <a:r>
              <a:rPr lang="en-US" sz="1200" i="1" baseline="0" dirty="0"/>
              <a:t> </a:t>
            </a:r>
            <a:r>
              <a:rPr lang="en-US" sz="1200" i="1" dirty="0" err="1"/>
              <a:t>Aspartylglucosaminuria</a:t>
            </a:r>
            <a:r>
              <a:rPr lang="en-US" sz="1200" i="1" dirty="0"/>
              <a:t> AGU</a:t>
            </a:r>
            <a:endParaRPr 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天冬氨酰氨基葡萄糖苷酶</a:t>
            </a:r>
            <a:r>
              <a:rPr lang="en-US" altLang="zh-CN" sz="1200" b="0" i="0" kern="1200" dirty="0">
                <a:solidFill>
                  <a:schemeClr val="tx1"/>
                </a:solidFill>
                <a:effectLst/>
                <a:latin typeface="+mn-lt"/>
                <a:ea typeface="+mn-ea"/>
                <a:cs typeface="+mn-cs"/>
              </a:rPr>
              <a:t>AGA</a:t>
            </a:r>
            <a:r>
              <a:rPr lang="zh-CN" altLang="en-US" sz="1200" b="0" i="0" kern="1200" dirty="0">
                <a:solidFill>
                  <a:schemeClr val="tx1"/>
                </a:solidFill>
                <a:effectLst/>
                <a:latin typeface="+mn-lt"/>
                <a:ea typeface="+mn-ea"/>
                <a:cs typeface="+mn-cs"/>
              </a:rPr>
              <a:t>缺乏引起溶酶体贮积症天冬氨酰葡萄糖胺尿症</a:t>
            </a:r>
            <a:r>
              <a:rPr lang="en-US" sz="1200" b="0" i="0" kern="1200" dirty="0">
                <a:solidFill>
                  <a:schemeClr val="tx1"/>
                </a:solidFill>
                <a:effectLst/>
                <a:latin typeface="+mn-lt"/>
                <a:ea typeface="+mn-ea"/>
                <a:cs typeface="+mn-cs"/>
              </a:rPr>
              <a:t> of abbreviations.</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62251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1" kern="1200" dirty="0">
                <a:solidFill>
                  <a:schemeClr val="tx1"/>
                </a:solidFill>
                <a:effectLst/>
                <a:latin typeface="+mn-lt"/>
                <a:ea typeface="+mn-ea"/>
                <a:cs typeface="+mn-cs"/>
              </a:rPr>
              <a:t>Coordination</a:t>
            </a:r>
            <a:r>
              <a:rPr lang="en-US" sz="1200" b="0" i="0" kern="1200" dirty="0">
                <a:solidFill>
                  <a:schemeClr val="tx1"/>
                </a:solidFill>
                <a:effectLst/>
                <a:latin typeface="+mn-lt"/>
                <a:ea typeface="+mn-ea"/>
                <a:cs typeface="+mn-cs"/>
              </a:rPr>
              <a:t>. This submodule performs coordination resolution</a:t>
            </a:r>
          </a:p>
          <a:p>
            <a:r>
              <a:rPr lang="zh-CN" altLang="en-US" dirty="0"/>
              <a:t>协调。 该子模块执行协调解析</a:t>
            </a:r>
            <a:endParaRPr lang="en-US" altLang="zh-CN" dirty="0"/>
          </a:p>
          <a:p>
            <a:endParaRPr lang="en-US" dirty="0"/>
          </a:p>
          <a:p>
            <a:r>
              <a:rPr lang="en-US" sz="1200" dirty="0"/>
              <a:t>Abbreviation </a:t>
            </a:r>
            <a:r>
              <a:rPr lang="en-US" sz="1200" b="0" i="0" kern="1200" dirty="0">
                <a:solidFill>
                  <a:schemeClr val="tx1"/>
                </a:solidFill>
                <a:effectLst/>
                <a:latin typeface="+mn-lt"/>
                <a:ea typeface="+mn-ea"/>
                <a:cs typeface="+mn-cs"/>
              </a:rPr>
              <a:t>Recognition</a:t>
            </a:r>
          </a:p>
          <a:p>
            <a:r>
              <a:rPr lang="en-US" sz="1200" i="1" dirty="0"/>
              <a:t>Deficiency of </a:t>
            </a:r>
            <a:r>
              <a:rPr lang="en-US" sz="1200" i="1" dirty="0" err="1"/>
              <a:t>aspartylglucosaminidase</a:t>
            </a:r>
            <a:r>
              <a:rPr lang="en-US" sz="1200" i="1" dirty="0"/>
              <a:t> AGA causes a lysosomal storage disorder</a:t>
            </a:r>
            <a:r>
              <a:rPr lang="en-US" sz="1200" i="1" baseline="0" dirty="0"/>
              <a:t> </a:t>
            </a:r>
            <a:r>
              <a:rPr lang="en-US" sz="1200" i="1" dirty="0" err="1"/>
              <a:t>Aspartylglucosaminuria</a:t>
            </a:r>
            <a:r>
              <a:rPr lang="en-US" sz="1200" i="1" dirty="0"/>
              <a:t> AGU</a:t>
            </a:r>
            <a:endParaRPr 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天冬氨酰氨基葡萄糖苷酶</a:t>
            </a:r>
            <a:r>
              <a:rPr lang="en-US" altLang="zh-CN" sz="1200" b="0" i="0" kern="1200" dirty="0">
                <a:solidFill>
                  <a:schemeClr val="tx1"/>
                </a:solidFill>
                <a:effectLst/>
                <a:latin typeface="+mn-lt"/>
                <a:ea typeface="+mn-ea"/>
                <a:cs typeface="+mn-cs"/>
              </a:rPr>
              <a:t>AGA</a:t>
            </a:r>
            <a:r>
              <a:rPr lang="zh-CN" altLang="en-US" sz="1200" b="0" i="0" kern="1200" dirty="0">
                <a:solidFill>
                  <a:schemeClr val="tx1"/>
                </a:solidFill>
                <a:effectLst/>
                <a:latin typeface="+mn-lt"/>
                <a:ea typeface="+mn-ea"/>
                <a:cs typeface="+mn-cs"/>
              </a:rPr>
              <a:t>缺乏引起溶酶体贮积症天冬氨酰葡萄糖胺尿症</a:t>
            </a:r>
            <a:r>
              <a:rPr lang="en-US" sz="1200" b="0" i="0" kern="1200" dirty="0">
                <a:solidFill>
                  <a:schemeClr val="tx1"/>
                </a:solidFill>
                <a:effectLst/>
                <a:latin typeface="+mn-lt"/>
                <a:ea typeface="+mn-ea"/>
                <a:cs typeface="+mn-cs"/>
              </a:rPr>
              <a:t> of abbreviations.</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8993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 Z , Liu F , </a:t>
            </a:r>
            <a:r>
              <a:rPr lang="en-US" sz="1200" b="0" i="0" kern="1200" dirty="0" err="1">
                <a:solidFill>
                  <a:schemeClr val="tx1"/>
                </a:solidFill>
                <a:effectLst/>
                <a:latin typeface="+mn-lt"/>
                <a:ea typeface="+mn-ea"/>
                <a:cs typeface="+mn-cs"/>
              </a:rPr>
              <a:t>Antieau</a:t>
            </a:r>
            <a:r>
              <a:rPr lang="en-US" sz="1200" b="0" i="0" kern="1200" dirty="0">
                <a:solidFill>
                  <a:schemeClr val="tx1"/>
                </a:solidFill>
                <a:effectLst/>
                <a:latin typeface="+mn-lt"/>
                <a:ea typeface="+mn-ea"/>
                <a:cs typeface="+mn-cs"/>
              </a:rPr>
              <a:t> L , et al. Lancet: A high precision medication event extraction system for clinical text[J]. Journal of the American Medical Informatics Association, 2010, 17(5):563-567.</a:t>
            </a:r>
            <a:endParaRPr lang="en-US" dirty="0"/>
          </a:p>
          <a:p>
            <a:endParaRPr lang="en-US" b="1"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86387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 Z , Liu F , </a:t>
            </a:r>
            <a:r>
              <a:rPr lang="en-US" sz="1200" b="0" i="0" kern="1200" dirty="0" err="1">
                <a:solidFill>
                  <a:schemeClr val="tx1"/>
                </a:solidFill>
                <a:effectLst/>
                <a:latin typeface="+mn-lt"/>
                <a:ea typeface="+mn-ea"/>
                <a:cs typeface="+mn-cs"/>
              </a:rPr>
              <a:t>Antieau</a:t>
            </a:r>
            <a:r>
              <a:rPr lang="en-US" sz="1200" b="0" i="0" kern="1200" dirty="0">
                <a:solidFill>
                  <a:schemeClr val="tx1"/>
                </a:solidFill>
                <a:effectLst/>
                <a:latin typeface="+mn-lt"/>
                <a:ea typeface="+mn-ea"/>
                <a:cs typeface="+mn-cs"/>
              </a:rPr>
              <a:t> L , et al. Lancet: A high precision medication event extraction system for clinical text[J]. Journal of the American Medical Informatics Association, 2010, 17(5):563-567.</a:t>
            </a:r>
            <a:endParaRPr lang="en-US" dirty="0"/>
          </a:p>
          <a:p>
            <a:endParaRPr lang="en-US" b="1"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2208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18700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 Z , Liu F , </a:t>
            </a:r>
            <a:r>
              <a:rPr lang="en-US" sz="1200" b="0" i="0" kern="1200" dirty="0" err="1">
                <a:solidFill>
                  <a:schemeClr val="tx1"/>
                </a:solidFill>
                <a:effectLst/>
                <a:latin typeface="+mn-lt"/>
                <a:ea typeface="+mn-ea"/>
                <a:cs typeface="+mn-cs"/>
              </a:rPr>
              <a:t>Antieau</a:t>
            </a:r>
            <a:r>
              <a:rPr lang="en-US" sz="1200" b="0" i="0" kern="1200" dirty="0">
                <a:solidFill>
                  <a:schemeClr val="tx1"/>
                </a:solidFill>
                <a:effectLst/>
                <a:latin typeface="+mn-lt"/>
                <a:ea typeface="+mn-ea"/>
                <a:cs typeface="+mn-cs"/>
              </a:rPr>
              <a:t> L , et al. Lancet: A high precision medication event extraction system for clinical text[J]. Journal of the American Medical Informatics Association, 2010, 17(5):563-567.</a:t>
            </a:r>
            <a:endParaRPr lang="en-US" dirty="0"/>
          </a:p>
          <a:p>
            <a:endParaRPr lang="en-US" b="1"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07252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 Z , Liu F , </a:t>
            </a:r>
            <a:r>
              <a:rPr lang="en-US" sz="1200" b="0" i="0" kern="1200" dirty="0" err="1">
                <a:solidFill>
                  <a:schemeClr val="tx1"/>
                </a:solidFill>
                <a:effectLst/>
                <a:latin typeface="+mn-lt"/>
                <a:ea typeface="+mn-ea"/>
                <a:cs typeface="+mn-cs"/>
              </a:rPr>
              <a:t>Antieau</a:t>
            </a:r>
            <a:r>
              <a:rPr lang="en-US" sz="1200" b="0" i="0" kern="1200" dirty="0">
                <a:solidFill>
                  <a:schemeClr val="tx1"/>
                </a:solidFill>
                <a:effectLst/>
                <a:latin typeface="+mn-lt"/>
                <a:ea typeface="+mn-ea"/>
                <a:cs typeface="+mn-cs"/>
              </a:rPr>
              <a:t> L , et al. Lancet: A high precision medication event extraction system for clinical text[J]. Journal of the American Medical Informatics Association, 2010, 17(5):563-567.</a:t>
            </a:r>
            <a:endParaRPr lang="en-US" dirty="0"/>
          </a:p>
          <a:p>
            <a:endParaRPr lang="en-US" b="1"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8719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hlinkClick r:id="rId3"/>
              </a:rPr>
              <a:t>https://deparkes.co.uk/2017/11/24/machine-learning-vs-rules-systems/</a:t>
            </a:r>
            <a:endParaRPr lang="en-US" dirty="0"/>
          </a:p>
          <a:p>
            <a:endParaRPr lang="en-US" dirty="0"/>
          </a:p>
          <a:p>
            <a:r>
              <a:rPr lang="en-US" dirty="0">
                <a:hlinkClick r:id="rId4"/>
              </a:rPr>
              <a:t>https://www.tricentis.com/artificial-intelligence-software-testing/ai-approaches-rule-based-testing-vs-learning/</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25652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hlinkClick r:id="rId3"/>
              </a:rPr>
              <a:t>https://deparkes.co.uk/2017/11/24/machine-learning-vs-rules-systems/</a:t>
            </a:r>
            <a:endParaRPr lang="en-US" dirty="0"/>
          </a:p>
          <a:p>
            <a:endParaRPr lang="en-US" dirty="0"/>
          </a:p>
          <a:p>
            <a:r>
              <a:rPr lang="en-US" dirty="0">
                <a:hlinkClick r:id="rId4"/>
              </a:rPr>
              <a:t>https://www.tricentis.com/artificial-intelligence-software-testing/ai-approaches-rule-based-testing-vs-learning/</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39406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31054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76952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7408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41059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62427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2225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368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preprocessing module includes basic steps such as sentence boundary detection, tokenization, and POS tagging</a:t>
            </a:r>
          </a:p>
          <a:p>
            <a:endParaRPr lang="en-US" dirty="0"/>
          </a:p>
          <a:p>
            <a:r>
              <a:rPr lang="en-US" dirty="0" err="1"/>
              <a:t>Postprocessing</a:t>
            </a:r>
            <a:r>
              <a:rPr lang="en-US" dirty="0"/>
              <a:t>: 1) Recover the relations for isolated nondrug entities, 2) Remove relations that spanned across sections</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328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preprocessing module includes basic steps such as sentence boundary detection, tokenization, and POS tagging</a:t>
            </a:r>
          </a:p>
          <a:p>
            <a:endParaRPr lang="en-US" dirty="0"/>
          </a:p>
          <a:p>
            <a:r>
              <a:rPr lang="en-US" dirty="0" err="1"/>
              <a:t>Postprocessing</a:t>
            </a:r>
            <a:r>
              <a:rPr lang="en-US" dirty="0"/>
              <a:t>: 1) Recover the relations for isolated nondrug entities, 2) Remove relations that spanned across sections</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71086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33</a:t>
            </a:fld>
            <a:endParaRPr lang="zh-CN" altLang="en-US"/>
          </a:p>
        </p:txBody>
      </p:sp>
    </p:spTree>
    <p:extLst>
      <p:ext uri="{BB962C8B-B14F-4D97-AF65-F5344CB8AC3E}">
        <p14:creationId xmlns:p14="http://schemas.microsoft.com/office/powerpoint/2010/main" val="2627369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46388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51837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40076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4733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11120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36191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0024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9594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0328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094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23594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FA4BD9-45E5-4FA9-9CDC-3B72B5F86381}" type="slidenum">
              <a:rPr lang="zh-CN" altLang="en-US" smtClean="0"/>
              <a:t>44</a:t>
            </a:fld>
            <a:endParaRPr lang="zh-CN" altLang="en-US"/>
          </a:p>
        </p:txBody>
      </p:sp>
    </p:spTree>
    <p:extLst>
      <p:ext uri="{BB962C8B-B14F-4D97-AF65-F5344CB8AC3E}">
        <p14:creationId xmlns:p14="http://schemas.microsoft.com/office/powerpoint/2010/main" val="2490116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9620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smtClean="0">
                <a:solidFill>
                  <a:schemeClr val="tx1"/>
                </a:solidFill>
                <a:effectLst/>
                <a:latin typeface="+mn-lt"/>
                <a:ea typeface="+mn-ea"/>
                <a:cs typeface="+mn-cs"/>
              </a:rPr>
              <a:t>自</a:t>
            </a:r>
            <a:r>
              <a:rPr lang="zh-CN" altLang="en-US" sz="1200" b="1" i="0" kern="1200" dirty="0">
                <a:solidFill>
                  <a:schemeClr val="tx1"/>
                </a:solidFill>
                <a:effectLst/>
                <a:latin typeface="+mn-lt"/>
                <a:ea typeface="+mn-ea"/>
                <a:cs typeface="+mn-cs"/>
              </a:rPr>
              <a:t>然语言处理的发展历程</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萌芽期</a:t>
            </a:r>
            <a:r>
              <a:rPr lang="en-US" altLang="zh-CN" sz="1200" b="1" i="0" kern="1200" dirty="0">
                <a:solidFill>
                  <a:schemeClr val="tx1"/>
                </a:solidFill>
                <a:effectLst/>
                <a:latin typeface="+mn-lt"/>
                <a:ea typeface="+mn-ea"/>
                <a:cs typeface="+mn-cs"/>
              </a:rPr>
              <a:t>(1956</a:t>
            </a:r>
            <a:r>
              <a:rPr lang="zh-CN" altLang="en-US" sz="1200" b="1" i="0" kern="1200" dirty="0">
                <a:solidFill>
                  <a:schemeClr val="tx1"/>
                </a:solidFill>
                <a:effectLst/>
                <a:latin typeface="+mn-lt"/>
                <a:ea typeface="+mn-ea"/>
                <a:cs typeface="+mn-cs"/>
              </a:rPr>
              <a:t>年以前</a:t>
            </a:r>
            <a:r>
              <a:rPr lang="en-US" altLang="zh-CN"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快速发展期</a:t>
            </a:r>
            <a:r>
              <a:rPr lang="en-US" altLang="zh-CN" sz="1200" b="1" i="0" kern="1200" dirty="0">
                <a:solidFill>
                  <a:schemeClr val="tx1"/>
                </a:solidFill>
                <a:effectLst/>
                <a:latin typeface="+mn-lt"/>
                <a:ea typeface="+mn-ea"/>
                <a:cs typeface="+mn-cs"/>
              </a:rPr>
              <a:t>(1957-1970)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低速的发展期</a:t>
            </a:r>
            <a:r>
              <a:rPr lang="en-US" altLang="zh-CN" sz="1200" b="1" i="0" kern="1200" dirty="0">
                <a:solidFill>
                  <a:schemeClr val="tx1"/>
                </a:solidFill>
                <a:effectLst/>
                <a:latin typeface="+mn-lt"/>
                <a:ea typeface="+mn-ea"/>
                <a:cs typeface="+mn-cs"/>
              </a:rPr>
              <a:t>(1971 -1993)</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复苏融合期</a:t>
            </a:r>
            <a:r>
              <a:rPr lang="en-US" altLang="zh-CN" sz="1200" b="1" i="0" kern="1200" dirty="0">
                <a:solidFill>
                  <a:schemeClr val="tx1"/>
                </a:solidFill>
                <a:effectLst/>
                <a:latin typeface="+mn-lt"/>
                <a:ea typeface="+mn-ea"/>
                <a:cs typeface="+mn-cs"/>
              </a:rPr>
              <a:t>(1994</a:t>
            </a:r>
            <a:r>
              <a:rPr lang="zh-CN" altLang="en-US" sz="1200" b="1" i="0" kern="1200" dirty="0">
                <a:solidFill>
                  <a:schemeClr val="tx1"/>
                </a:solidFill>
                <a:effectLst/>
                <a:latin typeface="+mn-lt"/>
                <a:ea typeface="+mn-ea"/>
                <a:cs typeface="+mn-cs"/>
              </a:rPr>
              <a:t>年至今</a:t>
            </a:r>
            <a:r>
              <a:rPr lang="en-US" altLang="zh-CN"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2001</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神经语言模型</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Neurallanguage</a:t>
            </a:r>
            <a:r>
              <a:rPr lang="en-US" sz="1200" b="1" i="0" kern="1200" dirty="0">
                <a:solidFill>
                  <a:schemeClr val="tx1"/>
                </a:solidFill>
                <a:effectLst/>
                <a:latin typeface="+mn-lt"/>
                <a:ea typeface="+mn-ea"/>
                <a:cs typeface="+mn-cs"/>
              </a:rPr>
              <a:t> models）</a:t>
            </a:r>
            <a:r>
              <a:rPr lang="zh-CN" altLang="en-US" dirty="0"/>
              <a:t/>
            </a:r>
            <a:br>
              <a:rPr lang="zh-CN" altLang="en-US" dirty="0"/>
            </a:b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多任务学习 </a:t>
            </a:r>
            <a:r>
              <a:rPr lang="en-US" sz="1200" b="1" i="0" kern="1200" dirty="0">
                <a:solidFill>
                  <a:schemeClr val="tx1"/>
                </a:solidFill>
                <a:effectLst/>
                <a:latin typeface="+mn-lt"/>
                <a:ea typeface="+mn-ea"/>
                <a:cs typeface="+mn-cs"/>
              </a:rPr>
              <a:t>Multi-</a:t>
            </a:r>
            <a:r>
              <a:rPr lang="en-US" sz="1200" b="1" i="0" kern="1200" dirty="0" err="1">
                <a:solidFill>
                  <a:schemeClr val="tx1"/>
                </a:solidFill>
                <a:effectLst/>
                <a:latin typeface="+mn-lt"/>
                <a:ea typeface="+mn-ea"/>
                <a:cs typeface="+mn-cs"/>
              </a:rPr>
              <a:t>tasklearning</a:t>
            </a:r>
            <a:r>
              <a:rPr lang="en-US" sz="1200" b="1" i="0" kern="1200" dirty="0">
                <a:solidFill>
                  <a:schemeClr val="tx1"/>
                </a:solidFill>
                <a:effectLst/>
                <a:latin typeface="+mn-lt"/>
                <a:ea typeface="+mn-ea"/>
                <a:cs typeface="+mn-cs"/>
              </a:rPr>
              <a:t>）</a:t>
            </a:r>
            <a:r>
              <a:rPr lang="zh-CN" altLang="en-US" dirty="0"/>
              <a:t/>
            </a:r>
            <a:br>
              <a:rPr lang="zh-CN" altLang="en-US" dirty="0"/>
            </a:b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Word</a:t>
            </a:r>
            <a:r>
              <a:rPr lang="zh-CN" altLang="en-US" sz="1200" b="0" i="0" kern="1200" dirty="0">
                <a:solidFill>
                  <a:schemeClr val="tx1"/>
                </a:solidFill>
                <a:effectLst/>
                <a:latin typeface="+mn-lt"/>
                <a:ea typeface="+mn-ea"/>
                <a:cs typeface="+mn-cs"/>
              </a:rPr>
              <a:t>嵌入</a:t>
            </a:r>
            <a:r>
              <a:rPr lang="en-US" sz="1200" b="1" i="0" kern="1200" dirty="0">
                <a:solidFill>
                  <a:schemeClr val="tx1"/>
                </a:solidFill>
                <a:effectLst/>
                <a:latin typeface="+mn-lt"/>
                <a:ea typeface="+mn-ea"/>
                <a:cs typeface="+mn-cs"/>
              </a:rPr>
              <a:t>Word </a:t>
            </a:r>
            <a:r>
              <a:rPr lang="en-US" sz="1200" b="1" i="0" kern="1200" dirty="0" err="1">
                <a:solidFill>
                  <a:schemeClr val="tx1"/>
                </a:solidFill>
                <a:effectLst/>
                <a:latin typeface="+mn-lt"/>
                <a:ea typeface="+mn-ea"/>
                <a:cs typeface="+mn-cs"/>
              </a:rPr>
              <a:t>embeddings</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NLP</a:t>
            </a:r>
            <a:r>
              <a:rPr lang="zh-CN" altLang="en-US" sz="1200" b="0" i="0" kern="1200" dirty="0">
                <a:solidFill>
                  <a:schemeClr val="tx1"/>
                </a:solidFill>
                <a:effectLst/>
                <a:latin typeface="+mn-lt"/>
                <a:ea typeface="+mn-ea"/>
                <a:cs typeface="+mn-cs"/>
              </a:rPr>
              <a:t>的神经网络</a:t>
            </a:r>
            <a:r>
              <a:rPr lang="en-US" sz="1200" b="1" i="0" kern="1200" dirty="0">
                <a:solidFill>
                  <a:schemeClr val="tx1"/>
                </a:solidFill>
                <a:effectLst/>
                <a:latin typeface="+mn-lt"/>
                <a:ea typeface="+mn-ea"/>
                <a:cs typeface="+mn-cs"/>
              </a:rPr>
              <a:t>Neural networks for NLP</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2014</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序列到序列模型</a:t>
            </a:r>
            <a:r>
              <a:rPr lang="en-US" sz="1200" b="1" i="0" kern="1200" dirty="0">
                <a:solidFill>
                  <a:schemeClr val="tx1"/>
                </a:solidFill>
                <a:effectLst/>
                <a:latin typeface="+mn-lt"/>
                <a:ea typeface="+mn-ea"/>
                <a:cs typeface="+mn-cs"/>
              </a:rPr>
              <a:t>Sequence-to-sequence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注意力机制</a:t>
            </a:r>
            <a:r>
              <a:rPr lang="en-US" sz="1200" b="1" i="0" kern="1200" dirty="0">
                <a:solidFill>
                  <a:schemeClr val="tx1"/>
                </a:solidFill>
                <a:effectLst/>
                <a:latin typeface="+mn-lt"/>
                <a:ea typeface="+mn-ea"/>
                <a:cs typeface="+mn-cs"/>
              </a:rPr>
              <a:t>Attention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基于记忆的神经网络</a:t>
            </a:r>
            <a:r>
              <a:rPr lang="en-US" sz="1200" b="1" i="0" kern="1200" dirty="0">
                <a:solidFill>
                  <a:schemeClr val="tx1"/>
                </a:solidFill>
                <a:effectLst/>
                <a:latin typeface="+mn-lt"/>
                <a:ea typeface="+mn-ea"/>
                <a:cs typeface="+mn-cs"/>
              </a:rPr>
              <a:t>Memory-based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预训练语言模型</a:t>
            </a:r>
            <a:r>
              <a:rPr lang="en-US" sz="1200" b="1" i="0" kern="1200" dirty="0" err="1">
                <a:solidFill>
                  <a:schemeClr val="tx1"/>
                </a:solidFill>
                <a:effectLst/>
                <a:latin typeface="+mn-lt"/>
                <a:ea typeface="+mn-ea"/>
                <a:cs typeface="+mn-cs"/>
              </a:rPr>
              <a:t>Pretrained</a:t>
            </a:r>
            <a:r>
              <a:rPr lang="en-US" sz="1200" b="1" i="0" kern="1200" dirty="0">
                <a:solidFill>
                  <a:schemeClr val="tx1"/>
                </a:solidFill>
                <a:effectLst/>
                <a:latin typeface="+mn-lt"/>
                <a:ea typeface="+mn-ea"/>
                <a:cs typeface="+mn-cs"/>
              </a:rPr>
              <a:t> language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https://www.jianshu.com/p/284a153c1cd6</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4267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自然语言处理的发展历程</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萌芽期</a:t>
            </a:r>
            <a:r>
              <a:rPr lang="en-US" altLang="zh-CN" sz="1200" b="1" i="0" kern="1200" dirty="0">
                <a:solidFill>
                  <a:schemeClr val="tx1"/>
                </a:solidFill>
                <a:effectLst/>
                <a:latin typeface="+mn-lt"/>
                <a:ea typeface="+mn-ea"/>
                <a:cs typeface="+mn-cs"/>
              </a:rPr>
              <a:t>(1956</a:t>
            </a:r>
            <a:r>
              <a:rPr lang="zh-CN" altLang="en-US" sz="1200" b="1" i="0" kern="1200" dirty="0">
                <a:solidFill>
                  <a:schemeClr val="tx1"/>
                </a:solidFill>
                <a:effectLst/>
                <a:latin typeface="+mn-lt"/>
                <a:ea typeface="+mn-ea"/>
                <a:cs typeface="+mn-cs"/>
              </a:rPr>
              <a:t>年以前</a:t>
            </a:r>
            <a:r>
              <a:rPr lang="en-US" altLang="zh-CN"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快速发展期</a:t>
            </a:r>
            <a:r>
              <a:rPr lang="en-US" altLang="zh-CN" sz="1200" b="1" i="0" kern="1200" dirty="0">
                <a:solidFill>
                  <a:schemeClr val="tx1"/>
                </a:solidFill>
                <a:effectLst/>
                <a:latin typeface="+mn-lt"/>
                <a:ea typeface="+mn-ea"/>
                <a:cs typeface="+mn-cs"/>
              </a:rPr>
              <a:t>(1957-1970)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低速的发展期</a:t>
            </a:r>
            <a:r>
              <a:rPr lang="en-US" altLang="zh-CN" sz="1200" b="1" i="0" kern="1200" dirty="0">
                <a:solidFill>
                  <a:schemeClr val="tx1"/>
                </a:solidFill>
                <a:effectLst/>
                <a:latin typeface="+mn-lt"/>
                <a:ea typeface="+mn-ea"/>
                <a:cs typeface="+mn-cs"/>
              </a:rPr>
              <a:t>(1971 -1993)</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复苏融合期</a:t>
            </a:r>
            <a:r>
              <a:rPr lang="en-US" altLang="zh-CN" sz="1200" b="1" i="0" kern="1200" dirty="0">
                <a:solidFill>
                  <a:schemeClr val="tx1"/>
                </a:solidFill>
                <a:effectLst/>
                <a:latin typeface="+mn-lt"/>
                <a:ea typeface="+mn-ea"/>
                <a:cs typeface="+mn-cs"/>
              </a:rPr>
              <a:t>(1994</a:t>
            </a:r>
            <a:r>
              <a:rPr lang="zh-CN" altLang="en-US" sz="1200" b="1" i="0" kern="1200" dirty="0">
                <a:solidFill>
                  <a:schemeClr val="tx1"/>
                </a:solidFill>
                <a:effectLst/>
                <a:latin typeface="+mn-lt"/>
                <a:ea typeface="+mn-ea"/>
                <a:cs typeface="+mn-cs"/>
              </a:rPr>
              <a:t>年至今</a:t>
            </a:r>
            <a:r>
              <a:rPr lang="en-US" altLang="zh-CN"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2001</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神经语言模型</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Neurallanguage</a:t>
            </a:r>
            <a:r>
              <a:rPr lang="en-US" sz="1200" b="1" i="0" kern="1200" dirty="0">
                <a:solidFill>
                  <a:schemeClr val="tx1"/>
                </a:solidFill>
                <a:effectLst/>
                <a:latin typeface="+mn-lt"/>
                <a:ea typeface="+mn-ea"/>
                <a:cs typeface="+mn-cs"/>
              </a:rPr>
              <a:t> models）</a:t>
            </a:r>
            <a:r>
              <a:rPr lang="zh-CN" altLang="en-US" dirty="0"/>
              <a:t/>
            </a:r>
            <a:br>
              <a:rPr lang="zh-CN" altLang="en-US" dirty="0"/>
            </a:b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多任务学习 </a:t>
            </a:r>
            <a:r>
              <a:rPr lang="en-US" sz="1200" b="1" i="0" kern="1200" dirty="0">
                <a:solidFill>
                  <a:schemeClr val="tx1"/>
                </a:solidFill>
                <a:effectLst/>
                <a:latin typeface="+mn-lt"/>
                <a:ea typeface="+mn-ea"/>
                <a:cs typeface="+mn-cs"/>
              </a:rPr>
              <a:t>Multi-</a:t>
            </a:r>
            <a:r>
              <a:rPr lang="en-US" sz="1200" b="1" i="0" kern="1200" dirty="0" err="1">
                <a:solidFill>
                  <a:schemeClr val="tx1"/>
                </a:solidFill>
                <a:effectLst/>
                <a:latin typeface="+mn-lt"/>
                <a:ea typeface="+mn-ea"/>
                <a:cs typeface="+mn-cs"/>
              </a:rPr>
              <a:t>tasklearning</a:t>
            </a:r>
            <a:r>
              <a:rPr lang="en-US" sz="1200" b="1" i="0" kern="1200" dirty="0">
                <a:solidFill>
                  <a:schemeClr val="tx1"/>
                </a:solidFill>
                <a:effectLst/>
                <a:latin typeface="+mn-lt"/>
                <a:ea typeface="+mn-ea"/>
                <a:cs typeface="+mn-cs"/>
              </a:rPr>
              <a:t>）</a:t>
            </a:r>
            <a:r>
              <a:rPr lang="zh-CN" altLang="en-US" dirty="0"/>
              <a:t/>
            </a:r>
            <a:br>
              <a:rPr lang="zh-CN" altLang="en-US" dirty="0"/>
            </a:b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Word</a:t>
            </a:r>
            <a:r>
              <a:rPr lang="zh-CN" altLang="en-US" sz="1200" b="0" i="0" kern="1200" dirty="0">
                <a:solidFill>
                  <a:schemeClr val="tx1"/>
                </a:solidFill>
                <a:effectLst/>
                <a:latin typeface="+mn-lt"/>
                <a:ea typeface="+mn-ea"/>
                <a:cs typeface="+mn-cs"/>
              </a:rPr>
              <a:t>嵌入</a:t>
            </a:r>
            <a:r>
              <a:rPr lang="en-US" sz="1200" b="1" i="0" kern="1200" dirty="0">
                <a:solidFill>
                  <a:schemeClr val="tx1"/>
                </a:solidFill>
                <a:effectLst/>
                <a:latin typeface="+mn-lt"/>
                <a:ea typeface="+mn-ea"/>
                <a:cs typeface="+mn-cs"/>
              </a:rPr>
              <a:t>Word </a:t>
            </a:r>
            <a:r>
              <a:rPr lang="en-US" sz="1200" b="1" i="0" kern="1200" dirty="0" err="1">
                <a:solidFill>
                  <a:schemeClr val="tx1"/>
                </a:solidFill>
                <a:effectLst/>
                <a:latin typeface="+mn-lt"/>
                <a:ea typeface="+mn-ea"/>
                <a:cs typeface="+mn-cs"/>
              </a:rPr>
              <a:t>embeddings</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NLP</a:t>
            </a:r>
            <a:r>
              <a:rPr lang="zh-CN" altLang="en-US" sz="1200" b="0" i="0" kern="1200" dirty="0">
                <a:solidFill>
                  <a:schemeClr val="tx1"/>
                </a:solidFill>
                <a:effectLst/>
                <a:latin typeface="+mn-lt"/>
                <a:ea typeface="+mn-ea"/>
                <a:cs typeface="+mn-cs"/>
              </a:rPr>
              <a:t>的神经网络</a:t>
            </a:r>
            <a:r>
              <a:rPr lang="en-US" sz="1200" b="1" i="0" kern="1200" dirty="0">
                <a:solidFill>
                  <a:schemeClr val="tx1"/>
                </a:solidFill>
                <a:effectLst/>
                <a:latin typeface="+mn-lt"/>
                <a:ea typeface="+mn-ea"/>
                <a:cs typeface="+mn-cs"/>
              </a:rPr>
              <a:t>Neural networks for NLP</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2014</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序列到序列模型</a:t>
            </a:r>
            <a:r>
              <a:rPr lang="en-US" sz="1200" b="1" i="0" kern="1200" dirty="0">
                <a:solidFill>
                  <a:schemeClr val="tx1"/>
                </a:solidFill>
                <a:effectLst/>
                <a:latin typeface="+mn-lt"/>
                <a:ea typeface="+mn-ea"/>
                <a:cs typeface="+mn-cs"/>
              </a:rPr>
              <a:t>Sequence-to-sequence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注意力机制</a:t>
            </a:r>
            <a:r>
              <a:rPr lang="en-US" sz="1200" b="1" i="0" kern="1200" dirty="0">
                <a:solidFill>
                  <a:schemeClr val="tx1"/>
                </a:solidFill>
                <a:effectLst/>
                <a:latin typeface="+mn-lt"/>
                <a:ea typeface="+mn-ea"/>
                <a:cs typeface="+mn-cs"/>
              </a:rPr>
              <a:t>Attention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基于记忆的神经网络</a:t>
            </a:r>
            <a:r>
              <a:rPr lang="en-US" sz="1200" b="1" i="0" kern="1200" dirty="0">
                <a:solidFill>
                  <a:schemeClr val="tx1"/>
                </a:solidFill>
                <a:effectLst/>
                <a:latin typeface="+mn-lt"/>
                <a:ea typeface="+mn-ea"/>
                <a:cs typeface="+mn-cs"/>
              </a:rPr>
              <a:t>Memory-based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r>
            <a:br>
              <a:rPr lang="zh-CN" altLang="en-US" dirty="0"/>
            </a:b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预训练语言模型</a:t>
            </a:r>
            <a:r>
              <a:rPr lang="en-US" sz="1200" b="1" i="0" kern="1200" dirty="0" err="1">
                <a:solidFill>
                  <a:schemeClr val="tx1"/>
                </a:solidFill>
                <a:effectLst/>
                <a:latin typeface="+mn-lt"/>
                <a:ea typeface="+mn-ea"/>
                <a:cs typeface="+mn-cs"/>
              </a:rPr>
              <a:t>Pretrained</a:t>
            </a:r>
            <a:r>
              <a:rPr lang="en-US" sz="1200" b="1" i="0" kern="1200" dirty="0">
                <a:solidFill>
                  <a:schemeClr val="tx1"/>
                </a:solidFill>
                <a:effectLst/>
                <a:latin typeface="+mn-lt"/>
                <a:ea typeface="+mn-ea"/>
                <a:cs typeface="+mn-cs"/>
              </a:rPr>
              <a:t> language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https://www.jianshu.com/p/284a153c1cd6</a:t>
            </a:r>
            <a:endParaRPr 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8862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1" kern="1200" dirty="0">
                <a:solidFill>
                  <a:schemeClr val="tx1"/>
                </a:solidFill>
                <a:effectLst/>
                <a:latin typeface="+mn-lt"/>
                <a:ea typeface="+mn-ea"/>
                <a:cs typeface="+mn-cs"/>
              </a:rPr>
              <a:t>Sentence boundary detection</a:t>
            </a:r>
            <a:r>
              <a:rPr lang="en-US" sz="1200" b="0" i="0" kern="1200" dirty="0">
                <a:solidFill>
                  <a:schemeClr val="tx1"/>
                </a:solidFill>
                <a:effectLst/>
                <a:latin typeface="+mn-lt"/>
                <a:ea typeface="+mn-ea"/>
                <a:cs typeface="+mn-cs"/>
              </a:rPr>
              <a:t>: abbreviations and titles (‘</a:t>
            </a:r>
            <a:r>
              <a:rPr lang="en-US" sz="1200" b="0" i="0" kern="1200" dirty="0" err="1">
                <a:solidFill>
                  <a:schemeClr val="tx1"/>
                </a:solidFill>
                <a:effectLst/>
                <a:latin typeface="+mn-lt"/>
                <a:ea typeface="+mn-ea"/>
                <a:cs typeface="+mn-cs"/>
              </a:rPr>
              <a:t>m.g</a:t>
            </a:r>
            <a:r>
              <a:rPr lang="en-US" sz="1200" b="0" i="0" kern="1200" dirty="0">
                <a:solidFill>
                  <a:schemeClr val="tx1"/>
                </a:solidFill>
                <a:effectLst/>
                <a:latin typeface="+mn-lt"/>
                <a:ea typeface="+mn-ea"/>
                <a:cs typeface="+mn-cs"/>
              </a:rPr>
              <a:t>.,’ ‘Dr.’) complicate this task, as do items in a list or </a:t>
            </a:r>
            <a:r>
              <a:rPr lang="en-US" sz="1200" b="0" i="0" kern="1200" dirty="0" err="1">
                <a:solidFill>
                  <a:schemeClr val="tx1"/>
                </a:solidFill>
                <a:effectLst/>
                <a:latin typeface="+mn-lt"/>
                <a:ea typeface="+mn-ea"/>
                <a:cs typeface="+mn-cs"/>
              </a:rPr>
              <a:t>templated</a:t>
            </a:r>
            <a:r>
              <a:rPr lang="en-US" sz="1200" b="0" i="0" kern="1200" dirty="0">
                <a:solidFill>
                  <a:schemeClr val="tx1"/>
                </a:solidFill>
                <a:effectLst/>
                <a:latin typeface="+mn-lt"/>
                <a:ea typeface="+mn-ea"/>
                <a:cs typeface="+mn-cs"/>
              </a:rPr>
              <a:t> utterances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‘MI [x], SOB[]’)</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Tokenization</a:t>
            </a:r>
            <a:r>
              <a:rPr lang="en-US" sz="1200" b="0" i="0" kern="1200" dirty="0">
                <a:solidFill>
                  <a:schemeClr val="tx1"/>
                </a:solidFill>
                <a:effectLst/>
                <a:latin typeface="+mn-lt"/>
                <a:ea typeface="+mn-ea"/>
                <a:cs typeface="+mn-cs"/>
              </a:rPr>
              <a:t>: identifying individual tokens (word, punctuation) within a sentence. A </a:t>
            </a:r>
            <a:r>
              <a:rPr lang="en-US" sz="1200" b="0" i="0" kern="1200" dirty="0" err="1">
                <a:solidFill>
                  <a:schemeClr val="tx1"/>
                </a:solidFill>
                <a:effectLst/>
                <a:latin typeface="+mn-lt"/>
                <a:ea typeface="+mn-ea"/>
                <a:cs typeface="+mn-cs"/>
              </a:rPr>
              <a:t>lexer</a:t>
            </a:r>
            <a:r>
              <a:rPr lang="en-US" sz="1200" b="0" i="0" kern="1200" dirty="0">
                <a:solidFill>
                  <a:schemeClr val="tx1"/>
                </a:solidFill>
                <a:effectLst/>
                <a:latin typeface="+mn-lt"/>
                <a:ea typeface="+mn-ea"/>
                <a:cs typeface="+mn-cs"/>
              </a:rPr>
              <a:t> plays a core role for this task and the previous one. In biomedical text, tokens often contain characters typically used as token boundaries, for example, hyphens, forward slashes (‘10 mg/day,’ ‘N-</a:t>
            </a:r>
            <a:r>
              <a:rPr lang="en-US" sz="1200" b="0" i="0" kern="1200" dirty="0" err="1">
                <a:solidFill>
                  <a:schemeClr val="tx1"/>
                </a:solidFill>
                <a:effectLst/>
                <a:latin typeface="+mn-lt"/>
                <a:ea typeface="+mn-ea"/>
                <a:cs typeface="+mn-cs"/>
              </a:rPr>
              <a:t>acetylcysteine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Part-of-speech assignment to individual words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POS tagging</a:t>
            </a:r>
            <a:r>
              <a:rPr lang="en-US" sz="1200" b="0" i="0" kern="1200" dirty="0">
                <a:solidFill>
                  <a:schemeClr val="tx1"/>
                </a:solidFill>
                <a:effectLst/>
                <a:latin typeface="+mn-lt"/>
                <a:ea typeface="+mn-ea"/>
                <a:cs typeface="+mn-cs"/>
              </a:rPr>
              <a:t>’): in English, homographs (‘set’) and gerunds (verbs ending in ‘</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that are used as nouns) complicate this task.</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Morphological decomposition</a:t>
            </a:r>
            <a:r>
              <a:rPr lang="en-US" sz="1200" b="0" i="0" kern="1200" dirty="0">
                <a:solidFill>
                  <a:schemeClr val="tx1"/>
                </a:solidFill>
                <a:effectLst/>
                <a:latin typeface="+mn-lt"/>
                <a:ea typeface="+mn-ea"/>
                <a:cs typeface="+mn-cs"/>
              </a:rPr>
              <a:t> of compound words: many medical terms, for example, ‘nasogastric,’ need decomposition to comprehend them. </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Shallow parsing (chunking)</a:t>
            </a:r>
            <a:r>
              <a:rPr lang="en-US" sz="1200" b="0" i="0" kern="1200" dirty="0">
                <a:solidFill>
                  <a:schemeClr val="tx1"/>
                </a:solidFill>
                <a:effectLst/>
                <a:latin typeface="+mn-lt"/>
                <a:ea typeface="+mn-ea"/>
                <a:cs typeface="+mn-cs"/>
              </a:rPr>
              <a:t>: identifying </a:t>
            </a:r>
            <a:r>
              <a:rPr lang="en-US" sz="1200" b="0" i="1" kern="1200" dirty="0">
                <a:solidFill>
                  <a:schemeClr val="tx1"/>
                </a:solidFill>
                <a:effectLst/>
                <a:latin typeface="+mn-lt"/>
                <a:ea typeface="+mn-ea"/>
                <a:cs typeface="+mn-cs"/>
              </a:rPr>
              <a:t>phrases</a:t>
            </a:r>
            <a:r>
              <a:rPr lang="en-US" sz="1200" b="0" i="0" kern="1200" dirty="0">
                <a:solidFill>
                  <a:schemeClr val="tx1"/>
                </a:solidFill>
                <a:effectLst/>
                <a:latin typeface="+mn-lt"/>
                <a:ea typeface="+mn-ea"/>
                <a:cs typeface="+mn-cs"/>
              </a:rPr>
              <a:t> from constituent part-of-speech tagged tokens. For example, a noun phrase may comprise an adjective sequence followed by a noun.</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Problem-specific segmentation</a:t>
            </a:r>
            <a:r>
              <a:rPr lang="en-US" sz="1200" b="0" i="0" kern="1200" dirty="0">
                <a:solidFill>
                  <a:schemeClr val="tx1"/>
                </a:solidFill>
                <a:effectLst/>
                <a:latin typeface="+mn-lt"/>
                <a:ea typeface="+mn-ea"/>
                <a:cs typeface="+mn-cs"/>
              </a:rPr>
              <a:t>: segmenting text into meaningful groups, such as sections, including Chief Complaint, Past Medical History, HEENT,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Spelling/grammatical error </a:t>
            </a:r>
            <a:r>
              <a:rPr lang="en-US" sz="1200" b="0" i="0" kern="1200" dirty="0" err="1">
                <a:solidFill>
                  <a:schemeClr val="tx1"/>
                </a:solidFill>
                <a:effectLst/>
                <a:latin typeface="+mn-lt"/>
                <a:ea typeface="+mn-ea"/>
                <a:cs typeface="+mn-cs"/>
              </a:rPr>
              <a:t>identificationand</a:t>
            </a:r>
            <a:r>
              <a:rPr lang="en-US" sz="1200" b="0" i="0" kern="1200" dirty="0">
                <a:solidFill>
                  <a:schemeClr val="tx1"/>
                </a:solidFill>
                <a:effectLst/>
                <a:latin typeface="+mn-lt"/>
                <a:ea typeface="+mn-ea"/>
                <a:cs typeface="+mn-cs"/>
              </a:rPr>
              <a:t> recovery: this task is mostly interactive because, as word-processing users know, it is far from perfect. Highly synthetic phrases predispose to false positives (correct words flagged as errors), and incorrectly used homophones (identically sounding, differently spelled words,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sole/soul, their/there) to false negatives.</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Named entity recognition (NER)</a:t>
            </a:r>
            <a:r>
              <a:rPr lang="en-US" sz="1200" b="0" i="0" u="none" strike="noStrike" kern="1200" dirty="0">
                <a:solidFill>
                  <a:schemeClr val="tx1"/>
                </a:solidFill>
                <a:effectLst/>
                <a:latin typeface="+mn-lt"/>
                <a:ea typeface="+mn-ea"/>
                <a:cs typeface="+mn-cs"/>
              </a:rPr>
              <a:t>26</a:t>
            </a:r>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27</a:t>
            </a:r>
            <a:r>
              <a:rPr lang="en-US" sz="1200" b="0" i="0" kern="1200" dirty="0">
                <a:solidFill>
                  <a:schemeClr val="tx1"/>
                </a:solidFill>
                <a:effectLst/>
                <a:latin typeface="+mn-lt"/>
                <a:ea typeface="+mn-ea"/>
                <a:cs typeface="+mn-cs"/>
              </a:rPr>
              <a:t>: identifying specific words or phrases (‘entities’) and categorizing them—for example, as persons, locations, diseases, genes, or medication. </a:t>
            </a:r>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5642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1" kern="1200" dirty="0">
                <a:solidFill>
                  <a:schemeClr val="tx1"/>
                </a:solidFill>
                <a:effectLst/>
                <a:latin typeface="+mn-lt"/>
                <a:ea typeface="+mn-ea"/>
                <a:cs typeface="+mn-cs"/>
              </a:rPr>
              <a:t>Sentence boundary detection</a:t>
            </a:r>
            <a:r>
              <a:rPr lang="en-US" sz="1200" b="0" i="0" kern="1200" dirty="0">
                <a:solidFill>
                  <a:schemeClr val="tx1"/>
                </a:solidFill>
                <a:effectLst/>
                <a:latin typeface="+mn-lt"/>
                <a:ea typeface="+mn-ea"/>
                <a:cs typeface="+mn-cs"/>
              </a:rPr>
              <a:t>: abbreviations and titles (‘</a:t>
            </a:r>
            <a:r>
              <a:rPr lang="en-US" sz="1200" b="0" i="0" kern="1200" dirty="0" err="1">
                <a:solidFill>
                  <a:schemeClr val="tx1"/>
                </a:solidFill>
                <a:effectLst/>
                <a:latin typeface="+mn-lt"/>
                <a:ea typeface="+mn-ea"/>
                <a:cs typeface="+mn-cs"/>
              </a:rPr>
              <a:t>m.g</a:t>
            </a:r>
            <a:r>
              <a:rPr lang="en-US" sz="1200" b="0" i="0" kern="1200" dirty="0">
                <a:solidFill>
                  <a:schemeClr val="tx1"/>
                </a:solidFill>
                <a:effectLst/>
                <a:latin typeface="+mn-lt"/>
                <a:ea typeface="+mn-ea"/>
                <a:cs typeface="+mn-cs"/>
              </a:rPr>
              <a:t>.,’ ‘Dr.’) complicate this task, as do items in a list or </a:t>
            </a:r>
            <a:r>
              <a:rPr lang="en-US" sz="1200" b="0" i="0" kern="1200" dirty="0" err="1">
                <a:solidFill>
                  <a:schemeClr val="tx1"/>
                </a:solidFill>
                <a:effectLst/>
                <a:latin typeface="+mn-lt"/>
                <a:ea typeface="+mn-ea"/>
                <a:cs typeface="+mn-cs"/>
              </a:rPr>
              <a:t>templated</a:t>
            </a:r>
            <a:r>
              <a:rPr lang="en-US" sz="1200" b="0" i="0" kern="1200" dirty="0">
                <a:solidFill>
                  <a:schemeClr val="tx1"/>
                </a:solidFill>
                <a:effectLst/>
                <a:latin typeface="+mn-lt"/>
                <a:ea typeface="+mn-ea"/>
                <a:cs typeface="+mn-cs"/>
              </a:rPr>
              <a:t> utterances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‘MI [x], SOB[]’)</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Tokenization</a:t>
            </a:r>
            <a:r>
              <a:rPr lang="en-US" sz="1200" b="0" i="0" kern="1200" dirty="0">
                <a:solidFill>
                  <a:schemeClr val="tx1"/>
                </a:solidFill>
                <a:effectLst/>
                <a:latin typeface="+mn-lt"/>
                <a:ea typeface="+mn-ea"/>
                <a:cs typeface="+mn-cs"/>
              </a:rPr>
              <a:t>: identifying individual tokens (word, punctuation) within a sentence. A </a:t>
            </a:r>
            <a:r>
              <a:rPr lang="en-US" sz="1200" b="0" i="0" kern="1200" dirty="0" err="1">
                <a:solidFill>
                  <a:schemeClr val="tx1"/>
                </a:solidFill>
                <a:effectLst/>
                <a:latin typeface="+mn-lt"/>
                <a:ea typeface="+mn-ea"/>
                <a:cs typeface="+mn-cs"/>
              </a:rPr>
              <a:t>lexer</a:t>
            </a:r>
            <a:r>
              <a:rPr lang="en-US" sz="1200" b="0" i="0" kern="1200" dirty="0">
                <a:solidFill>
                  <a:schemeClr val="tx1"/>
                </a:solidFill>
                <a:effectLst/>
                <a:latin typeface="+mn-lt"/>
                <a:ea typeface="+mn-ea"/>
                <a:cs typeface="+mn-cs"/>
              </a:rPr>
              <a:t> plays a core role for this task and the previous one. In biomedical text, tokens often contain characters typically used as token boundaries, for example, hyphens, forward slashes (‘10 mg/day,’ ‘N-</a:t>
            </a:r>
            <a:r>
              <a:rPr lang="en-US" sz="1200" b="0" i="0" kern="1200" dirty="0" err="1">
                <a:solidFill>
                  <a:schemeClr val="tx1"/>
                </a:solidFill>
                <a:effectLst/>
                <a:latin typeface="+mn-lt"/>
                <a:ea typeface="+mn-ea"/>
                <a:cs typeface="+mn-cs"/>
              </a:rPr>
              <a:t>acetylcysteine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Part-of-speech assignment to individual words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POS tagging</a:t>
            </a:r>
            <a:r>
              <a:rPr lang="en-US" sz="1200" b="0" i="0" kern="1200" dirty="0">
                <a:solidFill>
                  <a:schemeClr val="tx1"/>
                </a:solidFill>
                <a:effectLst/>
                <a:latin typeface="+mn-lt"/>
                <a:ea typeface="+mn-ea"/>
                <a:cs typeface="+mn-cs"/>
              </a:rPr>
              <a:t>’): in English, homographs (‘set’) and gerunds (verbs ending in ‘</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that are used as nouns) complicate this task.</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Morphological decomposition</a:t>
            </a:r>
            <a:r>
              <a:rPr lang="en-US" sz="1200" b="0" i="0" kern="1200" dirty="0">
                <a:solidFill>
                  <a:schemeClr val="tx1"/>
                </a:solidFill>
                <a:effectLst/>
                <a:latin typeface="+mn-lt"/>
                <a:ea typeface="+mn-ea"/>
                <a:cs typeface="+mn-cs"/>
              </a:rPr>
              <a:t> of compound words: many medical terms, for example, ‘nasogastric,’ need decomposition to comprehend them. </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Shallow parsing (chunking)</a:t>
            </a:r>
            <a:r>
              <a:rPr lang="en-US" sz="1200" b="0" i="0" kern="1200" dirty="0">
                <a:solidFill>
                  <a:schemeClr val="tx1"/>
                </a:solidFill>
                <a:effectLst/>
                <a:latin typeface="+mn-lt"/>
                <a:ea typeface="+mn-ea"/>
                <a:cs typeface="+mn-cs"/>
              </a:rPr>
              <a:t>: identifying </a:t>
            </a:r>
            <a:r>
              <a:rPr lang="en-US" sz="1200" b="0" i="1" kern="1200" dirty="0">
                <a:solidFill>
                  <a:schemeClr val="tx1"/>
                </a:solidFill>
                <a:effectLst/>
                <a:latin typeface="+mn-lt"/>
                <a:ea typeface="+mn-ea"/>
                <a:cs typeface="+mn-cs"/>
              </a:rPr>
              <a:t>phrases</a:t>
            </a:r>
            <a:r>
              <a:rPr lang="en-US" sz="1200" b="0" i="0" kern="1200" dirty="0">
                <a:solidFill>
                  <a:schemeClr val="tx1"/>
                </a:solidFill>
                <a:effectLst/>
                <a:latin typeface="+mn-lt"/>
                <a:ea typeface="+mn-ea"/>
                <a:cs typeface="+mn-cs"/>
              </a:rPr>
              <a:t> from constituent part-of-speech tagged tokens. For example, a noun phrase may comprise an adjective sequence followed by a noun.</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Problem-specific segmentation</a:t>
            </a:r>
            <a:r>
              <a:rPr lang="en-US" sz="1200" b="0" i="0" kern="1200" dirty="0">
                <a:solidFill>
                  <a:schemeClr val="tx1"/>
                </a:solidFill>
                <a:effectLst/>
                <a:latin typeface="+mn-lt"/>
                <a:ea typeface="+mn-ea"/>
                <a:cs typeface="+mn-cs"/>
              </a:rPr>
              <a:t>: segmenting text into meaningful groups, such as sections, including Chief Complaint, Past Medical History, HEENT,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Spelling/grammatical error </a:t>
            </a:r>
            <a:r>
              <a:rPr lang="en-US" sz="1200" b="0" i="0" kern="1200" dirty="0" err="1">
                <a:solidFill>
                  <a:schemeClr val="tx1"/>
                </a:solidFill>
                <a:effectLst/>
                <a:latin typeface="+mn-lt"/>
                <a:ea typeface="+mn-ea"/>
                <a:cs typeface="+mn-cs"/>
              </a:rPr>
              <a:t>identificationand</a:t>
            </a:r>
            <a:r>
              <a:rPr lang="en-US" sz="1200" b="0" i="0" kern="1200" dirty="0">
                <a:solidFill>
                  <a:schemeClr val="tx1"/>
                </a:solidFill>
                <a:effectLst/>
                <a:latin typeface="+mn-lt"/>
                <a:ea typeface="+mn-ea"/>
                <a:cs typeface="+mn-cs"/>
              </a:rPr>
              <a:t> recovery: this task is mostly interactive because, as word-processing users know, it is far from perfect. Highly synthetic phrases predispose to false positives (correct words flagged as errors), and incorrectly used homophones (identically sounding, differently spelled words,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sole/soul, their/there) to false negatives.</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Named entity recognition (NER)</a:t>
            </a:r>
            <a:r>
              <a:rPr lang="en-US" sz="1200" b="0" i="0" u="none" strike="noStrike" kern="1200" dirty="0">
                <a:solidFill>
                  <a:schemeClr val="tx1"/>
                </a:solidFill>
                <a:effectLst/>
                <a:latin typeface="+mn-lt"/>
                <a:ea typeface="+mn-ea"/>
                <a:cs typeface="+mn-cs"/>
              </a:rPr>
              <a:t>26</a:t>
            </a:r>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27</a:t>
            </a:r>
            <a:r>
              <a:rPr lang="en-US" sz="1200" b="0" i="0" kern="1200" dirty="0">
                <a:solidFill>
                  <a:schemeClr val="tx1"/>
                </a:solidFill>
                <a:effectLst/>
                <a:latin typeface="+mn-lt"/>
                <a:ea typeface="+mn-ea"/>
                <a:cs typeface="+mn-cs"/>
              </a:rPr>
              <a:t>: identifying specific words or phrases (‘entities’) and categorizing them—for example, as persons, locations, diseases, genes, or medication. </a:t>
            </a:r>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267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A4BD9-45E5-4FA9-9CDC-3B72B5F863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93038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7802"/>
            <a:ext cx="7772400" cy="2387600"/>
          </a:xfrm>
        </p:spPr>
        <p:txBody>
          <a:bodyPr anchor="b"/>
          <a:lstStyle>
            <a:lvl1pPr algn="ctr">
              <a:defRPr sz="6000" b="0" i="0">
                <a:solidFill>
                  <a:schemeClr val="bg1">
                    <a:lumMod val="85000"/>
                  </a:schemeClr>
                </a:solidFill>
                <a:latin typeface="Source Sans Pro Light" charset="0"/>
                <a:ea typeface="Source Sans Pro Light" charset="0"/>
                <a:cs typeface="Source Sans Pro Light"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52709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Box 5"/>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21893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1406" y="1259504"/>
            <a:ext cx="6561189" cy="3604700"/>
          </a:xfrm>
        </p:spPr>
        <p:txBody>
          <a:bodyPr>
            <a:normAutofit/>
          </a:bodyPr>
          <a:lstStyle>
            <a:lvl1pPr algn="ctr">
              <a:defRPr sz="3300" b="0" i="0">
                <a:solidFill>
                  <a:schemeClr val="bg1">
                    <a:lumMod val="85000"/>
                  </a:schemeClr>
                </a:solidFill>
                <a:latin typeface="Source Sans Pro Light" charset="0"/>
                <a:ea typeface="Source Sans Pro Light" charset="0"/>
                <a:cs typeface="Source Sans Pro Light" charset="0"/>
              </a:defRPr>
            </a:lvl1pPr>
          </a:lstStyle>
          <a:p>
            <a:r>
              <a:rPr lang="en-US"/>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57" y="2312583"/>
            <a:ext cx="1106129" cy="1106129"/>
          </a:xfrm>
          <a:prstGeom prst="rect">
            <a:avLst/>
          </a:prstGeom>
          <a:noFill/>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7859046" y="2607543"/>
            <a:ext cx="1106129" cy="1106129"/>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141018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628650" y="3008959"/>
            <a:ext cx="7886700" cy="1477328"/>
          </a:xfrm>
          <a:prstGeom prst="rect">
            <a:avLst/>
          </a:prstGeom>
          <a:noFill/>
        </p:spPr>
        <p:txBody>
          <a:bodyPr wrap="square" rtlCol="0">
            <a:spAutoFit/>
          </a:bodyPr>
          <a:lstStyle/>
          <a:p>
            <a:pPr algn="ctr">
              <a:lnSpc>
                <a:spcPts val="1800"/>
              </a:lnSpc>
              <a:spcBef>
                <a:spcPts val="900"/>
              </a:spcBef>
            </a:pPr>
            <a:r>
              <a:rPr lang="en-US" sz="1400" b="1" kern="1200" dirty="0">
                <a:solidFill>
                  <a:schemeClr val="bg1"/>
                </a:solidFill>
                <a:latin typeface="Source Sans Pro" charset="0"/>
                <a:ea typeface="Source Sans Pro" charset="0"/>
                <a:cs typeface="Source Sans Pro" charset="0"/>
              </a:rPr>
              <a:t>Philip</a:t>
            </a:r>
            <a:r>
              <a:rPr lang="en-US" sz="1400" b="1" kern="1200" baseline="0" dirty="0">
                <a:solidFill>
                  <a:schemeClr val="bg1"/>
                </a:solidFill>
                <a:latin typeface="Source Sans Pro" charset="0"/>
                <a:ea typeface="Source Sans Pro" charset="0"/>
                <a:cs typeface="Source Sans Pro" charset="0"/>
              </a:rPr>
              <a:t> Payne, PhD, FACMI</a:t>
            </a:r>
            <a:br>
              <a:rPr lang="en-US" sz="1400" b="1" kern="1200" baseline="0" dirty="0">
                <a:solidFill>
                  <a:schemeClr val="bg1"/>
                </a:solidFill>
                <a:latin typeface="Source Sans Pro" charset="0"/>
                <a:ea typeface="Source Sans Pro" charset="0"/>
                <a:cs typeface="Source Sans Pro" charset="0"/>
              </a:rPr>
            </a:br>
            <a:r>
              <a:rPr lang="en-US" sz="1400" i="1" kern="1200" baseline="0" dirty="0">
                <a:solidFill>
                  <a:schemeClr val="bg1"/>
                </a:solidFill>
                <a:latin typeface="Source Sans Pro" charset="0"/>
                <a:ea typeface="Source Sans Pro" charset="0"/>
                <a:cs typeface="Source Sans Pro" charset="0"/>
              </a:rPr>
              <a:t>Director, Institute for Informatics</a:t>
            </a:r>
          </a:p>
          <a:p>
            <a:pPr algn="ctr">
              <a:lnSpc>
                <a:spcPts val="1800"/>
              </a:lnSpc>
              <a:spcBef>
                <a:spcPts val="900"/>
              </a:spcBef>
            </a:pPr>
            <a:r>
              <a:rPr lang="en-US" sz="1200" kern="1200" baseline="0" dirty="0">
                <a:solidFill>
                  <a:schemeClr val="bg1">
                    <a:lumMod val="75000"/>
                  </a:schemeClr>
                </a:solidFill>
                <a:latin typeface="Source Sans Pro" charset="0"/>
                <a:ea typeface="Source Sans Pro" charset="0"/>
                <a:cs typeface="Source Sans Pro" charset="0"/>
              </a:rPr>
              <a:t>Washington University School of Medicine</a:t>
            </a:r>
            <a:br>
              <a:rPr lang="en-US" sz="1200" kern="1200" baseline="0" dirty="0">
                <a:solidFill>
                  <a:schemeClr val="bg1">
                    <a:lumMod val="75000"/>
                  </a:schemeClr>
                </a:solidFill>
                <a:latin typeface="Source Sans Pro" charset="0"/>
                <a:ea typeface="Source Sans Pro" charset="0"/>
                <a:cs typeface="Source Sans Pro" charset="0"/>
              </a:rPr>
            </a:br>
            <a:r>
              <a:rPr lang="en-US" sz="1200" kern="1200" dirty="0">
                <a:solidFill>
                  <a:schemeClr val="bg1">
                    <a:lumMod val="75000"/>
                  </a:schemeClr>
                </a:solidFill>
                <a:latin typeface="Source Sans Pro" charset="0"/>
                <a:ea typeface="Source Sans Pro" charset="0"/>
                <a:cs typeface="Source Sans Pro" charset="0"/>
              </a:rPr>
              <a:t>Campus Box 8005  </a:t>
            </a:r>
            <a:r>
              <a:rPr lang="en-US" sz="1200" b="0" i="0" kern="1200" dirty="0">
                <a:solidFill>
                  <a:schemeClr val="bg1">
                    <a:lumMod val="75000"/>
                  </a:schemeClr>
                </a:solidFill>
                <a:latin typeface="Source Sans Pro Light" charset="0"/>
                <a:ea typeface="Source Sans Pro Light" charset="0"/>
                <a:cs typeface="Source Sans Pro Light" charset="0"/>
              </a:rPr>
              <a:t>|</a:t>
            </a:r>
            <a:r>
              <a:rPr lang="en-US" sz="1200" b="0" kern="1200" dirty="0">
                <a:solidFill>
                  <a:schemeClr val="bg1">
                    <a:lumMod val="75000"/>
                  </a:schemeClr>
                </a:solidFill>
                <a:latin typeface="Source Sans Pro" charset="0"/>
                <a:ea typeface="Source Sans Pro" charset="0"/>
                <a:cs typeface="Source Sans Pro" charset="0"/>
              </a:rPr>
              <a:t>  660 S. Euclid Avenue  </a:t>
            </a:r>
            <a:r>
              <a:rPr lang="en-US" sz="1200" b="0" i="0" kern="1200" dirty="0">
                <a:solidFill>
                  <a:schemeClr val="bg1">
                    <a:lumMod val="75000"/>
                  </a:schemeClr>
                </a:solidFill>
                <a:latin typeface="Source Sans Pro Light" charset="0"/>
                <a:ea typeface="Source Sans Pro Light" charset="0"/>
                <a:cs typeface="Source Sans Pro Light" charset="0"/>
              </a:rPr>
              <a:t> |</a:t>
            </a:r>
            <a:r>
              <a:rPr lang="en-US" sz="1200" b="0" kern="1200" dirty="0">
                <a:solidFill>
                  <a:schemeClr val="bg1">
                    <a:lumMod val="75000"/>
                  </a:schemeClr>
                </a:solidFill>
                <a:latin typeface="Source Sans Pro" charset="0"/>
                <a:ea typeface="Source Sans Pro" charset="0"/>
                <a:cs typeface="Source Sans Pro" charset="0"/>
              </a:rPr>
              <a:t>  Sixth Floor, Becker Medical Library  </a:t>
            </a:r>
            <a:r>
              <a:rPr lang="en-US" sz="1200" b="0" i="0" kern="1200" dirty="0">
                <a:solidFill>
                  <a:schemeClr val="bg1">
                    <a:lumMod val="75000"/>
                  </a:schemeClr>
                </a:solidFill>
                <a:latin typeface="Source Sans Pro Light" charset="0"/>
                <a:ea typeface="Source Sans Pro Light" charset="0"/>
                <a:cs typeface="Source Sans Pro Light" charset="0"/>
              </a:rPr>
              <a:t>|</a:t>
            </a:r>
            <a:r>
              <a:rPr lang="en-US" sz="1200" b="0" kern="1200" dirty="0">
                <a:solidFill>
                  <a:schemeClr val="bg1">
                    <a:lumMod val="75000"/>
                  </a:schemeClr>
                </a:solidFill>
                <a:latin typeface="Source Sans Pro" charset="0"/>
                <a:ea typeface="Source Sans Pro" charset="0"/>
                <a:cs typeface="Source Sans Pro" charset="0"/>
              </a:rPr>
              <a:t>  St. Louis, MO 63110 </a:t>
            </a:r>
          </a:p>
          <a:p>
            <a:pPr algn="ctr">
              <a:lnSpc>
                <a:spcPts val="1800"/>
              </a:lnSpc>
              <a:spcBef>
                <a:spcPts val="900"/>
              </a:spcBef>
            </a:pPr>
            <a:r>
              <a:rPr lang="en-US" sz="1200" b="0" i="0" kern="1200" spc="200" baseline="0" dirty="0">
                <a:solidFill>
                  <a:schemeClr val="bg1"/>
                </a:solidFill>
                <a:latin typeface="Source Sans Pro" charset="0"/>
                <a:ea typeface="Source Sans Pro" charset="0"/>
                <a:cs typeface="Source Sans Pro" charset="0"/>
              </a:rPr>
              <a:t>INFORMATICS.WUSTL.EDU</a:t>
            </a:r>
            <a:endParaRPr lang="en-US" sz="1200" b="0" i="0" spc="200" baseline="0" dirty="0">
              <a:solidFill>
                <a:schemeClr val="bg1"/>
              </a:solidFill>
              <a:latin typeface="Source Sans Pro" charset="0"/>
              <a:ea typeface="Source Sans Pro" charset="0"/>
              <a:cs typeface="Source Sans Pro" charset="0"/>
            </a:endParaRPr>
          </a:p>
        </p:txBody>
      </p:sp>
      <p:sp>
        <p:nvSpPr>
          <p:cNvPr id="8" name="TextBox 7"/>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
        <p:nvSpPr>
          <p:cNvPr id="2" name="Oval 1">
            <a:extLst>
              <a:ext uri="{FF2B5EF4-FFF2-40B4-BE49-F238E27FC236}">
                <a16:creationId xmlns:a16="http://schemas.microsoft.com/office/drawing/2014/main" id="{950A3EA2-FF4B-2E4E-8D68-A672BFBC92D2}"/>
              </a:ext>
            </a:extLst>
          </p:cNvPr>
          <p:cNvSpPr/>
          <p:nvPr userDrawn="1"/>
        </p:nvSpPr>
        <p:spPr>
          <a:xfrm>
            <a:off x="4109830" y="1955545"/>
            <a:ext cx="924339" cy="924339"/>
          </a:xfrm>
          <a:prstGeom prst="ellipse">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10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6" name="矩形 5"/>
          <p:cNvSpPr/>
          <p:nvPr userDrawn="1"/>
        </p:nvSpPr>
        <p:spPr>
          <a:xfrm>
            <a:off x="5920162" y="6206375"/>
            <a:ext cx="551208"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21" y="654"/>
            <a:ext cx="9141760" cy="6856695"/>
          </a:xfrm>
          <a:prstGeom prst="rect">
            <a:avLst/>
          </a:prstGeom>
        </p:spPr>
      </p:pic>
    </p:spTree>
    <p:extLst>
      <p:ext uri="{BB962C8B-B14F-4D97-AF65-F5344CB8AC3E}">
        <p14:creationId xmlns:p14="http://schemas.microsoft.com/office/powerpoint/2010/main" val="24372829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105122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E1C2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2">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361939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Pattern">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28705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Columns">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54442"/>
            <a:ext cx="78867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2314942"/>
            <a:ext cx="3472010"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
        <p:nvSpPr>
          <p:cNvPr id="12" name="Content Placeholder 2">
            <a:extLst>
              <a:ext uri="{FF2B5EF4-FFF2-40B4-BE49-F238E27FC236}">
                <a16:creationId xmlns:a16="http://schemas.microsoft.com/office/drawing/2014/main" id="{3A357D04-3677-BB49-A26E-D456ACF71711}"/>
              </a:ext>
            </a:extLst>
          </p:cNvPr>
          <p:cNvSpPr>
            <a:spLocks noGrp="1"/>
          </p:cNvSpPr>
          <p:nvPr>
            <p:ph idx="10"/>
          </p:nvPr>
        </p:nvSpPr>
        <p:spPr>
          <a:xfrm>
            <a:off x="5012114" y="2314942"/>
            <a:ext cx="3472010"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76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54442"/>
            <a:ext cx="78867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2314942"/>
            <a:ext cx="7886700"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227606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4 Columns">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54442"/>
            <a:ext cx="78867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2314942"/>
            <a:ext cx="7886700"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0" name="TextBox 9"/>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118783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 Callout Left">
    <p:spTree>
      <p:nvGrpSpPr>
        <p:cNvPr id="1" name=""/>
        <p:cNvGrpSpPr/>
        <p:nvPr/>
      </p:nvGrpSpPr>
      <p:grpSpPr>
        <a:xfrm>
          <a:off x="0" y="0"/>
          <a:ext cx="0" cy="0"/>
          <a:chOff x="0" y="0"/>
          <a:chExt cx="0" cy="0"/>
        </a:xfrm>
      </p:grpSpPr>
      <p:sp>
        <p:nvSpPr>
          <p:cNvPr id="6" name="Rectangle 5"/>
          <p:cNvSpPr/>
          <p:nvPr userDrawn="1"/>
        </p:nvSpPr>
        <p:spPr>
          <a:xfrm>
            <a:off x="884959" y="1093249"/>
            <a:ext cx="3965473" cy="424979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Subtitle 2"/>
          <p:cNvSpPr>
            <a:spLocks noGrp="1"/>
          </p:cNvSpPr>
          <p:nvPr>
            <p:ph type="subTitle" idx="1"/>
          </p:nvPr>
        </p:nvSpPr>
        <p:spPr>
          <a:xfrm>
            <a:off x="1337550" y="1576899"/>
            <a:ext cx="3060290" cy="3241964"/>
          </a:xfrm>
        </p:spPr>
        <p:txBody>
          <a:bodyPr anchor="ctr" anchorCtr="0"/>
          <a:lstStyle>
            <a:lvl1pPr marL="0" indent="0" algn="ctr">
              <a:buNone/>
              <a:defRPr sz="2400" b="0" i="0">
                <a:solidFill>
                  <a:schemeClr val="bg1"/>
                </a:solidFill>
                <a:latin typeface="Source Sans Pro Light" charset="0"/>
                <a:ea typeface="Source Sans Pro Light" charset="0"/>
                <a:cs typeface="Source Sans Pro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p:cNvPicPr>
            <a:picLocks/>
          </p:cNvPicPr>
          <p:nvPr userDrawn="1"/>
        </p:nvPicPr>
        <p:blipFill rotWithShape="1">
          <a:blip r:embed="rId2">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1" name="TextBox 10"/>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11175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 Callout Right">
    <p:spTree>
      <p:nvGrpSpPr>
        <p:cNvPr id="1" name=""/>
        <p:cNvGrpSpPr/>
        <p:nvPr/>
      </p:nvGrpSpPr>
      <p:grpSpPr>
        <a:xfrm>
          <a:off x="0" y="0"/>
          <a:ext cx="0" cy="0"/>
          <a:chOff x="0" y="0"/>
          <a:chExt cx="0" cy="0"/>
        </a:xfrm>
      </p:grpSpPr>
      <p:sp>
        <p:nvSpPr>
          <p:cNvPr id="7" name="Rectangle 6"/>
          <p:cNvSpPr/>
          <p:nvPr userDrawn="1"/>
        </p:nvSpPr>
        <p:spPr>
          <a:xfrm>
            <a:off x="4329702" y="1099547"/>
            <a:ext cx="3965473" cy="424979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Subtitle 2"/>
          <p:cNvSpPr>
            <a:spLocks noGrp="1"/>
          </p:cNvSpPr>
          <p:nvPr>
            <p:ph type="subTitle" idx="1"/>
          </p:nvPr>
        </p:nvSpPr>
        <p:spPr>
          <a:xfrm>
            <a:off x="4782293" y="1583197"/>
            <a:ext cx="3060290" cy="3241964"/>
          </a:xfrm>
        </p:spPr>
        <p:txBody>
          <a:bodyPr anchor="ctr" anchorCtr="0"/>
          <a:lstStyle>
            <a:lvl1pPr marL="0" indent="0" algn="ctr">
              <a:buNone/>
              <a:defRPr sz="2400" b="0" i="0">
                <a:solidFill>
                  <a:schemeClr val="bg1"/>
                </a:solidFill>
                <a:latin typeface="Source Sans Pro Light" charset="0"/>
                <a:ea typeface="Source Sans Pro Light" charset="0"/>
                <a:cs typeface="Source Sans Pro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p:cNvPicPr>
            <a:picLocks/>
          </p:cNvPicPr>
          <p:nvPr userDrawn="1"/>
        </p:nvPicPr>
        <p:blipFill rotWithShape="1">
          <a:blip r:embed="rId2">
            <a:extLst>
              <a:ext uri="{28A0092B-C50C-407E-A947-70E740481C1C}">
                <a14:useLocalDpi xmlns:a14="http://schemas.microsoft.com/office/drawing/2010/main" val="0"/>
              </a:ext>
            </a:extLst>
          </a:blip>
          <a:srcRect t="93336" b="-3"/>
          <a:stretch/>
        </p:blipFill>
        <p:spPr>
          <a:xfrm>
            <a:off x="0" y="6400800"/>
            <a:ext cx="9144000" cy="457200"/>
          </a:xfrm>
          <a:prstGeom prst="rect">
            <a:avLst/>
          </a:prstGeom>
        </p:spPr>
      </p:pic>
      <p:sp>
        <p:nvSpPr>
          <p:cNvPr id="12" name="TextBox 11"/>
          <p:cNvSpPr txBox="1"/>
          <p:nvPr userDrawn="1"/>
        </p:nvSpPr>
        <p:spPr>
          <a:xfrm>
            <a:off x="6639729" y="6500708"/>
            <a:ext cx="2349874"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9342" y="6541384"/>
            <a:ext cx="3344470" cy="182124"/>
          </a:xfrm>
          <a:prstGeom prst="rect">
            <a:avLst/>
          </a:prstGeom>
        </p:spPr>
      </p:pic>
    </p:spTree>
    <p:extLst>
      <p:ext uri="{BB962C8B-B14F-4D97-AF65-F5344CB8AC3E}">
        <p14:creationId xmlns:p14="http://schemas.microsoft.com/office/powerpoint/2010/main" val="8216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54442"/>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314942"/>
            <a:ext cx="7886700" cy="30341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0254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8" r:id="rId4"/>
    <p:sldLayoutId id="2147483670" r:id="rId5"/>
    <p:sldLayoutId id="2147483669" r:id="rId6"/>
    <p:sldLayoutId id="2147483671" r:id="rId7"/>
    <p:sldLayoutId id="2147483663" r:id="rId8"/>
    <p:sldLayoutId id="2147483665" r:id="rId9"/>
    <p:sldLayoutId id="2147483664" r:id="rId10"/>
    <p:sldLayoutId id="2147483666" r:id="rId11"/>
    <p:sldLayoutId id="2147483672" r:id="rId12"/>
  </p:sldLayoutIdLst>
  <p:txStyles>
    <p:titleStyle>
      <a:lvl1pPr algn="l" defTabSz="914400" rtl="0" eaLnBrk="1" latinLnBrk="0" hangingPunct="1">
        <a:lnSpc>
          <a:spcPct val="90000"/>
        </a:lnSpc>
        <a:spcBef>
          <a:spcPct val="0"/>
        </a:spcBef>
        <a:buNone/>
        <a:defRPr sz="4400" kern="1200" spc="-50" baseline="0">
          <a:solidFill>
            <a:schemeClr val="bg1">
              <a:lumMod val="50000"/>
            </a:schemeClr>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chictr.org.cn/"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4">
            <a:extLst>
              <a:ext uri="{FF2B5EF4-FFF2-40B4-BE49-F238E27FC236}">
                <a16:creationId xmlns:a16="http://schemas.microsoft.com/office/drawing/2014/main" id="{A7725CAB-94AB-4449-9545-280382979BEB}"/>
              </a:ext>
            </a:extLst>
          </p:cNvPr>
          <p:cNvSpPr txBox="1"/>
          <p:nvPr/>
        </p:nvSpPr>
        <p:spPr>
          <a:xfrm>
            <a:off x="5002930" y="3876780"/>
            <a:ext cx="2836025" cy="1017142"/>
          </a:xfrm>
          <a:prstGeom prst="rect">
            <a:avLst/>
          </a:prstGeom>
          <a:noFill/>
          <a:ln>
            <a:noFill/>
          </a:ln>
        </p:spPr>
        <p:txBody>
          <a:bodyPr lIns="34285" tIns="17138" rIns="34285" bIns="17138" anchor="t" anchorCtr="0">
            <a:noAutofit/>
          </a:bodyPr>
          <a:lstStyle/>
          <a:p>
            <a:pPr algn="ctr">
              <a:buSzPct val="25000"/>
            </a:pPr>
            <a:r>
              <a:rPr lang="en-US" altLang="zh-CN" sz="1600" b="1" dirty="0">
                <a:solidFill>
                  <a:schemeClr val="bg1"/>
                </a:solidFill>
                <a:ea typeface="Montserrat" panose="02000505000000020004"/>
                <a:cs typeface="Times New Roman" panose="02020603050405020304" pitchFamily="18" charset="0"/>
                <a:sym typeface="Montserrat" panose="02000505000000020004"/>
              </a:rPr>
              <a:t>Hui Zong</a:t>
            </a:r>
          </a:p>
          <a:p>
            <a:pPr algn="ctr">
              <a:buSzPct val="25000"/>
            </a:pPr>
            <a:r>
              <a:rPr lang="en-US" altLang="zh-CN" sz="1600" dirty="0">
                <a:solidFill>
                  <a:schemeClr val="bg1"/>
                </a:solidFill>
                <a:sym typeface="Montserrat" panose="02000505000000020004"/>
              </a:rPr>
              <a:t>Department of Bioinformatics, </a:t>
            </a:r>
          </a:p>
          <a:p>
            <a:pPr algn="ctr">
              <a:buSzPct val="25000"/>
            </a:pPr>
            <a:r>
              <a:rPr lang="en-US" altLang="zh-CN" sz="1600" dirty="0">
                <a:solidFill>
                  <a:schemeClr val="bg1"/>
                </a:solidFill>
                <a:sym typeface="Montserrat" panose="02000505000000020004"/>
              </a:rPr>
              <a:t>School of Life Sciences and Technology, </a:t>
            </a:r>
            <a:r>
              <a:rPr lang="en-US" altLang="zh-CN" sz="1600" dirty="0" err="1">
                <a:solidFill>
                  <a:schemeClr val="bg1"/>
                </a:solidFill>
                <a:sym typeface="Montserrat" panose="02000505000000020004"/>
              </a:rPr>
              <a:t>Tongji</a:t>
            </a:r>
            <a:r>
              <a:rPr lang="en-US" altLang="zh-CN" sz="1600" dirty="0">
                <a:solidFill>
                  <a:schemeClr val="bg1"/>
                </a:solidFill>
                <a:sym typeface="Montserrat" panose="02000505000000020004"/>
              </a:rPr>
              <a:t> University</a:t>
            </a:r>
          </a:p>
          <a:p>
            <a:pPr algn="ctr">
              <a:buSzPct val="25000"/>
            </a:pPr>
            <a:endParaRPr lang="en-US" altLang="zh-CN" sz="1600" dirty="0">
              <a:solidFill>
                <a:schemeClr val="bg1"/>
              </a:solidFill>
              <a:ea typeface="Montserrat" panose="02000505000000020004"/>
              <a:cs typeface="Times New Roman" panose="02020603050405020304" pitchFamily="18" charset="0"/>
              <a:sym typeface="Montserrat" panose="02000505000000020004"/>
            </a:endParaRPr>
          </a:p>
          <a:p>
            <a:pPr algn="ctr">
              <a:buSzPct val="25000"/>
            </a:pPr>
            <a:endParaRPr lang="en-US" sz="1600" dirty="0">
              <a:solidFill>
                <a:schemeClr val="bg1"/>
              </a:solidFill>
              <a:ea typeface="Montserrat" panose="02000505000000020004"/>
              <a:cs typeface="Times New Roman" panose="02020603050405020304" pitchFamily="18" charset="0"/>
              <a:sym typeface="Montserrat" panose="02000505000000020004"/>
            </a:endParaRPr>
          </a:p>
        </p:txBody>
      </p:sp>
      <p:sp>
        <p:nvSpPr>
          <p:cNvPr id="7" name="Shape 94">
            <a:extLst>
              <a:ext uri="{FF2B5EF4-FFF2-40B4-BE49-F238E27FC236}">
                <a16:creationId xmlns:a16="http://schemas.microsoft.com/office/drawing/2014/main" id="{0D3B3206-BA20-5A42-BD31-EC45DFDDABEB}"/>
              </a:ext>
            </a:extLst>
          </p:cNvPr>
          <p:cNvSpPr txBox="1"/>
          <p:nvPr/>
        </p:nvSpPr>
        <p:spPr>
          <a:xfrm>
            <a:off x="1310833" y="3876780"/>
            <a:ext cx="2717157" cy="947694"/>
          </a:xfrm>
          <a:prstGeom prst="rect">
            <a:avLst/>
          </a:prstGeom>
          <a:noFill/>
          <a:ln>
            <a:noFill/>
          </a:ln>
        </p:spPr>
        <p:txBody>
          <a:bodyPr lIns="34285" tIns="17138" rIns="34285" bIns="17138" anchor="t" anchorCtr="0">
            <a:noAutofit/>
          </a:bodyPr>
          <a:lstStyle/>
          <a:p>
            <a:pPr algn="ctr">
              <a:buSzPct val="25000"/>
            </a:pPr>
            <a:r>
              <a:rPr lang="en-US" altLang="zh-CN" sz="1600" b="1" dirty="0" err="1">
                <a:solidFill>
                  <a:schemeClr val="bg1"/>
                </a:solidFill>
                <a:ea typeface="Montserrat" panose="02000505000000020004"/>
                <a:cs typeface="Times New Roman" panose="02020603050405020304" pitchFamily="18" charset="0"/>
                <a:sym typeface="Montserrat" panose="02000505000000020004"/>
              </a:rPr>
              <a:t>ZuoFeng</a:t>
            </a:r>
            <a:r>
              <a:rPr lang="en-US" altLang="zh-CN" sz="1600" b="1" dirty="0">
                <a:solidFill>
                  <a:schemeClr val="bg1"/>
                </a:solidFill>
                <a:ea typeface="Montserrat" panose="02000505000000020004"/>
                <a:cs typeface="Times New Roman" panose="02020603050405020304" pitchFamily="18" charset="0"/>
                <a:sym typeface="Montserrat" panose="02000505000000020004"/>
              </a:rPr>
              <a:t> Li</a:t>
            </a:r>
          </a:p>
          <a:p>
            <a:pPr algn="ctr"/>
            <a:r>
              <a:rPr lang="en-US" sz="1600" dirty="0">
                <a:solidFill>
                  <a:schemeClr val="bg1"/>
                </a:solidFill>
              </a:rPr>
              <a:t>Principal Scientist, </a:t>
            </a:r>
          </a:p>
          <a:p>
            <a:pPr algn="ctr"/>
            <a:r>
              <a:rPr lang="en-US" sz="1600" dirty="0">
                <a:solidFill>
                  <a:schemeClr val="bg1"/>
                </a:solidFill>
              </a:rPr>
              <a:t>Biomedical informatics,</a:t>
            </a:r>
            <a:br>
              <a:rPr lang="en-US" sz="1600" dirty="0">
                <a:solidFill>
                  <a:schemeClr val="bg1"/>
                </a:solidFill>
              </a:rPr>
            </a:br>
            <a:r>
              <a:rPr lang="en-US" sz="1600" dirty="0">
                <a:solidFill>
                  <a:schemeClr val="bg1"/>
                </a:solidFill>
              </a:rPr>
              <a:t>Philips Research China – </a:t>
            </a:r>
            <a:r>
              <a:rPr lang="en-US" sz="1600" dirty="0" err="1">
                <a:solidFill>
                  <a:schemeClr val="bg1"/>
                </a:solidFill>
              </a:rPr>
              <a:t>BigData</a:t>
            </a:r>
            <a:r>
              <a:rPr lang="en-US" sz="1600" dirty="0">
                <a:solidFill>
                  <a:schemeClr val="bg1"/>
                </a:solidFill>
              </a:rPr>
              <a:t> &amp; AI</a:t>
            </a:r>
          </a:p>
          <a:p>
            <a:pPr algn="ctr">
              <a:buSzPct val="25000"/>
            </a:pPr>
            <a:endParaRPr lang="en-US" sz="1600" dirty="0">
              <a:solidFill>
                <a:schemeClr val="bg1"/>
              </a:solidFill>
              <a:ea typeface="Montserrat" panose="02000505000000020004"/>
              <a:cs typeface="Times New Roman" panose="02020603050405020304" pitchFamily="18" charset="0"/>
              <a:sym typeface="Montserrat" panose="02000505000000020004"/>
            </a:endParaRPr>
          </a:p>
        </p:txBody>
      </p:sp>
      <p:sp>
        <p:nvSpPr>
          <p:cNvPr id="8" name="TextBox 7">
            <a:extLst>
              <a:ext uri="{FF2B5EF4-FFF2-40B4-BE49-F238E27FC236}">
                <a16:creationId xmlns:a16="http://schemas.microsoft.com/office/drawing/2014/main" id="{B4455EA1-53A2-FA41-AA59-5D5098C7B609}"/>
              </a:ext>
            </a:extLst>
          </p:cNvPr>
          <p:cNvSpPr txBox="1"/>
          <p:nvPr/>
        </p:nvSpPr>
        <p:spPr>
          <a:xfrm>
            <a:off x="1225051" y="2273643"/>
            <a:ext cx="7435301" cy="830997"/>
          </a:xfrm>
          <a:prstGeom prst="rect">
            <a:avLst/>
          </a:prstGeom>
          <a:noFill/>
        </p:spPr>
        <p:txBody>
          <a:bodyPr wrap="square" rtlCol="0">
            <a:spAutoFit/>
          </a:bodyPr>
          <a:lstStyle/>
          <a:p>
            <a:r>
              <a:rPr lang="en-US" altLang="zh-CN" sz="2400" b="1" dirty="0">
                <a:solidFill>
                  <a:schemeClr val="bg1"/>
                </a:solidFill>
                <a:cs typeface="Times New Roman" panose="02020603050405020304" pitchFamily="18" charset="0"/>
              </a:rPr>
              <a:t>Introduction of Medical Natural Language Processing</a:t>
            </a:r>
            <a:endParaRPr lang="en-US" sz="2400" b="1" dirty="0">
              <a:solidFill>
                <a:schemeClr val="bg1"/>
              </a:solidFill>
              <a:ea typeface="Montserrat" panose="02000505000000020004"/>
              <a:cs typeface="Times New Roman" panose="02020603050405020304" pitchFamily="18" charset="0"/>
              <a:sym typeface="Montserrat" panose="02000505000000020004"/>
            </a:endParaRPr>
          </a:p>
          <a:p>
            <a:endParaRPr lang="en-US" sz="2400" dirty="0"/>
          </a:p>
        </p:txBody>
      </p:sp>
    </p:spTree>
    <p:extLst>
      <p:ext uri="{BB962C8B-B14F-4D97-AF65-F5344CB8AC3E}">
        <p14:creationId xmlns:p14="http://schemas.microsoft.com/office/powerpoint/2010/main" val="184626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err="1">
                <a:latin typeface="Times New Roman" panose="02020603050405020304" pitchFamily="18" charset="0"/>
                <a:cs typeface="Times New Roman" panose="02020603050405020304" pitchFamily="18" charset="0"/>
              </a:rPr>
              <a:t>MedNLP</a:t>
            </a:r>
            <a:r>
              <a:rPr lang="en-US" sz="3300" dirty="0">
                <a:latin typeface="Times New Roman" panose="02020603050405020304" pitchFamily="18" charset="0"/>
                <a:cs typeface="Times New Roman" panose="02020603050405020304" pitchFamily="18" charset="0"/>
              </a:rPr>
              <a:t> sub-problems</a:t>
            </a:r>
          </a:p>
        </p:txBody>
      </p:sp>
      <p:sp>
        <p:nvSpPr>
          <p:cNvPr id="3" name="Content Placeholder 2"/>
          <p:cNvSpPr txBox="1">
            <a:spLocks/>
          </p:cNvSpPr>
          <p:nvPr/>
        </p:nvSpPr>
        <p:spPr>
          <a:xfrm>
            <a:off x="628650" y="1855567"/>
            <a:ext cx="7886700" cy="363440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3000" dirty="0">
                <a:latin typeface="Times New Roman" panose="02020603050405020304" pitchFamily="18" charset="0"/>
                <a:cs typeface="Times New Roman" panose="02020603050405020304" pitchFamily="18" charset="0"/>
              </a:rPr>
              <a:t>capture or detect symptoms</a:t>
            </a:r>
          </a:p>
          <a:p>
            <a:r>
              <a:rPr lang="en-US" sz="3000" dirty="0">
                <a:latin typeface="Times New Roman" panose="02020603050405020304" pitchFamily="18" charset="0"/>
                <a:cs typeface="Times New Roman" panose="02020603050405020304" pitchFamily="18" charset="0"/>
              </a:rPr>
              <a:t>identify, classify, or characterize disease</a:t>
            </a:r>
          </a:p>
          <a:p>
            <a:r>
              <a:rPr lang="en-US" sz="3000" dirty="0">
                <a:latin typeface="Times New Roman" panose="02020603050405020304" pitchFamily="18" charset="0"/>
                <a:cs typeface="Times New Roman" panose="02020603050405020304" pitchFamily="18" charset="0"/>
              </a:rPr>
              <a:t>study adverse drug or vaccine events</a:t>
            </a:r>
          </a:p>
          <a:p>
            <a:r>
              <a:rPr lang="en-US" sz="3000" dirty="0">
                <a:latin typeface="Times New Roman" panose="02020603050405020304" pitchFamily="18" charset="0"/>
                <a:cs typeface="Times New Roman" panose="02020603050405020304" pitchFamily="18" charset="0"/>
              </a:rPr>
              <a:t>named medical entity recognition</a:t>
            </a:r>
          </a:p>
          <a:p>
            <a:r>
              <a:rPr lang="en-US" sz="3000" dirty="0">
                <a:latin typeface="Times New Roman" panose="02020603050405020304" pitchFamily="18" charset="0"/>
                <a:cs typeface="Times New Roman" panose="02020603050405020304" pitchFamily="18" charset="0"/>
              </a:rPr>
              <a:t>relation recognition</a:t>
            </a:r>
          </a:p>
          <a:p>
            <a:r>
              <a:rPr lang="en-US" sz="3000" dirty="0">
                <a:latin typeface="Times New Roman" panose="02020603050405020304" pitchFamily="18" charset="0"/>
                <a:cs typeface="Times New Roman" panose="02020603050405020304" pitchFamily="18" charset="0"/>
              </a:rPr>
              <a:t>…</a:t>
            </a:r>
          </a:p>
        </p:txBody>
      </p:sp>
      <p:sp>
        <p:nvSpPr>
          <p:cNvPr id="4" name="Rectangle 3"/>
          <p:cNvSpPr/>
          <p:nvPr/>
        </p:nvSpPr>
        <p:spPr>
          <a:xfrm>
            <a:off x="0" y="5700668"/>
            <a:ext cx="9144000" cy="323165"/>
          </a:xfrm>
          <a:prstGeom prst="rect">
            <a:avLst/>
          </a:prstGeom>
        </p:spPr>
        <p:txBody>
          <a:bodyPr wrap="square">
            <a:spAutoFit/>
          </a:bodyPr>
          <a:lstStyle/>
          <a:p>
            <a:r>
              <a:rPr lang="en-US" sz="750" dirty="0" err="1">
                <a:latin typeface="Times New Roman" panose="02020603050405020304" pitchFamily="18" charset="0"/>
                <a:cs typeface="Times New Roman" panose="02020603050405020304" pitchFamily="18" charset="0"/>
              </a:rPr>
              <a:t>Koleck</a:t>
            </a:r>
            <a:r>
              <a:rPr lang="en-US" sz="750" dirty="0">
                <a:latin typeface="Times New Roman" panose="02020603050405020304" pitchFamily="18" charset="0"/>
                <a:cs typeface="Times New Roman" panose="02020603050405020304" pitchFamily="18" charset="0"/>
              </a:rPr>
              <a:t> T A, </a:t>
            </a:r>
            <a:r>
              <a:rPr lang="en-US" sz="750" dirty="0" err="1">
                <a:latin typeface="Times New Roman" panose="02020603050405020304" pitchFamily="18" charset="0"/>
                <a:cs typeface="Times New Roman" panose="02020603050405020304" pitchFamily="18" charset="0"/>
              </a:rPr>
              <a:t>Dreisbach</a:t>
            </a:r>
            <a:r>
              <a:rPr lang="en-US" sz="750" dirty="0">
                <a:latin typeface="Times New Roman" panose="02020603050405020304" pitchFamily="18" charset="0"/>
                <a:cs typeface="Times New Roman" panose="02020603050405020304" pitchFamily="18" charset="0"/>
              </a:rPr>
              <a:t> C, Bourne P E, et al. Natural language processing of symptoms documented in free-text narratives of electronic health records: a systematic review[J]. Journal of the American Medical Informatics Association, 2019, 26(4): 364-379.</a:t>
            </a:r>
          </a:p>
        </p:txBody>
      </p:sp>
    </p:spTree>
    <p:extLst>
      <p:ext uri="{BB962C8B-B14F-4D97-AF65-F5344CB8AC3E}">
        <p14:creationId xmlns:p14="http://schemas.microsoft.com/office/powerpoint/2010/main" val="47396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dirty="0">
                <a:latin typeface="Times New Roman" panose="02020603050405020304" pitchFamily="18" charset="0"/>
                <a:cs typeface="Times New Roman" panose="02020603050405020304" pitchFamily="18" charset="0"/>
              </a:rPr>
              <a:t>医学自然语言处理</a:t>
            </a:r>
            <a:r>
              <a:rPr lang="en-US" altLang="zh-CN" sz="3300" dirty="0">
                <a:latin typeface="Times New Roman" panose="02020603050405020304" pitchFamily="18" charset="0"/>
                <a:cs typeface="Times New Roman" panose="02020603050405020304" pitchFamily="18" charset="0"/>
              </a:rPr>
              <a:t>-</a:t>
            </a:r>
            <a:r>
              <a:rPr lang="zh-CN" altLang="en-US" sz="3300" dirty="0">
                <a:latin typeface="Times New Roman" panose="02020603050405020304" pitchFamily="18" charset="0"/>
                <a:cs typeface="Times New Roman" panose="02020603050405020304" pitchFamily="18" charset="0"/>
              </a:rPr>
              <a:t>子任务</a:t>
            </a:r>
            <a:endParaRPr lang="en-US" sz="33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1855567"/>
            <a:ext cx="7886700" cy="363440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3000" dirty="0">
                <a:latin typeface="Times New Roman" panose="02020603050405020304" pitchFamily="18" charset="0"/>
                <a:cs typeface="Times New Roman" panose="02020603050405020304" pitchFamily="18" charset="0"/>
              </a:rPr>
              <a:t>探测症状</a:t>
            </a:r>
            <a:endParaRPr lang="en-US" altLang="zh-CN" sz="3000" dirty="0">
              <a:latin typeface="Times New Roman" panose="02020603050405020304" pitchFamily="18" charset="0"/>
              <a:cs typeface="Times New Roman" panose="02020603050405020304" pitchFamily="18" charset="0"/>
            </a:endParaRPr>
          </a:p>
          <a:p>
            <a:r>
              <a:rPr lang="zh-CN" altLang="en-US" sz="3000" dirty="0">
                <a:latin typeface="Times New Roman" panose="02020603050405020304" pitchFamily="18" charset="0"/>
                <a:cs typeface="Times New Roman" panose="02020603050405020304" pitchFamily="18" charset="0"/>
              </a:rPr>
              <a:t>识别，分类或表征疾病</a:t>
            </a:r>
            <a:endParaRPr lang="en-US" altLang="zh-CN" sz="3000" dirty="0">
              <a:latin typeface="Times New Roman" panose="02020603050405020304" pitchFamily="18" charset="0"/>
              <a:cs typeface="Times New Roman" panose="02020603050405020304" pitchFamily="18" charset="0"/>
            </a:endParaRPr>
          </a:p>
          <a:p>
            <a:r>
              <a:rPr lang="zh-CN" altLang="en-US" sz="3000" dirty="0">
                <a:latin typeface="Times New Roman" panose="02020603050405020304" pitchFamily="18" charset="0"/>
                <a:cs typeface="Times New Roman" panose="02020603050405020304" pitchFamily="18" charset="0"/>
              </a:rPr>
              <a:t>研究不良药物或疫苗事件</a:t>
            </a:r>
            <a:endParaRPr lang="en-US" altLang="zh-CN" sz="3000" dirty="0">
              <a:latin typeface="Times New Roman" panose="02020603050405020304" pitchFamily="18" charset="0"/>
              <a:cs typeface="Times New Roman" panose="02020603050405020304" pitchFamily="18" charset="0"/>
            </a:endParaRPr>
          </a:p>
          <a:p>
            <a:r>
              <a:rPr lang="zh-CN" altLang="en-US" sz="3000" dirty="0">
                <a:latin typeface="Times New Roman" panose="02020603050405020304" pitchFamily="18" charset="0"/>
                <a:cs typeface="Times New Roman" panose="02020603050405020304" pitchFamily="18" charset="0"/>
              </a:rPr>
              <a:t>医疗命名实体认可</a:t>
            </a:r>
            <a:endParaRPr lang="en-US" altLang="zh-CN" sz="3000" dirty="0">
              <a:latin typeface="Times New Roman" panose="02020603050405020304" pitchFamily="18" charset="0"/>
              <a:cs typeface="Times New Roman" panose="02020603050405020304" pitchFamily="18" charset="0"/>
            </a:endParaRPr>
          </a:p>
          <a:p>
            <a:r>
              <a:rPr lang="zh-CN" altLang="en-US" sz="3000" dirty="0">
                <a:latin typeface="Times New Roman" panose="02020603050405020304" pitchFamily="18" charset="0"/>
                <a:cs typeface="Times New Roman" panose="02020603050405020304" pitchFamily="18" charset="0"/>
              </a:rPr>
              <a:t>关系识别</a:t>
            </a:r>
            <a:endParaRPr lang="en-US" altLang="zh-CN"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a:t>
            </a:r>
          </a:p>
        </p:txBody>
      </p:sp>
      <p:sp>
        <p:nvSpPr>
          <p:cNvPr id="4" name="Rectangle 3"/>
          <p:cNvSpPr/>
          <p:nvPr/>
        </p:nvSpPr>
        <p:spPr>
          <a:xfrm>
            <a:off x="0" y="5700668"/>
            <a:ext cx="9144000" cy="323165"/>
          </a:xfrm>
          <a:prstGeom prst="rect">
            <a:avLst/>
          </a:prstGeom>
        </p:spPr>
        <p:txBody>
          <a:bodyPr wrap="square">
            <a:spAutoFit/>
          </a:bodyPr>
          <a:lstStyle/>
          <a:p>
            <a:r>
              <a:rPr lang="en-US" sz="750" dirty="0" err="1">
                <a:latin typeface="Times New Roman" panose="02020603050405020304" pitchFamily="18" charset="0"/>
                <a:cs typeface="Times New Roman" panose="02020603050405020304" pitchFamily="18" charset="0"/>
              </a:rPr>
              <a:t>Koleck</a:t>
            </a:r>
            <a:r>
              <a:rPr lang="en-US" sz="750" dirty="0">
                <a:latin typeface="Times New Roman" panose="02020603050405020304" pitchFamily="18" charset="0"/>
                <a:cs typeface="Times New Roman" panose="02020603050405020304" pitchFamily="18" charset="0"/>
              </a:rPr>
              <a:t> T A, </a:t>
            </a:r>
            <a:r>
              <a:rPr lang="en-US" sz="750" dirty="0" err="1">
                <a:latin typeface="Times New Roman" panose="02020603050405020304" pitchFamily="18" charset="0"/>
                <a:cs typeface="Times New Roman" panose="02020603050405020304" pitchFamily="18" charset="0"/>
              </a:rPr>
              <a:t>Dreisbach</a:t>
            </a:r>
            <a:r>
              <a:rPr lang="en-US" sz="750" dirty="0">
                <a:latin typeface="Times New Roman" panose="02020603050405020304" pitchFamily="18" charset="0"/>
                <a:cs typeface="Times New Roman" panose="02020603050405020304" pitchFamily="18" charset="0"/>
              </a:rPr>
              <a:t> C, Bourne P E, et al. Natural language processing of symptoms documented in free-text narratives of electronic health records: a systematic review[J]. Journal of the American Medical Informatics Association, 2019, 26(4): 364-379.</a:t>
            </a:r>
          </a:p>
        </p:txBody>
      </p:sp>
    </p:spTree>
    <p:extLst>
      <p:ext uri="{BB962C8B-B14F-4D97-AF65-F5344CB8AC3E}">
        <p14:creationId xmlns:p14="http://schemas.microsoft.com/office/powerpoint/2010/main" val="344383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3"/>
          <p:cNvSpPr>
            <a:spLocks noChangeArrowheads="1"/>
          </p:cNvSpPr>
          <p:nvPr/>
        </p:nvSpPr>
        <p:spPr bwMode="auto">
          <a:xfrm>
            <a:off x="1675437" y="3058404"/>
            <a:ext cx="5581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algn="ctr"/>
            <a:r>
              <a:rPr lang="en-US" sz="3200" dirty="0" err="1">
                <a:solidFill>
                  <a:schemeClr val="bg1"/>
                </a:solidFill>
                <a:cs typeface="Times New Roman" panose="02020603050405020304" pitchFamily="18" charset="0"/>
              </a:rPr>
              <a:t>MedNLP</a:t>
            </a:r>
            <a:r>
              <a:rPr lang="en-US" sz="3200" dirty="0">
                <a:solidFill>
                  <a:schemeClr val="bg1"/>
                </a:solidFill>
                <a:cs typeface="Times New Roman" panose="02020603050405020304" pitchFamily="18" charset="0"/>
              </a:rPr>
              <a:t> in English</a:t>
            </a:r>
          </a:p>
        </p:txBody>
      </p:sp>
    </p:spTree>
    <p:extLst>
      <p:ext uri="{BB962C8B-B14F-4D97-AF65-F5344CB8AC3E}">
        <p14:creationId xmlns:p14="http://schemas.microsoft.com/office/powerpoint/2010/main" val="35938710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129" b="1" dirty="0">
                <a:latin typeface="Times New Roman" panose="02020603050405020304" pitchFamily="18" charset="0"/>
                <a:cs typeface="Times New Roman" panose="02020603050405020304" pitchFamily="18" charset="0"/>
              </a:rPr>
              <a:t>Rule-based</a:t>
            </a:r>
            <a:r>
              <a:rPr lang="en-US" sz="3129" dirty="0">
                <a:latin typeface="Times New Roman" panose="02020603050405020304" pitchFamily="18" charset="0"/>
                <a:cs typeface="Times New Roman" panose="02020603050405020304" pitchFamily="18" charset="0"/>
              </a:rPr>
              <a:t> </a:t>
            </a:r>
            <a:r>
              <a:rPr lang="en-US" sz="3129" dirty="0" err="1">
                <a:latin typeface="Times New Roman" panose="02020603050405020304" pitchFamily="18" charset="0"/>
                <a:cs typeface="Times New Roman" panose="02020603050405020304" pitchFamily="18" charset="0"/>
              </a:rPr>
              <a:t>MedNLP</a:t>
            </a:r>
            <a:endParaRPr lang="en-US" sz="3129"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2125267"/>
            <a:ext cx="7886700" cy="336470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700" dirty="0">
                <a:latin typeface="Times New Roman" panose="02020603050405020304" pitchFamily="18" charset="0"/>
                <a:cs typeface="Times New Roman" panose="02020603050405020304" pitchFamily="18" charset="0"/>
              </a:rPr>
              <a:t>Summarize the </a:t>
            </a:r>
            <a:r>
              <a:rPr lang="en-US" altLang="zh-CN" sz="2700" dirty="0">
                <a:latin typeface="Times New Roman" panose="02020603050405020304" pitchFamily="18" charset="0"/>
                <a:cs typeface="Times New Roman" panose="02020603050405020304" pitchFamily="18" charset="0"/>
              </a:rPr>
              <a:t>expression rules</a:t>
            </a:r>
            <a:r>
              <a:rPr lang="en-US" sz="2700" dirty="0">
                <a:latin typeface="Times New Roman" panose="02020603050405020304" pitchFamily="18" charset="0"/>
                <a:cs typeface="Times New Roman" panose="02020603050405020304" pitchFamily="18" charset="0"/>
              </a:rPr>
              <a:t> of linguistic knowledge</a:t>
            </a:r>
          </a:p>
          <a:p>
            <a:r>
              <a:rPr lang="en-US" sz="2700" dirty="0">
                <a:latin typeface="Times New Roman" panose="02020603050405020304" pitchFamily="18" charset="0"/>
                <a:cs typeface="Times New Roman" panose="02020603050405020304" pitchFamily="18" charset="0"/>
              </a:rPr>
              <a:t>Edit the rules  into algorithms and codes that the computer can understand</a:t>
            </a:r>
          </a:p>
          <a:p>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Two examples in medical NLP:</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Disease Normalization in biomedical text</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Identifying the smoking status of patients</a:t>
            </a: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55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129" b="1" dirty="0">
                <a:latin typeface="Times New Roman" panose="02020603050405020304" pitchFamily="18" charset="0"/>
                <a:cs typeface="Times New Roman" panose="02020603050405020304" pitchFamily="18" charset="0"/>
              </a:rPr>
              <a:t>基于规则</a:t>
            </a:r>
            <a:r>
              <a:rPr lang="en-US" altLang="zh-CN" sz="3129" b="1" dirty="0">
                <a:latin typeface="Times New Roman" panose="02020603050405020304" pitchFamily="18" charset="0"/>
                <a:cs typeface="Times New Roman" panose="02020603050405020304" pitchFamily="18" charset="0"/>
              </a:rPr>
              <a:t>-</a:t>
            </a:r>
            <a:r>
              <a:rPr lang="zh-CN" altLang="en-US" sz="3129" b="1" dirty="0">
                <a:latin typeface="Times New Roman" panose="02020603050405020304" pitchFamily="18" charset="0"/>
                <a:cs typeface="Times New Roman" panose="02020603050405020304" pitchFamily="18" charset="0"/>
              </a:rPr>
              <a:t>医学自然语言处理</a:t>
            </a:r>
            <a:endParaRPr lang="en-US" sz="3129"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2125267"/>
            <a:ext cx="7886700" cy="336470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2700" dirty="0"/>
              <a:t>语言学知识形式化</a:t>
            </a:r>
            <a:endParaRPr lang="en-US" altLang="zh-CN" sz="2700" dirty="0"/>
          </a:p>
          <a:p>
            <a:r>
              <a:rPr lang="zh-CN" altLang="en-US" sz="2700" dirty="0"/>
              <a:t>形式化规则算法化</a:t>
            </a:r>
            <a:endParaRPr lang="en-US" sz="2700" dirty="0"/>
          </a:p>
          <a:p>
            <a:endParaRPr lang="en-US" sz="2700" dirty="0">
              <a:latin typeface="Times New Roman" panose="02020603050405020304" pitchFamily="18" charset="0"/>
              <a:cs typeface="Times New Roman" panose="02020603050405020304" pitchFamily="18" charset="0"/>
            </a:endParaRPr>
          </a:p>
          <a:p>
            <a:r>
              <a:rPr lang="zh-CN" altLang="en-US" sz="2700" dirty="0">
                <a:latin typeface="Times New Roman" panose="02020603050405020304" pitchFamily="18" charset="0"/>
                <a:cs typeface="Times New Roman" panose="02020603050405020304" pitchFamily="18" charset="0"/>
              </a:rPr>
              <a:t>医疗</a:t>
            </a:r>
            <a:r>
              <a:rPr lang="en-US" altLang="zh-CN" sz="2700" dirty="0">
                <a:latin typeface="Times New Roman" panose="02020603050405020304" pitchFamily="18" charset="0"/>
                <a:cs typeface="Times New Roman" panose="02020603050405020304" pitchFamily="18" charset="0"/>
              </a:rPr>
              <a:t>NLP</a:t>
            </a:r>
            <a:r>
              <a:rPr lang="zh-CN" altLang="en-US" sz="2700" dirty="0">
                <a:latin typeface="Times New Roman" panose="02020603050405020304" pitchFamily="18" charset="0"/>
                <a:cs typeface="Times New Roman" panose="02020603050405020304" pitchFamily="18" charset="0"/>
              </a:rPr>
              <a:t>中的两个例子</a:t>
            </a:r>
            <a:endParaRPr lang="en-US" altLang="zh-CN" sz="27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生物医学文本中的疾病名称正则化</a:t>
            </a:r>
            <a:endParaRPr lang="en-US" altLang="zh-C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识别患者的吸烟状况</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38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8650" y="2457451"/>
            <a:ext cx="7886700" cy="3032522"/>
          </a:xfrm>
          <a:prstGeom prst="rect">
            <a:avLst/>
          </a:prstGeom>
        </p:spPr>
        <p:txBody>
          <a:bodyPr>
            <a:no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100" dirty="0" err="1"/>
              <a:t>MetaMap</a:t>
            </a:r>
            <a:r>
              <a:rPr lang="en-US" sz="2100" dirty="0"/>
              <a:t>: is a dictionary-based system for normalizing concepts from the UMLS </a:t>
            </a:r>
            <a:r>
              <a:rPr lang="en-US" sz="2100" dirty="0" err="1"/>
              <a:t>metathesaurus</a:t>
            </a:r>
            <a:r>
              <a:rPr lang="en-US" sz="2100" dirty="0"/>
              <a:t> in biomedical texts. It makes use of a minimal-commitment parser, which splits texts into chunks in which concepts are identified. </a:t>
            </a:r>
            <a:r>
              <a:rPr lang="en-US" sz="2100" dirty="0" err="1"/>
              <a:t>MetaMap</a:t>
            </a:r>
            <a:r>
              <a:rPr lang="en-US" sz="2100" dirty="0"/>
              <a:t> also performs word-sense disambiguation (WSD). </a:t>
            </a:r>
          </a:p>
          <a:p>
            <a:endParaRPr lang="en-US" sz="2100" dirty="0"/>
          </a:p>
          <a:p>
            <a:r>
              <a:rPr lang="en-US" sz="2100" dirty="0"/>
              <a:t>Peregrine: is a dictionary-based concept recognition and normalization tool, developed at the Erasmus University Medical Center. Peregrine finds concepts by dictionary look-up, and performs word-sense disambiguation (WSD).</a:t>
            </a:r>
          </a:p>
        </p:txBody>
      </p:sp>
      <p:sp>
        <p:nvSpPr>
          <p:cNvPr id="3" name="Rectangle 2"/>
          <p:cNvSpPr/>
          <p:nvPr/>
        </p:nvSpPr>
        <p:spPr>
          <a:xfrm>
            <a:off x="0" y="5816085"/>
            <a:ext cx="9144000" cy="207749"/>
          </a:xfrm>
          <a:prstGeom prst="rect">
            <a:avLst/>
          </a:prstGeom>
        </p:spPr>
        <p:txBody>
          <a:bodyPr wrap="square">
            <a:spAutoFit/>
          </a:bodyPr>
          <a:lstStyle/>
          <a:p>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Kang N , Singh B , Afzal Z , et al. Using rule-based natural language processing to improve disease normalization in biomedical text[J]. Journal of the American Medical Informatics Association, 2013, 20(5):876-881.</a:t>
            </a:r>
            <a:endParaRPr lang="en-US" sz="75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28650" y="113109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Disease normalization </a:t>
            </a:r>
            <a:r>
              <a:rPr lang="en-US" sz="3300" dirty="0">
                <a:latin typeface="Times New Roman" panose="02020603050405020304" pitchFamily="18" charset="0"/>
                <a:cs typeface="Times New Roman" panose="02020603050405020304" pitchFamily="18" charset="0"/>
              </a:rPr>
              <a:t>in biomedical text</a:t>
            </a:r>
          </a:p>
        </p:txBody>
      </p:sp>
      <p:sp>
        <p:nvSpPr>
          <p:cNvPr id="5" name="Rectangle 4"/>
          <p:cNvSpPr/>
          <p:nvPr/>
        </p:nvSpPr>
        <p:spPr>
          <a:xfrm>
            <a:off x="628650" y="1676616"/>
            <a:ext cx="7886700" cy="784830"/>
          </a:xfrm>
          <a:prstGeom prst="rect">
            <a:avLst/>
          </a:prstGeom>
        </p:spPr>
        <p:txBody>
          <a:bodyPr wrap="square">
            <a:spAutoFit/>
          </a:bodyPr>
          <a:lstStyle/>
          <a:p>
            <a:r>
              <a:rPr lang="en-US" sz="1500" dirty="0">
                <a:latin typeface="Times New Roman" panose="02020603050405020304" pitchFamily="18" charset="0"/>
                <a:cs typeface="Times New Roman" panose="02020603050405020304" pitchFamily="18" charset="0"/>
              </a:rPr>
              <a:t>In order for computers to extract useful information from unstructured text, a concept normalization system is needed to link relevant concepts in a text to sources that contain further information about the concept. Popular concept normalization tools in the biomedical field are dictionary-based.</a:t>
            </a:r>
          </a:p>
        </p:txBody>
      </p:sp>
    </p:spTree>
    <p:extLst>
      <p:ext uri="{BB962C8B-B14F-4D97-AF65-F5344CB8AC3E}">
        <p14:creationId xmlns:p14="http://schemas.microsoft.com/office/powerpoint/2010/main" val="82976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8650" y="2457451"/>
            <a:ext cx="7886700" cy="3032522"/>
          </a:xfrm>
          <a:prstGeom prst="rect">
            <a:avLst/>
          </a:prstGeom>
        </p:spPr>
        <p:txBody>
          <a:bodyPr>
            <a:no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altLang="zh-CN" sz="2100" dirty="0" err="1"/>
              <a:t>MetaMap</a:t>
            </a:r>
            <a:r>
              <a:rPr lang="zh-CN" altLang="en-US" sz="2100" dirty="0"/>
              <a:t>：是一个基于字典的系统，用于从生物医学文本中的</a:t>
            </a:r>
            <a:r>
              <a:rPr lang="en-US" altLang="zh-CN" sz="2100" dirty="0"/>
              <a:t>UMLS </a:t>
            </a:r>
            <a:r>
              <a:rPr lang="en-US" altLang="zh-CN" sz="2100" dirty="0" err="1"/>
              <a:t>metathesaurus</a:t>
            </a:r>
            <a:r>
              <a:rPr lang="zh-CN" altLang="en-US" sz="2100" dirty="0"/>
              <a:t>中规范化概念。 它使用了一个最低限度解析器，它将文本分成块，在块中识别出概念。 </a:t>
            </a:r>
            <a:r>
              <a:rPr lang="en-US" altLang="zh-CN" sz="2100" dirty="0" err="1"/>
              <a:t>MetaMap</a:t>
            </a:r>
            <a:r>
              <a:rPr lang="zh-CN" altLang="en-US" sz="2100" dirty="0"/>
              <a:t>还执行词义消歧（</a:t>
            </a:r>
            <a:r>
              <a:rPr lang="en-US" altLang="zh-CN" sz="2100" dirty="0"/>
              <a:t>WSD</a:t>
            </a:r>
            <a:r>
              <a:rPr lang="zh-CN" altLang="en-US" sz="2100" dirty="0"/>
              <a:t>）。</a:t>
            </a:r>
          </a:p>
          <a:p>
            <a:endParaRPr lang="zh-CN" altLang="en-US" sz="2100" dirty="0"/>
          </a:p>
          <a:p>
            <a:r>
              <a:rPr lang="en-US" altLang="zh-CN" sz="2100" dirty="0"/>
              <a:t>Peregrine</a:t>
            </a:r>
            <a:r>
              <a:rPr lang="zh-CN" altLang="en-US" sz="2100" dirty="0"/>
              <a:t>：是一个基于字典的概念识别和规范化工具，由伊拉斯姆斯大学医学中心开发。 </a:t>
            </a:r>
            <a:r>
              <a:rPr lang="en-US" altLang="zh-CN" sz="2100" dirty="0"/>
              <a:t>Peregrine</a:t>
            </a:r>
            <a:r>
              <a:rPr lang="zh-CN" altLang="en-US" sz="2100" dirty="0"/>
              <a:t>通过字典查找查找概念，并执行词义消歧（</a:t>
            </a:r>
            <a:r>
              <a:rPr lang="en-US" altLang="zh-CN" sz="2100" dirty="0"/>
              <a:t>WSD</a:t>
            </a:r>
            <a:r>
              <a:rPr lang="zh-CN" altLang="en-US" sz="2100" dirty="0"/>
              <a:t>）。</a:t>
            </a:r>
            <a:endParaRPr lang="en-US" sz="2100" dirty="0"/>
          </a:p>
        </p:txBody>
      </p:sp>
      <p:sp>
        <p:nvSpPr>
          <p:cNvPr id="3" name="Rectangle 2"/>
          <p:cNvSpPr/>
          <p:nvPr/>
        </p:nvSpPr>
        <p:spPr>
          <a:xfrm>
            <a:off x="0" y="5816085"/>
            <a:ext cx="9144000" cy="207749"/>
          </a:xfrm>
          <a:prstGeom prst="rect">
            <a:avLst/>
          </a:prstGeom>
        </p:spPr>
        <p:txBody>
          <a:bodyPr wrap="square">
            <a:spAutoFit/>
          </a:bodyPr>
          <a:lstStyle/>
          <a:p>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Kang N , Singh B , Afzal Z , et al. Using rule-based natural language processing to improve disease normalization in biomedical text[J]. Journal of the American Medical Informatics Association, 2013, 20(5):876-881.</a:t>
            </a:r>
            <a:endParaRPr lang="en-US" sz="75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28650" y="113109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生物医学文本中的疾病名称正则化</a:t>
            </a:r>
          </a:p>
        </p:txBody>
      </p:sp>
      <p:sp>
        <p:nvSpPr>
          <p:cNvPr id="5" name="Rectangle 4"/>
          <p:cNvSpPr/>
          <p:nvPr/>
        </p:nvSpPr>
        <p:spPr>
          <a:xfrm>
            <a:off x="628650" y="1676616"/>
            <a:ext cx="7886700" cy="784830"/>
          </a:xfrm>
          <a:prstGeom prst="rect">
            <a:avLst/>
          </a:prstGeom>
        </p:spPr>
        <p:txBody>
          <a:bodyPr wrap="square">
            <a:spAutoFit/>
          </a:bodyPr>
          <a:lstStyle/>
          <a:p>
            <a:r>
              <a:rPr lang="zh-CN" altLang="en-US" sz="1500" dirty="0">
                <a:latin typeface="Times New Roman" panose="02020603050405020304" pitchFamily="18" charset="0"/>
                <a:cs typeface="Times New Roman" panose="02020603050405020304" pitchFamily="18" charset="0"/>
              </a:rPr>
              <a:t>为了使计算机从非结构化文本中提取有用信息，需要一个概念规范化系统来将文本中的相关概念链接到包含有关该概念的进一步信息的源。 生物医学领域中流行的概念规范化工具是基于字典的。</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36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16085"/>
            <a:ext cx="9144000" cy="207749"/>
          </a:xfrm>
          <a:prstGeom prst="rect">
            <a:avLst/>
          </a:prstGeom>
        </p:spPr>
        <p:txBody>
          <a:bodyPr wrap="square">
            <a:spAutoFit/>
          </a:bodyPr>
          <a:lstStyle/>
          <a:p>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Kang N , Singh B , Afzal Z , et al. Using rule-based natural language processing to improve disease normalization in biomedical text[J]. Journal of the American Medical Informatics Association, 2013, 20(5):876-881.</a:t>
            </a:r>
            <a:endParaRPr lang="en-US" sz="75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628650" y="113109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Disease normalization </a:t>
            </a:r>
            <a:r>
              <a:rPr lang="en-US" sz="3300" dirty="0">
                <a:latin typeface="Times New Roman" panose="02020603050405020304" pitchFamily="18" charset="0"/>
                <a:cs typeface="Times New Roman" panose="02020603050405020304" pitchFamily="18" charset="0"/>
              </a:rPr>
              <a:t>in biomedical text</a:t>
            </a:r>
          </a:p>
        </p:txBody>
      </p:sp>
      <p:sp>
        <p:nvSpPr>
          <p:cNvPr id="4" name="Content Placeholder 2"/>
          <p:cNvSpPr txBox="1">
            <a:spLocks/>
          </p:cNvSpPr>
          <p:nvPr/>
        </p:nvSpPr>
        <p:spPr>
          <a:xfrm>
            <a:off x="628650" y="2125267"/>
            <a:ext cx="7886700" cy="3364706"/>
          </a:xfrm>
          <a:prstGeom prst="rect">
            <a:avLst/>
          </a:prstGeom>
        </p:spPr>
        <p:txBody>
          <a:bodyPr>
            <a:normAutofit fontScale="92500" lnSpcReduction="20000"/>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1800"/>
              <a:t>Coordination</a:t>
            </a:r>
          </a:p>
          <a:p>
            <a:pPr marL="0" indent="0">
              <a:buNone/>
            </a:pPr>
            <a:r>
              <a:rPr lang="en-US" sz="1800"/>
              <a:t>	</a:t>
            </a:r>
            <a:r>
              <a:rPr lang="en-US" sz="1350"/>
              <a:t>“</a:t>
            </a:r>
            <a:r>
              <a:rPr lang="en-US" sz="1350" i="1"/>
              <a:t>We calculated age related risks of all, </a:t>
            </a:r>
            <a:r>
              <a:rPr lang="en-US" sz="1350" i="1">
                <a:solidFill>
                  <a:srgbClr val="FFC000"/>
                </a:solidFill>
              </a:rPr>
              <a:t>colorectal</a:t>
            </a:r>
            <a:r>
              <a:rPr lang="en-US" sz="1350" i="1"/>
              <a:t>, </a:t>
            </a:r>
            <a:r>
              <a:rPr lang="en-US" sz="1350" i="1">
                <a:solidFill>
                  <a:srgbClr val="00B050"/>
                </a:solidFill>
              </a:rPr>
              <a:t>endometrial</a:t>
            </a:r>
            <a:r>
              <a:rPr lang="en-US" sz="1350" i="1"/>
              <a:t>, and </a:t>
            </a:r>
            <a:r>
              <a:rPr lang="en-US" sz="1350" i="1">
                <a:solidFill>
                  <a:srgbClr val="00B0F0"/>
                </a:solidFill>
              </a:rPr>
              <a:t>ovarian</a:t>
            </a:r>
            <a:r>
              <a:rPr lang="en-US" sz="1350" i="1"/>
              <a:t> </a:t>
            </a:r>
            <a:r>
              <a:rPr lang="en-US" sz="1350" i="1">
                <a:solidFill>
                  <a:srgbClr val="FF0000"/>
                </a:solidFill>
              </a:rPr>
              <a:t>cancers</a:t>
            </a:r>
            <a:r>
              <a:rPr lang="en-US" sz="1350"/>
              <a:t>”</a:t>
            </a:r>
            <a:endParaRPr lang="en-US" sz="1800"/>
          </a:p>
          <a:p>
            <a:r>
              <a:rPr lang="en-US" sz="1800"/>
              <a:t>Abbreviation</a:t>
            </a:r>
          </a:p>
          <a:p>
            <a:pPr marL="0" indent="0">
              <a:buNone/>
            </a:pPr>
            <a:r>
              <a:rPr lang="en-US" sz="1350" i="1"/>
              <a:t>	“Deficiency of </a:t>
            </a:r>
            <a:r>
              <a:rPr lang="en-US" sz="1350" i="1" u="sng">
                <a:solidFill>
                  <a:srgbClr val="FF0000"/>
                </a:solidFill>
              </a:rPr>
              <a:t>aspartylglucosaminidase</a:t>
            </a:r>
            <a:r>
              <a:rPr lang="en-US" sz="1350" i="1"/>
              <a:t> </a:t>
            </a:r>
            <a:r>
              <a:rPr lang="en-US" sz="1350" i="1" u="sng">
                <a:solidFill>
                  <a:srgbClr val="FF0000"/>
                </a:solidFill>
              </a:rPr>
              <a:t>AGA</a:t>
            </a:r>
            <a:r>
              <a:rPr lang="en-US" sz="1350" i="1"/>
              <a:t> causes a lysosomal storage disorder 		</a:t>
            </a:r>
            <a:r>
              <a:rPr lang="en-US" sz="1350" i="1" u="sng">
                <a:solidFill>
                  <a:srgbClr val="00B0F0"/>
                </a:solidFill>
              </a:rPr>
              <a:t>Aspartylglucosaminuria</a:t>
            </a:r>
            <a:r>
              <a:rPr lang="en-US" sz="1350" i="1"/>
              <a:t> </a:t>
            </a:r>
            <a:r>
              <a:rPr lang="en-US" sz="1350" i="1" u="sng">
                <a:solidFill>
                  <a:srgbClr val="00B0F0"/>
                </a:solidFill>
              </a:rPr>
              <a:t>AGU</a:t>
            </a:r>
            <a:r>
              <a:rPr lang="en-US" sz="1350" i="1"/>
              <a:t>”</a:t>
            </a:r>
          </a:p>
          <a:p>
            <a:r>
              <a:rPr lang="en-US" sz="1800"/>
              <a:t>Term variation</a:t>
            </a:r>
          </a:p>
          <a:p>
            <a:pPr marL="0" indent="0">
              <a:buNone/>
            </a:pPr>
            <a:r>
              <a:rPr lang="en-US" sz="1350" i="1"/>
              <a:t>	“deficiency of hex A” </a:t>
            </a:r>
            <a:r>
              <a:rPr lang="en-US" sz="1350"/>
              <a:t>not in UMLS Dictionary</a:t>
            </a:r>
            <a:r>
              <a:rPr lang="en-US" sz="1350" i="1"/>
              <a:t>, “hex A deficiency” </a:t>
            </a:r>
            <a:r>
              <a:rPr lang="en-US" sz="1350"/>
              <a:t>in UMLS Dictionary</a:t>
            </a:r>
          </a:p>
          <a:p>
            <a:r>
              <a:rPr lang="en-US" sz="1800"/>
              <a:t>Boundary correction</a:t>
            </a:r>
          </a:p>
          <a:p>
            <a:pPr lvl="1"/>
            <a:r>
              <a:rPr lang="en-US" sz="1650"/>
              <a:t>concept start or end position</a:t>
            </a:r>
          </a:p>
          <a:p>
            <a:r>
              <a:rPr lang="en-US" sz="1800"/>
              <a:t>Filtering</a:t>
            </a:r>
          </a:p>
          <a:p>
            <a:pPr lvl="1"/>
            <a:r>
              <a:rPr lang="en-US" sz="1650"/>
              <a:t>filter the concepts wrongly identified by the system</a:t>
            </a:r>
          </a:p>
          <a:p>
            <a:pPr lvl="1"/>
            <a:endParaRPr lang="en-US" sz="1500"/>
          </a:p>
          <a:p>
            <a:pPr marL="0" indent="0">
              <a:buNone/>
            </a:pPr>
            <a:r>
              <a:rPr lang="en-US" sz="1500"/>
              <a:t>	</a:t>
            </a:r>
            <a:endParaRPr lang="en-US" sz="1350" dirty="0"/>
          </a:p>
        </p:txBody>
      </p:sp>
      <p:sp>
        <p:nvSpPr>
          <p:cNvPr id="5" name="Curved Down Arrow 4"/>
          <p:cNvSpPr/>
          <p:nvPr/>
        </p:nvSpPr>
        <p:spPr>
          <a:xfrm>
            <a:off x="4349187" y="1791439"/>
            <a:ext cx="2578261" cy="659757"/>
          </a:xfrm>
          <a:prstGeom prst="curved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solidFill>
                <a:schemeClr val="tx1"/>
              </a:solidFill>
            </a:endParaRPr>
          </a:p>
        </p:txBody>
      </p:sp>
      <p:sp>
        <p:nvSpPr>
          <p:cNvPr id="6" name="Curved Down Arrow 5"/>
          <p:cNvSpPr/>
          <p:nvPr/>
        </p:nvSpPr>
        <p:spPr>
          <a:xfrm>
            <a:off x="5139160" y="1965059"/>
            <a:ext cx="1571264" cy="486137"/>
          </a:xfrm>
          <a:prstGeom prst="curvedDownArrow">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solidFill>
                <a:schemeClr val="tx1"/>
              </a:solidFill>
            </a:endParaRPr>
          </a:p>
        </p:txBody>
      </p:sp>
      <p:sp>
        <p:nvSpPr>
          <p:cNvPr id="7" name="Curved Down Arrow 6"/>
          <p:cNvSpPr/>
          <p:nvPr/>
        </p:nvSpPr>
        <p:spPr>
          <a:xfrm>
            <a:off x="5877046" y="2216809"/>
            <a:ext cx="598990" cy="2422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824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16085"/>
            <a:ext cx="9144000" cy="207749"/>
          </a:xfrm>
          <a:prstGeom prst="rect">
            <a:avLst/>
          </a:prstGeom>
        </p:spPr>
        <p:txBody>
          <a:bodyPr wrap="square">
            <a:spAutoFit/>
          </a:bodyPr>
          <a:lstStyle/>
          <a:p>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Kang N , Singh B , Afzal Z , et al. Using rule-based natural language processing to improve disease normalization in biomedical text[J]. Journal of the American Medical Informatics Association, 2013, 20(5):876-881.</a:t>
            </a:r>
            <a:endParaRPr lang="en-US" sz="75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628650" y="113109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生物医学文本中的疾病名称正则化</a:t>
            </a:r>
          </a:p>
        </p:txBody>
      </p:sp>
      <p:sp>
        <p:nvSpPr>
          <p:cNvPr id="4" name="Content Placeholder 2"/>
          <p:cNvSpPr txBox="1">
            <a:spLocks/>
          </p:cNvSpPr>
          <p:nvPr/>
        </p:nvSpPr>
        <p:spPr>
          <a:xfrm>
            <a:off x="628650" y="2125267"/>
            <a:ext cx="7886700" cy="3364706"/>
          </a:xfrm>
          <a:prstGeom prst="rect">
            <a:avLst/>
          </a:prstGeom>
        </p:spPr>
        <p:txBody>
          <a:bodyPr>
            <a:normAutofit fontScale="92500" lnSpcReduction="20000"/>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1800" dirty="0"/>
              <a:t>协作解析</a:t>
            </a:r>
            <a:endParaRPr lang="en-US" sz="1800" dirty="0"/>
          </a:p>
          <a:p>
            <a:pPr marL="0" indent="0">
              <a:buNone/>
            </a:pPr>
            <a:r>
              <a:rPr lang="en-US" sz="1800" dirty="0"/>
              <a:t>	</a:t>
            </a:r>
            <a:r>
              <a:rPr lang="en-US" sz="1350" dirty="0"/>
              <a:t>“</a:t>
            </a:r>
            <a:r>
              <a:rPr lang="en-US" sz="1350" i="1" dirty="0"/>
              <a:t>We calculated age related risks of all, </a:t>
            </a:r>
            <a:r>
              <a:rPr lang="en-US" sz="1350" i="1" dirty="0">
                <a:solidFill>
                  <a:srgbClr val="FFC000"/>
                </a:solidFill>
              </a:rPr>
              <a:t>colorectal</a:t>
            </a:r>
            <a:r>
              <a:rPr lang="en-US" sz="1350" i="1" dirty="0"/>
              <a:t>, </a:t>
            </a:r>
            <a:r>
              <a:rPr lang="en-US" sz="1350" i="1" dirty="0">
                <a:solidFill>
                  <a:srgbClr val="00B050"/>
                </a:solidFill>
              </a:rPr>
              <a:t>endometrial</a:t>
            </a:r>
            <a:r>
              <a:rPr lang="en-US" sz="1350" i="1" dirty="0"/>
              <a:t>, and </a:t>
            </a:r>
            <a:r>
              <a:rPr lang="en-US" sz="1350" i="1" dirty="0">
                <a:solidFill>
                  <a:srgbClr val="00B0F0"/>
                </a:solidFill>
              </a:rPr>
              <a:t>ovarian</a:t>
            </a:r>
            <a:r>
              <a:rPr lang="en-US" sz="1350" i="1" dirty="0"/>
              <a:t> </a:t>
            </a:r>
            <a:r>
              <a:rPr lang="en-US" sz="1350" i="1" dirty="0">
                <a:solidFill>
                  <a:srgbClr val="FF0000"/>
                </a:solidFill>
              </a:rPr>
              <a:t>cancers</a:t>
            </a:r>
            <a:r>
              <a:rPr lang="en-US" sz="1350" dirty="0"/>
              <a:t>”</a:t>
            </a:r>
            <a:endParaRPr lang="en-US" sz="1800" dirty="0"/>
          </a:p>
          <a:p>
            <a:r>
              <a:rPr lang="zh-CN" altLang="en-US" sz="1800" dirty="0"/>
              <a:t>缩写</a:t>
            </a:r>
            <a:endParaRPr lang="en-US" sz="1800" dirty="0"/>
          </a:p>
          <a:p>
            <a:pPr marL="0" indent="0">
              <a:buNone/>
            </a:pPr>
            <a:r>
              <a:rPr lang="en-US" sz="1350" i="1" dirty="0"/>
              <a:t>	“Deficiency of </a:t>
            </a:r>
            <a:r>
              <a:rPr lang="en-US" sz="1350" i="1" u="sng" dirty="0" err="1">
                <a:solidFill>
                  <a:srgbClr val="FF0000"/>
                </a:solidFill>
              </a:rPr>
              <a:t>aspartylglucosaminidase</a:t>
            </a:r>
            <a:r>
              <a:rPr lang="en-US" sz="1350" i="1" dirty="0"/>
              <a:t> </a:t>
            </a:r>
            <a:r>
              <a:rPr lang="en-US" sz="1350" i="1" u="sng" dirty="0">
                <a:solidFill>
                  <a:srgbClr val="FF0000"/>
                </a:solidFill>
              </a:rPr>
              <a:t>AGA</a:t>
            </a:r>
            <a:r>
              <a:rPr lang="en-US" sz="1350" i="1" dirty="0"/>
              <a:t> causes a lysosomal storage disorder 		</a:t>
            </a:r>
            <a:r>
              <a:rPr lang="en-US" sz="1350" i="1" u="sng" dirty="0" err="1">
                <a:solidFill>
                  <a:srgbClr val="00B0F0"/>
                </a:solidFill>
              </a:rPr>
              <a:t>Aspartylglucosaminuria</a:t>
            </a:r>
            <a:r>
              <a:rPr lang="en-US" sz="1350" i="1" dirty="0"/>
              <a:t> </a:t>
            </a:r>
            <a:r>
              <a:rPr lang="en-US" sz="1350" i="1" u="sng" dirty="0">
                <a:solidFill>
                  <a:srgbClr val="00B0F0"/>
                </a:solidFill>
              </a:rPr>
              <a:t>AGU</a:t>
            </a:r>
            <a:r>
              <a:rPr lang="en-US" sz="1350" i="1" dirty="0"/>
              <a:t>”</a:t>
            </a:r>
          </a:p>
          <a:p>
            <a:r>
              <a:rPr lang="zh-CN" altLang="en-US" sz="1800" dirty="0"/>
              <a:t>术语变体</a:t>
            </a:r>
            <a:endParaRPr lang="en-US" altLang="zh-CN" sz="1800" dirty="0"/>
          </a:p>
          <a:p>
            <a:pPr marL="0" indent="0">
              <a:buNone/>
            </a:pPr>
            <a:r>
              <a:rPr lang="en-US" sz="1350" i="1" dirty="0"/>
              <a:t>	“deficiency of hex A” </a:t>
            </a:r>
            <a:r>
              <a:rPr lang="en-US" sz="1350" dirty="0"/>
              <a:t>not in UMLS Dictionary</a:t>
            </a:r>
            <a:r>
              <a:rPr lang="en-US" sz="1350" i="1" dirty="0"/>
              <a:t>, “hex A deficiency” </a:t>
            </a:r>
            <a:r>
              <a:rPr lang="en-US" sz="1350" dirty="0"/>
              <a:t>in UMLS Dictionary</a:t>
            </a:r>
          </a:p>
          <a:p>
            <a:r>
              <a:rPr lang="zh-CN" altLang="en-US" sz="1800" dirty="0"/>
              <a:t>边界检测</a:t>
            </a:r>
            <a:endParaRPr lang="en-US" altLang="zh-CN" sz="1800" dirty="0"/>
          </a:p>
          <a:p>
            <a:pPr lvl="1"/>
            <a:r>
              <a:rPr lang="en-US" sz="1365" dirty="0"/>
              <a:t>concept start or end position</a:t>
            </a:r>
          </a:p>
          <a:p>
            <a:r>
              <a:rPr lang="zh-CN" altLang="en-US" sz="1800" dirty="0"/>
              <a:t>过滤</a:t>
            </a:r>
            <a:endParaRPr lang="en-US" sz="1800" dirty="0"/>
          </a:p>
          <a:p>
            <a:pPr lvl="1"/>
            <a:r>
              <a:rPr lang="en-US" sz="1650" dirty="0"/>
              <a:t>filter the concepts wrongly identified by the system</a:t>
            </a:r>
          </a:p>
          <a:p>
            <a:pPr lvl="1"/>
            <a:endParaRPr lang="en-US" sz="1500" dirty="0"/>
          </a:p>
          <a:p>
            <a:pPr marL="0" indent="0">
              <a:buNone/>
            </a:pPr>
            <a:r>
              <a:rPr lang="en-US" sz="1500" dirty="0"/>
              <a:t>	</a:t>
            </a:r>
            <a:endParaRPr lang="en-US" sz="1350" dirty="0"/>
          </a:p>
        </p:txBody>
      </p:sp>
      <p:sp>
        <p:nvSpPr>
          <p:cNvPr id="5" name="Curved Down Arrow 4"/>
          <p:cNvSpPr/>
          <p:nvPr/>
        </p:nvSpPr>
        <p:spPr>
          <a:xfrm>
            <a:off x="4349187" y="1791439"/>
            <a:ext cx="2578261" cy="659757"/>
          </a:xfrm>
          <a:prstGeom prst="curved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solidFill>
                <a:schemeClr val="tx1"/>
              </a:solidFill>
            </a:endParaRPr>
          </a:p>
        </p:txBody>
      </p:sp>
      <p:sp>
        <p:nvSpPr>
          <p:cNvPr id="6" name="Curved Down Arrow 5"/>
          <p:cNvSpPr/>
          <p:nvPr/>
        </p:nvSpPr>
        <p:spPr>
          <a:xfrm>
            <a:off x="5139160" y="1965059"/>
            <a:ext cx="1571264" cy="486137"/>
          </a:xfrm>
          <a:prstGeom prst="curvedDownArrow">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solidFill>
                <a:schemeClr val="tx1"/>
              </a:solidFill>
            </a:endParaRPr>
          </a:p>
        </p:txBody>
      </p:sp>
      <p:sp>
        <p:nvSpPr>
          <p:cNvPr id="7" name="Curved Down Arrow 6"/>
          <p:cNvSpPr/>
          <p:nvPr/>
        </p:nvSpPr>
        <p:spPr>
          <a:xfrm>
            <a:off x="5877046" y="2216809"/>
            <a:ext cx="598990" cy="2422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1651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Identifying the </a:t>
            </a:r>
            <a:r>
              <a:rPr lang="en-US" sz="3300" b="1" dirty="0">
                <a:latin typeface="Times New Roman" panose="02020603050405020304" pitchFamily="18" charset="0"/>
                <a:cs typeface="Times New Roman" panose="02020603050405020304" pitchFamily="18" charset="0"/>
              </a:rPr>
              <a:t>smoking status </a:t>
            </a:r>
            <a:r>
              <a:rPr lang="en-US" sz="3300" dirty="0">
                <a:latin typeface="Times New Roman" panose="02020603050405020304" pitchFamily="18" charset="0"/>
                <a:cs typeface="Times New Roman" panose="02020603050405020304" pitchFamily="18" charset="0"/>
              </a:rPr>
              <a:t>of patients</a:t>
            </a:r>
          </a:p>
        </p:txBody>
      </p:sp>
      <p:sp>
        <p:nvSpPr>
          <p:cNvPr id="3" name="Rectangle 2"/>
          <p:cNvSpPr/>
          <p:nvPr/>
        </p:nvSpPr>
        <p:spPr>
          <a:xfrm>
            <a:off x="670560" y="2000697"/>
            <a:ext cx="7802879" cy="3647152"/>
          </a:xfrm>
          <a:prstGeom prst="rect">
            <a:avLst/>
          </a:prstGeom>
        </p:spPr>
        <p:txBody>
          <a:bodyPr wrap="square">
            <a:spAutoFit/>
          </a:bodyPr>
          <a:lstStyle/>
          <a:p>
            <a:pPr marL="214313" indent="-214313">
              <a:buFont typeface="Wingdings" panose="05000000000000000000" pitchFamily="2" charset="2"/>
              <a:buChar char="Ø"/>
            </a:pPr>
            <a:r>
              <a:rPr lang="en-US" sz="2100" dirty="0">
                <a:solidFill>
                  <a:srgbClr val="2A2A2A"/>
                </a:solidFill>
                <a:latin typeface="Times New Roman" panose="02020603050405020304" pitchFamily="18" charset="0"/>
                <a:cs typeface="Times New Roman" panose="02020603050405020304" pitchFamily="18" charset="0"/>
              </a:rPr>
              <a:t>2006 I2B2 (informatics for integrating biology &amp; the bedside) contest: Challenges in Natural Language Processing for Clinical Data</a:t>
            </a:r>
          </a:p>
          <a:p>
            <a:endParaRPr lang="en-US" sz="2100" dirty="0">
              <a:solidFill>
                <a:srgbClr val="2A2A2A"/>
              </a:solidFill>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r>
              <a:rPr lang="en-US" sz="2100" dirty="0">
                <a:solidFill>
                  <a:srgbClr val="2A2A2A"/>
                </a:solidFill>
                <a:latin typeface="Times New Roman" panose="02020603050405020304" pitchFamily="18" charset="0"/>
                <a:cs typeface="Times New Roman" panose="02020603050405020304" pitchFamily="18" charset="0"/>
              </a:rPr>
              <a:t>Task: identifying the smoking status of patients:</a:t>
            </a:r>
          </a:p>
          <a:p>
            <a:endParaRPr lang="en-US" sz="2100" dirty="0">
              <a:solidFill>
                <a:srgbClr val="2A2A2A"/>
              </a:solidFill>
              <a:latin typeface="Times New Roman" panose="02020603050405020304" pitchFamily="18" charset="0"/>
              <a:cs typeface="Times New Roman" panose="02020603050405020304" pitchFamily="18" charset="0"/>
            </a:endParaRPr>
          </a:p>
          <a:p>
            <a:r>
              <a:rPr lang="en-US" sz="2100" b="1" dirty="0">
                <a:solidFill>
                  <a:srgbClr val="2A2A2A"/>
                </a:solidFill>
                <a:latin typeface="Times New Roman" panose="02020603050405020304" pitchFamily="18" charset="0"/>
                <a:cs typeface="Times New Roman" panose="02020603050405020304" pitchFamily="18" charset="0"/>
              </a:rPr>
              <a:t>Convert to Text classification problem:</a:t>
            </a:r>
          </a:p>
          <a:p>
            <a:endParaRPr lang="en-US" sz="2100" dirty="0">
              <a:solidFill>
                <a:srgbClr val="2A2A2A"/>
              </a:solidFill>
              <a:latin typeface="Times New Roman" panose="02020603050405020304" pitchFamily="18" charset="0"/>
              <a:cs typeface="Times New Roman" panose="02020603050405020304" pitchFamily="18" charset="0"/>
            </a:endParaRPr>
          </a:p>
          <a:p>
            <a:r>
              <a:rPr lang="en-US" sz="2100" dirty="0"/>
              <a:t>To classify a patient with one of five categories: smoker, current smoker, past smoker, NONSMOKER and unknown based on the patients’ respective medical records.</a:t>
            </a:r>
            <a:endParaRPr lang="en-US" sz="2100" dirty="0">
              <a:solidFill>
                <a:srgbClr val="2A2A2A"/>
              </a:solidFill>
              <a:latin typeface="Times New Roman" panose="02020603050405020304" pitchFamily="18" charset="0"/>
              <a:cs typeface="Times New Roman" panose="02020603050405020304" pitchFamily="18" charset="0"/>
            </a:endParaRPr>
          </a:p>
        </p:txBody>
      </p:sp>
      <p:sp>
        <p:nvSpPr>
          <p:cNvPr id="4" name="Rectangle 3"/>
          <p:cNvSpPr/>
          <p:nvPr/>
        </p:nvSpPr>
        <p:spPr>
          <a:xfrm>
            <a:off x="1" y="5816085"/>
            <a:ext cx="9143999" cy="207749"/>
          </a:xfrm>
          <a:prstGeom prst="rect">
            <a:avLst/>
          </a:prstGeom>
        </p:spPr>
        <p:txBody>
          <a:bodyPr wrap="square">
            <a:spAutoFit/>
          </a:bodyPr>
          <a:lstStyle/>
          <a:p>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Savova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 K ,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Ogren</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 V , Duffy P H , et al. Mayo Clinic NLP System for Patient Smoking Status Identification[J]. Journal of the American Medical Informatics Association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Jamia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2008, 15(1):25-28.</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38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792" y="1131585"/>
            <a:ext cx="7886418" cy="993477"/>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altLang="zh-CN" sz="4950" b="1" dirty="0">
                <a:latin typeface="Times New Roman" panose="02020603050405020304" pitchFamily="18" charset="0"/>
                <a:cs typeface="Times New Roman" panose="02020603050405020304" pitchFamily="18" charset="0"/>
              </a:rPr>
              <a:t>	Outline</a:t>
            </a:r>
            <a:endParaRPr lang="en-US" sz="495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32560" y="2063911"/>
            <a:ext cx="7082790" cy="3426062"/>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pPr marL="0" indent="0">
              <a:buNone/>
            </a:pPr>
            <a:endParaRPr lang="en-US" sz="30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err="1">
                <a:latin typeface="Times New Roman" panose="02020603050405020304" pitchFamily="18" charset="0"/>
                <a:cs typeface="Times New Roman" panose="02020603050405020304" pitchFamily="18" charset="0"/>
              </a:rPr>
              <a:t>MedNLP</a:t>
            </a:r>
            <a:r>
              <a:rPr lang="en-US" sz="3000" dirty="0">
                <a:latin typeface="Times New Roman" panose="02020603050405020304" pitchFamily="18" charset="0"/>
                <a:cs typeface="Times New Roman" panose="02020603050405020304" pitchFamily="18" charset="0"/>
              </a:rPr>
              <a:t> in English</a:t>
            </a:r>
          </a:p>
          <a:p>
            <a:pPr>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err="1">
                <a:latin typeface="Times New Roman" panose="02020603050405020304" pitchFamily="18" charset="0"/>
                <a:cs typeface="Times New Roman" panose="02020603050405020304" pitchFamily="18" charset="0"/>
              </a:rPr>
              <a:t>MedNLP</a:t>
            </a:r>
            <a:r>
              <a:rPr lang="en-US" sz="3000" dirty="0">
                <a:latin typeface="Times New Roman" panose="02020603050405020304" pitchFamily="18" charset="0"/>
                <a:cs typeface="Times New Roman" panose="02020603050405020304" pitchFamily="18" charset="0"/>
              </a:rPr>
              <a:t> in Chinese</a:t>
            </a:r>
          </a:p>
          <a:p>
            <a:pPr>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Experiment </a:t>
            </a:r>
          </a:p>
        </p:txBody>
      </p:sp>
      <p:sp>
        <p:nvSpPr>
          <p:cNvPr id="4" name="Shape 595"/>
          <p:cNvSpPr/>
          <p:nvPr/>
        </p:nvSpPr>
        <p:spPr>
          <a:xfrm>
            <a:off x="322789" y="1270482"/>
            <a:ext cx="834390" cy="511325"/>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tx1"/>
          </a:solidFill>
          <a:ln>
            <a:solidFill>
              <a:schemeClr val="tx1"/>
            </a:solidFill>
          </a:ln>
        </p:spPr>
        <p:style>
          <a:lnRef idx="3">
            <a:schemeClr val="accent5"/>
          </a:lnRef>
          <a:fillRef idx="0">
            <a:schemeClr val="accent5"/>
          </a:fillRef>
          <a:effectRef idx="2">
            <a:schemeClr val="accent5"/>
          </a:effectRef>
          <a:fontRef idx="minor">
            <a:schemeClr val="tx1"/>
          </a:fontRef>
        </p:style>
        <p:txBody>
          <a:bodyPr lIns="28556" tIns="28556" rIns="28556" bIns="28556" anchor="ctr" anchorCtr="0">
            <a:noAutofit/>
          </a:bodyPr>
          <a:lstStyle/>
          <a:p>
            <a:endParaRPr sz="225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Tree>
    <p:extLst>
      <p:ext uri="{BB962C8B-B14F-4D97-AF65-F5344CB8AC3E}">
        <p14:creationId xmlns:p14="http://schemas.microsoft.com/office/powerpoint/2010/main" val="404067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识别患者的吸烟状况</a:t>
            </a:r>
          </a:p>
        </p:txBody>
      </p:sp>
      <p:sp>
        <p:nvSpPr>
          <p:cNvPr id="3" name="Rectangle 2"/>
          <p:cNvSpPr/>
          <p:nvPr/>
        </p:nvSpPr>
        <p:spPr>
          <a:xfrm>
            <a:off x="670560" y="2000697"/>
            <a:ext cx="7802879" cy="3000821"/>
          </a:xfrm>
          <a:prstGeom prst="rect">
            <a:avLst/>
          </a:prstGeom>
        </p:spPr>
        <p:txBody>
          <a:bodyPr wrap="square">
            <a:spAutoFit/>
          </a:bodyPr>
          <a:lstStyle/>
          <a:p>
            <a:pPr marL="214313" indent="-214313">
              <a:buFont typeface="Wingdings" panose="05000000000000000000" pitchFamily="2" charset="2"/>
              <a:buChar char="Ø"/>
            </a:pPr>
            <a:r>
              <a:rPr lang="en-US" altLang="zh-CN" sz="2100" dirty="0">
                <a:solidFill>
                  <a:srgbClr val="2A2A2A"/>
                </a:solidFill>
                <a:latin typeface="Times New Roman" panose="02020603050405020304" pitchFamily="18" charset="0"/>
                <a:cs typeface="Times New Roman" panose="02020603050405020304" pitchFamily="18" charset="0"/>
              </a:rPr>
              <a:t>2006</a:t>
            </a:r>
            <a:r>
              <a:rPr lang="zh-CN" altLang="en-US" sz="2100" dirty="0">
                <a:solidFill>
                  <a:srgbClr val="2A2A2A"/>
                </a:solidFill>
                <a:latin typeface="Times New Roman" panose="02020603050405020304" pitchFamily="18" charset="0"/>
                <a:cs typeface="Times New Roman" panose="02020603050405020304" pitchFamily="18" charset="0"/>
              </a:rPr>
              <a:t>年</a:t>
            </a:r>
            <a:r>
              <a:rPr lang="en-US" altLang="zh-CN" sz="2100" dirty="0">
                <a:solidFill>
                  <a:srgbClr val="2A2A2A"/>
                </a:solidFill>
                <a:latin typeface="Times New Roman" panose="02020603050405020304" pitchFamily="18" charset="0"/>
                <a:cs typeface="Times New Roman" panose="02020603050405020304" pitchFamily="18" charset="0"/>
              </a:rPr>
              <a:t>I2B2</a:t>
            </a:r>
            <a:r>
              <a:rPr lang="zh-CN" altLang="en-US" sz="2100" dirty="0">
                <a:solidFill>
                  <a:srgbClr val="2A2A2A"/>
                </a:solidFill>
                <a:latin typeface="Times New Roman" panose="02020603050405020304" pitchFamily="18" charset="0"/>
                <a:cs typeface="Times New Roman" panose="02020603050405020304" pitchFamily="18" charset="0"/>
              </a:rPr>
              <a:t>（整合生物学和临床的信息学）竞赛：</a:t>
            </a:r>
            <a:endParaRPr lang="en-US" altLang="zh-CN" sz="2100" dirty="0">
              <a:solidFill>
                <a:srgbClr val="2A2A2A"/>
              </a:solidFill>
              <a:latin typeface="Times New Roman" panose="02020603050405020304" pitchFamily="18" charset="0"/>
              <a:cs typeface="Times New Roman" panose="02020603050405020304" pitchFamily="18" charset="0"/>
            </a:endParaRPr>
          </a:p>
          <a:p>
            <a:r>
              <a:rPr lang="en-US" altLang="zh-CN" sz="2100" dirty="0">
                <a:solidFill>
                  <a:srgbClr val="2A2A2A"/>
                </a:solidFill>
                <a:latin typeface="Times New Roman" panose="02020603050405020304" pitchFamily="18" charset="0"/>
                <a:cs typeface="Times New Roman" panose="02020603050405020304" pitchFamily="18" charset="0"/>
              </a:rPr>
              <a:t>	</a:t>
            </a:r>
            <a:r>
              <a:rPr lang="zh-CN" altLang="en-US" sz="2100" dirty="0">
                <a:solidFill>
                  <a:srgbClr val="2A2A2A"/>
                </a:solidFill>
                <a:latin typeface="Times New Roman" panose="02020603050405020304" pitchFamily="18" charset="0"/>
                <a:cs typeface="Times New Roman" panose="02020603050405020304" pitchFamily="18" charset="0"/>
              </a:rPr>
              <a:t>数据：临床数据自然语言处理的挑战</a:t>
            </a:r>
            <a:endParaRPr lang="en-US" sz="2100" dirty="0">
              <a:solidFill>
                <a:srgbClr val="2A2A2A"/>
              </a:solidFill>
              <a:latin typeface="Times New Roman" panose="02020603050405020304" pitchFamily="18" charset="0"/>
              <a:cs typeface="Times New Roman" panose="02020603050405020304" pitchFamily="18" charset="0"/>
            </a:endParaRPr>
          </a:p>
          <a:p>
            <a:endParaRPr lang="en-US" sz="2100" dirty="0">
              <a:solidFill>
                <a:srgbClr val="2A2A2A"/>
              </a:solidFill>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r>
              <a:rPr lang="zh-CN" altLang="en-US" sz="2100" dirty="0">
                <a:solidFill>
                  <a:srgbClr val="2A2A2A"/>
                </a:solidFill>
                <a:latin typeface="Times New Roman" panose="02020603050405020304" pitchFamily="18" charset="0"/>
                <a:cs typeface="Times New Roman" panose="02020603050405020304" pitchFamily="18" charset="0"/>
              </a:rPr>
              <a:t>任务：确定患者的吸烟状况</a:t>
            </a:r>
            <a:endParaRPr lang="en-US" sz="2100" dirty="0">
              <a:solidFill>
                <a:srgbClr val="2A2A2A"/>
              </a:solidFill>
              <a:latin typeface="Times New Roman" panose="02020603050405020304" pitchFamily="18" charset="0"/>
              <a:cs typeface="Times New Roman" panose="02020603050405020304" pitchFamily="18" charset="0"/>
            </a:endParaRPr>
          </a:p>
          <a:p>
            <a:endParaRPr lang="en-US" sz="2100" dirty="0">
              <a:solidFill>
                <a:srgbClr val="2A2A2A"/>
              </a:solidFill>
              <a:latin typeface="Times New Roman" panose="02020603050405020304" pitchFamily="18" charset="0"/>
              <a:cs typeface="Times New Roman" panose="02020603050405020304" pitchFamily="18" charset="0"/>
            </a:endParaRPr>
          </a:p>
          <a:p>
            <a:r>
              <a:rPr lang="zh-CN" altLang="en-US" sz="2100" b="1" dirty="0">
                <a:solidFill>
                  <a:srgbClr val="2A2A2A"/>
                </a:solidFill>
                <a:latin typeface="Times New Roman" panose="02020603050405020304" pitchFamily="18" charset="0"/>
                <a:cs typeface="Times New Roman" panose="02020603050405020304" pitchFamily="18" charset="0"/>
              </a:rPr>
              <a:t>转换为文本分类问题</a:t>
            </a:r>
            <a:r>
              <a:rPr lang="en-US" sz="2100" b="1" dirty="0">
                <a:solidFill>
                  <a:srgbClr val="2A2A2A"/>
                </a:solidFill>
                <a:latin typeface="Times New Roman" panose="02020603050405020304" pitchFamily="18" charset="0"/>
                <a:cs typeface="Times New Roman" panose="02020603050405020304" pitchFamily="18" charset="0"/>
              </a:rPr>
              <a:t>:</a:t>
            </a:r>
          </a:p>
          <a:p>
            <a:endParaRPr lang="en-US" sz="2100" dirty="0">
              <a:solidFill>
                <a:srgbClr val="2A2A2A"/>
              </a:solidFill>
              <a:latin typeface="Times New Roman" panose="02020603050405020304" pitchFamily="18" charset="0"/>
              <a:cs typeface="Times New Roman" panose="02020603050405020304" pitchFamily="18" charset="0"/>
            </a:endParaRPr>
          </a:p>
          <a:p>
            <a:r>
              <a:rPr lang="zh-CN" altLang="en-US" sz="2100" dirty="0"/>
              <a:t>根据患者各自的医疗记录对患者进行五类中的一类分类</a:t>
            </a:r>
            <a:r>
              <a:rPr lang="en-US" sz="2100" dirty="0"/>
              <a:t>: smoker, current smoker, past smoker, NONSMOKER and unknown</a:t>
            </a:r>
            <a:endParaRPr lang="en-US" sz="2100" dirty="0">
              <a:solidFill>
                <a:srgbClr val="2A2A2A"/>
              </a:solidFill>
              <a:latin typeface="Times New Roman" panose="02020603050405020304" pitchFamily="18" charset="0"/>
              <a:cs typeface="Times New Roman" panose="02020603050405020304" pitchFamily="18" charset="0"/>
            </a:endParaRPr>
          </a:p>
        </p:txBody>
      </p:sp>
      <p:sp>
        <p:nvSpPr>
          <p:cNvPr id="4" name="Rectangle 3"/>
          <p:cNvSpPr/>
          <p:nvPr/>
        </p:nvSpPr>
        <p:spPr>
          <a:xfrm>
            <a:off x="1" y="5816085"/>
            <a:ext cx="9143999" cy="207749"/>
          </a:xfrm>
          <a:prstGeom prst="rect">
            <a:avLst/>
          </a:prstGeom>
        </p:spPr>
        <p:txBody>
          <a:bodyPr wrap="square">
            <a:spAutoFit/>
          </a:bodyPr>
          <a:lstStyle/>
          <a:p>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Savova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 K ,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Ogren</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 V , Duffy P H , et al. Mayo Clinic NLP System for Patient Smoking Status Identification[J]. Journal of the American Medical Informatics Association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Jamia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2008, 15(1):25-28.</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Identifying the </a:t>
            </a:r>
            <a:r>
              <a:rPr lang="en-US" sz="3300" b="1" dirty="0">
                <a:latin typeface="Times New Roman" panose="02020603050405020304" pitchFamily="18" charset="0"/>
                <a:cs typeface="Times New Roman" panose="02020603050405020304" pitchFamily="18" charset="0"/>
              </a:rPr>
              <a:t>smoking status </a:t>
            </a:r>
            <a:r>
              <a:rPr lang="en-US" sz="3300" dirty="0">
                <a:latin typeface="Times New Roman" panose="02020603050405020304" pitchFamily="18" charset="0"/>
                <a:cs typeface="Times New Roman" panose="02020603050405020304" pitchFamily="18" charset="0"/>
              </a:rPr>
              <a:t>of patients</a:t>
            </a:r>
          </a:p>
        </p:txBody>
      </p:sp>
      <p:pic>
        <p:nvPicPr>
          <p:cNvPr id="3" name="Picture 2" descr="High-level architecture for the sentence classifi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19" y="2125267"/>
            <a:ext cx="8302663" cy="17804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86840" y="4093264"/>
            <a:ext cx="2308860" cy="1200329"/>
          </a:xfrm>
          <a:prstGeom prst="rect">
            <a:avLst/>
          </a:prstGeom>
        </p:spPr>
        <p:txBody>
          <a:bodyPr wrap="square">
            <a:spAutoFit/>
          </a:bodyPr>
          <a:lstStyle/>
          <a:p>
            <a:pPr algn="ctr" fontAlgn="base"/>
            <a:r>
              <a:rPr lang="en-US" dirty="0">
                <a:solidFill>
                  <a:srgbClr val="2A2A2A"/>
                </a:solidFill>
                <a:latin typeface="Times New Roman" panose="02020603050405020304" pitchFamily="18" charset="0"/>
                <a:cs typeface="Times New Roman" panose="02020603050405020304" pitchFamily="18" charset="0"/>
              </a:rPr>
              <a:t>Layer 1: Classifying Unknown and Smoking-related Sentences</a:t>
            </a:r>
          </a:p>
        </p:txBody>
      </p:sp>
      <p:sp>
        <p:nvSpPr>
          <p:cNvPr id="5" name="Rectangle 4"/>
          <p:cNvSpPr/>
          <p:nvPr/>
        </p:nvSpPr>
        <p:spPr>
          <a:xfrm>
            <a:off x="3954780" y="4093264"/>
            <a:ext cx="2141220" cy="923330"/>
          </a:xfrm>
          <a:prstGeom prst="rect">
            <a:avLst/>
          </a:prstGeom>
        </p:spPr>
        <p:txBody>
          <a:bodyPr wrap="square">
            <a:spAutoFit/>
          </a:bodyPr>
          <a:lstStyle/>
          <a:p>
            <a:pPr algn="ctr" fontAlgn="base"/>
            <a:r>
              <a:rPr lang="en-US" dirty="0">
                <a:solidFill>
                  <a:srgbClr val="2A2A2A"/>
                </a:solidFill>
                <a:latin typeface="Times New Roman" panose="02020603050405020304" pitchFamily="18" charset="0"/>
                <a:cs typeface="Times New Roman" panose="02020603050405020304" pitchFamily="18" charset="0"/>
              </a:rPr>
              <a:t>Layer 2: Classifying Nonsmoker Sentences</a:t>
            </a:r>
          </a:p>
        </p:txBody>
      </p:sp>
      <p:sp>
        <p:nvSpPr>
          <p:cNvPr id="6" name="Rectangle 5"/>
          <p:cNvSpPr/>
          <p:nvPr/>
        </p:nvSpPr>
        <p:spPr>
          <a:xfrm>
            <a:off x="6263640" y="4093264"/>
            <a:ext cx="2514600" cy="1200329"/>
          </a:xfrm>
          <a:prstGeom prst="rect">
            <a:avLst/>
          </a:prstGeom>
        </p:spPr>
        <p:txBody>
          <a:bodyPr wrap="square">
            <a:spAutoFit/>
          </a:bodyPr>
          <a:lstStyle/>
          <a:p>
            <a:pPr algn="ctr" fontAlgn="base"/>
            <a:r>
              <a:rPr lang="en-US" dirty="0">
                <a:solidFill>
                  <a:srgbClr val="2A2A2A"/>
                </a:solidFill>
                <a:latin typeface="Times New Roman" panose="02020603050405020304" pitchFamily="18" charset="0"/>
                <a:cs typeface="Times New Roman" panose="02020603050405020304" pitchFamily="18" charset="0"/>
              </a:rPr>
              <a:t>Layer 3: Classifying Current Smoker, Past Smoker, and Smoker Sentences</a:t>
            </a:r>
          </a:p>
        </p:txBody>
      </p:sp>
      <p:sp>
        <p:nvSpPr>
          <p:cNvPr id="7" name="Rectangle 6"/>
          <p:cNvSpPr/>
          <p:nvPr/>
        </p:nvSpPr>
        <p:spPr>
          <a:xfrm>
            <a:off x="1" y="5816085"/>
            <a:ext cx="9143999" cy="207749"/>
          </a:xfrm>
          <a:prstGeom prst="rect">
            <a:avLst/>
          </a:prstGeom>
        </p:spPr>
        <p:txBody>
          <a:bodyPr wrap="square">
            <a:spAutoFit/>
          </a:bodyPr>
          <a:lstStyle/>
          <a:p>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Savova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 K ,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Ogren</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 V , Duffy P H , et al. Mayo Clinic NLP System for Patient Smoking Status Identification[J]. Journal of the American Medical Informatics Association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Jamia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2008, 15(1):25-28.</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38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识别患者的吸烟状况</a:t>
            </a:r>
          </a:p>
        </p:txBody>
      </p:sp>
      <p:pic>
        <p:nvPicPr>
          <p:cNvPr id="3" name="Picture 2" descr="High-level architecture for the sentence classifi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19" y="2125267"/>
            <a:ext cx="8302663" cy="17804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86840" y="4093264"/>
            <a:ext cx="2308860" cy="923330"/>
          </a:xfrm>
          <a:prstGeom prst="rect">
            <a:avLst/>
          </a:prstGeom>
        </p:spPr>
        <p:txBody>
          <a:bodyPr wrap="square">
            <a:spAutoFit/>
          </a:bodyPr>
          <a:lstStyle/>
          <a:p>
            <a:pPr algn="ctr" fontAlgn="base"/>
            <a:r>
              <a:rPr lang="en-US" dirty="0">
                <a:solidFill>
                  <a:srgbClr val="2A2A2A"/>
                </a:solidFill>
                <a:latin typeface="Times New Roman" panose="02020603050405020304" pitchFamily="18" charset="0"/>
                <a:cs typeface="Times New Roman" panose="02020603050405020304" pitchFamily="18" charset="0"/>
              </a:rPr>
              <a:t>Layer 1: </a:t>
            </a:r>
            <a:r>
              <a:rPr lang="zh-CN" altLang="en-US" dirty="0">
                <a:solidFill>
                  <a:srgbClr val="2A2A2A"/>
                </a:solidFill>
                <a:latin typeface="Times New Roman" panose="02020603050405020304" pitchFamily="18" charset="0"/>
                <a:cs typeface="Times New Roman" panose="02020603050405020304" pitchFamily="18" charset="0"/>
              </a:rPr>
              <a:t>对未知和与吸烟有关的句子进行分类</a:t>
            </a:r>
            <a:endParaRPr lang="en-US" dirty="0">
              <a:solidFill>
                <a:srgbClr val="2A2A2A"/>
              </a:solidFill>
              <a:latin typeface="Times New Roman" panose="02020603050405020304" pitchFamily="18" charset="0"/>
              <a:cs typeface="Times New Roman" panose="02020603050405020304" pitchFamily="18" charset="0"/>
            </a:endParaRPr>
          </a:p>
        </p:txBody>
      </p:sp>
      <p:sp>
        <p:nvSpPr>
          <p:cNvPr id="5" name="Rectangle 4"/>
          <p:cNvSpPr/>
          <p:nvPr/>
        </p:nvSpPr>
        <p:spPr>
          <a:xfrm>
            <a:off x="3954780" y="4093264"/>
            <a:ext cx="2141220" cy="923330"/>
          </a:xfrm>
          <a:prstGeom prst="rect">
            <a:avLst/>
          </a:prstGeom>
        </p:spPr>
        <p:txBody>
          <a:bodyPr wrap="square">
            <a:spAutoFit/>
          </a:bodyPr>
          <a:lstStyle/>
          <a:p>
            <a:pPr algn="ctr" fontAlgn="base"/>
            <a:r>
              <a:rPr lang="en-US" dirty="0">
                <a:solidFill>
                  <a:srgbClr val="2A2A2A"/>
                </a:solidFill>
                <a:latin typeface="Times New Roman" panose="02020603050405020304" pitchFamily="18" charset="0"/>
                <a:cs typeface="Times New Roman" panose="02020603050405020304" pitchFamily="18" charset="0"/>
              </a:rPr>
              <a:t>Layer 2: </a:t>
            </a:r>
            <a:r>
              <a:rPr lang="zh-CN" altLang="en-US" dirty="0">
                <a:solidFill>
                  <a:srgbClr val="2A2A2A"/>
                </a:solidFill>
                <a:latin typeface="Times New Roman" panose="02020603050405020304" pitchFamily="18" charset="0"/>
                <a:cs typeface="Times New Roman" panose="02020603050405020304" pitchFamily="18" charset="0"/>
              </a:rPr>
              <a:t>对</a:t>
            </a:r>
            <a:r>
              <a:rPr lang="en-US" dirty="0">
                <a:solidFill>
                  <a:srgbClr val="2A2A2A"/>
                </a:solidFill>
                <a:latin typeface="Times New Roman" panose="02020603050405020304" pitchFamily="18" charset="0"/>
                <a:cs typeface="Times New Roman" panose="02020603050405020304" pitchFamily="18" charset="0"/>
              </a:rPr>
              <a:t>Nonsmoker</a:t>
            </a:r>
            <a:r>
              <a:rPr lang="zh-CN" altLang="en-US" dirty="0">
                <a:solidFill>
                  <a:srgbClr val="2A2A2A"/>
                </a:solidFill>
                <a:latin typeface="Times New Roman" panose="02020603050405020304" pitchFamily="18" charset="0"/>
                <a:cs typeface="Times New Roman" panose="02020603050405020304" pitchFamily="18" charset="0"/>
              </a:rPr>
              <a:t>句子分类</a:t>
            </a:r>
            <a:endParaRPr lang="en-US" dirty="0">
              <a:solidFill>
                <a:srgbClr val="2A2A2A"/>
              </a:solidFill>
              <a:latin typeface="Times New Roman" panose="02020603050405020304" pitchFamily="18" charset="0"/>
              <a:cs typeface="Times New Roman" panose="02020603050405020304" pitchFamily="18" charset="0"/>
            </a:endParaRPr>
          </a:p>
        </p:txBody>
      </p:sp>
      <p:sp>
        <p:nvSpPr>
          <p:cNvPr id="6" name="Rectangle 5"/>
          <p:cNvSpPr/>
          <p:nvPr/>
        </p:nvSpPr>
        <p:spPr>
          <a:xfrm>
            <a:off x="6263640" y="4093264"/>
            <a:ext cx="2514600" cy="923330"/>
          </a:xfrm>
          <a:prstGeom prst="rect">
            <a:avLst/>
          </a:prstGeom>
        </p:spPr>
        <p:txBody>
          <a:bodyPr wrap="square">
            <a:spAutoFit/>
          </a:bodyPr>
          <a:lstStyle/>
          <a:p>
            <a:pPr algn="ctr" fontAlgn="base"/>
            <a:r>
              <a:rPr lang="en-US" dirty="0">
                <a:solidFill>
                  <a:srgbClr val="2A2A2A"/>
                </a:solidFill>
                <a:latin typeface="Times New Roman" panose="02020603050405020304" pitchFamily="18" charset="0"/>
                <a:cs typeface="Times New Roman" panose="02020603050405020304" pitchFamily="18" charset="0"/>
              </a:rPr>
              <a:t>Layer 3: </a:t>
            </a:r>
            <a:r>
              <a:rPr lang="zh-CN" altLang="en-US" dirty="0">
                <a:solidFill>
                  <a:srgbClr val="2A2A2A"/>
                </a:solidFill>
                <a:latin typeface="Times New Roman" panose="02020603050405020304" pitchFamily="18" charset="0"/>
                <a:cs typeface="Times New Roman" panose="02020603050405020304" pitchFamily="18" charset="0"/>
              </a:rPr>
              <a:t>对当前吸烟者，过去吸烟者和吸烟者的句子进行分类</a:t>
            </a:r>
            <a:endParaRPr lang="en-US" dirty="0">
              <a:solidFill>
                <a:srgbClr val="2A2A2A"/>
              </a:solidFill>
              <a:latin typeface="Times New Roman" panose="02020603050405020304" pitchFamily="18" charset="0"/>
              <a:cs typeface="Times New Roman" panose="02020603050405020304" pitchFamily="18" charset="0"/>
            </a:endParaRPr>
          </a:p>
        </p:txBody>
      </p:sp>
      <p:sp>
        <p:nvSpPr>
          <p:cNvPr id="7" name="Rectangle 6"/>
          <p:cNvSpPr/>
          <p:nvPr/>
        </p:nvSpPr>
        <p:spPr>
          <a:xfrm>
            <a:off x="1" y="5816085"/>
            <a:ext cx="9143999" cy="207749"/>
          </a:xfrm>
          <a:prstGeom prst="rect">
            <a:avLst/>
          </a:prstGeom>
        </p:spPr>
        <p:txBody>
          <a:bodyPr wrap="square">
            <a:spAutoFit/>
          </a:bodyPr>
          <a:lstStyle/>
          <a:p>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Savova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 K ,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Ogren</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 V , Duffy P H , et al. Mayo Clinic NLP System for Patient Smoking Status Identification[J]. Journal of the American Medical Informatics Association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Jamia</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2008, 15(1):25-28.</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12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Rule based vs. Machine learning</a:t>
            </a:r>
          </a:p>
        </p:txBody>
      </p:sp>
      <p:sp>
        <p:nvSpPr>
          <p:cNvPr id="3" name="Content Placeholder 2"/>
          <p:cNvSpPr txBox="1">
            <a:spLocks/>
          </p:cNvSpPr>
          <p:nvPr/>
        </p:nvSpPr>
        <p:spPr>
          <a:xfrm>
            <a:off x="628650" y="1855567"/>
            <a:ext cx="7886700" cy="363440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Rule based NLP</a:t>
            </a:r>
          </a:p>
          <a:p>
            <a:pPr lvl="1"/>
            <a:r>
              <a:rPr lang="en-US" sz="2100" dirty="0">
                <a:latin typeface="Times New Roman" panose="02020603050405020304" pitchFamily="18" charset="0"/>
                <a:cs typeface="Times New Roman" panose="02020603050405020304" pitchFamily="18" charset="0"/>
              </a:rPr>
              <a:t>A rule-based system uses rules as the knowledge representation.</a:t>
            </a:r>
          </a:p>
          <a:p>
            <a:pPr lvl="1"/>
            <a:r>
              <a:rPr lang="en-US" sz="2100" dirty="0">
                <a:latin typeface="Times New Roman" panose="02020603050405020304" pitchFamily="18" charset="0"/>
                <a:cs typeface="Times New Roman" panose="02020603050405020304" pitchFamily="18" charset="0"/>
              </a:rPr>
              <a:t>missing learning capability</a:t>
            </a:r>
          </a:p>
          <a:p>
            <a:pPr lvl="1"/>
            <a:r>
              <a:rPr lang="en-US" sz="2100" dirty="0">
                <a:latin typeface="Times New Roman" panose="02020603050405020304" pitchFamily="18" charset="0"/>
                <a:cs typeface="Times New Roman" panose="02020603050405020304" pitchFamily="18" charset="0"/>
              </a:rPr>
              <a:t>it’s tough (to nearly impossible) to add rules to an already large knowledge base without introducing contradicting rules</a:t>
            </a:r>
          </a:p>
          <a:p>
            <a:pPr lvl="1"/>
            <a:endParaRPr lang="en-US" sz="21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Machine learning NLP</a:t>
            </a:r>
          </a:p>
          <a:p>
            <a:pPr lvl="1"/>
            <a:r>
              <a:rPr lang="en-US" sz="2100" dirty="0">
                <a:latin typeface="Times New Roman" panose="02020603050405020304" pitchFamily="18" charset="0"/>
                <a:cs typeface="Times New Roman" panose="02020603050405020304" pitchFamily="18" charset="0"/>
              </a:rPr>
              <a:t>Machine Learning is Based on ‘Models’.</a:t>
            </a:r>
          </a:p>
          <a:p>
            <a:pPr lvl="1"/>
            <a:r>
              <a:rPr lang="en-US" sz="2100" dirty="0">
                <a:latin typeface="Times New Roman" panose="02020603050405020304" pitchFamily="18" charset="0"/>
                <a:cs typeface="Times New Roman" panose="02020603050405020304" pitchFamily="18" charset="0"/>
              </a:rPr>
              <a:t>Machine Learning Models Need to Be ‘Trained’.</a:t>
            </a:r>
          </a:p>
          <a:p>
            <a:pPr lvl="1"/>
            <a:r>
              <a:rPr lang="en-US" sz="2100" dirty="0">
                <a:latin typeface="Times New Roman" panose="02020603050405020304" pitchFamily="18" charset="0"/>
                <a:cs typeface="Times New Roman" panose="02020603050405020304" pitchFamily="18" charset="0"/>
              </a:rPr>
              <a:t>In machine learning the creation of rules is largely replaced by the engineering of features.</a:t>
            </a:r>
          </a:p>
          <a:p>
            <a:pPr lvl="1"/>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300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基于规则 </a:t>
            </a:r>
            <a:r>
              <a:rPr lang="en-US" sz="3300" b="1" dirty="0">
                <a:latin typeface="Times New Roman" panose="02020603050405020304" pitchFamily="18" charset="0"/>
                <a:cs typeface="Times New Roman" panose="02020603050405020304" pitchFamily="18" charset="0"/>
              </a:rPr>
              <a:t>vs. </a:t>
            </a:r>
            <a:r>
              <a:rPr lang="zh-CN" altLang="en-US" sz="3300" b="1" dirty="0">
                <a:latin typeface="Times New Roman" panose="02020603050405020304" pitchFamily="18" charset="0"/>
                <a:cs typeface="Times New Roman" panose="02020603050405020304" pitchFamily="18" charset="0"/>
              </a:rPr>
              <a:t>机器学习</a:t>
            </a:r>
            <a:endParaRPr lang="en-US" sz="33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1855567"/>
            <a:ext cx="7886700" cy="363440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2400" b="1" dirty="0">
                <a:latin typeface="Times New Roman" panose="02020603050405020304" pitchFamily="18" charset="0"/>
                <a:cs typeface="Times New Roman" panose="02020603050405020304" pitchFamily="18" charset="0"/>
              </a:rPr>
              <a:t>基于规则的</a:t>
            </a:r>
            <a:r>
              <a:rPr lang="en-US" sz="2400" b="1" dirty="0">
                <a:latin typeface="Times New Roman" panose="02020603050405020304" pitchFamily="18" charset="0"/>
                <a:cs typeface="Times New Roman" panose="02020603050405020304" pitchFamily="18" charset="0"/>
              </a:rPr>
              <a:t>NLP</a:t>
            </a:r>
          </a:p>
          <a:p>
            <a:pPr lvl="1"/>
            <a:r>
              <a:rPr lang="zh-CN" altLang="en-US" sz="1815" dirty="0">
                <a:latin typeface="Times New Roman" panose="02020603050405020304" pitchFamily="18" charset="0"/>
                <a:cs typeface="Times New Roman" panose="02020603050405020304" pitchFamily="18" charset="0"/>
              </a:rPr>
              <a:t>基于规则的系统使用规则作为知识表示</a:t>
            </a:r>
            <a:r>
              <a:rPr lang="en-US" sz="1815" dirty="0">
                <a:latin typeface="Times New Roman" panose="02020603050405020304" pitchFamily="18" charset="0"/>
                <a:cs typeface="Times New Roman" panose="02020603050405020304" pitchFamily="18" charset="0"/>
              </a:rPr>
              <a:t>.</a:t>
            </a:r>
          </a:p>
          <a:p>
            <a:pPr lvl="1"/>
            <a:r>
              <a:rPr lang="zh-CN" altLang="en-US" sz="2100" dirty="0">
                <a:latin typeface="Times New Roman" panose="02020603050405020304" pitchFamily="18" charset="0"/>
                <a:cs typeface="Times New Roman" panose="02020603050405020304" pitchFamily="18" charset="0"/>
              </a:rPr>
              <a:t>缺乏学习能力</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在不引入矛盾规则的情况下向已经很大的知识库添加规则是很困难的（几乎不可能）</a:t>
            </a:r>
            <a:endParaRPr lang="en-US" altLang="zh-CN" sz="2100" dirty="0">
              <a:latin typeface="Times New Roman" panose="02020603050405020304" pitchFamily="18" charset="0"/>
              <a:cs typeface="Times New Roman" panose="02020603050405020304" pitchFamily="18" charset="0"/>
            </a:endParaRPr>
          </a:p>
          <a:p>
            <a:pPr lvl="1"/>
            <a:endParaRPr lang="en-US" sz="21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机器学习</a:t>
            </a:r>
            <a:r>
              <a:rPr lang="en-US" sz="2400" b="1" dirty="0">
                <a:latin typeface="Times New Roman" panose="02020603050405020304" pitchFamily="18" charset="0"/>
                <a:cs typeface="Times New Roman" panose="02020603050405020304" pitchFamily="18" charset="0"/>
              </a:rPr>
              <a:t>NLP</a:t>
            </a:r>
          </a:p>
          <a:p>
            <a:pPr lvl="1"/>
            <a:r>
              <a:rPr lang="zh-CN" altLang="en-US" sz="1815" dirty="0">
                <a:latin typeface="Times New Roman" panose="02020603050405020304" pitchFamily="18" charset="0"/>
                <a:cs typeface="Times New Roman" panose="02020603050405020304" pitchFamily="18" charset="0"/>
              </a:rPr>
              <a:t>机器学习基于“模型”。</a:t>
            </a:r>
            <a:endParaRPr lang="en-US" altLang="zh-CN" sz="1815"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机器学习模型需要“训练”。</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在机器学习中，规则的创建在很大程度上取决于特征的工程。</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56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Medication event extraction</a:t>
            </a:r>
          </a:p>
        </p:txBody>
      </p:sp>
      <p:pic>
        <p:nvPicPr>
          <p:cNvPr id="3" name="Picture 2"/>
          <p:cNvPicPr>
            <a:picLocks noChangeAspect="1"/>
          </p:cNvPicPr>
          <p:nvPr/>
        </p:nvPicPr>
        <p:blipFill>
          <a:blip r:embed="rId3"/>
          <a:stretch>
            <a:fillRect/>
          </a:stretch>
        </p:blipFill>
        <p:spPr>
          <a:xfrm>
            <a:off x="283305" y="3024745"/>
            <a:ext cx="4148305" cy="2165705"/>
          </a:xfrm>
          <a:prstGeom prst="rect">
            <a:avLst/>
          </a:prstGeom>
        </p:spPr>
      </p:pic>
      <p:pic>
        <p:nvPicPr>
          <p:cNvPr id="4" name="Picture 3"/>
          <p:cNvPicPr>
            <a:picLocks noChangeAspect="1"/>
          </p:cNvPicPr>
          <p:nvPr/>
        </p:nvPicPr>
        <p:blipFill>
          <a:blip r:embed="rId4"/>
          <a:stretch>
            <a:fillRect/>
          </a:stretch>
        </p:blipFill>
        <p:spPr>
          <a:xfrm>
            <a:off x="4572000" y="3024744"/>
            <a:ext cx="4555843" cy="2074266"/>
          </a:xfrm>
          <a:prstGeom prst="rect">
            <a:avLst/>
          </a:prstGeom>
        </p:spPr>
      </p:pic>
      <p:sp>
        <p:nvSpPr>
          <p:cNvPr id="5" name="Rectangle 4"/>
          <p:cNvSpPr/>
          <p:nvPr/>
        </p:nvSpPr>
        <p:spPr>
          <a:xfrm>
            <a:off x="712471" y="1706612"/>
            <a:ext cx="7802879" cy="1200329"/>
          </a:xfrm>
          <a:prstGeom prst="rect">
            <a:avLst/>
          </a:prstGeom>
        </p:spPr>
        <p:txBody>
          <a:bodyPr wrap="square">
            <a:spAutoFit/>
          </a:bodyPr>
          <a:lstStyle/>
          <a:p>
            <a:r>
              <a:rPr lang="en-US" dirty="0">
                <a:solidFill>
                  <a:srgbClr val="2A2A2A"/>
                </a:solidFill>
                <a:latin typeface="Times New Roman" panose="02020603050405020304" pitchFamily="18" charset="0"/>
                <a:cs typeface="Times New Roman" panose="02020603050405020304" pitchFamily="18" charset="0"/>
              </a:rPr>
              <a:t>a supervised </a:t>
            </a:r>
            <a:r>
              <a:rPr lang="en-US" b="1" dirty="0">
                <a:solidFill>
                  <a:srgbClr val="2A2A2A"/>
                </a:solidFill>
                <a:latin typeface="Times New Roman" panose="02020603050405020304" pitchFamily="18" charset="0"/>
                <a:cs typeface="Times New Roman" panose="02020603050405020304" pitchFamily="18" charset="0"/>
              </a:rPr>
              <a:t>machine-learning system </a:t>
            </a:r>
            <a:r>
              <a:rPr lang="en-US" dirty="0">
                <a:solidFill>
                  <a:srgbClr val="2A2A2A"/>
                </a:solidFill>
                <a:latin typeface="Times New Roman" panose="02020603050405020304" pitchFamily="18" charset="0"/>
                <a:cs typeface="Times New Roman" panose="02020603050405020304" pitchFamily="18" charset="0"/>
              </a:rPr>
              <a:t>that automatically extracts medication events consisting of medication names and information pertaining to their prescribed use (dosage, mode, frequency, duration and reason) from lists or narrative text in medical discharge summaries.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 y="5816085"/>
            <a:ext cx="9143999" cy="207749"/>
          </a:xfrm>
          <a:prstGeom prst="rect">
            <a:avLst/>
          </a:prstGeom>
        </p:spPr>
        <p:txBody>
          <a:bodyPr wrap="square">
            <a:spAutoFit/>
          </a:bodyPr>
          <a:lstStyle/>
          <a:p>
            <a:pPr lvl="0">
              <a:defRPr/>
            </a:pPr>
            <a:r>
              <a:rPr lang="en-US" sz="750" dirty="0">
                <a:latin typeface="Times New Roman" panose="02020603050405020304" pitchFamily="18" charset="0"/>
                <a:cs typeface="Times New Roman" panose="02020603050405020304" pitchFamily="18" charset="0"/>
              </a:rPr>
              <a:t>Li Z , Liu F , </a:t>
            </a:r>
            <a:r>
              <a:rPr lang="en-US" sz="750" dirty="0" err="1">
                <a:latin typeface="Times New Roman" panose="02020603050405020304" pitchFamily="18" charset="0"/>
                <a:cs typeface="Times New Roman" panose="02020603050405020304" pitchFamily="18" charset="0"/>
              </a:rPr>
              <a:t>Antieau</a:t>
            </a:r>
            <a:r>
              <a:rPr lang="en-US" sz="750" dirty="0">
                <a:latin typeface="Times New Roman" panose="02020603050405020304" pitchFamily="18" charset="0"/>
                <a:cs typeface="Times New Roman" panose="02020603050405020304" pitchFamily="18" charset="0"/>
              </a:rPr>
              <a:t> L , et al. Lancet: A high precision medication event extraction system for clinical text[J]. Journal of the American Medical Informatics Association, 2010, 17(5):563-567.</a:t>
            </a:r>
          </a:p>
        </p:txBody>
      </p:sp>
    </p:spTree>
    <p:extLst>
      <p:ext uri="{BB962C8B-B14F-4D97-AF65-F5344CB8AC3E}">
        <p14:creationId xmlns:p14="http://schemas.microsoft.com/office/powerpoint/2010/main" val="196291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药物事件提取</a:t>
            </a:r>
            <a:endParaRPr lang="en-US" sz="33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83305" y="3024745"/>
            <a:ext cx="4148305" cy="2165705"/>
          </a:xfrm>
          <a:prstGeom prst="rect">
            <a:avLst/>
          </a:prstGeom>
        </p:spPr>
      </p:pic>
      <p:pic>
        <p:nvPicPr>
          <p:cNvPr id="4" name="Picture 3"/>
          <p:cNvPicPr>
            <a:picLocks noChangeAspect="1"/>
          </p:cNvPicPr>
          <p:nvPr/>
        </p:nvPicPr>
        <p:blipFill>
          <a:blip r:embed="rId4"/>
          <a:stretch>
            <a:fillRect/>
          </a:stretch>
        </p:blipFill>
        <p:spPr>
          <a:xfrm>
            <a:off x="4572000" y="3024744"/>
            <a:ext cx="4555843" cy="2074266"/>
          </a:xfrm>
          <a:prstGeom prst="rect">
            <a:avLst/>
          </a:prstGeom>
        </p:spPr>
      </p:pic>
      <p:sp>
        <p:nvSpPr>
          <p:cNvPr id="5" name="Rectangle 4"/>
          <p:cNvSpPr/>
          <p:nvPr/>
        </p:nvSpPr>
        <p:spPr>
          <a:xfrm>
            <a:off x="712471" y="1706613"/>
            <a:ext cx="7802879" cy="923330"/>
          </a:xfrm>
          <a:prstGeom prst="rect">
            <a:avLst/>
          </a:prstGeom>
        </p:spPr>
        <p:txBody>
          <a:bodyPr wrap="square">
            <a:spAutoFit/>
          </a:bodyPr>
          <a:lstStyle/>
          <a:p>
            <a:r>
              <a:rPr lang="zh-CN" altLang="en-US" dirty="0">
                <a:solidFill>
                  <a:srgbClr val="2A2A2A"/>
                </a:solidFill>
                <a:latin typeface="Times New Roman" panose="02020603050405020304" pitchFamily="18" charset="0"/>
                <a:cs typeface="Times New Roman" panose="02020603050405020304" pitchFamily="18" charset="0"/>
              </a:rPr>
              <a:t>有监督的机器学习系统，从医疗出院摘要中的清单或叙述文本中自动提取由药物名称和与其规定用途（剂量，方式，频率，持续时间和原因）有关的信息组成的药物事件。</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 y="5816085"/>
            <a:ext cx="9143999" cy="207749"/>
          </a:xfrm>
          <a:prstGeom prst="rect">
            <a:avLst/>
          </a:prstGeom>
        </p:spPr>
        <p:txBody>
          <a:bodyPr wrap="square">
            <a:spAutoFit/>
          </a:bodyPr>
          <a:lstStyle/>
          <a:p>
            <a:pPr lvl="0">
              <a:defRPr/>
            </a:pPr>
            <a:r>
              <a:rPr lang="en-US" sz="750" dirty="0">
                <a:latin typeface="Times New Roman" panose="02020603050405020304" pitchFamily="18" charset="0"/>
                <a:cs typeface="Times New Roman" panose="02020603050405020304" pitchFamily="18" charset="0"/>
              </a:rPr>
              <a:t>Li Z , Liu F , </a:t>
            </a:r>
            <a:r>
              <a:rPr lang="en-US" sz="750" dirty="0" err="1">
                <a:latin typeface="Times New Roman" panose="02020603050405020304" pitchFamily="18" charset="0"/>
                <a:cs typeface="Times New Roman" panose="02020603050405020304" pitchFamily="18" charset="0"/>
              </a:rPr>
              <a:t>Antieau</a:t>
            </a:r>
            <a:r>
              <a:rPr lang="en-US" sz="750" dirty="0">
                <a:latin typeface="Times New Roman" panose="02020603050405020304" pitchFamily="18" charset="0"/>
                <a:cs typeface="Times New Roman" panose="02020603050405020304" pitchFamily="18" charset="0"/>
              </a:rPr>
              <a:t> L , et al. Lancet: A high precision medication event extraction system for clinical text[J]. Journal of the American Medical Informatics Association, 2010, 17(5):563-567.</a:t>
            </a:r>
          </a:p>
        </p:txBody>
      </p:sp>
    </p:spTree>
    <p:extLst>
      <p:ext uri="{BB962C8B-B14F-4D97-AF65-F5344CB8AC3E}">
        <p14:creationId xmlns:p14="http://schemas.microsoft.com/office/powerpoint/2010/main" val="683971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low chart of Lanc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8952" y="1729238"/>
            <a:ext cx="2853690" cy="2347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t="5614"/>
          <a:stretch/>
        </p:blipFill>
        <p:spPr>
          <a:xfrm>
            <a:off x="4834910" y="1982327"/>
            <a:ext cx="3525592" cy="2172030"/>
          </a:xfrm>
          <a:prstGeom prst="rect">
            <a:avLst/>
          </a:prstGeom>
        </p:spPr>
      </p:pic>
      <p:pic>
        <p:nvPicPr>
          <p:cNvPr id="4" name="Picture 4" descr="Precision for system-level horizontal evaluation of top 10 systems: (A) Strict evaluation with exact match; (B) Relaxed evaluation with inexact match; (C) Strict evaluation with exact match on list entries only. Dashed line indicates the average of the top 10 syste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749" y="4246933"/>
            <a:ext cx="6296501" cy="15052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28650" y="113109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Medication event extraction</a:t>
            </a:r>
          </a:p>
        </p:txBody>
      </p:sp>
      <p:sp>
        <p:nvSpPr>
          <p:cNvPr id="6" name="TextBox 5"/>
          <p:cNvSpPr txBox="1"/>
          <p:nvPr/>
        </p:nvSpPr>
        <p:spPr>
          <a:xfrm>
            <a:off x="156624" y="1729238"/>
            <a:ext cx="11792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Workflow:</a:t>
            </a:r>
          </a:p>
        </p:txBody>
      </p:sp>
      <p:sp>
        <p:nvSpPr>
          <p:cNvPr id="7" name="TextBox 6"/>
          <p:cNvSpPr txBox="1"/>
          <p:nvPr/>
        </p:nvSpPr>
        <p:spPr>
          <a:xfrm>
            <a:off x="4762502" y="1686441"/>
            <a:ext cx="37946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Feature for the medical relation model:</a:t>
            </a:r>
          </a:p>
        </p:txBody>
      </p:sp>
      <p:sp>
        <p:nvSpPr>
          <p:cNvPr id="8" name="TextBox 7"/>
          <p:cNvSpPr txBox="1"/>
          <p:nvPr/>
        </p:nvSpPr>
        <p:spPr>
          <a:xfrm>
            <a:off x="282043" y="4076843"/>
            <a:ext cx="9284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Results:</a:t>
            </a:r>
          </a:p>
        </p:txBody>
      </p:sp>
      <p:sp>
        <p:nvSpPr>
          <p:cNvPr id="9" name="Rectangle 8"/>
          <p:cNvSpPr/>
          <p:nvPr/>
        </p:nvSpPr>
        <p:spPr>
          <a:xfrm>
            <a:off x="1" y="5816085"/>
            <a:ext cx="9143999" cy="207749"/>
          </a:xfrm>
          <a:prstGeom prst="rect">
            <a:avLst/>
          </a:prstGeom>
        </p:spPr>
        <p:txBody>
          <a:bodyPr wrap="square">
            <a:spAutoFit/>
          </a:bodyPr>
          <a:lstStyle/>
          <a:p>
            <a:pPr lvl="0">
              <a:defRPr/>
            </a:pPr>
            <a:r>
              <a:rPr lang="en-US" sz="750" dirty="0">
                <a:latin typeface="Times New Roman" panose="02020603050405020304" pitchFamily="18" charset="0"/>
                <a:cs typeface="Times New Roman" panose="02020603050405020304" pitchFamily="18" charset="0"/>
              </a:rPr>
              <a:t>Li Z , Liu F , </a:t>
            </a:r>
            <a:r>
              <a:rPr lang="en-US" sz="750" dirty="0" err="1">
                <a:latin typeface="Times New Roman" panose="02020603050405020304" pitchFamily="18" charset="0"/>
                <a:cs typeface="Times New Roman" panose="02020603050405020304" pitchFamily="18" charset="0"/>
              </a:rPr>
              <a:t>Antieau</a:t>
            </a:r>
            <a:r>
              <a:rPr lang="en-US" sz="750" dirty="0">
                <a:latin typeface="Times New Roman" panose="02020603050405020304" pitchFamily="18" charset="0"/>
                <a:cs typeface="Times New Roman" panose="02020603050405020304" pitchFamily="18" charset="0"/>
              </a:rPr>
              <a:t> L , et al. Lancet: A high precision medication event extraction system for clinical text[J]. Journal of the American Medical Informatics Association, 2010, 17(5):563-567.</a:t>
            </a:r>
          </a:p>
        </p:txBody>
      </p:sp>
    </p:spTree>
    <p:extLst>
      <p:ext uri="{BB962C8B-B14F-4D97-AF65-F5344CB8AC3E}">
        <p14:creationId xmlns:p14="http://schemas.microsoft.com/office/powerpoint/2010/main" val="1172910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low chart of Lanc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8952" y="1729238"/>
            <a:ext cx="2853690" cy="2347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t="5614"/>
          <a:stretch/>
        </p:blipFill>
        <p:spPr>
          <a:xfrm>
            <a:off x="4834910" y="1982327"/>
            <a:ext cx="3525592" cy="2172030"/>
          </a:xfrm>
          <a:prstGeom prst="rect">
            <a:avLst/>
          </a:prstGeom>
        </p:spPr>
      </p:pic>
      <p:pic>
        <p:nvPicPr>
          <p:cNvPr id="4" name="Picture 4" descr="Precision for system-level horizontal evaluation of top 10 systems: (A) Strict evaluation with exact match; (B) Relaxed evaluation with inexact match; (C) Strict evaluation with exact match on list entries only. Dashed line indicates the average of the top 10 syste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749" y="4246933"/>
            <a:ext cx="6296501" cy="15052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28650" y="1131094"/>
            <a:ext cx="7886700" cy="994172"/>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药物事件提取</a:t>
            </a:r>
            <a:endParaRPr lang="en-US" sz="33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6623" y="1729238"/>
            <a:ext cx="1107996"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工作流：</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762501" y="1686441"/>
            <a:ext cx="2492990"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医学关系模型的特征：</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82043" y="4076843"/>
            <a:ext cx="877163"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结果：</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 y="5816085"/>
            <a:ext cx="9143999" cy="207749"/>
          </a:xfrm>
          <a:prstGeom prst="rect">
            <a:avLst/>
          </a:prstGeom>
        </p:spPr>
        <p:txBody>
          <a:bodyPr wrap="square">
            <a:spAutoFit/>
          </a:bodyPr>
          <a:lstStyle/>
          <a:p>
            <a:pPr lvl="0">
              <a:defRPr/>
            </a:pPr>
            <a:r>
              <a:rPr lang="en-US" sz="750" dirty="0">
                <a:latin typeface="Times New Roman" panose="02020603050405020304" pitchFamily="18" charset="0"/>
                <a:cs typeface="Times New Roman" panose="02020603050405020304" pitchFamily="18" charset="0"/>
              </a:rPr>
              <a:t>Li Z , Liu F , </a:t>
            </a:r>
            <a:r>
              <a:rPr lang="en-US" sz="750" dirty="0" err="1">
                <a:latin typeface="Times New Roman" panose="02020603050405020304" pitchFamily="18" charset="0"/>
                <a:cs typeface="Times New Roman" panose="02020603050405020304" pitchFamily="18" charset="0"/>
              </a:rPr>
              <a:t>Antieau</a:t>
            </a:r>
            <a:r>
              <a:rPr lang="en-US" sz="750" dirty="0">
                <a:latin typeface="Times New Roman" panose="02020603050405020304" pitchFamily="18" charset="0"/>
                <a:cs typeface="Times New Roman" panose="02020603050405020304" pitchFamily="18" charset="0"/>
              </a:rPr>
              <a:t> L , et al. Lancet: A high precision medication event extraction system for clinical text[J]. Journal of the American Medical Informatics Association, 2010, 17(5):563-567.</a:t>
            </a:r>
          </a:p>
        </p:txBody>
      </p:sp>
    </p:spTree>
    <p:extLst>
      <p:ext uri="{BB962C8B-B14F-4D97-AF65-F5344CB8AC3E}">
        <p14:creationId xmlns:p14="http://schemas.microsoft.com/office/powerpoint/2010/main" val="314071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lnSpcReduction="10000"/>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altLang="zh-CN" sz="3300" dirty="0">
                <a:latin typeface="Times New Roman" panose="02020603050405020304" pitchFamily="18" charset="0"/>
                <a:cs typeface="Times New Roman" panose="02020603050405020304" pitchFamily="18" charset="0"/>
              </a:rPr>
              <a:t>Ex</a:t>
            </a:r>
            <a:r>
              <a:rPr lang="en-US" sz="3300" dirty="0">
                <a:latin typeface="Times New Roman" panose="02020603050405020304" pitchFamily="18" charset="0"/>
                <a:cs typeface="Times New Roman" panose="02020603050405020304" pitchFamily="18" charset="0"/>
              </a:rPr>
              <a:t>traction of </a:t>
            </a:r>
            <a:r>
              <a:rPr lang="en-US" sz="3300" b="1" dirty="0">
                <a:latin typeface="Times New Roman" panose="02020603050405020304" pitchFamily="18" charset="0"/>
                <a:cs typeface="Times New Roman" panose="02020603050405020304" pitchFamily="18" charset="0"/>
              </a:rPr>
              <a:t>medications</a:t>
            </a:r>
            <a:r>
              <a:rPr lang="en-US" sz="3300" dirty="0">
                <a:latin typeface="Times New Roman" panose="02020603050405020304" pitchFamily="18" charset="0"/>
                <a:cs typeface="Times New Roman" panose="02020603050405020304" pitchFamily="18" charset="0"/>
              </a:rPr>
              <a:t> and associated </a:t>
            </a:r>
            <a:r>
              <a:rPr lang="en-US" sz="3300" b="1" dirty="0">
                <a:latin typeface="Times New Roman" panose="02020603050405020304" pitchFamily="18" charset="0"/>
                <a:cs typeface="Times New Roman" panose="02020603050405020304" pitchFamily="18" charset="0"/>
              </a:rPr>
              <a:t>adverse drug events</a:t>
            </a:r>
          </a:p>
        </p:txBody>
      </p:sp>
      <p:sp>
        <p:nvSpPr>
          <p:cNvPr id="3" name="Content Placeholder 2"/>
          <p:cNvSpPr txBox="1">
            <a:spLocks/>
          </p:cNvSpPr>
          <p:nvPr/>
        </p:nvSpPr>
        <p:spPr>
          <a:xfrm>
            <a:off x="628650" y="2576090"/>
            <a:ext cx="7886700" cy="2913882"/>
          </a:xfrm>
          <a:prstGeom prst="rect">
            <a:avLst/>
          </a:prstGeom>
        </p:spPr>
        <p:txBody>
          <a:bodyPr>
            <a:no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1800" b="1" dirty="0">
                <a:latin typeface="Times New Roman" panose="02020603050405020304" pitchFamily="18" charset="0"/>
                <a:cs typeface="Times New Roman" panose="02020603050405020304" pitchFamily="18" charset="0"/>
              </a:rPr>
              <a:t>Data Set</a:t>
            </a:r>
            <a:r>
              <a:rPr lang="en-US" sz="1800" dirty="0">
                <a:latin typeface="Times New Roman" panose="02020603050405020304" pitchFamily="18" charset="0"/>
                <a:cs typeface="Times New Roman" panose="02020603050405020304" pitchFamily="18" charset="0"/>
              </a:rPr>
              <a:t>: The</a:t>
            </a:r>
            <a:r>
              <a:rPr lang="en-US" sz="1800" dirty="0">
                <a:solidFill>
                  <a:srgbClr val="FF0000"/>
                </a:solidFill>
                <a:latin typeface="Times New Roman" panose="02020603050405020304" pitchFamily="18" charset="0"/>
                <a:cs typeface="Times New Roman" panose="02020603050405020304" pitchFamily="18" charset="0"/>
              </a:rPr>
              <a:t> n2c2 (2018) </a:t>
            </a:r>
            <a:r>
              <a:rPr lang="en-US" sz="1800" dirty="0">
                <a:latin typeface="Times New Roman" panose="02020603050405020304" pitchFamily="18" charset="0"/>
                <a:cs typeface="Times New Roman" panose="02020603050405020304" pitchFamily="18" charset="0"/>
              </a:rPr>
              <a:t>corpus included </a:t>
            </a:r>
            <a:r>
              <a:rPr lang="en-US" sz="1800" dirty="0">
                <a:solidFill>
                  <a:srgbClr val="FF0000"/>
                </a:solidFill>
                <a:latin typeface="Times New Roman" panose="02020603050405020304" pitchFamily="18" charset="0"/>
                <a:cs typeface="Times New Roman" panose="02020603050405020304" pitchFamily="18" charset="0"/>
              </a:rPr>
              <a:t>505</a:t>
            </a:r>
            <a:r>
              <a:rPr lang="en-US" sz="1800" dirty="0">
                <a:latin typeface="Times New Roman" panose="02020603050405020304" pitchFamily="18" charset="0"/>
                <a:cs typeface="Times New Roman" panose="02020603050405020304" pitchFamily="18" charset="0"/>
              </a:rPr>
              <a:t> discharge summaries, which came from the MIMIC-III (Medical Information Mart for Intensive Care III) clinical care database. The corpus contained 9 types of clinical concepts including </a:t>
            </a:r>
            <a:r>
              <a:rPr lang="en-US" sz="1800" dirty="0">
                <a:solidFill>
                  <a:srgbClr val="FF0000"/>
                </a:solidFill>
                <a:latin typeface="Times New Roman" panose="02020603050405020304" pitchFamily="18" charset="0"/>
                <a:cs typeface="Times New Roman" panose="02020603050405020304" pitchFamily="18" charset="0"/>
              </a:rPr>
              <a:t>drug</a:t>
            </a:r>
            <a:r>
              <a:rPr lang="en-US" sz="1800" dirty="0">
                <a:latin typeface="Times New Roman" panose="02020603050405020304" pitchFamily="18" charset="0"/>
                <a:cs typeface="Times New Roman" panose="02020603050405020304" pitchFamily="18" charset="0"/>
              </a:rPr>
              <a:t> and its 8 </a:t>
            </a:r>
            <a:r>
              <a:rPr lang="en-US" sz="1800" dirty="0">
                <a:solidFill>
                  <a:srgbClr val="FF0000"/>
                </a:solidFill>
                <a:latin typeface="Times New Roman" panose="02020603050405020304" pitchFamily="18" charset="0"/>
                <a:cs typeface="Times New Roman" panose="02020603050405020304" pitchFamily="18" charset="0"/>
              </a:rPr>
              <a:t>attributes</a:t>
            </a:r>
            <a:r>
              <a:rPr lang="en-US" sz="1800" dirty="0">
                <a:latin typeface="Times New Roman" panose="02020603050405020304" pitchFamily="18" charset="0"/>
                <a:cs typeface="Times New Roman" panose="02020603050405020304" pitchFamily="18" charset="0"/>
              </a:rPr>
              <a:t> (reason, ADE, frequency, strength, duration, route, form, and dosage). The relations between drug and the 8 attributes were also annotated. The </a:t>
            </a:r>
            <a:r>
              <a:rPr lang="en-US" sz="1800" dirty="0">
                <a:solidFill>
                  <a:srgbClr val="00B050"/>
                </a:solidFill>
                <a:latin typeface="Times New Roman" panose="02020603050405020304" pitchFamily="18" charset="0"/>
                <a:cs typeface="Times New Roman" panose="02020603050405020304" pitchFamily="18" charset="0"/>
              </a:rPr>
              <a:t>training</a:t>
            </a:r>
            <a:r>
              <a:rPr lang="en-US" sz="1800" dirty="0">
                <a:latin typeface="Times New Roman" panose="02020603050405020304" pitchFamily="18" charset="0"/>
                <a:cs typeface="Times New Roman" panose="02020603050405020304" pitchFamily="18" charset="0"/>
              </a:rPr>
              <a:t> data set included </a:t>
            </a:r>
            <a:r>
              <a:rPr lang="en-US" sz="1800" dirty="0">
                <a:solidFill>
                  <a:srgbClr val="00B050"/>
                </a:solidFill>
                <a:latin typeface="Times New Roman" panose="02020603050405020304" pitchFamily="18" charset="0"/>
                <a:cs typeface="Times New Roman" panose="02020603050405020304" pitchFamily="18" charset="0"/>
              </a:rPr>
              <a:t>303</a:t>
            </a:r>
            <a:r>
              <a:rPr lang="en-US" sz="1800" dirty="0">
                <a:latin typeface="Times New Roman" panose="02020603050405020304" pitchFamily="18" charset="0"/>
                <a:cs typeface="Times New Roman" panose="02020603050405020304" pitchFamily="18" charset="0"/>
              </a:rPr>
              <a:t> discharge summaries and the </a:t>
            </a:r>
            <a:r>
              <a:rPr lang="en-US" sz="1800" dirty="0">
                <a:solidFill>
                  <a:srgbClr val="00B0F0"/>
                </a:solidFill>
                <a:latin typeface="Times New Roman" panose="02020603050405020304" pitchFamily="18" charset="0"/>
                <a:cs typeface="Times New Roman" panose="02020603050405020304" pitchFamily="18" charset="0"/>
              </a:rPr>
              <a:t>test</a:t>
            </a:r>
            <a:r>
              <a:rPr lang="en-US" sz="1800" dirty="0">
                <a:latin typeface="Times New Roman" panose="02020603050405020304" pitchFamily="18" charset="0"/>
                <a:cs typeface="Times New Roman" panose="02020603050405020304" pitchFamily="18" charset="0"/>
              </a:rPr>
              <a:t> set included </a:t>
            </a:r>
            <a:r>
              <a:rPr lang="en-US" sz="1800" dirty="0">
                <a:solidFill>
                  <a:srgbClr val="00B0F0"/>
                </a:solidFill>
                <a:latin typeface="Times New Roman" panose="02020603050405020304" pitchFamily="18" charset="0"/>
                <a:cs typeface="Times New Roman" panose="02020603050405020304" pitchFamily="18" charset="0"/>
              </a:rPr>
              <a:t>202</a:t>
            </a:r>
            <a:r>
              <a:rPr lang="en-US" sz="1800" dirty="0">
                <a:latin typeface="Times New Roman" panose="02020603050405020304" pitchFamily="18" charset="0"/>
                <a:cs typeface="Times New Roman" panose="02020603050405020304" pitchFamily="18" charset="0"/>
              </a:rPr>
              <a:t> discharge summaries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Preprocessing</a:t>
            </a:r>
            <a:r>
              <a:rPr lang="en-US" sz="1800" dirty="0">
                <a:latin typeface="Times New Roman" panose="02020603050405020304" pitchFamily="18" charset="0"/>
                <a:cs typeface="Times New Roman" panose="02020603050405020304" pitchFamily="18" charset="0"/>
              </a:rPr>
              <a:t>: sentence boundary detection, tokenization, and POS tagging</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628649" y="2050596"/>
            <a:ext cx="7886700" cy="323165"/>
          </a:xfrm>
          <a:prstGeom prst="rect">
            <a:avLst/>
          </a:prstGeom>
        </p:spPr>
        <p:txBody>
          <a:bodyPr wrap="square">
            <a:spAutoFit/>
          </a:bodyPr>
          <a:lstStyle/>
          <a:p>
            <a:r>
              <a:rPr lang="en-US" sz="1500" dirty="0">
                <a:latin typeface="Times New Roman" panose="02020603050405020304" pitchFamily="18" charset="0"/>
                <a:cs typeface="Times New Roman" panose="02020603050405020304" pitchFamily="18" charset="0"/>
              </a:rPr>
              <a:t>developed deep learning approaches for extracting medications and their attributes such as ADEs</a:t>
            </a:r>
          </a:p>
        </p:txBody>
      </p:sp>
      <p:sp>
        <p:nvSpPr>
          <p:cNvPr id="5" name="Rectangle 4"/>
          <p:cNvSpPr/>
          <p:nvPr/>
        </p:nvSpPr>
        <p:spPr>
          <a:xfrm>
            <a:off x="-1" y="5816688"/>
            <a:ext cx="9144001" cy="207749"/>
          </a:xfrm>
          <a:prstGeom prst="rect">
            <a:avLst/>
          </a:prstGeom>
        </p:spPr>
        <p:txBody>
          <a:bodyPr wrap="square">
            <a:spAutoFit/>
          </a:bodyPr>
          <a:lstStyle/>
          <a:p>
            <a:r>
              <a:rPr lang="en-US" sz="750" dirty="0">
                <a:solidFill>
                  <a:srgbClr val="222222"/>
                </a:solidFill>
                <a:latin typeface="Times New Roman" panose="02020603050405020304" pitchFamily="18" charset="0"/>
                <a:cs typeface="Times New Roman" panose="02020603050405020304" pitchFamily="18" charset="0"/>
              </a:rPr>
              <a:t>Wei Q, Ji Z, Li Z, et al. A study of deep learning approaches for medication and adverse drug event extraction from clinical text[J]. Journal of the American Medical Informatics Association, 2019.</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09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792" y="1131585"/>
            <a:ext cx="7886418" cy="993477"/>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4950" b="1" dirty="0">
                <a:latin typeface="Times New Roman" panose="02020603050405020304" pitchFamily="18" charset="0"/>
                <a:cs typeface="Times New Roman" panose="02020603050405020304" pitchFamily="18" charset="0"/>
              </a:rPr>
              <a:t>     目录</a:t>
            </a:r>
            <a:endParaRPr lang="en-US" sz="495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32560" y="2063911"/>
            <a:ext cx="7082790" cy="3426062"/>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pPr marL="0" indent="0">
              <a:buNone/>
            </a:pPr>
            <a:endParaRPr lang="en-US" sz="30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3000" dirty="0">
                <a:latin typeface="Times New Roman" panose="02020603050405020304" pitchFamily="18" charset="0"/>
                <a:cs typeface="Times New Roman" panose="02020603050405020304" pitchFamily="18" charset="0"/>
              </a:rPr>
              <a:t>英文医学自然语言处理</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3000" dirty="0">
                <a:latin typeface="Times New Roman" panose="02020603050405020304" pitchFamily="18" charset="0"/>
                <a:cs typeface="Times New Roman" panose="02020603050405020304" pitchFamily="18" charset="0"/>
              </a:rPr>
              <a:t>中文医学自然语言处理</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3000" dirty="0">
                <a:latin typeface="Times New Roman" panose="02020603050405020304" pitchFamily="18" charset="0"/>
                <a:cs typeface="Times New Roman" panose="02020603050405020304" pitchFamily="18" charset="0"/>
              </a:rPr>
              <a:t>实验环节</a:t>
            </a:r>
            <a:r>
              <a:rPr lang="en-US" sz="3000" dirty="0">
                <a:latin typeface="Times New Roman" panose="02020603050405020304" pitchFamily="18" charset="0"/>
                <a:cs typeface="Times New Roman" panose="02020603050405020304" pitchFamily="18" charset="0"/>
              </a:rPr>
              <a:t> </a:t>
            </a:r>
          </a:p>
        </p:txBody>
      </p:sp>
      <p:sp>
        <p:nvSpPr>
          <p:cNvPr id="4" name="Shape 595"/>
          <p:cNvSpPr/>
          <p:nvPr/>
        </p:nvSpPr>
        <p:spPr>
          <a:xfrm>
            <a:off x="322789" y="1270482"/>
            <a:ext cx="834390" cy="511325"/>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tx1"/>
          </a:solidFill>
          <a:ln>
            <a:solidFill>
              <a:schemeClr val="tx1"/>
            </a:solidFill>
          </a:ln>
        </p:spPr>
        <p:style>
          <a:lnRef idx="3">
            <a:schemeClr val="accent5"/>
          </a:lnRef>
          <a:fillRef idx="0">
            <a:schemeClr val="accent5"/>
          </a:fillRef>
          <a:effectRef idx="2">
            <a:schemeClr val="accent5"/>
          </a:effectRef>
          <a:fontRef idx="minor">
            <a:schemeClr val="tx1"/>
          </a:fontRef>
        </p:style>
        <p:txBody>
          <a:bodyPr lIns="28556" tIns="28556" rIns="28556" bIns="28556" anchor="ctr" anchorCtr="0">
            <a:noAutofit/>
          </a:bodyPr>
          <a:lstStyle/>
          <a:p>
            <a:endParaRPr sz="225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Tree>
    <p:extLst>
      <p:ext uri="{BB962C8B-B14F-4D97-AF65-F5344CB8AC3E}">
        <p14:creationId xmlns:p14="http://schemas.microsoft.com/office/powerpoint/2010/main" val="6162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pPr fontAlgn="t"/>
            <a:r>
              <a:rPr lang="zh-CN" altLang="en-US" sz="3300" b="1" dirty="0"/>
              <a:t>提取药物和相关的不良药物事件</a:t>
            </a:r>
          </a:p>
        </p:txBody>
      </p:sp>
      <p:sp>
        <p:nvSpPr>
          <p:cNvPr id="3" name="Content Placeholder 2"/>
          <p:cNvSpPr txBox="1">
            <a:spLocks/>
          </p:cNvSpPr>
          <p:nvPr/>
        </p:nvSpPr>
        <p:spPr>
          <a:xfrm>
            <a:off x="628650" y="2576090"/>
            <a:ext cx="7886700" cy="2913882"/>
          </a:xfrm>
          <a:prstGeom prst="rect">
            <a:avLst/>
          </a:prstGeom>
        </p:spPr>
        <p:txBody>
          <a:bodyPr>
            <a:no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1800" b="1" dirty="0">
                <a:latin typeface="Times New Roman" panose="02020603050405020304" pitchFamily="18" charset="0"/>
                <a:cs typeface="Times New Roman" panose="02020603050405020304" pitchFamily="18" charset="0"/>
              </a:rPr>
              <a:t>数据集</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n2c2</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2018</a:t>
            </a:r>
            <a:r>
              <a:rPr lang="zh-CN" altLang="en-US" sz="1800" dirty="0">
                <a:latin typeface="Times New Roman" panose="02020603050405020304" pitchFamily="18" charset="0"/>
                <a:cs typeface="Times New Roman" panose="02020603050405020304" pitchFamily="18" charset="0"/>
              </a:rPr>
              <a:t>）语料库包括</a:t>
            </a:r>
            <a:r>
              <a:rPr lang="en-US" altLang="zh-CN" sz="1800" dirty="0">
                <a:latin typeface="Times New Roman" panose="02020603050405020304" pitchFamily="18" charset="0"/>
                <a:cs typeface="Times New Roman" panose="02020603050405020304" pitchFamily="18" charset="0"/>
              </a:rPr>
              <a:t>505</a:t>
            </a:r>
            <a:r>
              <a:rPr lang="zh-CN" altLang="en-US" sz="1800" dirty="0">
                <a:latin typeface="Times New Roman" panose="02020603050405020304" pitchFamily="18" charset="0"/>
                <a:cs typeface="Times New Roman" panose="02020603050405020304" pitchFamily="18" charset="0"/>
              </a:rPr>
              <a:t>个出院摘要，来自</a:t>
            </a:r>
            <a:r>
              <a:rPr lang="en-US" altLang="zh-CN" sz="1800" dirty="0">
                <a:latin typeface="Times New Roman" panose="02020603050405020304" pitchFamily="18" charset="0"/>
                <a:cs typeface="Times New Roman" panose="02020603050405020304" pitchFamily="18" charset="0"/>
              </a:rPr>
              <a:t>MIMIC-III</a:t>
            </a:r>
            <a:r>
              <a:rPr lang="zh-CN" altLang="en-US" sz="1800" dirty="0">
                <a:latin typeface="Times New Roman" panose="02020603050405020304" pitchFamily="18" charset="0"/>
                <a:cs typeface="Times New Roman" panose="02020603050405020304" pitchFamily="18" charset="0"/>
              </a:rPr>
              <a:t>（医疗信息市场的重症监护</a:t>
            </a:r>
            <a:r>
              <a:rPr lang="en-US" altLang="zh-CN" sz="1800" dirty="0">
                <a:latin typeface="Times New Roman" panose="02020603050405020304" pitchFamily="18" charset="0"/>
                <a:cs typeface="Times New Roman" panose="02020603050405020304" pitchFamily="18" charset="0"/>
              </a:rPr>
              <a:t>III</a:t>
            </a:r>
            <a:r>
              <a:rPr lang="zh-CN" altLang="en-US" sz="1800" dirty="0">
                <a:latin typeface="Times New Roman" panose="02020603050405020304" pitchFamily="18" charset="0"/>
                <a:cs typeface="Times New Roman" panose="02020603050405020304" pitchFamily="18" charset="0"/>
              </a:rPr>
              <a:t>）临床护理数据库。 语料库包含</a:t>
            </a: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种类型的临床概念，包括药物及其</a:t>
            </a:r>
            <a:r>
              <a:rPr lang="en-US" altLang="zh-CN" sz="1800" dirty="0">
                <a:latin typeface="Times New Roman" panose="02020603050405020304" pitchFamily="18" charset="0"/>
                <a:cs typeface="Times New Roman" panose="02020603050405020304" pitchFamily="18" charset="0"/>
              </a:rPr>
              <a:t>8</a:t>
            </a:r>
            <a:r>
              <a:rPr lang="zh-CN" altLang="en-US" sz="1800" dirty="0">
                <a:latin typeface="Times New Roman" panose="02020603050405020304" pitchFamily="18" charset="0"/>
                <a:cs typeface="Times New Roman" panose="02020603050405020304" pitchFamily="18" charset="0"/>
              </a:rPr>
              <a:t>个属性（原因，</a:t>
            </a:r>
            <a:r>
              <a:rPr lang="en-US" altLang="zh-CN" sz="1800" dirty="0">
                <a:latin typeface="Times New Roman" panose="02020603050405020304" pitchFamily="18" charset="0"/>
                <a:cs typeface="Times New Roman" panose="02020603050405020304" pitchFamily="18" charset="0"/>
              </a:rPr>
              <a:t>ADE</a:t>
            </a:r>
            <a:r>
              <a:rPr lang="zh-CN" altLang="en-US" sz="1800" dirty="0">
                <a:latin typeface="Times New Roman" panose="02020603050405020304" pitchFamily="18" charset="0"/>
                <a:cs typeface="Times New Roman" panose="02020603050405020304" pitchFamily="18" charset="0"/>
              </a:rPr>
              <a:t>，频率，强度，持续时间，途径，形式和剂量）。 药物与</a:t>
            </a:r>
            <a:r>
              <a:rPr lang="en-US" altLang="zh-CN" sz="1800" dirty="0">
                <a:latin typeface="Times New Roman" panose="02020603050405020304" pitchFamily="18" charset="0"/>
                <a:cs typeface="Times New Roman" panose="02020603050405020304" pitchFamily="18" charset="0"/>
              </a:rPr>
              <a:t>8</a:t>
            </a:r>
            <a:r>
              <a:rPr lang="zh-CN" altLang="en-US" sz="1800" dirty="0">
                <a:latin typeface="Times New Roman" panose="02020603050405020304" pitchFamily="18" charset="0"/>
                <a:cs typeface="Times New Roman" panose="02020603050405020304" pitchFamily="18" charset="0"/>
              </a:rPr>
              <a:t>种属性之间的关系也有注释。 训练数据集包括</a:t>
            </a:r>
            <a:r>
              <a:rPr lang="en-US" altLang="zh-CN" sz="1800" dirty="0">
                <a:latin typeface="Times New Roman" panose="02020603050405020304" pitchFamily="18" charset="0"/>
                <a:cs typeface="Times New Roman" panose="02020603050405020304" pitchFamily="18" charset="0"/>
              </a:rPr>
              <a:t>303</a:t>
            </a:r>
            <a:r>
              <a:rPr lang="zh-CN" altLang="en-US" sz="1800" dirty="0">
                <a:latin typeface="Times New Roman" panose="02020603050405020304" pitchFamily="18" charset="0"/>
                <a:cs typeface="Times New Roman" panose="02020603050405020304" pitchFamily="18" charset="0"/>
              </a:rPr>
              <a:t>个出院小结，测试集包括</a:t>
            </a:r>
            <a:r>
              <a:rPr lang="en-US" altLang="zh-CN" sz="1800" dirty="0">
                <a:latin typeface="Times New Roman" panose="02020603050405020304" pitchFamily="18" charset="0"/>
                <a:cs typeface="Times New Roman" panose="02020603050405020304" pitchFamily="18" charset="0"/>
              </a:rPr>
              <a:t>202</a:t>
            </a:r>
            <a:r>
              <a:rPr lang="zh-CN" altLang="en-US" sz="1800" dirty="0">
                <a:latin typeface="Times New Roman" panose="02020603050405020304" pitchFamily="18" charset="0"/>
                <a:cs typeface="Times New Roman" panose="02020603050405020304" pitchFamily="18" charset="0"/>
              </a:rPr>
              <a:t>个出院小结</a:t>
            </a:r>
            <a:endParaRPr lang="en-US" altLang="zh-C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预处理</a:t>
            </a:r>
            <a:r>
              <a:rPr lang="zh-CN" altLang="en-US" sz="1800" dirty="0">
                <a:latin typeface="Times New Roman" panose="02020603050405020304" pitchFamily="18" charset="0"/>
                <a:cs typeface="Times New Roman" panose="02020603050405020304" pitchFamily="18" charset="0"/>
              </a:rPr>
              <a:t>：句子边界检测，分词和词性标注</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628649" y="2050596"/>
            <a:ext cx="7886700" cy="323165"/>
          </a:xfrm>
          <a:prstGeom prst="rect">
            <a:avLst/>
          </a:prstGeom>
        </p:spPr>
        <p:txBody>
          <a:bodyPr wrap="square">
            <a:spAutoFit/>
          </a:bodyPr>
          <a:lstStyle/>
          <a:p>
            <a:r>
              <a:rPr lang="zh-CN" altLang="en-US" sz="1500" dirty="0">
                <a:latin typeface="Times New Roman" panose="02020603050405020304" pitchFamily="18" charset="0"/>
                <a:cs typeface="Times New Roman" panose="02020603050405020304" pitchFamily="18" charset="0"/>
              </a:rPr>
              <a:t>开发了深度学习方法，用于提取药物及其属性，如</a:t>
            </a:r>
            <a:r>
              <a:rPr lang="en-US" altLang="zh-CN" sz="1500" dirty="0">
                <a:latin typeface="Times New Roman" panose="02020603050405020304" pitchFamily="18" charset="0"/>
                <a:cs typeface="Times New Roman" panose="02020603050405020304" pitchFamily="18" charset="0"/>
              </a:rPr>
              <a:t>ADE</a:t>
            </a:r>
            <a:endParaRPr lang="en-US" sz="1500" dirty="0">
              <a:latin typeface="Times New Roman" panose="02020603050405020304" pitchFamily="18" charset="0"/>
              <a:cs typeface="Times New Roman" panose="02020603050405020304" pitchFamily="18" charset="0"/>
            </a:endParaRPr>
          </a:p>
        </p:txBody>
      </p:sp>
      <p:sp>
        <p:nvSpPr>
          <p:cNvPr id="5" name="Rectangle 4"/>
          <p:cNvSpPr/>
          <p:nvPr/>
        </p:nvSpPr>
        <p:spPr>
          <a:xfrm>
            <a:off x="-1" y="5816688"/>
            <a:ext cx="9144001" cy="207749"/>
          </a:xfrm>
          <a:prstGeom prst="rect">
            <a:avLst/>
          </a:prstGeom>
        </p:spPr>
        <p:txBody>
          <a:bodyPr wrap="square">
            <a:spAutoFit/>
          </a:bodyPr>
          <a:lstStyle/>
          <a:p>
            <a:r>
              <a:rPr lang="en-US" sz="750" dirty="0">
                <a:solidFill>
                  <a:srgbClr val="222222"/>
                </a:solidFill>
                <a:latin typeface="Times New Roman" panose="02020603050405020304" pitchFamily="18" charset="0"/>
                <a:cs typeface="Times New Roman" panose="02020603050405020304" pitchFamily="18" charset="0"/>
              </a:rPr>
              <a:t>Wei Q, Ji Z, Li Z, et al. A study of deep learning approaches for medication and adverse drug event extraction from clinical text[J]. Journal of the American Medical Informatics Association, 2019.</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85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lnSpcReduction="10000"/>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altLang="zh-CN" sz="3300" dirty="0">
                <a:latin typeface="Times New Roman" panose="02020603050405020304" pitchFamily="18" charset="0"/>
                <a:cs typeface="Times New Roman" panose="02020603050405020304" pitchFamily="18" charset="0"/>
              </a:rPr>
              <a:t>Ex</a:t>
            </a:r>
            <a:r>
              <a:rPr lang="en-US" sz="3300" dirty="0">
                <a:latin typeface="Times New Roman" panose="02020603050405020304" pitchFamily="18" charset="0"/>
                <a:cs typeface="Times New Roman" panose="02020603050405020304" pitchFamily="18" charset="0"/>
              </a:rPr>
              <a:t>traction of </a:t>
            </a:r>
            <a:r>
              <a:rPr lang="en-US" sz="3300" b="1" dirty="0">
                <a:latin typeface="Times New Roman" panose="02020603050405020304" pitchFamily="18" charset="0"/>
                <a:cs typeface="Times New Roman" panose="02020603050405020304" pitchFamily="18" charset="0"/>
              </a:rPr>
              <a:t>medications</a:t>
            </a:r>
            <a:r>
              <a:rPr lang="en-US" sz="3300" dirty="0">
                <a:latin typeface="Times New Roman" panose="02020603050405020304" pitchFamily="18" charset="0"/>
                <a:cs typeface="Times New Roman" panose="02020603050405020304" pitchFamily="18" charset="0"/>
              </a:rPr>
              <a:t> and associated </a:t>
            </a:r>
            <a:r>
              <a:rPr lang="en-US" sz="3300" b="1" dirty="0">
                <a:latin typeface="Times New Roman" panose="02020603050405020304" pitchFamily="18" charset="0"/>
                <a:cs typeface="Times New Roman" panose="02020603050405020304" pitchFamily="18" charset="0"/>
              </a:rPr>
              <a:t>adverse drug events</a:t>
            </a:r>
          </a:p>
        </p:txBody>
      </p:sp>
      <p:pic>
        <p:nvPicPr>
          <p:cNvPr id="3" name="Picture 2"/>
          <p:cNvPicPr>
            <a:picLocks noChangeAspect="1"/>
          </p:cNvPicPr>
          <p:nvPr/>
        </p:nvPicPr>
        <p:blipFill>
          <a:blip r:embed="rId3"/>
          <a:stretch>
            <a:fillRect/>
          </a:stretch>
        </p:blipFill>
        <p:spPr>
          <a:xfrm>
            <a:off x="1400175" y="2125266"/>
            <a:ext cx="6343650" cy="2643188"/>
          </a:xfrm>
          <a:prstGeom prst="rect">
            <a:avLst/>
          </a:prstGeom>
        </p:spPr>
      </p:pic>
      <p:pic>
        <p:nvPicPr>
          <p:cNvPr id="4" name="Picture 3"/>
          <p:cNvPicPr>
            <a:picLocks noChangeAspect="1"/>
          </p:cNvPicPr>
          <p:nvPr/>
        </p:nvPicPr>
        <p:blipFill>
          <a:blip r:embed="rId4"/>
          <a:stretch>
            <a:fillRect/>
          </a:stretch>
        </p:blipFill>
        <p:spPr>
          <a:xfrm>
            <a:off x="439341" y="4768454"/>
            <a:ext cx="8265319" cy="835819"/>
          </a:xfrm>
          <a:prstGeom prst="rect">
            <a:avLst/>
          </a:prstGeom>
        </p:spPr>
      </p:pic>
      <p:sp>
        <p:nvSpPr>
          <p:cNvPr id="5" name="Rectangle 4"/>
          <p:cNvSpPr/>
          <p:nvPr/>
        </p:nvSpPr>
        <p:spPr>
          <a:xfrm>
            <a:off x="-1" y="5816688"/>
            <a:ext cx="9144001" cy="207749"/>
          </a:xfrm>
          <a:prstGeom prst="rect">
            <a:avLst/>
          </a:prstGeom>
        </p:spPr>
        <p:txBody>
          <a:bodyPr wrap="square">
            <a:spAutoFit/>
          </a:bodyPr>
          <a:lstStyle/>
          <a:p>
            <a:r>
              <a:rPr lang="en-US" sz="750" dirty="0">
                <a:solidFill>
                  <a:srgbClr val="222222"/>
                </a:solidFill>
                <a:latin typeface="Times New Roman" panose="02020603050405020304" pitchFamily="18" charset="0"/>
                <a:cs typeface="Times New Roman" panose="02020603050405020304" pitchFamily="18" charset="0"/>
              </a:rPr>
              <a:t>Wei Q, Ji Z, Li Z, et al. A study of deep learning approaches for medication and adverse drug event extraction from clinical text[J]. Journal of the American Medical Informatics Association, 2019.</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945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normAutofit lnSpcReduction="10000"/>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altLang="zh-CN" sz="3300" dirty="0">
                <a:latin typeface="Times New Roman" panose="02020603050405020304" pitchFamily="18" charset="0"/>
                <a:cs typeface="Times New Roman" panose="02020603050405020304" pitchFamily="18" charset="0"/>
              </a:rPr>
              <a:t>Ex</a:t>
            </a:r>
            <a:r>
              <a:rPr lang="en-US" sz="3300" dirty="0">
                <a:latin typeface="Times New Roman" panose="02020603050405020304" pitchFamily="18" charset="0"/>
                <a:cs typeface="Times New Roman" panose="02020603050405020304" pitchFamily="18" charset="0"/>
              </a:rPr>
              <a:t>traction of </a:t>
            </a:r>
            <a:r>
              <a:rPr lang="en-US" sz="3300" b="1" dirty="0">
                <a:latin typeface="Times New Roman" panose="02020603050405020304" pitchFamily="18" charset="0"/>
                <a:cs typeface="Times New Roman" panose="02020603050405020304" pitchFamily="18" charset="0"/>
              </a:rPr>
              <a:t>medications</a:t>
            </a:r>
            <a:r>
              <a:rPr lang="en-US" sz="3300" dirty="0">
                <a:latin typeface="Times New Roman" panose="02020603050405020304" pitchFamily="18" charset="0"/>
                <a:cs typeface="Times New Roman" panose="02020603050405020304" pitchFamily="18" charset="0"/>
              </a:rPr>
              <a:t> and associated </a:t>
            </a:r>
            <a:r>
              <a:rPr lang="en-US" sz="3300" b="1" dirty="0">
                <a:latin typeface="Times New Roman" panose="02020603050405020304" pitchFamily="18" charset="0"/>
                <a:cs typeface="Times New Roman" panose="02020603050405020304" pitchFamily="18" charset="0"/>
              </a:rPr>
              <a:t>adverse drug events</a:t>
            </a:r>
          </a:p>
        </p:txBody>
      </p:sp>
      <p:pic>
        <p:nvPicPr>
          <p:cNvPr id="3" name="Picture 2"/>
          <p:cNvPicPr>
            <a:picLocks noChangeAspect="1"/>
          </p:cNvPicPr>
          <p:nvPr/>
        </p:nvPicPr>
        <p:blipFill>
          <a:blip r:embed="rId3"/>
          <a:stretch>
            <a:fillRect/>
          </a:stretch>
        </p:blipFill>
        <p:spPr>
          <a:xfrm>
            <a:off x="1020967" y="2290205"/>
            <a:ext cx="7258172" cy="2933594"/>
          </a:xfrm>
          <a:prstGeom prst="rect">
            <a:avLst/>
          </a:prstGeom>
        </p:spPr>
      </p:pic>
      <p:sp>
        <p:nvSpPr>
          <p:cNvPr id="4" name="Rectangle 3"/>
          <p:cNvSpPr/>
          <p:nvPr/>
        </p:nvSpPr>
        <p:spPr>
          <a:xfrm>
            <a:off x="-1" y="5816688"/>
            <a:ext cx="9144001" cy="207749"/>
          </a:xfrm>
          <a:prstGeom prst="rect">
            <a:avLst/>
          </a:prstGeom>
        </p:spPr>
        <p:txBody>
          <a:bodyPr wrap="square">
            <a:spAutoFit/>
          </a:bodyPr>
          <a:lstStyle/>
          <a:p>
            <a:r>
              <a:rPr lang="en-US" sz="750" dirty="0">
                <a:solidFill>
                  <a:srgbClr val="222222"/>
                </a:solidFill>
                <a:latin typeface="Times New Roman" panose="02020603050405020304" pitchFamily="18" charset="0"/>
                <a:cs typeface="Times New Roman" panose="02020603050405020304" pitchFamily="18" charset="0"/>
              </a:rPr>
              <a:t>Wei Q, Ji Z, Li Z, et al. A study of deep learning approaches for medication and adverse drug event extraction from clinical text[J]. Journal of the American Medical Informatics Association, 2019.</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667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3"/>
          <p:cNvSpPr>
            <a:spLocks noChangeArrowheads="1"/>
          </p:cNvSpPr>
          <p:nvPr/>
        </p:nvSpPr>
        <p:spPr bwMode="auto">
          <a:xfrm>
            <a:off x="1675437" y="2958377"/>
            <a:ext cx="55818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algn="ctr"/>
            <a:r>
              <a:rPr lang="en-US" sz="4500" dirty="0" err="1">
                <a:solidFill>
                  <a:schemeClr val="bg1"/>
                </a:solidFill>
                <a:cs typeface="Times New Roman" panose="02020603050405020304" pitchFamily="18" charset="0"/>
              </a:rPr>
              <a:t>MedNLP</a:t>
            </a:r>
            <a:r>
              <a:rPr lang="en-US" sz="4500" dirty="0">
                <a:solidFill>
                  <a:schemeClr val="bg1"/>
                </a:solidFill>
                <a:cs typeface="Times New Roman" panose="02020603050405020304" pitchFamily="18" charset="0"/>
              </a:rPr>
              <a:t> in </a:t>
            </a:r>
            <a:r>
              <a:rPr lang="en-US" altLang="zh-CN" sz="4500" dirty="0">
                <a:solidFill>
                  <a:schemeClr val="bg1"/>
                </a:solidFill>
                <a:cs typeface="Times New Roman" panose="02020603050405020304" pitchFamily="18" charset="0"/>
              </a:rPr>
              <a:t>Chinese</a:t>
            </a:r>
            <a:endParaRPr lang="en-US" sz="45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15238804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Chinese</a:t>
            </a:r>
            <a:r>
              <a:rPr lang="en-US" sz="3300" dirty="0">
                <a:latin typeface="Times New Roman" panose="02020603050405020304" pitchFamily="18" charset="0"/>
                <a:cs typeface="Times New Roman" panose="02020603050405020304" pitchFamily="18" charset="0"/>
              </a:rPr>
              <a:t> medical natural language processing</a:t>
            </a:r>
          </a:p>
        </p:txBody>
      </p:sp>
      <p:sp>
        <p:nvSpPr>
          <p:cNvPr id="3" name="Content Placeholder 2"/>
          <p:cNvSpPr txBox="1">
            <a:spLocks/>
          </p:cNvSpPr>
          <p:nvPr/>
        </p:nvSpPr>
        <p:spPr>
          <a:xfrm>
            <a:off x="628650" y="2226469"/>
            <a:ext cx="7886700" cy="3263504"/>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Most NLP work on clinical has focused on text written in English.</a:t>
            </a:r>
          </a:p>
          <a:p>
            <a:r>
              <a:rPr lang="en-US" sz="2400" dirty="0">
                <a:latin typeface="Times New Roman" panose="02020603050405020304" pitchFamily="18" charset="0"/>
                <a:cs typeface="Times New Roman" panose="02020603050405020304" pitchFamily="18" charset="0"/>
              </a:rPr>
              <a:t>Rapid growth of EHRs in China.</a:t>
            </a:r>
          </a:p>
          <a:p>
            <a:r>
              <a:rPr lang="en-US" sz="2400" dirty="0">
                <a:latin typeface="Times New Roman" panose="02020603050405020304" pitchFamily="18" charset="0"/>
                <a:cs typeface="Times New Roman" panose="02020603050405020304" pitchFamily="18" charset="0"/>
              </a:rPr>
              <a:t>Limit work of NLP in Chinese clinical text</a:t>
            </a:r>
          </a:p>
          <a:p>
            <a:r>
              <a:rPr lang="en-US" sz="2400" dirty="0">
                <a:latin typeface="Times New Roman" panose="02020603050405020304" pitchFamily="18" charset="0"/>
                <a:cs typeface="Times New Roman" panose="02020603050405020304" pitchFamily="18" charset="0"/>
              </a:rPr>
              <a:t>Huge opportunities and challenges </a:t>
            </a:r>
            <a:r>
              <a:rPr lang="en-US" altLang="zh-CN" sz="2400" dirty="0">
                <a:latin typeface="Times New Roman" panose="02020603050405020304" pitchFamily="18" charset="0"/>
                <a:cs typeface="Times New Roman" panose="02020603050405020304" pitchFamily="18" charset="0"/>
              </a:rPr>
              <a:t>in Chinese medical natural language processing.</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80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中文医学自然语言处理</a:t>
            </a:r>
            <a:endParaRPr lang="en-US" sz="33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2226469"/>
            <a:ext cx="7886700" cy="3263504"/>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以往大多数</a:t>
            </a:r>
            <a:r>
              <a:rPr lang="en-US" altLang="zh-CN" sz="2400" dirty="0">
                <a:latin typeface="Times New Roman" panose="02020603050405020304" pitchFamily="18" charset="0"/>
                <a:cs typeface="Times New Roman" panose="02020603050405020304" pitchFamily="18" charset="0"/>
              </a:rPr>
              <a:t>NLP</a:t>
            </a:r>
            <a:r>
              <a:rPr lang="zh-CN" altLang="en-US" sz="2400" dirty="0">
                <a:latin typeface="Times New Roman" panose="02020603050405020304" pitchFamily="18" charset="0"/>
                <a:cs typeface="Times New Roman" panose="02020603050405020304" pitchFamily="18" charset="0"/>
              </a:rPr>
              <a:t>临床工作都集中在用英语写的文本上。</a:t>
            </a:r>
          </a:p>
          <a:p>
            <a:r>
              <a:rPr lang="en-US" altLang="zh-CN" sz="2400" dirty="0">
                <a:latin typeface="Times New Roman" panose="02020603050405020304" pitchFamily="18" charset="0"/>
                <a:cs typeface="Times New Roman" panose="02020603050405020304" pitchFamily="18" charset="0"/>
              </a:rPr>
              <a:t>EHR</a:t>
            </a:r>
            <a:r>
              <a:rPr lang="zh-CN" altLang="en-US" sz="2400" dirty="0">
                <a:latin typeface="Times New Roman" panose="02020603050405020304" pitchFamily="18" charset="0"/>
                <a:cs typeface="Times New Roman" panose="02020603050405020304" pitchFamily="18" charset="0"/>
              </a:rPr>
              <a:t>数据在中国快速增长。</a:t>
            </a:r>
          </a:p>
          <a:p>
            <a:r>
              <a:rPr lang="zh-CN" altLang="en-US" sz="2400" dirty="0">
                <a:latin typeface="Times New Roman" panose="02020603050405020304" pitchFamily="18" charset="0"/>
                <a:cs typeface="Times New Roman" panose="02020603050405020304" pitchFamily="18" charset="0"/>
              </a:rPr>
              <a:t>目前</a:t>
            </a:r>
            <a:r>
              <a:rPr lang="en-US" altLang="zh-CN" sz="2400" dirty="0">
                <a:latin typeface="Times New Roman" panose="02020603050405020304" pitchFamily="18" charset="0"/>
                <a:cs typeface="Times New Roman" panose="02020603050405020304" pitchFamily="18" charset="0"/>
              </a:rPr>
              <a:t>NLP</a:t>
            </a:r>
            <a:r>
              <a:rPr lang="zh-CN" altLang="en-US" sz="2400" dirty="0">
                <a:latin typeface="Times New Roman" panose="02020603050405020304" pitchFamily="18" charset="0"/>
                <a:cs typeface="Times New Roman" panose="02020603050405020304" pitchFamily="18" charset="0"/>
              </a:rPr>
              <a:t>在中国医疗文本中的工作有限</a:t>
            </a:r>
          </a:p>
          <a:p>
            <a:r>
              <a:rPr lang="zh-CN" altLang="en-US" sz="2400" dirty="0">
                <a:latin typeface="Times New Roman" panose="02020603050405020304" pitchFamily="18" charset="0"/>
                <a:cs typeface="Times New Roman" panose="02020603050405020304" pitchFamily="18" charset="0"/>
              </a:rPr>
              <a:t>中国医学自然语言处理面临巨大机遇和挑战。</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81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040208"/>
            <a:ext cx="7886700" cy="994172"/>
          </a:xfrm>
          <a:prstGeom prst="rect">
            <a:avLst/>
          </a:prstGeom>
        </p:spPr>
        <p:txBody>
          <a:bodyPr anchor="t">
            <a:normAutofit lnSpcReduction="10000"/>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Extracting important information from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Chinese operation notes</a:t>
            </a:r>
          </a:p>
        </p:txBody>
      </p:sp>
      <p:sp>
        <p:nvSpPr>
          <p:cNvPr id="3" name="Content Placeholder 2"/>
          <p:cNvSpPr txBox="1">
            <a:spLocks/>
          </p:cNvSpPr>
          <p:nvPr/>
        </p:nvSpPr>
        <p:spPr>
          <a:xfrm>
            <a:off x="628650" y="2237532"/>
            <a:ext cx="7886700" cy="3252440"/>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115 electronic medical records from 115 individual patients from </a:t>
            </a:r>
            <a:r>
              <a:rPr lang="en-US" sz="2100" dirty="0" err="1">
                <a:latin typeface="Times New Roman" panose="02020603050405020304" pitchFamily="18" charset="0"/>
                <a:cs typeface="Times New Roman" panose="02020603050405020304" pitchFamily="18" charset="0"/>
              </a:rPr>
              <a:t>Zhongshan</a:t>
            </a:r>
            <a:r>
              <a:rPr lang="en-US" sz="2100" dirty="0">
                <a:latin typeface="Times New Roman" panose="02020603050405020304" pitchFamily="18" charset="0"/>
                <a:cs typeface="Times New Roman" panose="02020603050405020304" pitchFamily="18" charset="0"/>
              </a:rPr>
              <a:t> Hospital</a:t>
            </a:r>
          </a:p>
        </p:txBody>
      </p:sp>
      <p:sp>
        <p:nvSpPr>
          <p:cNvPr id="4" name="Rectangle 3"/>
          <p:cNvSpPr/>
          <p:nvPr/>
        </p:nvSpPr>
        <p:spPr>
          <a:xfrm>
            <a:off x="0" y="5816085"/>
            <a:ext cx="9144000" cy="207749"/>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Wang H , Zhang W , Zeng Q , et al. Extracting important information from Chinese Operation Notes with natural language processing methods[J]. Journal of Biomedical Informatics, 2014, 48:130-136.</a:t>
            </a:r>
          </a:p>
        </p:txBody>
      </p:sp>
      <p:pic>
        <p:nvPicPr>
          <p:cNvPr id="5" name="Picture 4"/>
          <p:cNvPicPr>
            <a:picLocks noChangeAspect="1"/>
          </p:cNvPicPr>
          <p:nvPr/>
        </p:nvPicPr>
        <p:blipFill>
          <a:blip r:embed="rId3"/>
          <a:stretch>
            <a:fillRect/>
          </a:stretch>
        </p:blipFill>
        <p:spPr>
          <a:xfrm>
            <a:off x="532891" y="3139543"/>
            <a:ext cx="4720565" cy="1893275"/>
          </a:xfrm>
          <a:prstGeom prst="rect">
            <a:avLst/>
          </a:prstGeom>
        </p:spPr>
      </p:pic>
      <p:pic>
        <p:nvPicPr>
          <p:cNvPr id="6" name="Picture 5"/>
          <p:cNvPicPr>
            <a:picLocks noChangeAspect="1"/>
          </p:cNvPicPr>
          <p:nvPr/>
        </p:nvPicPr>
        <p:blipFill>
          <a:blip r:embed="rId4"/>
          <a:stretch>
            <a:fillRect/>
          </a:stretch>
        </p:blipFill>
        <p:spPr>
          <a:xfrm>
            <a:off x="5529645" y="2721963"/>
            <a:ext cx="3373451" cy="2846138"/>
          </a:xfrm>
          <a:prstGeom prst="rect">
            <a:avLst/>
          </a:prstGeom>
        </p:spPr>
      </p:pic>
    </p:spTree>
    <p:extLst>
      <p:ext uri="{BB962C8B-B14F-4D97-AF65-F5344CB8AC3E}">
        <p14:creationId xmlns:p14="http://schemas.microsoft.com/office/powerpoint/2010/main" val="2737779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040208"/>
            <a:ext cx="7886700" cy="994172"/>
          </a:xfrm>
          <a:prstGeom prst="rect">
            <a:avLst/>
          </a:prstGeom>
        </p:spPr>
        <p:txBody>
          <a:bodyPr anchor="t">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dirty="0">
                <a:latin typeface="Times New Roman" panose="02020603050405020304" pitchFamily="18" charset="0"/>
                <a:cs typeface="Times New Roman" panose="02020603050405020304" pitchFamily="18" charset="0"/>
              </a:rPr>
              <a:t>从中文手术记录中提取重要信息</a:t>
            </a:r>
            <a:endParaRPr lang="en-US" sz="33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2237532"/>
            <a:ext cx="7886700" cy="3252440"/>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2100" dirty="0">
                <a:latin typeface="Times New Roman" panose="02020603050405020304" pitchFamily="18" charset="0"/>
                <a:cs typeface="Times New Roman" panose="02020603050405020304" pitchFamily="18" charset="0"/>
              </a:rPr>
              <a:t>来自中山医院</a:t>
            </a:r>
            <a:r>
              <a:rPr lang="en-US" altLang="zh-CN" sz="2100" dirty="0">
                <a:latin typeface="Times New Roman" panose="02020603050405020304" pitchFamily="18" charset="0"/>
                <a:cs typeface="Times New Roman" panose="02020603050405020304" pitchFamily="18" charset="0"/>
              </a:rPr>
              <a:t>115</a:t>
            </a:r>
            <a:r>
              <a:rPr lang="zh-CN" altLang="en-US" sz="2100" dirty="0">
                <a:latin typeface="Times New Roman" panose="02020603050405020304" pitchFamily="18" charset="0"/>
                <a:cs typeface="Times New Roman" panose="02020603050405020304" pitchFamily="18" charset="0"/>
              </a:rPr>
              <a:t>名患者的</a:t>
            </a:r>
            <a:r>
              <a:rPr lang="en-US" altLang="zh-CN" sz="2100" dirty="0">
                <a:latin typeface="Times New Roman" panose="02020603050405020304" pitchFamily="18" charset="0"/>
                <a:cs typeface="Times New Roman" panose="02020603050405020304" pitchFamily="18" charset="0"/>
              </a:rPr>
              <a:t>115</a:t>
            </a:r>
            <a:r>
              <a:rPr lang="zh-CN" altLang="en-US" sz="2100" dirty="0">
                <a:latin typeface="Times New Roman" panose="02020603050405020304" pitchFamily="18" charset="0"/>
                <a:cs typeface="Times New Roman" panose="02020603050405020304" pitchFamily="18" charset="0"/>
              </a:rPr>
              <a:t>份电子病历</a:t>
            </a:r>
            <a:endParaRPr lang="en-US" sz="2100" dirty="0">
              <a:latin typeface="Times New Roman" panose="02020603050405020304" pitchFamily="18" charset="0"/>
              <a:cs typeface="Times New Roman" panose="02020603050405020304" pitchFamily="18" charset="0"/>
            </a:endParaRPr>
          </a:p>
        </p:txBody>
      </p:sp>
      <p:sp>
        <p:nvSpPr>
          <p:cNvPr id="4" name="Rectangle 3"/>
          <p:cNvSpPr/>
          <p:nvPr/>
        </p:nvSpPr>
        <p:spPr>
          <a:xfrm>
            <a:off x="0" y="5816085"/>
            <a:ext cx="9144000" cy="207749"/>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Wang H , Zhang W , Zeng Q , et al. Extracting important information from Chinese Operation Notes with natural language processing methods[J]. Journal of Biomedical Informatics, 2014, 48:130-136.</a:t>
            </a:r>
          </a:p>
        </p:txBody>
      </p:sp>
      <p:pic>
        <p:nvPicPr>
          <p:cNvPr id="5" name="Picture 4"/>
          <p:cNvPicPr>
            <a:picLocks noChangeAspect="1"/>
          </p:cNvPicPr>
          <p:nvPr/>
        </p:nvPicPr>
        <p:blipFill>
          <a:blip r:embed="rId3"/>
          <a:stretch>
            <a:fillRect/>
          </a:stretch>
        </p:blipFill>
        <p:spPr>
          <a:xfrm>
            <a:off x="532891" y="3139543"/>
            <a:ext cx="4720565" cy="1893275"/>
          </a:xfrm>
          <a:prstGeom prst="rect">
            <a:avLst/>
          </a:prstGeom>
        </p:spPr>
      </p:pic>
      <p:pic>
        <p:nvPicPr>
          <p:cNvPr id="6" name="Picture 5"/>
          <p:cNvPicPr>
            <a:picLocks noChangeAspect="1"/>
          </p:cNvPicPr>
          <p:nvPr/>
        </p:nvPicPr>
        <p:blipFill>
          <a:blip r:embed="rId4"/>
          <a:stretch>
            <a:fillRect/>
          </a:stretch>
        </p:blipFill>
        <p:spPr>
          <a:xfrm>
            <a:off x="5529645" y="2721963"/>
            <a:ext cx="3373451" cy="2846138"/>
          </a:xfrm>
          <a:prstGeom prst="rect">
            <a:avLst/>
          </a:prstGeom>
        </p:spPr>
      </p:pic>
    </p:spTree>
    <p:extLst>
      <p:ext uri="{BB962C8B-B14F-4D97-AF65-F5344CB8AC3E}">
        <p14:creationId xmlns:p14="http://schemas.microsoft.com/office/powerpoint/2010/main" val="763334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022271"/>
            <a:ext cx="7886700" cy="994172"/>
          </a:xfrm>
          <a:prstGeom prst="rect">
            <a:avLst/>
          </a:prstGeom>
        </p:spPr>
        <p:txBody>
          <a:bodyPr anchor="t">
            <a:normAutofit lnSpcReduction="10000"/>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Extracting important information from Chinese operation notes</a:t>
            </a:r>
          </a:p>
        </p:txBody>
      </p:sp>
      <p:pic>
        <p:nvPicPr>
          <p:cNvPr id="3" name="Picture 2"/>
          <p:cNvPicPr>
            <a:picLocks noChangeAspect="1"/>
          </p:cNvPicPr>
          <p:nvPr/>
        </p:nvPicPr>
        <p:blipFill>
          <a:blip r:embed="rId3"/>
          <a:stretch>
            <a:fillRect/>
          </a:stretch>
        </p:blipFill>
        <p:spPr>
          <a:xfrm>
            <a:off x="133832" y="2267416"/>
            <a:ext cx="4694739" cy="2947703"/>
          </a:xfrm>
          <a:prstGeom prst="rect">
            <a:avLst/>
          </a:prstGeom>
        </p:spPr>
      </p:pic>
      <p:pic>
        <p:nvPicPr>
          <p:cNvPr id="4" name="Picture 3"/>
          <p:cNvPicPr>
            <a:picLocks noChangeAspect="1"/>
          </p:cNvPicPr>
          <p:nvPr/>
        </p:nvPicPr>
        <p:blipFill>
          <a:blip r:embed="rId4"/>
          <a:stretch>
            <a:fillRect/>
          </a:stretch>
        </p:blipFill>
        <p:spPr>
          <a:xfrm>
            <a:off x="4828572" y="2617408"/>
            <a:ext cx="4397846" cy="2400005"/>
          </a:xfrm>
          <a:prstGeom prst="rect">
            <a:avLst/>
          </a:prstGeom>
        </p:spPr>
      </p:pic>
      <p:sp>
        <p:nvSpPr>
          <p:cNvPr id="5" name="Rectangle 4"/>
          <p:cNvSpPr/>
          <p:nvPr/>
        </p:nvSpPr>
        <p:spPr>
          <a:xfrm>
            <a:off x="0" y="5816085"/>
            <a:ext cx="9144000" cy="207749"/>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Wang H , Zhang W , Zeng Q , et al. Extracting important information from Chinese Operation Notes with natural language processing methods[J]. Journal of Biomedical Informatics, 2014, 48:130-136.</a:t>
            </a:r>
          </a:p>
        </p:txBody>
      </p:sp>
    </p:spTree>
    <p:extLst>
      <p:ext uri="{BB962C8B-B14F-4D97-AF65-F5344CB8AC3E}">
        <p14:creationId xmlns:p14="http://schemas.microsoft.com/office/powerpoint/2010/main" val="942472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041424"/>
            <a:ext cx="7886700" cy="994172"/>
          </a:xfrm>
          <a:prstGeom prst="rect">
            <a:avLst/>
          </a:prstGeom>
        </p:spPr>
        <p:txBody>
          <a:bodyPr anchor="t">
            <a:normAutofit lnSpcReduction="10000"/>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Extracting important information from Chinese operation notes</a:t>
            </a:r>
          </a:p>
        </p:txBody>
      </p:sp>
      <p:pic>
        <p:nvPicPr>
          <p:cNvPr id="3" name="Picture 2"/>
          <p:cNvPicPr>
            <a:picLocks noChangeAspect="1"/>
          </p:cNvPicPr>
          <p:nvPr/>
        </p:nvPicPr>
        <p:blipFill>
          <a:blip r:embed="rId3"/>
          <a:stretch>
            <a:fillRect/>
          </a:stretch>
        </p:blipFill>
        <p:spPr>
          <a:xfrm>
            <a:off x="2696982" y="1984276"/>
            <a:ext cx="5316175" cy="2305133"/>
          </a:xfrm>
          <a:prstGeom prst="rect">
            <a:avLst/>
          </a:prstGeom>
        </p:spPr>
      </p:pic>
      <p:pic>
        <p:nvPicPr>
          <p:cNvPr id="4" name="Picture 3"/>
          <p:cNvPicPr>
            <a:picLocks noChangeAspect="1"/>
          </p:cNvPicPr>
          <p:nvPr/>
        </p:nvPicPr>
        <p:blipFill>
          <a:blip r:embed="rId4"/>
          <a:stretch>
            <a:fillRect/>
          </a:stretch>
        </p:blipFill>
        <p:spPr>
          <a:xfrm>
            <a:off x="628650" y="4317558"/>
            <a:ext cx="5844666" cy="1253482"/>
          </a:xfrm>
          <a:prstGeom prst="rect">
            <a:avLst/>
          </a:prstGeom>
        </p:spPr>
      </p:pic>
      <p:sp>
        <p:nvSpPr>
          <p:cNvPr id="5" name="Rectangle 4"/>
          <p:cNvSpPr/>
          <p:nvPr/>
        </p:nvSpPr>
        <p:spPr>
          <a:xfrm>
            <a:off x="0" y="5816085"/>
            <a:ext cx="9144000" cy="207749"/>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Wang H , Zhang W , Zeng Q , et al. Extracting important information from Chinese Operation Notes with natural language processing methods[J]. Journal of Biomedical Informatics, 2014, 48:130-136.</a:t>
            </a:r>
          </a:p>
        </p:txBody>
      </p:sp>
      <p:sp>
        <p:nvSpPr>
          <p:cNvPr id="6" name="TextBox 5"/>
          <p:cNvSpPr txBox="1"/>
          <p:nvPr/>
        </p:nvSpPr>
        <p:spPr>
          <a:xfrm>
            <a:off x="8013157" y="1984276"/>
            <a:ext cx="1344920" cy="1200329"/>
          </a:xfrm>
          <a:prstGeom prst="rect">
            <a:avLst/>
          </a:prstGeom>
          <a:noFill/>
        </p:spPr>
        <p:txBody>
          <a:bodyPr wrap="none" rtlCol="0">
            <a:spAutoFit/>
          </a:bodyPr>
          <a:lstStyle/>
          <a:p>
            <a:r>
              <a:rPr lang="en-US" dirty="0"/>
              <a:t>Pipeline of </a:t>
            </a:r>
          </a:p>
          <a:p>
            <a:r>
              <a:rPr lang="en-US" dirty="0"/>
              <a:t>information </a:t>
            </a:r>
          </a:p>
          <a:p>
            <a:r>
              <a:rPr lang="en-US" dirty="0"/>
              <a:t>extract </a:t>
            </a:r>
          </a:p>
          <a:p>
            <a:r>
              <a:rPr lang="en-US" dirty="0"/>
              <a:t>system</a:t>
            </a:r>
          </a:p>
        </p:txBody>
      </p:sp>
      <p:sp>
        <p:nvSpPr>
          <p:cNvPr id="7" name="TextBox 6"/>
          <p:cNvSpPr txBox="1"/>
          <p:nvPr/>
        </p:nvSpPr>
        <p:spPr>
          <a:xfrm>
            <a:off x="601865" y="3887915"/>
            <a:ext cx="2119043" cy="369332"/>
          </a:xfrm>
          <a:prstGeom prst="rect">
            <a:avLst/>
          </a:prstGeom>
          <a:noFill/>
        </p:spPr>
        <p:txBody>
          <a:bodyPr wrap="none" rtlCol="0">
            <a:spAutoFit/>
          </a:bodyPr>
          <a:lstStyle/>
          <a:p>
            <a:pPr algn="ctr"/>
            <a:r>
              <a:rPr lang="en-US" dirty="0"/>
              <a:t>System performance</a:t>
            </a:r>
          </a:p>
        </p:txBody>
      </p:sp>
    </p:spTree>
    <p:extLst>
      <p:ext uri="{BB962C8B-B14F-4D97-AF65-F5344CB8AC3E}">
        <p14:creationId xmlns:p14="http://schemas.microsoft.com/office/powerpoint/2010/main" val="109988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NLP &amp; MNLP</a:t>
            </a:r>
          </a:p>
        </p:txBody>
      </p:sp>
      <p:sp>
        <p:nvSpPr>
          <p:cNvPr id="8" name="Content Placeholder 2"/>
          <p:cNvSpPr txBox="1">
            <a:spLocks/>
          </p:cNvSpPr>
          <p:nvPr/>
        </p:nvSpPr>
        <p:spPr>
          <a:xfrm>
            <a:off x="628650" y="2020507"/>
            <a:ext cx="7886700" cy="346946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Natural language processing (NLP) </a:t>
            </a:r>
            <a:r>
              <a:rPr lang="en-US" sz="2400" dirty="0">
                <a:latin typeface="Times New Roman" panose="02020603050405020304" pitchFamily="18" charset="0"/>
                <a:cs typeface="Times New Roman" panose="02020603050405020304" pitchFamily="18" charset="0"/>
              </a:rPr>
              <a:t>is a subfield of computer science, information engineering, and artificial intelligence concerned with the interactions between computers and human (natural) languages, in particular how to program computers to process and analyze large amounts of </a:t>
            </a:r>
            <a:r>
              <a:rPr lang="en-US" sz="2400" dirty="0">
                <a:solidFill>
                  <a:srgbClr val="0070C0"/>
                </a:solidFill>
                <a:latin typeface="Times New Roman" panose="02020603050405020304" pitchFamily="18" charset="0"/>
                <a:cs typeface="Times New Roman" panose="02020603050405020304" pitchFamily="18" charset="0"/>
              </a:rPr>
              <a:t>natural language data</a:t>
            </a:r>
            <a:r>
              <a:rPr lang="en-US" sz="2400" dirty="0">
                <a:latin typeface="Times New Roman" panose="02020603050405020304" pitchFamily="18" charset="0"/>
                <a:cs typeface="Times New Roman" panose="02020603050405020304" pitchFamily="18" charset="0"/>
              </a:rPr>
              <a:t>.                                      </a:t>
            </a:r>
          </a:p>
          <a:p>
            <a:pPr marL="0" indent="0" algn="r">
              <a:buNone/>
            </a:pPr>
            <a:r>
              <a:rPr lang="en-US" sz="2400" dirty="0">
                <a:latin typeface="Times New Roman" panose="02020603050405020304" pitchFamily="18" charset="0"/>
                <a:cs typeface="Times New Roman" panose="02020603050405020304" pitchFamily="18" charset="0"/>
              </a:rPr>
              <a:t>-Wikipedia</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M</a:t>
            </a:r>
            <a:r>
              <a:rPr lang="en-US" altLang="zh-CN" sz="2400" b="1" dirty="0" err="1">
                <a:latin typeface="Times New Roman" panose="02020603050405020304" pitchFamily="18" charset="0"/>
                <a:cs typeface="Times New Roman" panose="02020603050405020304" pitchFamily="18" charset="0"/>
              </a:rPr>
              <a:t>ed</a:t>
            </a:r>
            <a:r>
              <a:rPr lang="en-US" sz="2400" b="1" dirty="0" err="1">
                <a:latin typeface="Times New Roman" panose="02020603050405020304" pitchFamily="18" charset="0"/>
                <a:cs typeface="Times New Roman" panose="02020603050405020304" pitchFamily="18" charset="0"/>
              </a:rPr>
              <a:t>NLP</a:t>
            </a:r>
            <a:r>
              <a:rPr lang="en-US" sz="2400" dirty="0">
                <a:latin typeface="Times New Roman" panose="02020603050405020304" pitchFamily="18" charset="0"/>
                <a:cs typeface="Times New Roman" panose="02020603050405020304" pitchFamily="18" charset="0"/>
              </a:rPr>
              <a:t>: how to program computers to process and analyze large amounts of </a:t>
            </a:r>
            <a:r>
              <a:rPr lang="en-US" sz="2400" dirty="0">
                <a:solidFill>
                  <a:srgbClr val="0070C0"/>
                </a:solidFill>
                <a:latin typeface="Times New Roman" panose="02020603050405020304" pitchFamily="18" charset="0"/>
                <a:cs typeface="Times New Roman" panose="02020603050405020304" pitchFamily="18" charset="0"/>
              </a:rPr>
              <a:t>medical natural language data</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279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Clinical </a:t>
            </a:r>
            <a:r>
              <a:rPr lang="en-US" sz="3300" b="1" dirty="0">
                <a:latin typeface="Times New Roman" panose="02020603050405020304" pitchFamily="18" charset="0"/>
                <a:cs typeface="Times New Roman" panose="02020603050405020304" pitchFamily="18" charset="0"/>
              </a:rPr>
              <a:t>named entity recognition(NER)</a:t>
            </a:r>
          </a:p>
        </p:txBody>
      </p:sp>
      <p:sp>
        <p:nvSpPr>
          <p:cNvPr id="3" name="Content Placeholder 2"/>
          <p:cNvSpPr txBox="1">
            <a:spLocks/>
          </p:cNvSpPr>
          <p:nvPr/>
        </p:nvSpPr>
        <p:spPr>
          <a:xfrm>
            <a:off x="628650" y="2367746"/>
            <a:ext cx="7886700" cy="3122226"/>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1800" b="1" dirty="0">
                <a:latin typeface="Times New Roman" panose="02020603050405020304" pitchFamily="18" charset="0"/>
                <a:cs typeface="Times New Roman" panose="02020603050405020304" pitchFamily="18" charset="0"/>
              </a:rPr>
              <a:t>Data:</a:t>
            </a:r>
            <a:r>
              <a:rPr lang="zh-CN" altLang="en-US" sz="1800" dirty="0">
                <a:latin typeface="Times New Roman" panose="02020603050405020304" pitchFamily="18" charset="0"/>
                <a:cs typeface="Times New Roman" panose="02020603050405020304" pitchFamily="18" charset="0"/>
              </a:rPr>
              <a:t>一般项目</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general items), </a:t>
            </a:r>
            <a:r>
              <a:rPr lang="zh-CN" altLang="en-US" sz="1800" dirty="0">
                <a:latin typeface="Times New Roman" panose="02020603050405020304" pitchFamily="18" charset="0"/>
                <a:cs typeface="Times New Roman" panose="02020603050405020304" pitchFamily="18" charset="0"/>
              </a:rPr>
              <a:t>病史特点</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medical history), </a:t>
            </a:r>
            <a:r>
              <a:rPr lang="zh-CN" altLang="en-US" sz="1800" dirty="0">
                <a:latin typeface="Times New Roman" panose="02020603050405020304" pitchFamily="18" charset="0"/>
                <a:cs typeface="Times New Roman" panose="02020603050405020304" pitchFamily="18" charset="0"/>
              </a:rPr>
              <a:t>诊疗经过</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diagnosis &amp; treatment), </a:t>
            </a:r>
            <a:r>
              <a:rPr lang="zh-CN" altLang="en-US" sz="1800" dirty="0">
                <a:latin typeface="Times New Roman" panose="02020603050405020304" pitchFamily="18" charset="0"/>
                <a:cs typeface="Times New Roman" panose="02020603050405020304" pitchFamily="18" charset="0"/>
              </a:rPr>
              <a:t>出院情况</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discharge summary), in which there are 5 types of clinical entities to be recognized, include </a:t>
            </a:r>
            <a:r>
              <a:rPr lang="zh-CN" altLang="en-US" sz="1800" dirty="0">
                <a:latin typeface="Times New Roman" panose="02020603050405020304" pitchFamily="18" charset="0"/>
                <a:cs typeface="Times New Roman" panose="02020603050405020304" pitchFamily="18" charset="0"/>
              </a:rPr>
              <a:t>身体部位</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body), </a:t>
            </a:r>
            <a:r>
              <a:rPr lang="zh-CN" altLang="en-US" sz="1800" dirty="0">
                <a:latin typeface="Times New Roman" panose="02020603050405020304" pitchFamily="18" charset="0"/>
                <a:cs typeface="Times New Roman" panose="02020603050405020304" pitchFamily="18" charset="0"/>
              </a:rPr>
              <a:t>症状和体征</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symptom), </a:t>
            </a:r>
            <a:r>
              <a:rPr lang="zh-CN" altLang="en-US" sz="1800" dirty="0">
                <a:latin typeface="Times New Roman" panose="02020603050405020304" pitchFamily="18" charset="0"/>
                <a:cs typeface="Times New Roman" panose="02020603050405020304" pitchFamily="18" charset="0"/>
              </a:rPr>
              <a:t>疾病和诊断</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disease), </a:t>
            </a:r>
            <a:r>
              <a:rPr lang="zh-CN" altLang="en-US" sz="1800" dirty="0">
                <a:latin typeface="Times New Roman" panose="02020603050405020304" pitchFamily="18" charset="0"/>
                <a:cs typeface="Times New Roman" panose="02020603050405020304" pitchFamily="18" charset="0"/>
              </a:rPr>
              <a:t>检查和检验</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exam) and </a:t>
            </a:r>
            <a:r>
              <a:rPr lang="zh-CN" altLang="en-US" sz="1800" dirty="0">
                <a:latin typeface="Times New Roman" panose="02020603050405020304" pitchFamily="18" charset="0"/>
                <a:cs typeface="Times New Roman" panose="02020603050405020304" pitchFamily="18" charset="0"/>
              </a:rPr>
              <a:t>治疗</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treatment)</a:t>
            </a:r>
          </a:p>
        </p:txBody>
      </p:sp>
      <p:sp>
        <p:nvSpPr>
          <p:cNvPr id="4" name="Rectangle 3"/>
          <p:cNvSpPr/>
          <p:nvPr/>
        </p:nvSpPr>
        <p:spPr>
          <a:xfrm>
            <a:off x="0" y="5700668"/>
            <a:ext cx="9144000" cy="323165"/>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E. Ouyang, Y. Li, L. Jin, Z. Li, and X. Zhang, “Exploring n-gram character presentation in bidirectional RNN-CRF for </a:t>
            </a:r>
            <a:r>
              <a:rPr lang="en-US" sz="750" dirty="0" err="1">
                <a:latin typeface="Times New Roman" panose="02020603050405020304" pitchFamily="18" charset="0"/>
                <a:cs typeface="Times New Roman" panose="02020603050405020304" pitchFamily="18" charset="0"/>
              </a:rPr>
              <a:t>chinese</a:t>
            </a:r>
            <a:r>
              <a:rPr lang="en-US" sz="750" dirty="0">
                <a:latin typeface="Times New Roman" panose="02020603050405020304" pitchFamily="18" charset="0"/>
                <a:cs typeface="Times New Roman" panose="02020603050405020304" pitchFamily="18" charset="0"/>
              </a:rPr>
              <a:t> clinical named entity recognition,” in CEUR Workshop Proceedings, vol. 1976, Chengdu, China, 2017, pp. 37 – 42.</a:t>
            </a:r>
          </a:p>
        </p:txBody>
      </p:sp>
      <p:sp>
        <p:nvSpPr>
          <p:cNvPr id="5" name="Rectangle 4"/>
          <p:cNvSpPr/>
          <p:nvPr/>
        </p:nvSpPr>
        <p:spPr>
          <a:xfrm>
            <a:off x="628650" y="1675249"/>
            <a:ext cx="7886700" cy="553998"/>
          </a:xfrm>
          <a:prstGeom prst="rect">
            <a:avLst/>
          </a:prstGeom>
        </p:spPr>
        <p:txBody>
          <a:bodyPr wrap="square">
            <a:spAutoFit/>
          </a:bodyPr>
          <a:lstStyle/>
          <a:p>
            <a:r>
              <a:rPr lang="en-US" sz="1500" dirty="0">
                <a:latin typeface="Times New Roman" panose="02020603050405020304" pitchFamily="18" charset="0"/>
                <a:cs typeface="Times New Roman" panose="02020603050405020304" pitchFamily="18" charset="0"/>
              </a:rPr>
              <a:t>Clinical named entity recognition (CNER) that identifies boundaries and types of medical entities, is a fundamental and crucial task in clinical natural language processing</a:t>
            </a:r>
          </a:p>
        </p:txBody>
      </p:sp>
      <p:pic>
        <p:nvPicPr>
          <p:cNvPr id="6" name="Picture 5"/>
          <p:cNvPicPr>
            <a:picLocks noChangeAspect="1"/>
          </p:cNvPicPr>
          <p:nvPr/>
        </p:nvPicPr>
        <p:blipFill>
          <a:blip r:embed="rId3"/>
          <a:stretch>
            <a:fillRect/>
          </a:stretch>
        </p:blipFill>
        <p:spPr>
          <a:xfrm>
            <a:off x="1051762" y="3518929"/>
            <a:ext cx="7040477" cy="1817723"/>
          </a:xfrm>
          <a:prstGeom prst="rect">
            <a:avLst/>
          </a:prstGeom>
        </p:spPr>
      </p:pic>
    </p:spTree>
    <p:extLst>
      <p:ext uri="{BB962C8B-B14F-4D97-AF65-F5344CB8AC3E}">
        <p14:creationId xmlns:p14="http://schemas.microsoft.com/office/powerpoint/2010/main" val="630802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临床命名实体识别（</a:t>
            </a:r>
            <a:r>
              <a:rPr lang="en-US" altLang="zh-CN" sz="3300" b="1" dirty="0">
                <a:latin typeface="Times New Roman" panose="02020603050405020304" pitchFamily="18" charset="0"/>
                <a:cs typeface="Times New Roman" panose="02020603050405020304" pitchFamily="18" charset="0"/>
              </a:rPr>
              <a:t>NER</a:t>
            </a:r>
            <a:r>
              <a:rPr lang="zh-CN" altLang="en-US" sz="3300" b="1" dirty="0">
                <a:latin typeface="Times New Roman" panose="02020603050405020304" pitchFamily="18" charset="0"/>
                <a:cs typeface="Times New Roman" panose="02020603050405020304" pitchFamily="18" charset="0"/>
              </a:rPr>
              <a:t>）</a:t>
            </a:r>
            <a:endParaRPr lang="en-US" sz="33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28650" y="2367746"/>
            <a:ext cx="7886700" cy="3122226"/>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1800" b="1" dirty="0">
                <a:latin typeface="Times New Roman" panose="02020603050405020304" pitchFamily="18" charset="0"/>
                <a:cs typeface="Times New Roman" panose="02020603050405020304" pitchFamily="18" charset="0"/>
              </a:rPr>
              <a:t>数据集</a:t>
            </a:r>
            <a:r>
              <a:rPr lang="en-US" sz="1800" b="1"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一般项目</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general items), </a:t>
            </a:r>
            <a:r>
              <a:rPr lang="zh-CN" altLang="en-US" sz="1800" dirty="0">
                <a:latin typeface="Times New Roman" panose="02020603050405020304" pitchFamily="18" charset="0"/>
                <a:cs typeface="Times New Roman" panose="02020603050405020304" pitchFamily="18" charset="0"/>
              </a:rPr>
              <a:t>病史特点</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medical history), </a:t>
            </a:r>
            <a:r>
              <a:rPr lang="zh-CN" altLang="en-US" sz="1800" dirty="0">
                <a:latin typeface="Times New Roman" panose="02020603050405020304" pitchFamily="18" charset="0"/>
                <a:cs typeface="Times New Roman" panose="02020603050405020304" pitchFamily="18" charset="0"/>
              </a:rPr>
              <a:t>诊疗经过</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diagnosis &amp; treatment), </a:t>
            </a:r>
            <a:r>
              <a:rPr lang="zh-CN" altLang="en-US" sz="1800" dirty="0">
                <a:latin typeface="Times New Roman" panose="02020603050405020304" pitchFamily="18" charset="0"/>
                <a:cs typeface="Times New Roman" panose="02020603050405020304" pitchFamily="18" charset="0"/>
              </a:rPr>
              <a:t>出院情况</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discharge summary), </a:t>
            </a:r>
            <a:r>
              <a:rPr lang="zh-CN" altLang="en-US" sz="1800" dirty="0">
                <a:latin typeface="Times New Roman" panose="02020603050405020304" pitchFamily="18" charset="0"/>
                <a:cs typeface="Times New Roman" panose="02020603050405020304" pitchFamily="18" charset="0"/>
              </a:rPr>
              <a:t>每一类都有以下五种类别实体：</a:t>
            </a:r>
            <a:r>
              <a:rPr lang="en-US"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身体部位</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body), </a:t>
            </a:r>
            <a:r>
              <a:rPr lang="zh-CN" altLang="en-US" sz="1800" dirty="0">
                <a:latin typeface="Times New Roman" panose="02020603050405020304" pitchFamily="18" charset="0"/>
                <a:cs typeface="Times New Roman" panose="02020603050405020304" pitchFamily="18" charset="0"/>
              </a:rPr>
              <a:t>症状和体征</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symptom), </a:t>
            </a:r>
            <a:r>
              <a:rPr lang="zh-CN" altLang="en-US" sz="1800" dirty="0">
                <a:latin typeface="Times New Roman" panose="02020603050405020304" pitchFamily="18" charset="0"/>
                <a:cs typeface="Times New Roman" panose="02020603050405020304" pitchFamily="18" charset="0"/>
              </a:rPr>
              <a:t>疾病和诊断</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disease), </a:t>
            </a:r>
            <a:r>
              <a:rPr lang="zh-CN" altLang="en-US" sz="1800" dirty="0">
                <a:latin typeface="Times New Roman" panose="02020603050405020304" pitchFamily="18" charset="0"/>
                <a:cs typeface="Times New Roman" panose="02020603050405020304" pitchFamily="18" charset="0"/>
              </a:rPr>
              <a:t>检查和检验</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exam) and </a:t>
            </a:r>
            <a:r>
              <a:rPr lang="zh-CN" altLang="en-US" sz="1800" dirty="0">
                <a:latin typeface="Times New Roman" panose="02020603050405020304" pitchFamily="18" charset="0"/>
                <a:cs typeface="Times New Roman" panose="02020603050405020304" pitchFamily="18" charset="0"/>
              </a:rPr>
              <a:t>治疗</a:t>
            </a:r>
            <a:r>
              <a:rPr lang="en-US" altLang="zh-C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treatment)</a:t>
            </a:r>
          </a:p>
        </p:txBody>
      </p:sp>
      <p:sp>
        <p:nvSpPr>
          <p:cNvPr id="4" name="Rectangle 3"/>
          <p:cNvSpPr/>
          <p:nvPr/>
        </p:nvSpPr>
        <p:spPr>
          <a:xfrm>
            <a:off x="0" y="5700668"/>
            <a:ext cx="9144000" cy="323165"/>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E. Ouyang, Y. Li, L. Jin, Z. Li, and X. Zhang, “Exploring n-gram character presentation in bidirectional RNN-CRF for </a:t>
            </a:r>
            <a:r>
              <a:rPr lang="en-US" sz="750" dirty="0" err="1">
                <a:latin typeface="Times New Roman" panose="02020603050405020304" pitchFamily="18" charset="0"/>
                <a:cs typeface="Times New Roman" panose="02020603050405020304" pitchFamily="18" charset="0"/>
              </a:rPr>
              <a:t>chinese</a:t>
            </a:r>
            <a:r>
              <a:rPr lang="en-US" sz="750" dirty="0">
                <a:latin typeface="Times New Roman" panose="02020603050405020304" pitchFamily="18" charset="0"/>
                <a:cs typeface="Times New Roman" panose="02020603050405020304" pitchFamily="18" charset="0"/>
              </a:rPr>
              <a:t> clinical named entity recognition,” in CEUR Workshop Proceedings, vol. 1976, Chengdu, China, 2017, pp. 37 – 42.</a:t>
            </a:r>
          </a:p>
        </p:txBody>
      </p:sp>
      <p:sp>
        <p:nvSpPr>
          <p:cNvPr id="5" name="Rectangle 4"/>
          <p:cNvSpPr/>
          <p:nvPr/>
        </p:nvSpPr>
        <p:spPr>
          <a:xfrm>
            <a:off x="628650" y="1675249"/>
            <a:ext cx="7886700" cy="553998"/>
          </a:xfrm>
          <a:prstGeom prst="rect">
            <a:avLst/>
          </a:prstGeom>
        </p:spPr>
        <p:txBody>
          <a:bodyPr wrap="square">
            <a:spAutoFit/>
          </a:bodyPr>
          <a:lstStyle/>
          <a:p>
            <a:r>
              <a:rPr lang="zh-CN" altLang="en-US" sz="1500" dirty="0">
                <a:latin typeface="Times New Roman" panose="02020603050405020304" pitchFamily="18" charset="0"/>
                <a:cs typeface="Times New Roman" panose="02020603050405020304" pitchFamily="18" charset="0"/>
              </a:rPr>
              <a:t>临床命名实体识别（</a:t>
            </a:r>
            <a:r>
              <a:rPr lang="en-US" altLang="zh-CN" sz="1500" dirty="0">
                <a:latin typeface="Times New Roman" panose="02020603050405020304" pitchFamily="18" charset="0"/>
                <a:cs typeface="Times New Roman" panose="02020603050405020304" pitchFamily="18" charset="0"/>
              </a:rPr>
              <a:t>CNER</a:t>
            </a:r>
            <a:r>
              <a:rPr lang="zh-CN" altLang="en-US" sz="1500" dirty="0">
                <a:latin typeface="Times New Roman" panose="02020603050405020304" pitchFamily="18" charset="0"/>
                <a:cs typeface="Times New Roman" panose="02020603050405020304" pitchFamily="18" charset="0"/>
              </a:rPr>
              <a:t>）识别医学实体的边界和类型，是临床自然语言处理中的基本且关键的任务</a:t>
            </a:r>
            <a:endParaRPr lang="en-US" sz="1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051762" y="3518929"/>
            <a:ext cx="7040477" cy="1817723"/>
          </a:xfrm>
          <a:prstGeom prst="rect">
            <a:avLst/>
          </a:prstGeom>
        </p:spPr>
      </p:pic>
    </p:spTree>
    <p:extLst>
      <p:ext uri="{BB962C8B-B14F-4D97-AF65-F5344CB8AC3E}">
        <p14:creationId xmlns:p14="http://schemas.microsoft.com/office/powerpoint/2010/main" val="2170020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nchor="t"/>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Clinical </a:t>
            </a:r>
            <a:r>
              <a:rPr lang="en-US" sz="3300" b="1" dirty="0">
                <a:latin typeface="Times New Roman" panose="02020603050405020304" pitchFamily="18" charset="0"/>
                <a:cs typeface="Times New Roman" panose="02020603050405020304" pitchFamily="18" charset="0"/>
              </a:rPr>
              <a:t>named entity recognition(NER)</a:t>
            </a:r>
          </a:p>
        </p:txBody>
      </p:sp>
      <p:sp>
        <p:nvSpPr>
          <p:cNvPr id="3" name="Rectangle 2"/>
          <p:cNvSpPr/>
          <p:nvPr/>
        </p:nvSpPr>
        <p:spPr>
          <a:xfrm>
            <a:off x="0" y="5700668"/>
            <a:ext cx="9144000" cy="323165"/>
          </a:xfrm>
          <a:prstGeom prst="rect">
            <a:avLst/>
          </a:prstGeom>
        </p:spPr>
        <p:txBody>
          <a:bodyPr wrap="square">
            <a:spAutoFit/>
          </a:bodyPr>
          <a:lstStyle/>
          <a:p>
            <a:r>
              <a:rPr lang="en-US" sz="750" dirty="0">
                <a:latin typeface="Times New Roman" panose="02020603050405020304" pitchFamily="18" charset="0"/>
                <a:cs typeface="Times New Roman" panose="02020603050405020304" pitchFamily="18" charset="0"/>
              </a:rPr>
              <a:t>E. Ouyang, Y. Li, L. Jin, Z. Li, and X. Zhang, “Exploring n-gram character presentation in bidirectional RNN-CRF for </a:t>
            </a:r>
            <a:r>
              <a:rPr lang="en-US" sz="750" dirty="0" err="1">
                <a:latin typeface="Times New Roman" panose="02020603050405020304" pitchFamily="18" charset="0"/>
                <a:cs typeface="Times New Roman" panose="02020603050405020304" pitchFamily="18" charset="0"/>
              </a:rPr>
              <a:t>chinese</a:t>
            </a:r>
            <a:r>
              <a:rPr lang="en-US" sz="750" dirty="0">
                <a:latin typeface="Times New Roman" panose="02020603050405020304" pitchFamily="18" charset="0"/>
                <a:cs typeface="Times New Roman" panose="02020603050405020304" pitchFamily="18" charset="0"/>
              </a:rPr>
              <a:t> clinical named entity recognition,” in CEUR Workshop Proceedings, vol. 1976, Chengdu, China, 2017, pp. 37 – 42.</a:t>
            </a:r>
          </a:p>
        </p:txBody>
      </p:sp>
      <p:pic>
        <p:nvPicPr>
          <p:cNvPr id="4" name="Picture 3"/>
          <p:cNvPicPr>
            <a:picLocks noChangeAspect="1"/>
          </p:cNvPicPr>
          <p:nvPr/>
        </p:nvPicPr>
        <p:blipFill>
          <a:blip r:embed="rId3"/>
          <a:stretch>
            <a:fillRect/>
          </a:stretch>
        </p:blipFill>
        <p:spPr>
          <a:xfrm>
            <a:off x="725589" y="1714680"/>
            <a:ext cx="3434064" cy="1962835"/>
          </a:xfrm>
          <a:prstGeom prst="rect">
            <a:avLst/>
          </a:prstGeom>
        </p:spPr>
      </p:pic>
      <p:pic>
        <p:nvPicPr>
          <p:cNvPr id="5" name="Picture 4"/>
          <p:cNvPicPr>
            <a:picLocks noChangeAspect="1"/>
          </p:cNvPicPr>
          <p:nvPr/>
        </p:nvPicPr>
        <p:blipFill>
          <a:blip r:embed="rId4"/>
          <a:stretch>
            <a:fillRect/>
          </a:stretch>
        </p:blipFill>
        <p:spPr>
          <a:xfrm>
            <a:off x="1001933" y="3769965"/>
            <a:ext cx="2687498" cy="1930703"/>
          </a:xfrm>
          <a:prstGeom prst="rect">
            <a:avLst/>
          </a:prstGeom>
        </p:spPr>
      </p:pic>
      <p:pic>
        <p:nvPicPr>
          <p:cNvPr id="6" name="Picture 5"/>
          <p:cNvPicPr>
            <a:picLocks noChangeAspect="1"/>
          </p:cNvPicPr>
          <p:nvPr/>
        </p:nvPicPr>
        <p:blipFill>
          <a:blip r:embed="rId5"/>
          <a:stretch>
            <a:fillRect/>
          </a:stretch>
        </p:blipFill>
        <p:spPr>
          <a:xfrm>
            <a:off x="4459623" y="1887447"/>
            <a:ext cx="3755758" cy="1525666"/>
          </a:xfrm>
          <a:prstGeom prst="rect">
            <a:avLst/>
          </a:prstGeom>
        </p:spPr>
      </p:pic>
      <p:pic>
        <p:nvPicPr>
          <p:cNvPr id="7" name="Picture 6"/>
          <p:cNvPicPr>
            <a:picLocks noChangeAspect="1"/>
          </p:cNvPicPr>
          <p:nvPr/>
        </p:nvPicPr>
        <p:blipFill>
          <a:blip r:embed="rId6"/>
          <a:stretch>
            <a:fillRect/>
          </a:stretch>
        </p:blipFill>
        <p:spPr>
          <a:xfrm>
            <a:off x="4159653" y="4055969"/>
            <a:ext cx="4713789" cy="1191708"/>
          </a:xfrm>
          <a:prstGeom prst="rect">
            <a:avLst/>
          </a:prstGeom>
        </p:spPr>
      </p:pic>
    </p:spTree>
    <p:extLst>
      <p:ext uri="{BB962C8B-B14F-4D97-AF65-F5344CB8AC3E}">
        <p14:creationId xmlns:p14="http://schemas.microsoft.com/office/powerpoint/2010/main" val="156342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b="1" dirty="0">
                <a:latin typeface="+mn-lt"/>
                <a:cs typeface="Times New Roman" panose="02020603050405020304" pitchFamily="18" charset="0"/>
              </a:rPr>
              <a:t>Reference</a:t>
            </a:r>
          </a:p>
        </p:txBody>
      </p:sp>
      <p:sp>
        <p:nvSpPr>
          <p:cNvPr id="3" name="Content Placeholder 2"/>
          <p:cNvSpPr txBox="1">
            <a:spLocks/>
          </p:cNvSpPr>
          <p:nvPr/>
        </p:nvSpPr>
        <p:spPr>
          <a:xfrm>
            <a:off x="628650" y="1820843"/>
            <a:ext cx="7886700" cy="3669130"/>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1050" dirty="0" err="1">
                <a:cs typeface="Times New Roman" panose="02020603050405020304" pitchFamily="18" charset="0"/>
              </a:rPr>
              <a:t>Nadkarni</a:t>
            </a:r>
            <a:r>
              <a:rPr lang="en-US" sz="1050" dirty="0">
                <a:cs typeface="Times New Roman" panose="02020603050405020304" pitchFamily="18" charset="0"/>
              </a:rPr>
              <a:t> P M , </a:t>
            </a:r>
            <a:r>
              <a:rPr lang="en-US" sz="1050" dirty="0" err="1">
                <a:cs typeface="Times New Roman" panose="02020603050405020304" pitchFamily="18" charset="0"/>
              </a:rPr>
              <a:t>Ohno</a:t>
            </a:r>
            <a:r>
              <a:rPr lang="en-US" sz="1050" dirty="0">
                <a:cs typeface="Times New Roman" panose="02020603050405020304" pitchFamily="18" charset="0"/>
              </a:rPr>
              <a:t>-Machado L , Chapman W </a:t>
            </a:r>
            <a:r>
              <a:rPr lang="en-US" sz="1050" dirty="0" err="1">
                <a:cs typeface="Times New Roman" panose="02020603050405020304" pitchFamily="18" charset="0"/>
              </a:rPr>
              <a:t>W</a:t>
            </a:r>
            <a:r>
              <a:rPr lang="en-US" sz="1050" dirty="0">
                <a:cs typeface="Times New Roman" panose="02020603050405020304" pitchFamily="18" charset="0"/>
              </a:rPr>
              <a:t> . Natural language processing: an introduction[J]. Journal of the American Medical Informatics Association, 2011, 18(5):544-551.</a:t>
            </a:r>
          </a:p>
          <a:p>
            <a:r>
              <a:rPr lang="en-US" sz="1050" dirty="0">
                <a:cs typeface="Times New Roman" panose="02020603050405020304" pitchFamily="18" charset="0"/>
              </a:rPr>
              <a:t>Kang N , Singh B , Afzal Z , et al. Using rule-based natural language processing to improve disease normalization in biomedical text[J]. Journal of the American Medical Informatics Association, 2013, 20(5):876-881.</a:t>
            </a:r>
          </a:p>
          <a:p>
            <a:r>
              <a:rPr lang="en-US" sz="1050" dirty="0" err="1">
                <a:cs typeface="Times New Roman" panose="02020603050405020304" pitchFamily="18" charset="0"/>
              </a:rPr>
              <a:t>Savova</a:t>
            </a:r>
            <a:r>
              <a:rPr lang="en-US" sz="1050" dirty="0">
                <a:cs typeface="Times New Roman" panose="02020603050405020304" pitchFamily="18" charset="0"/>
              </a:rPr>
              <a:t> G K , </a:t>
            </a:r>
            <a:r>
              <a:rPr lang="en-US" sz="1050" dirty="0" err="1">
                <a:cs typeface="Times New Roman" panose="02020603050405020304" pitchFamily="18" charset="0"/>
              </a:rPr>
              <a:t>Ogren</a:t>
            </a:r>
            <a:r>
              <a:rPr lang="en-US" sz="1050" dirty="0">
                <a:cs typeface="Times New Roman" panose="02020603050405020304" pitchFamily="18" charset="0"/>
              </a:rPr>
              <a:t> P V , Duffy P H , et al. Mayo Clinic NLP System for Patient Smoking Status Identification[J]. Journal of the American Medical Informatics Association </a:t>
            </a:r>
            <a:r>
              <a:rPr lang="en-US" sz="1050" dirty="0" err="1">
                <a:cs typeface="Times New Roman" panose="02020603050405020304" pitchFamily="18" charset="0"/>
              </a:rPr>
              <a:t>Jamia</a:t>
            </a:r>
            <a:r>
              <a:rPr lang="en-US" sz="1050" dirty="0">
                <a:cs typeface="Times New Roman" panose="02020603050405020304" pitchFamily="18" charset="0"/>
              </a:rPr>
              <a:t>, 2008, 15(1):25-28.</a:t>
            </a:r>
          </a:p>
          <a:p>
            <a:r>
              <a:rPr lang="en-US" sz="1050" dirty="0">
                <a:cs typeface="Times New Roman" panose="02020603050405020304" pitchFamily="18" charset="0"/>
              </a:rPr>
              <a:t>Li Z , Liu F , </a:t>
            </a:r>
            <a:r>
              <a:rPr lang="en-US" sz="1050" dirty="0" err="1">
                <a:cs typeface="Times New Roman" panose="02020603050405020304" pitchFamily="18" charset="0"/>
              </a:rPr>
              <a:t>Antieau</a:t>
            </a:r>
            <a:r>
              <a:rPr lang="en-US" sz="1050" dirty="0">
                <a:cs typeface="Times New Roman" panose="02020603050405020304" pitchFamily="18" charset="0"/>
              </a:rPr>
              <a:t> L , et al. Lancet: A high precision medication event extraction system for clinical text[J]. Journal of the American Medical Informatics Association, 2010, 17(5):563-567.</a:t>
            </a:r>
          </a:p>
          <a:p>
            <a:r>
              <a:rPr lang="en-US" sz="1050" dirty="0">
                <a:cs typeface="Times New Roman" panose="02020603050405020304" pitchFamily="18" charset="0"/>
              </a:rPr>
              <a:t>Wei Q, Ji Z, Li Z, et al. A study of deep learning approaches for medication and adverse drug event extraction from clinical text[J]. Journal of the American Medical Informatics Association, 2019.</a:t>
            </a:r>
          </a:p>
          <a:p>
            <a:r>
              <a:rPr lang="en-US" sz="1050" dirty="0">
                <a:cs typeface="Times New Roman" panose="02020603050405020304" pitchFamily="18" charset="0"/>
              </a:rPr>
              <a:t>Wang H , Zhang W , Zeng Q , et al. Extracting important information from Chinese Operation Notes with natural language processing methods[J]. Journal of Biomedical Informatics, 2014, 48:130-136.</a:t>
            </a:r>
          </a:p>
          <a:p>
            <a:r>
              <a:rPr lang="en-US" sz="1050" dirty="0">
                <a:cs typeface="Times New Roman" panose="02020603050405020304" pitchFamily="18" charset="0"/>
              </a:rPr>
              <a:t>E. Ouyang, Y. Li, L. Jin, Z. Li, and X. Zhang, Exploring n-gram character presentation in bidirectional RNN-CRF for </a:t>
            </a:r>
            <a:r>
              <a:rPr lang="en-US" sz="1050" dirty="0" err="1">
                <a:cs typeface="Times New Roman" panose="02020603050405020304" pitchFamily="18" charset="0"/>
              </a:rPr>
              <a:t>chinese</a:t>
            </a:r>
            <a:r>
              <a:rPr lang="en-US" sz="1050" dirty="0">
                <a:cs typeface="Times New Roman" panose="02020603050405020304" pitchFamily="18" charset="0"/>
              </a:rPr>
              <a:t> clinical named entity recognition, in CEUR Workshop Proceedings, vol. 1976, Chengdu, China, 2017, pp. 37 – 42.</a:t>
            </a:r>
          </a:p>
          <a:p>
            <a:r>
              <a:rPr lang="en-US" sz="1050" dirty="0">
                <a:cs typeface="Times New Roman" panose="02020603050405020304" pitchFamily="18" charset="0"/>
              </a:rPr>
              <a:t>Lei J , Tang B , Lu X , et al. A comprehensive study of named entity recognition in Chinese clinical text[J]. Journal of the American Medical Informatics Association, 2014, 21(5):808-814.</a:t>
            </a:r>
          </a:p>
          <a:p>
            <a:r>
              <a:rPr lang="en-US" sz="1050" dirty="0" err="1">
                <a:cs typeface="Times New Roman" panose="02020603050405020304" pitchFamily="18" charset="0"/>
              </a:rPr>
              <a:t>Koleck</a:t>
            </a:r>
            <a:r>
              <a:rPr lang="en-US" sz="1050" dirty="0">
                <a:cs typeface="Times New Roman" panose="02020603050405020304" pitchFamily="18" charset="0"/>
              </a:rPr>
              <a:t> T A, </a:t>
            </a:r>
            <a:r>
              <a:rPr lang="en-US" sz="1050" dirty="0" err="1">
                <a:cs typeface="Times New Roman" panose="02020603050405020304" pitchFamily="18" charset="0"/>
              </a:rPr>
              <a:t>Dreisbach</a:t>
            </a:r>
            <a:r>
              <a:rPr lang="en-US" sz="1050" dirty="0">
                <a:cs typeface="Times New Roman" panose="02020603050405020304" pitchFamily="18" charset="0"/>
              </a:rPr>
              <a:t> C, Bourne P E, et al. Natural language processing of symptoms documented in free-text narratives of electronic health records: a systematic review[J]. Journal of the American Medical Informatics Association, 2019, 26(4): 364-379.</a:t>
            </a:r>
          </a:p>
          <a:p>
            <a:endParaRPr lang="en-US" sz="1050" dirty="0">
              <a:cs typeface="Times New Roman" panose="02020603050405020304" pitchFamily="18" charset="0"/>
            </a:endParaRPr>
          </a:p>
        </p:txBody>
      </p:sp>
    </p:spTree>
    <p:extLst>
      <p:ext uri="{BB962C8B-B14F-4D97-AF65-F5344CB8AC3E}">
        <p14:creationId xmlns:p14="http://schemas.microsoft.com/office/powerpoint/2010/main" val="2478140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3"/>
          <p:cNvSpPr>
            <a:spLocks noChangeArrowheads="1"/>
          </p:cNvSpPr>
          <p:nvPr/>
        </p:nvSpPr>
        <p:spPr bwMode="auto">
          <a:xfrm>
            <a:off x="1675437" y="2996849"/>
            <a:ext cx="55818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algn="ctr"/>
            <a:r>
              <a:rPr lang="en-US" sz="4000" dirty="0">
                <a:solidFill>
                  <a:schemeClr val="bg1"/>
                </a:solidFill>
                <a:cs typeface="Times New Roman" panose="02020603050405020304" pitchFamily="18" charset="0"/>
              </a:rPr>
              <a:t>Experiment</a:t>
            </a:r>
          </a:p>
        </p:txBody>
      </p:sp>
    </p:spTree>
    <p:extLst>
      <p:ext uri="{BB962C8B-B14F-4D97-AF65-F5344CB8AC3E}">
        <p14:creationId xmlns:p14="http://schemas.microsoft.com/office/powerpoint/2010/main" val="35961599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1131094"/>
            <a:ext cx="7886700" cy="994172"/>
          </a:xfrm>
          <a:prstGeom prst="rect">
            <a:avLst/>
          </a:prstGeom>
        </p:spPr>
        <p:txBody>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Experiment- </a:t>
            </a:r>
            <a:r>
              <a:rPr lang="en-US" sz="3300" b="1" dirty="0">
                <a:latin typeface="Times New Roman" panose="02020603050405020304" pitchFamily="18" charset="0"/>
                <a:cs typeface="Times New Roman" panose="02020603050405020304" pitchFamily="18" charset="0"/>
              </a:rPr>
              <a:t>medical sentence category</a:t>
            </a:r>
          </a:p>
        </p:txBody>
      </p:sp>
      <p:sp>
        <p:nvSpPr>
          <p:cNvPr id="3" name="Content Placeholder 2"/>
          <p:cNvSpPr txBox="1">
            <a:spLocks/>
          </p:cNvSpPr>
          <p:nvPr/>
        </p:nvSpPr>
        <p:spPr>
          <a:xfrm>
            <a:off x="628650" y="2037868"/>
            <a:ext cx="7886700" cy="3819645"/>
          </a:xfrm>
          <a:prstGeom prst="rect">
            <a:avLst/>
          </a:prstGeom>
        </p:spPr>
        <p:txBody>
          <a:bodyPr>
            <a:normAutofit/>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1500" b="1" dirty="0">
                <a:latin typeface="Times New Roman" panose="02020603050405020304" pitchFamily="18" charset="0"/>
                <a:cs typeface="Times New Roman" panose="02020603050405020304" pitchFamily="18" charset="0"/>
              </a:rPr>
              <a:t>试验名称</a:t>
            </a:r>
            <a:r>
              <a:rPr lang="zh-CN" altLang="en-US" sz="1500" dirty="0">
                <a:latin typeface="Times New Roman" panose="02020603050405020304" pitchFamily="18" charset="0"/>
                <a:cs typeface="Times New Roman" panose="02020603050405020304" pitchFamily="18" charset="0"/>
              </a:rPr>
              <a:t>：中文筛选标准句子分类</a:t>
            </a:r>
            <a:endParaRPr lang="en-US" altLang="zh-CN" sz="1500" dirty="0">
              <a:latin typeface="Times New Roman" panose="02020603050405020304" pitchFamily="18" charset="0"/>
              <a:cs typeface="Times New Roman" panose="02020603050405020304" pitchFamily="18" charset="0"/>
            </a:endParaRPr>
          </a:p>
          <a:p>
            <a:r>
              <a:rPr lang="zh-CN" altLang="en-US" sz="1500" b="1" dirty="0">
                <a:latin typeface="Times New Roman" panose="02020603050405020304" pitchFamily="18" charset="0"/>
                <a:cs typeface="Times New Roman" panose="02020603050405020304" pitchFamily="18" charset="0"/>
              </a:rPr>
              <a:t>来源</a:t>
            </a:r>
            <a:r>
              <a:rPr lang="zh-CN" altLang="en-US" sz="1500" dirty="0">
                <a:latin typeface="Times New Roman" panose="02020603050405020304" pitchFamily="18" charset="0"/>
                <a:cs typeface="Times New Roman" panose="02020603050405020304" pitchFamily="18" charset="0"/>
              </a:rPr>
              <a:t>：中文临床试验注册网站 （</a:t>
            </a:r>
            <a:r>
              <a:rPr lang="en-US" altLang="zh-CN" sz="1500" dirty="0">
                <a:latin typeface="Times New Roman" panose="02020603050405020304" pitchFamily="18" charset="0"/>
                <a:cs typeface="Times New Roman" panose="02020603050405020304" pitchFamily="18" charset="0"/>
                <a:hlinkClick r:id="rId3"/>
              </a:rPr>
              <a:t>http://chictr.org.cn/</a:t>
            </a:r>
            <a:r>
              <a:rPr lang="zh-CN" altLang="en-US" sz="1500" dirty="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r>
              <a:rPr lang="zh-CN" altLang="en-US" sz="1500" b="1" dirty="0">
                <a:latin typeface="Times New Roman" panose="02020603050405020304" pitchFamily="18" charset="0"/>
                <a:cs typeface="Times New Roman" panose="02020603050405020304" pitchFamily="18" charset="0"/>
              </a:rPr>
              <a:t>特点</a:t>
            </a:r>
            <a:r>
              <a:rPr lang="zh-CN" altLang="en-US" sz="1500" dirty="0">
                <a:latin typeface="Times New Roman" panose="02020603050405020304" pitchFamily="18" charset="0"/>
                <a:cs typeface="Times New Roman" panose="02020603050405020304" pitchFamily="18" charset="0"/>
              </a:rPr>
              <a:t>：自由文本，非结构化，类型多样</a:t>
            </a:r>
            <a:endParaRPr lang="en-US" altLang="zh-CN" sz="1500" dirty="0">
              <a:latin typeface="Times New Roman" panose="02020603050405020304" pitchFamily="18" charset="0"/>
              <a:cs typeface="Times New Roman" panose="02020603050405020304" pitchFamily="18" charset="0"/>
            </a:endParaRPr>
          </a:p>
          <a:p>
            <a:r>
              <a:rPr lang="zh-CN" altLang="en-US" sz="1500" b="1" dirty="0">
                <a:latin typeface="Times New Roman" panose="02020603050405020304" pitchFamily="18" charset="0"/>
                <a:cs typeface="Times New Roman" panose="02020603050405020304" pitchFamily="18" charset="0"/>
              </a:rPr>
              <a:t>数量</a:t>
            </a:r>
            <a:r>
              <a:rPr lang="zh-CN" altLang="en-US" sz="1500" dirty="0">
                <a:latin typeface="Times New Roman" panose="02020603050405020304" pitchFamily="18" charset="0"/>
                <a:cs typeface="Times New Roman" panose="02020603050405020304" pitchFamily="18" charset="0"/>
              </a:rPr>
              <a:t>：</a:t>
            </a:r>
            <a:r>
              <a:rPr lang="en-US" altLang="zh-CN" sz="1500" dirty="0">
                <a:latin typeface="Times New Roman" panose="02020603050405020304" pitchFamily="18" charset="0"/>
                <a:cs typeface="Times New Roman" panose="02020603050405020304" pitchFamily="18" charset="0"/>
              </a:rPr>
              <a:t>13053</a:t>
            </a:r>
            <a:r>
              <a:rPr lang="zh-CN" altLang="en-US" sz="1500" dirty="0">
                <a:latin typeface="Times New Roman" panose="02020603050405020304" pitchFamily="18" charset="0"/>
                <a:cs typeface="Times New Roman" panose="02020603050405020304" pitchFamily="18" charset="0"/>
              </a:rPr>
              <a:t>条</a:t>
            </a:r>
            <a:endParaRPr lang="en-US" altLang="zh-CN" sz="1500" dirty="0">
              <a:latin typeface="Times New Roman" panose="02020603050405020304" pitchFamily="18" charset="0"/>
              <a:cs typeface="Times New Roman" panose="02020603050405020304" pitchFamily="18" charset="0"/>
            </a:endParaRPr>
          </a:p>
          <a:p>
            <a:r>
              <a:rPr lang="zh-CN" altLang="en-US" sz="1500" b="1" dirty="0">
                <a:latin typeface="Times New Roman" panose="02020603050405020304" pitchFamily="18" charset="0"/>
                <a:cs typeface="Times New Roman" panose="02020603050405020304" pitchFamily="18" charset="0"/>
              </a:rPr>
              <a:t>适用于</a:t>
            </a:r>
            <a:r>
              <a:rPr lang="zh-CN" altLang="en-US" sz="1500" dirty="0">
                <a:latin typeface="Times New Roman" panose="02020603050405020304" pitchFamily="18" charset="0"/>
                <a:cs typeface="Times New Roman" panose="02020603050405020304" pitchFamily="18" charset="0"/>
              </a:rPr>
              <a:t>：分类问题</a:t>
            </a:r>
            <a:endParaRPr lang="en-US" altLang="zh-CN" sz="1500" dirty="0">
              <a:latin typeface="Times New Roman" panose="02020603050405020304" pitchFamily="18" charset="0"/>
              <a:cs typeface="Times New Roman" panose="02020603050405020304" pitchFamily="18" charset="0"/>
            </a:endParaRPr>
          </a:p>
          <a:p>
            <a:r>
              <a:rPr lang="zh-CN" altLang="en-US" sz="1500" b="1" dirty="0">
                <a:latin typeface="Times New Roman" panose="02020603050405020304" pitchFamily="18" charset="0"/>
                <a:cs typeface="Times New Roman" panose="02020603050405020304" pitchFamily="18" charset="0"/>
              </a:rPr>
              <a:t>目标</a:t>
            </a:r>
            <a:r>
              <a:rPr lang="zh-CN" altLang="en-US" sz="1500" dirty="0">
                <a:latin typeface="Times New Roman" panose="02020603050405020304" pitchFamily="18" charset="0"/>
                <a:cs typeface="Times New Roman" panose="02020603050405020304" pitchFamily="18" charset="0"/>
              </a:rPr>
              <a:t>：基于数据集的特点，将文本转换为特征向量，来对文本进行分类</a:t>
            </a:r>
            <a:endParaRPr lang="en-US" altLang="zh-CN" sz="1500" dirty="0">
              <a:latin typeface="Times New Roman" panose="02020603050405020304" pitchFamily="18" charset="0"/>
              <a:cs typeface="Times New Roman" panose="02020603050405020304" pitchFamily="18" charset="0"/>
            </a:endParaRPr>
          </a:p>
          <a:p>
            <a:r>
              <a:rPr lang="zh-CN" altLang="en-US" sz="1500" b="1" dirty="0">
                <a:latin typeface="Times New Roman" panose="02020603050405020304" pitchFamily="18" charset="0"/>
                <a:cs typeface="Times New Roman" panose="02020603050405020304" pitchFamily="18" charset="0"/>
              </a:rPr>
              <a:t>开发工具</a:t>
            </a:r>
            <a:r>
              <a:rPr lang="zh-CN" altLang="en-US" sz="1500" dirty="0">
                <a:latin typeface="Times New Roman" panose="02020603050405020304" pitchFamily="18" charset="0"/>
                <a:cs typeface="Times New Roman" panose="02020603050405020304" pitchFamily="18" charset="0"/>
              </a:rPr>
              <a:t>：</a:t>
            </a:r>
            <a:r>
              <a:rPr lang="en-US" altLang="zh-CN" sz="1500" dirty="0">
                <a:latin typeface="Times New Roman" panose="02020603050405020304" pitchFamily="18" charset="0"/>
                <a:cs typeface="Times New Roman" panose="02020603050405020304" pitchFamily="18" charset="0"/>
              </a:rPr>
              <a:t>Anaconda3 </a:t>
            </a:r>
            <a:r>
              <a:rPr lang="zh-CN" altLang="en-US" sz="1500" dirty="0">
                <a:latin typeface="Times New Roman" panose="02020603050405020304" pitchFamily="18" charset="0"/>
                <a:cs typeface="Times New Roman" panose="02020603050405020304" pitchFamily="18" charset="0"/>
              </a:rPr>
              <a:t>的 </a:t>
            </a:r>
            <a:r>
              <a:rPr lang="en-US" altLang="zh-CN" sz="1500" dirty="0" err="1">
                <a:latin typeface="Times New Roman" panose="02020603050405020304" pitchFamily="18" charset="0"/>
                <a:cs typeface="Times New Roman" panose="02020603050405020304" pitchFamily="18" charset="0"/>
              </a:rPr>
              <a:t>Jupyter</a:t>
            </a:r>
            <a:r>
              <a:rPr lang="en-US" altLang="zh-CN" sz="1500" dirty="0">
                <a:latin typeface="Times New Roman" panose="02020603050405020304" pitchFamily="18" charset="0"/>
                <a:cs typeface="Times New Roman" panose="02020603050405020304" pitchFamily="18" charset="0"/>
              </a:rPr>
              <a:t> notebook</a:t>
            </a:r>
          </a:p>
          <a:p>
            <a:r>
              <a:rPr lang="zh-CN" altLang="en-US" sz="1500" b="1" dirty="0">
                <a:latin typeface="Times New Roman" panose="02020603050405020304" pitchFamily="18" charset="0"/>
                <a:cs typeface="Times New Roman" panose="02020603050405020304" pitchFamily="18" charset="0"/>
              </a:rPr>
              <a:t>实现思路：</a:t>
            </a:r>
            <a:r>
              <a:rPr lang="zh-CN" altLang="en-US" sz="1500" dirty="0">
                <a:latin typeface="Times New Roman" panose="02020603050405020304" pitchFamily="18" charset="0"/>
                <a:cs typeface="Times New Roman" panose="02020603050405020304" pitchFamily="18" charset="0"/>
              </a:rPr>
              <a:t>首先观察数据，将数据按照</a:t>
            </a:r>
            <a:r>
              <a:rPr lang="en-US" altLang="zh-CN" sz="1500" dirty="0">
                <a:latin typeface="Times New Roman" panose="02020603050405020304" pitchFamily="18" charset="0"/>
                <a:cs typeface="Times New Roman" panose="02020603050405020304" pitchFamily="18" charset="0"/>
              </a:rPr>
              <a:t>4:1</a:t>
            </a:r>
            <a:r>
              <a:rPr lang="zh-CN" altLang="en-US" sz="1500" dirty="0">
                <a:latin typeface="Times New Roman" panose="02020603050405020304" pitchFamily="18" charset="0"/>
                <a:cs typeface="Times New Roman" panose="02020603050405020304" pitchFamily="18" charset="0"/>
              </a:rPr>
              <a:t>的比例分为训练集和测试集，然后通过观察数据特征，构建特征向量，使用</a:t>
            </a:r>
            <a:r>
              <a:rPr lang="en-US" altLang="zh-CN" sz="1500" dirty="0" err="1">
                <a:latin typeface="Times New Roman" panose="02020603050405020304" pitchFamily="18" charset="0"/>
                <a:cs typeface="Times New Roman" panose="02020603050405020304" pitchFamily="18" charset="0"/>
              </a:rPr>
              <a:t>Sklearn</a:t>
            </a:r>
            <a:r>
              <a:rPr lang="zh-CN" altLang="en-US" sz="1500" dirty="0">
                <a:latin typeface="Times New Roman" panose="02020603050405020304" pitchFamily="18" charset="0"/>
                <a:cs typeface="Times New Roman" panose="02020603050405020304" pitchFamily="18" charset="0"/>
              </a:rPr>
              <a:t>包的</a:t>
            </a:r>
            <a:r>
              <a:rPr lang="en-US" altLang="zh-CN" sz="1500" dirty="0">
                <a:latin typeface="Times New Roman" panose="02020603050405020304" pitchFamily="18" charset="0"/>
                <a:cs typeface="Times New Roman" panose="02020603050405020304" pitchFamily="18" charset="0"/>
              </a:rPr>
              <a:t>SVM</a:t>
            </a:r>
            <a:r>
              <a:rPr lang="zh-CN" altLang="en-US" sz="1500" dirty="0">
                <a:latin typeface="Times New Roman" panose="02020603050405020304" pitchFamily="18" charset="0"/>
                <a:cs typeface="Times New Roman" panose="02020603050405020304" pitchFamily="18" charset="0"/>
              </a:rPr>
              <a:t>算法进行训练，调用预测函数对</a:t>
            </a:r>
            <a:r>
              <a:rPr lang="en-US" altLang="zh-CN" sz="1500" dirty="0">
                <a:latin typeface="Times New Roman" panose="02020603050405020304" pitchFamily="18" charset="0"/>
                <a:cs typeface="Times New Roman" panose="02020603050405020304" pitchFamily="18" charset="0"/>
              </a:rPr>
              <a:t>		         </a:t>
            </a:r>
            <a:r>
              <a:rPr lang="zh-CN" altLang="en-US" sz="1500" dirty="0">
                <a:latin typeface="Times New Roman" panose="02020603050405020304" pitchFamily="18" charset="0"/>
                <a:cs typeface="Times New Roman" panose="02020603050405020304" pitchFamily="18" charset="0"/>
              </a:rPr>
              <a:t>测试集进行预测，将结果与原始值进行比较，并评估准确度</a:t>
            </a:r>
            <a:endParaRPr lang="en-US" altLang="zh-CN" sz="1500" dirty="0">
              <a:latin typeface="Times New Roman" panose="02020603050405020304" pitchFamily="18" charset="0"/>
              <a:cs typeface="Times New Roman" panose="02020603050405020304" pitchFamily="18" charset="0"/>
            </a:endParaRPr>
          </a:p>
          <a:p>
            <a:pPr marL="0" indent="0">
              <a:buNone/>
            </a:pPr>
            <a:endParaRPr lang="en-US" altLang="zh-CN" sz="1500" dirty="0">
              <a:latin typeface="Times New Roman" panose="02020603050405020304" pitchFamily="18" charset="0"/>
              <a:cs typeface="Times New Roman" panose="02020603050405020304" pitchFamily="18" charset="0"/>
            </a:endParaRPr>
          </a:p>
          <a:p>
            <a:r>
              <a:rPr lang="zh-CN" altLang="en-US" sz="1500" dirty="0">
                <a:latin typeface="Times New Roman" panose="02020603050405020304" pitchFamily="18" charset="0"/>
                <a:cs typeface="Times New Roman" panose="02020603050405020304" pitchFamily="18" charset="0"/>
              </a:rPr>
              <a:t>具体操作见附件</a:t>
            </a:r>
            <a:r>
              <a:rPr lang="en-US" altLang="zh-CN" sz="1500" dirty="0">
                <a:latin typeface="Times New Roman" panose="02020603050405020304" pitchFamily="18" charset="0"/>
                <a:cs typeface="Times New Roman" panose="02020603050405020304" pitchFamily="18" charset="0"/>
              </a:rPr>
              <a:t>word</a:t>
            </a:r>
            <a:r>
              <a:rPr lang="zh-CN" altLang="en-US" sz="1500" dirty="0">
                <a:latin typeface="Times New Roman" panose="02020603050405020304" pitchFamily="18" charset="0"/>
                <a:cs typeface="Times New Roman" panose="02020603050405020304" pitchFamily="18" charset="0"/>
              </a:rPr>
              <a:t>文档！</a:t>
            </a:r>
            <a:endParaRPr lang="en-US" altLang="zh-CN"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61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自然语言处理</a:t>
            </a:r>
            <a:r>
              <a:rPr lang="en-US" sz="3300" b="1" dirty="0">
                <a:latin typeface="Times New Roman" panose="02020603050405020304" pitchFamily="18" charset="0"/>
                <a:cs typeface="Times New Roman" panose="02020603050405020304" pitchFamily="18" charset="0"/>
              </a:rPr>
              <a:t> &amp; </a:t>
            </a:r>
            <a:r>
              <a:rPr lang="zh-CN" altLang="en-US" sz="3300" b="1" dirty="0">
                <a:latin typeface="Times New Roman" panose="02020603050405020304" pitchFamily="18" charset="0"/>
                <a:cs typeface="Times New Roman" panose="02020603050405020304" pitchFamily="18" charset="0"/>
              </a:rPr>
              <a:t>医学自然语言处理</a:t>
            </a:r>
            <a:endParaRPr lang="en-US" sz="3300" b="1"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628650" y="2020507"/>
            <a:ext cx="7886700" cy="3469466"/>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zh-CN" altLang="en-US" sz="2400" b="1" dirty="0">
                <a:latin typeface="Times New Roman" panose="02020603050405020304" pitchFamily="18" charset="0"/>
                <a:cs typeface="Times New Roman" panose="02020603050405020304" pitchFamily="18" charset="0"/>
              </a:rPr>
              <a:t>自然语言处理（</a:t>
            </a:r>
            <a:r>
              <a:rPr lang="en-US" altLang="zh-CN" sz="2400" b="1" dirty="0">
                <a:latin typeface="Times New Roman" panose="02020603050405020304" pitchFamily="18" charset="0"/>
                <a:cs typeface="Times New Roman" panose="02020603050405020304" pitchFamily="18" charset="0"/>
              </a:rPr>
              <a:t>NLP</a:t>
            </a:r>
            <a:r>
              <a:rPr lang="zh-CN" altLang="en-US"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是计算机科学，信息工程和人工智能的子领域，涉及计算机和人类（自然）语言之间的交互，特别是如何对计算机进行编程以处理和分析大量</a:t>
            </a:r>
            <a:r>
              <a:rPr lang="zh-CN" altLang="en-US" sz="2400" b="1" dirty="0">
                <a:latin typeface="Times New Roman" panose="02020603050405020304" pitchFamily="18" charset="0"/>
                <a:cs typeface="Times New Roman" panose="02020603050405020304" pitchFamily="18" charset="0"/>
              </a:rPr>
              <a:t>自然语言数据。</a:t>
            </a:r>
            <a:endParaRPr lang="en-US" altLang="zh-CN" sz="2400" b="1" dirty="0">
              <a:latin typeface="Times New Roman" panose="02020603050405020304" pitchFamily="18" charset="0"/>
              <a:cs typeface="Times New Roman" panose="02020603050405020304" pitchFamily="18" charset="0"/>
            </a:endParaRPr>
          </a:p>
          <a:p>
            <a:pPr marL="0" indent="0" algn="r">
              <a:buNone/>
            </a:pPr>
            <a:r>
              <a:rPr lang="en-US" sz="2400" dirty="0">
                <a:latin typeface="Times New Roman" panose="02020603050405020304" pitchFamily="18" charset="0"/>
                <a:cs typeface="Times New Roman" panose="02020603050405020304" pitchFamily="18" charset="0"/>
              </a:rPr>
              <a:t>-Wikipedia</a:t>
            </a:r>
          </a:p>
          <a:p>
            <a:endParaRPr lang="en-US" sz="2400"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医学自然语言处理</a:t>
            </a:r>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如何对计算机进行编程以处理和分析大量</a:t>
            </a:r>
            <a:r>
              <a:rPr lang="zh-CN" altLang="en-US" sz="2400" b="1" dirty="0">
                <a:latin typeface="Times New Roman" panose="02020603050405020304" pitchFamily="18" charset="0"/>
                <a:cs typeface="Times New Roman" panose="02020603050405020304" pitchFamily="18" charset="0"/>
              </a:rPr>
              <a:t>医学自然语言数据</a:t>
            </a:r>
            <a:r>
              <a:rPr lang="zh-C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30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131094"/>
            <a:ext cx="7886700" cy="994172"/>
          </a:xfrm>
          <a:prstGeom prst="rect">
            <a:avLst/>
          </a:prstGeom>
        </p:spPr>
        <p:txBody>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Timeline of NLP development</a:t>
            </a:r>
          </a:p>
        </p:txBody>
      </p:sp>
      <p:sp>
        <p:nvSpPr>
          <p:cNvPr id="5" name="椭圆 2"/>
          <p:cNvSpPr/>
          <p:nvPr/>
        </p:nvSpPr>
        <p:spPr>
          <a:xfrm rot="21197541">
            <a:off x="1945388" y="1908872"/>
            <a:ext cx="1328225" cy="103483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椭圆 18"/>
          <p:cNvSpPr/>
          <p:nvPr/>
        </p:nvSpPr>
        <p:spPr>
          <a:xfrm rot="834452">
            <a:off x="2948840" y="3308891"/>
            <a:ext cx="1030998" cy="102438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椭圆 56"/>
          <p:cNvSpPr/>
          <p:nvPr/>
        </p:nvSpPr>
        <p:spPr>
          <a:xfrm rot="677199">
            <a:off x="486893" y="2277184"/>
            <a:ext cx="845256" cy="86238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aseline="-25000" dirty="0">
              <a:latin typeface="Times New Roman" panose="02020603050405020304" pitchFamily="18" charset="0"/>
              <a:cs typeface="Times New Roman" panose="02020603050405020304" pitchFamily="18" charset="0"/>
            </a:endParaRPr>
          </a:p>
        </p:txBody>
      </p:sp>
      <p:sp>
        <p:nvSpPr>
          <p:cNvPr id="10" name="椭圆 60"/>
          <p:cNvSpPr/>
          <p:nvPr/>
        </p:nvSpPr>
        <p:spPr>
          <a:xfrm rot="1222350">
            <a:off x="964408" y="4056106"/>
            <a:ext cx="1364552" cy="130252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Times New Roman" panose="02020603050405020304" pitchFamily="18" charset="0"/>
              <a:cs typeface="Times New Roman" panose="02020603050405020304" pitchFamily="18" charset="0"/>
            </a:endParaRPr>
          </a:p>
        </p:txBody>
      </p:sp>
      <p:cxnSp>
        <p:nvCxnSpPr>
          <p:cNvPr id="11" name="直接连接符 7"/>
          <p:cNvCxnSpPr>
            <a:cxnSpLocks/>
            <a:stCxn id="5" idx="2"/>
            <a:endCxn id="10" idx="0"/>
          </p:cNvCxnSpPr>
          <p:nvPr/>
        </p:nvCxnSpPr>
        <p:spPr>
          <a:xfrm flipH="1">
            <a:off x="1873403" y="2503860"/>
            <a:ext cx="76531" cy="1592983"/>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2" name="直接连接符 9"/>
          <p:cNvCxnSpPr>
            <a:cxnSpLocks/>
            <a:stCxn id="9" idx="5"/>
            <a:endCxn id="10" idx="1"/>
          </p:cNvCxnSpPr>
          <p:nvPr/>
        </p:nvCxnSpPr>
        <p:spPr>
          <a:xfrm>
            <a:off x="1142911" y="3065864"/>
            <a:ext cx="211823" cy="104185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3" name="直接连接符 11"/>
          <p:cNvCxnSpPr>
            <a:cxnSpLocks/>
            <a:stCxn id="5" idx="5"/>
            <a:endCxn id="6" idx="1"/>
          </p:cNvCxnSpPr>
          <p:nvPr/>
        </p:nvCxnSpPr>
        <p:spPr>
          <a:xfrm>
            <a:off x="3118619" y="2734802"/>
            <a:ext cx="78944" cy="647111"/>
          </a:xfrm>
          <a:prstGeom prst="line">
            <a:avLst/>
          </a:prstGeom>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532721" y="2509903"/>
            <a:ext cx="723276" cy="507831"/>
          </a:xfrm>
          <a:prstGeom prst="rect">
            <a:avLst/>
          </a:prstGeom>
          <a:noFill/>
        </p:spPr>
        <p:txBody>
          <a:bodyPr wrap="none" rtlCol="0">
            <a:spAutoFit/>
          </a:bodyPr>
          <a:lstStyle/>
          <a:p>
            <a:pPr algn="ctr"/>
            <a:r>
              <a:rPr lang="en-US" sz="1350" dirty="0">
                <a:latin typeface="Times New Roman" panose="02020603050405020304" pitchFamily="18" charset="0"/>
                <a:cs typeface="Times New Roman" panose="02020603050405020304" pitchFamily="18" charset="0"/>
              </a:rPr>
              <a:t>-1956</a:t>
            </a:r>
          </a:p>
          <a:p>
            <a:pPr algn="ctr"/>
            <a:r>
              <a:rPr lang="en-US" sz="1350" dirty="0">
                <a:latin typeface="Times New Roman" panose="02020603050405020304" pitchFamily="18" charset="0"/>
                <a:cs typeface="Times New Roman" panose="02020603050405020304" pitchFamily="18" charset="0"/>
              </a:rPr>
              <a:t>original</a:t>
            </a:r>
          </a:p>
        </p:txBody>
      </p:sp>
      <p:sp>
        <p:nvSpPr>
          <p:cNvPr id="15" name="Rectangle 14"/>
          <p:cNvSpPr/>
          <p:nvPr/>
        </p:nvSpPr>
        <p:spPr>
          <a:xfrm>
            <a:off x="889158" y="4454795"/>
            <a:ext cx="1520432" cy="507831"/>
          </a:xfrm>
          <a:prstGeom prst="rect">
            <a:avLst/>
          </a:prstGeom>
        </p:spPr>
        <p:txBody>
          <a:bodyPr wrap="square">
            <a:spAutoFit/>
          </a:bodyPr>
          <a:lstStyle/>
          <a:p>
            <a:pPr algn="ctr"/>
            <a:r>
              <a:rPr lang="en-US" sz="1350" dirty="0">
                <a:solidFill>
                  <a:srgbClr val="2F2F2F"/>
                </a:solidFill>
                <a:latin typeface="Times New Roman" panose="02020603050405020304" pitchFamily="18" charset="0"/>
                <a:cs typeface="Times New Roman" panose="02020603050405020304" pitchFamily="18" charset="0"/>
              </a:rPr>
              <a:t>1957-1970</a:t>
            </a:r>
          </a:p>
          <a:p>
            <a:pPr algn="ctr"/>
            <a:r>
              <a:rPr lang="en-US" sz="1350" dirty="0">
                <a:latin typeface="Times New Roman" panose="02020603050405020304" pitchFamily="18" charset="0"/>
                <a:cs typeface="Times New Roman" panose="02020603050405020304" pitchFamily="18" charset="0"/>
              </a:rPr>
              <a:t>rapid development</a:t>
            </a:r>
          </a:p>
        </p:txBody>
      </p:sp>
      <p:sp>
        <p:nvSpPr>
          <p:cNvPr id="16" name="Rectangle 15"/>
          <p:cNvSpPr/>
          <p:nvPr/>
        </p:nvSpPr>
        <p:spPr>
          <a:xfrm>
            <a:off x="1936736" y="2065498"/>
            <a:ext cx="1382110" cy="507831"/>
          </a:xfrm>
          <a:prstGeom prst="rect">
            <a:avLst/>
          </a:prstGeom>
        </p:spPr>
        <p:txBody>
          <a:bodyPr wrap="none">
            <a:spAutoFit/>
          </a:bodyPr>
          <a:lstStyle/>
          <a:p>
            <a:pPr algn="ctr"/>
            <a:r>
              <a:rPr lang="en-US" sz="1350" dirty="0">
                <a:solidFill>
                  <a:srgbClr val="2F2F2F"/>
                </a:solidFill>
                <a:latin typeface="Times New Roman" panose="02020603050405020304" pitchFamily="18" charset="0"/>
                <a:cs typeface="Times New Roman" panose="02020603050405020304" pitchFamily="18" charset="0"/>
              </a:rPr>
              <a:t>1971-1993</a:t>
            </a:r>
          </a:p>
          <a:p>
            <a:pPr algn="ctr"/>
            <a:r>
              <a:rPr lang="en-US" sz="1350" dirty="0">
                <a:latin typeface="Times New Roman" panose="02020603050405020304" pitchFamily="18" charset="0"/>
                <a:cs typeface="Times New Roman" panose="02020603050405020304" pitchFamily="18" charset="0"/>
              </a:rPr>
              <a:t>low development</a:t>
            </a:r>
          </a:p>
        </p:txBody>
      </p:sp>
      <p:sp>
        <p:nvSpPr>
          <p:cNvPr id="17" name="Rectangle 16"/>
          <p:cNvSpPr/>
          <p:nvPr/>
        </p:nvSpPr>
        <p:spPr>
          <a:xfrm>
            <a:off x="2957745" y="3532513"/>
            <a:ext cx="1077568" cy="507831"/>
          </a:xfrm>
          <a:prstGeom prst="rect">
            <a:avLst/>
          </a:prstGeom>
        </p:spPr>
        <p:txBody>
          <a:bodyPr wrap="square">
            <a:spAutoFit/>
          </a:bodyPr>
          <a:lstStyle/>
          <a:p>
            <a:pPr algn="ctr"/>
            <a:r>
              <a:rPr lang="en-US" sz="1350" dirty="0">
                <a:solidFill>
                  <a:srgbClr val="2F2F2F"/>
                </a:solidFill>
                <a:latin typeface="Times New Roman" panose="02020603050405020304" pitchFamily="18" charset="0"/>
                <a:cs typeface="Times New Roman" panose="02020603050405020304" pitchFamily="18" charset="0"/>
              </a:rPr>
              <a:t>1994-</a:t>
            </a:r>
          </a:p>
          <a:p>
            <a:pPr algn="ctr"/>
            <a:r>
              <a:rPr lang="en-US" sz="1350" dirty="0">
                <a:latin typeface="Times New Roman" panose="02020603050405020304" pitchFamily="18" charset="0"/>
                <a:cs typeface="Times New Roman" panose="02020603050405020304" pitchFamily="18" charset="0"/>
              </a:rPr>
              <a:t>development</a:t>
            </a:r>
          </a:p>
        </p:txBody>
      </p:sp>
      <p:cxnSp>
        <p:nvCxnSpPr>
          <p:cNvPr id="18" name="Shape 704"/>
          <p:cNvCxnSpPr/>
          <p:nvPr/>
        </p:nvCxnSpPr>
        <p:spPr>
          <a:xfrm>
            <a:off x="3987458" y="3834245"/>
            <a:ext cx="5318807" cy="0"/>
          </a:xfrm>
          <a:prstGeom prst="straightConnector1">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9" name="Shape 1585"/>
          <p:cNvCxnSpPr/>
          <p:nvPr/>
        </p:nvCxnSpPr>
        <p:spPr>
          <a:xfrm flipV="1">
            <a:off x="4428271" y="3663082"/>
            <a:ext cx="14189" cy="1110848"/>
          </a:xfrm>
          <a:prstGeom prst="straightConnector1">
            <a:avLst/>
          </a:prstGeom>
          <a:noFill/>
          <a:ln w="9525" cap="flat" cmpd="sng">
            <a:solidFill>
              <a:schemeClr val="accent5"/>
            </a:solidFill>
            <a:prstDash val="dash"/>
            <a:miter/>
            <a:headEnd type="none" w="med" len="med"/>
            <a:tailEnd type="none" w="med" len="med"/>
          </a:ln>
        </p:spPr>
      </p:cxnSp>
      <p:sp>
        <p:nvSpPr>
          <p:cNvPr id="20" name="TextBox 19"/>
          <p:cNvSpPr txBox="1"/>
          <p:nvPr/>
        </p:nvSpPr>
        <p:spPr>
          <a:xfrm>
            <a:off x="4197682" y="3389018"/>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2001</a:t>
            </a:r>
          </a:p>
        </p:txBody>
      </p:sp>
      <p:sp>
        <p:nvSpPr>
          <p:cNvPr id="21" name="Rectangle 20"/>
          <p:cNvSpPr/>
          <p:nvPr/>
        </p:nvSpPr>
        <p:spPr>
          <a:xfrm>
            <a:off x="3786865" y="4789170"/>
            <a:ext cx="1272716" cy="784830"/>
          </a:xfrm>
          <a:prstGeom prst="rect">
            <a:avLst/>
          </a:prstGeom>
        </p:spPr>
        <p:txBody>
          <a:bodyPr wrap="square">
            <a:spAutoFit/>
          </a:bodyPr>
          <a:lstStyle/>
          <a:p>
            <a:pPr algn="ctr"/>
            <a:r>
              <a:rPr lang="en-US" sz="1500" dirty="0">
                <a:solidFill>
                  <a:srgbClr val="2F2F2F"/>
                </a:solidFill>
                <a:latin typeface="Times New Roman" panose="02020603050405020304" pitchFamily="18" charset="0"/>
                <a:cs typeface="Times New Roman" panose="02020603050405020304" pitchFamily="18" charset="0"/>
              </a:rPr>
              <a:t>Neural-language models</a:t>
            </a:r>
          </a:p>
        </p:txBody>
      </p:sp>
      <p:cxnSp>
        <p:nvCxnSpPr>
          <p:cNvPr id="22" name="Shape 1585"/>
          <p:cNvCxnSpPr/>
          <p:nvPr/>
        </p:nvCxnSpPr>
        <p:spPr>
          <a:xfrm flipV="1">
            <a:off x="5062642" y="2910724"/>
            <a:ext cx="14189" cy="1110848"/>
          </a:xfrm>
          <a:prstGeom prst="straightConnector1">
            <a:avLst/>
          </a:prstGeom>
          <a:noFill/>
          <a:ln w="9525" cap="flat" cmpd="sng">
            <a:solidFill>
              <a:schemeClr val="accent5"/>
            </a:solidFill>
            <a:prstDash val="dash"/>
            <a:miter/>
            <a:headEnd type="none" w="med" len="med"/>
            <a:tailEnd type="none" w="med" len="med"/>
          </a:ln>
        </p:spPr>
      </p:cxnSp>
      <p:cxnSp>
        <p:nvCxnSpPr>
          <p:cNvPr id="23" name="Shape 1585"/>
          <p:cNvCxnSpPr/>
          <p:nvPr/>
        </p:nvCxnSpPr>
        <p:spPr>
          <a:xfrm flipV="1">
            <a:off x="5637138" y="3678204"/>
            <a:ext cx="170" cy="1438911"/>
          </a:xfrm>
          <a:prstGeom prst="straightConnector1">
            <a:avLst/>
          </a:prstGeom>
          <a:noFill/>
          <a:ln w="9525" cap="flat" cmpd="sng">
            <a:solidFill>
              <a:schemeClr val="accent5"/>
            </a:solidFill>
            <a:prstDash val="dash"/>
            <a:miter/>
            <a:headEnd type="none" w="med" len="med"/>
            <a:tailEnd type="none" w="med" len="med"/>
          </a:ln>
        </p:spPr>
      </p:cxnSp>
      <p:cxnSp>
        <p:nvCxnSpPr>
          <p:cNvPr id="24" name="Shape 1585"/>
          <p:cNvCxnSpPr>
            <a:endCxn id="38" idx="2"/>
          </p:cNvCxnSpPr>
          <p:nvPr/>
        </p:nvCxnSpPr>
        <p:spPr>
          <a:xfrm flipH="1" flipV="1">
            <a:off x="6257489" y="2587062"/>
            <a:ext cx="4" cy="1449634"/>
          </a:xfrm>
          <a:prstGeom prst="straightConnector1">
            <a:avLst/>
          </a:prstGeom>
          <a:noFill/>
          <a:ln w="9525" cap="flat" cmpd="sng">
            <a:solidFill>
              <a:schemeClr val="accent5"/>
            </a:solidFill>
            <a:prstDash val="dash"/>
            <a:miter/>
            <a:headEnd type="none" w="med" len="med"/>
            <a:tailEnd type="none" w="med" len="med"/>
          </a:ln>
        </p:spPr>
      </p:cxnSp>
      <p:cxnSp>
        <p:nvCxnSpPr>
          <p:cNvPr id="25" name="Shape 1585"/>
          <p:cNvCxnSpPr/>
          <p:nvPr/>
        </p:nvCxnSpPr>
        <p:spPr>
          <a:xfrm flipH="1" flipV="1">
            <a:off x="6906391" y="3610721"/>
            <a:ext cx="12108" cy="964739"/>
          </a:xfrm>
          <a:prstGeom prst="straightConnector1">
            <a:avLst/>
          </a:prstGeom>
          <a:noFill/>
          <a:ln w="9525" cap="flat" cmpd="sng">
            <a:solidFill>
              <a:schemeClr val="accent5"/>
            </a:solidFill>
            <a:prstDash val="dash"/>
            <a:miter/>
            <a:headEnd type="none" w="med" len="med"/>
            <a:tailEnd type="none" w="med" len="med"/>
          </a:ln>
        </p:spPr>
      </p:cxnSp>
      <p:cxnSp>
        <p:nvCxnSpPr>
          <p:cNvPr id="26" name="Shape 1585"/>
          <p:cNvCxnSpPr/>
          <p:nvPr/>
        </p:nvCxnSpPr>
        <p:spPr>
          <a:xfrm flipV="1">
            <a:off x="7526573" y="2858362"/>
            <a:ext cx="14189" cy="1110848"/>
          </a:xfrm>
          <a:prstGeom prst="straightConnector1">
            <a:avLst/>
          </a:prstGeom>
          <a:noFill/>
          <a:ln w="9525" cap="flat" cmpd="sng">
            <a:solidFill>
              <a:schemeClr val="accent5"/>
            </a:solidFill>
            <a:prstDash val="dash"/>
            <a:miter/>
            <a:headEnd type="none" w="med" len="med"/>
            <a:tailEnd type="none" w="med" len="med"/>
          </a:ln>
        </p:spPr>
      </p:cxnSp>
      <p:cxnSp>
        <p:nvCxnSpPr>
          <p:cNvPr id="27" name="Shape 1585"/>
          <p:cNvCxnSpPr/>
          <p:nvPr/>
        </p:nvCxnSpPr>
        <p:spPr>
          <a:xfrm flipH="1" flipV="1">
            <a:off x="8094144" y="3610722"/>
            <a:ext cx="6083" cy="1346761"/>
          </a:xfrm>
          <a:prstGeom prst="straightConnector1">
            <a:avLst/>
          </a:prstGeom>
          <a:noFill/>
          <a:ln w="9525" cap="flat" cmpd="sng">
            <a:solidFill>
              <a:schemeClr val="accent5"/>
            </a:solidFill>
            <a:prstDash val="dash"/>
            <a:miter/>
            <a:headEnd type="none" w="med" len="med"/>
            <a:tailEnd type="none" w="med" len="med"/>
          </a:ln>
        </p:spPr>
      </p:cxnSp>
      <p:cxnSp>
        <p:nvCxnSpPr>
          <p:cNvPr id="28" name="Shape 1585"/>
          <p:cNvCxnSpPr/>
          <p:nvPr/>
        </p:nvCxnSpPr>
        <p:spPr>
          <a:xfrm flipV="1">
            <a:off x="8714325" y="2289538"/>
            <a:ext cx="7095" cy="1679672"/>
          </a:xfrm>
          <a:prstGeom prst="straightConnector1">
            <a:avLst/>
          </a:prstGeom>
          <a:noFill/>
          <a:ln w="9525" cap="flat" cmpd="sng">
            <a:solidFill>
              <a:schemeClr val="accent5"/>
            </a:solidFill>
            <a:prstDash val="dash"/>
            <a:miter/>
            <a:headEnd type="none" w="med" len="med"/>
            <a:tailEnd type="none" w="med" len="med"/>
          </a:ln>
        </p:spPr>
      </p:cxnSp>
      <p:sp>
        <p:nvSpPr>
          <p:cNvPr id="29" name="TextBox 28"/>
          <p:cNvSpPr txBox="1"/>
          <p:nvPr/>
        </p:nvSpPr>
        <p:spPr>
          <a:xfrm>
            <a:off x="4844194" y="4039187"/>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2008</a:t>
            </a:r>
          </a:p>
        </p:txBody>
      </p:sp>
      <p:sp>
        <p:nvSpPr>
          <p:cNvPr id="30" name="Rectangle 29"/>
          <p:cNvSpPr/>
          <p:nvPr/>
        </p:nvSpPr>
        <p:spPr>
          <a:xfrm>
            <a:off x="4254762" y="2621334"/>
            <a:ext cx="1661032" cy="323165"/>
          </a:xfrm>
          <a:prstGeom prst="rect">
            <a:avLst/>
          </a:prstGeom>
        </p:spPr>
        <p:txBody>
          <a:bodyPr wrap="none">
            <a:spAutoFit/>
          </a:bodyPr>
          <a:lstStyle/>
          <a:p>
            <a:pPr algn="ctr"/>
            <a:r>
              <a:rPr lang="en-US" sz="1500" dirty="0">
                <a:latin typeface="Times New Roman" panose="02020603050405020304" pitchFamily="18" charset="0"/>
                <a:cs typeface="Times New Roman" panose="02020603050405020304" pitchFamily="18" charset="0"/>
              </a:rPr>
              <a:t>Multi-task learning</a:t>
            </a:r>
          </a:p>
        </p:txBody>
      </p:sp>
      <p:sp>
        <p:nvSpPr>
          <p:cNvPr id="31" name="TextBox 30"/>
          <p:cNvSpPr txBox="1"/>
          <p:nvPr/>
        </p:nvSpPr>
        <p:spPr>
          <a:xfrm>
            <a:off x="5432566" y="3389018"/>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2013</a:t>
            </a:r>
          </a:p>
        </p:txBody>
      </p:sp>
      <p:sp>
        <p:nvSpPr>
          <p:cNvPr id="32" name="Rectangle 31"/>
          <p:cNvSpPr/>
          <p:nvPr/>
        </p:nvSpPr>
        <p:spPr>
          <a:xfrm>
            <a:off x="5005963" y="5171207"/>
            <a:ext cx="1272716" cy="553998"/>
          </a:xfrm>
          <a:prstGeom prst="rect">
            <a:avLst/>
          </a:prstGeom>
        </p:spPr>
        <p:txBody>
          <a:bodyPr wrap="square">
            <a:spAutoFit/>
          </a:bodyPr>
          <a:lstStyle/>
          <a:p>
            <a:pPr algn="ctr"/>
            <a:r>
              <a:rPr lang="en-US" sz="1500" dirty="0">
                <a:latin typeface="Times New Roman" panose="02020603050405020304" pitchFamily="18" charset="0"/>
                <a:cs typeface="Times New Roman" panose="02020603050405020304" pitchFamily="18" charset="0"/>
              </a:rPr>
              <a:t>Word </a:t>
            </a:r>
          </a:p>
          <a:p>
            <a:pPr algn="ctr"/>
            <a:r>
              <a:rPr lang="en-US" sz="1500" dirty="0" err="1">
                <a:latin typeface="Times New Roman" panose="02020603050405020304" pitchFamily="18" charset="0"/>
                <a:cs typeface="Times New Roman" panose="02020603050405020304" pitchFamily="18" charset="0"/>
              </a:rPr>
              <a:t>embeddings</a:t>
            </a:r>
            <a:endParaRPr lang="en-US" sz="15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682420" y="3396595"/>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2014</a:t>
            </a:r>
          </a:p>
        </p:txBody>
      </p:sp>
      <p:sp>
        <p:nvSpPr>
          <p:cNvPr id="34" name="Rectangle 33"/>
          <p:cNvSpPr/>
          <p:nvPr/>
        </p:nvSpPr>
        <p:spPr>
          <a:xfrm>
            <a:off x="6271679" y="4581322"/>
            <a:ext cx="1272716" cy="784830"/>
          </a:xfrm>
          <a:prstGeom prst="rect">
            <a:avLst/>
          </a:prstGeom>
        </p:spPr>
        <p:txBody>
          <a:bodyPr wrap="square">
            <a:spAutoFit/>
          </a:bodyPr>
          <a:lstStyle/>
          <a:p>
            <a:pPr algn="ctr"/>
            <a:r>
              <a:rPr lang="en-US" sz="1500" dirty="0">
                <a:latin typeface="Times New Roman" panose="02020603050405020304" pitchFamily="18" charset="0"/>
                <a:cs typeface="Times New Roman" panose="02020603050405020304" pitchFamily="18" charset="0"/>
              </a:rPr>
              <a:t>Sequence-to-sequence models</a:t>
            </a:r>
            <a:endParaRPr lang="en-US" sz="1500" dirty="0">
              <a:solidFill>
                <a:srgbClr val="2F2F2F"/>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7868601" y="3396595"/>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2015</a:t>
            </a:r>
          </a:p>
        </p:txBody>
      </p:sp>
      <p:sp>
        <p:nvSpPr>
          <p:cNvPr id="36" name="Rectangle 35"/>
          <p:cNvSpPr/>
          <p:nvPr/>
        </p:nvSpPr>
        <p:spPr>
          <a:xfrm>
            <a:off x="7499018" y="5117115"/>
            <a:ext cx="1272716" cy="784830"/>
          </a:xfrm>
          <a:prstGeom prst="rect">
            <a:avLst/>
          </a:prstGeom>
        </p:spPr>
        <p:txBody>
          <a:bodyPr wrap="square">
            <a:spAutoFit/>
          </a:bodyPr>
          <a:lstStyle/>
          <a:p>
            <a:pPr algn="ctr"/>
            <a:r>
              <a:rPr lang="en-US" sz="1500" dirty="0">
                <a:latin typeface="Times New Roman" panose="02020603050405020304" pitchFamily="18" charset="0"/>
                <a:cs typeface="Times New Roman" panose="02020603050405020304" pitchFamily="18" charset="0"/>
              </a:rPr>
              <a:t>Memory-based networks</a:t>
            </a:r>
          </a:p>
        </p:txBody>
      </p:sp>
      <p:sp>
        <p:nvSpPr>
          <p:cNvPr id="37" name="TextBox 36"/>
          <p:cNvSpPr txBox="1"/>
          <p:nvPr/>
        </p:nvSpPr>
        <p:spPr>
          <a:xfrm>
            <a:off x="6042379" y="4043134"/>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2013</a:t>
            </a:r>
          </a:p>
        </p:txBody>
      </p:sp>
      <p:sp>
        <p:nvSpPr>
          <p:cNvPr id="38" name="Rectangle 37"/>
          <p:cNvSpPr/>
          <p:nvPr/>
        </p:nvSpPr>
        <p:spPr>
          <a:xfrm>
            <a:off x="5503116" y="2033064"/>
            <a:ext cx="1508746" cy="553998"/>
          </a:xfrm>
          <a:prstGeom prst="rect">
            <a:avLst/>
          </a:prstGeom>
        </p:spPr>
        <p:txBody>
          <a:bodyPr wrap="none">
            <a:spAutoFit/>
          </a:bodyPr>
          <a:lstStyle/>
          <a:p>
            <a:pPr lvl="0" algn="ctr">
              <a:defRPr/>
            </a:pPr>
            <a:r>
              <a:rPr lang="en-US" sz="1500" dirty="0">
                <a:latin typeface="Times New Roman" panose="02020603050405020304" pitchFamily="18" charset="0"/>
                <a:cs typeface="Times New Roman" panose="02020603050405020304" pitchFamily="18" charset="0"/>
              </a:rPr>
              <a:t>Neural networks </a:t>
            </a:r>
          </a:p>
          <a:p>
            <a:pPr lvl="0" algn="ctr">
              <a:defRPr/>
            </a:pPr>
            <a:r>
              <a:rPr lang="en-US" sz="1500" dirty="0">
                <a:latin typeface="Times New Roman" panose="02020603050405020304" pitchFamily="18" charset="0"/>
                <a:cs typeface="Times New Roman" panose="02020603050405020304" pitchFamily="18" charset="0"/>
              </a:rPr>
              <a:t>for NLP</a:t>
            </a:r>
          </a:p>
        </p:txBody>
      </p:sp>
      <p:sp>
        <p:nvSpPr>
          <p:cNvPr id="39" name="Rectangle 38"/>
          <p:cNvSpPr/>
          <p:nvPr/>
        </p:nvSpPr>
        <p:spPr>
          <a:xfrm>
            <a:off x="7099202" y="2475993"/>
            <a:ext cx="909224" cy="323165"/>
          </a:xfrm>
          <a:prstGeom prst="rect">
            <a:avLst/>
          </a:prstGeom>
        </p:spPr>
        <p:txBody>
          <a:bodyPr wrap="none">
            <a:spAutoFit/>
          </a:bodyPr>
          <a:lstStyle/>
          <a:p>
            <a:pPr algn="ctr"/>
            <a:r>
              <a:rPr lang="en-US" sz="1500" dirty="0">
                <a:solidFill>
                  <a:srgbClr val="2F2F2F"/>
                </a:solidFill>
                <a:latin typeface="Times New Roman" panose="02020603050405020304" pitchFamily="18" charset="0"/>
                <a:cs typeface="Times New Roman" panose="02020603050405020304" pitchFamily="18" charset="0"/>
              </a:rPr>
              <a:t>Attention</a:t>
            </a:r>
          </a:p>
        </p:txBody>
      </p:sp>
      <p:sp>
        <p:nvSpPr>
          <p:cNvPr id="40" name="TextBox 39"/>
          <p:cNvSpPr txBox="1"/>
          <p:nvPr/>
        </p:nvSpPr>
        <p:spPr>
          <a:xfrm>
            <a:off x="7315219" y="4059609"/>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2015</a:t>
            </a:r>
          </a:p>
        </p:txBody>
      </p:sp>
      <p:sp>
        <p:nvSpPr>
          <p:cNvPr id="41" name="Rectangle 40"/>
          <p:cNvSpPr/>
          <p:nvPr/>
        </p:nvSpPr>
        <p:spPr>
          <a:xfrm>
            <a:off x="8192248" y="1585495"/>
            <a:ext cx="1021434" cy="784830"/>
          </a:xfrm>
          <a:prstGeom prst="rect">
            <a:avLst/>
          </a:prstGeom>
        </p:spPr>
        <p:txBody>
          <a:bodyPr wrap="none">
            <a:spAutoFit/>
          </a:bodyPr>
          <a:lstStyle/>
          <a:p>
            <a:pPr algn="ctr"/>
            <a:r>
              <a:rPr lang="en-US" sz="1500" dirty="0" err="1">
                <a:solidFill>
                  <a:srgbClr val="2F2F2F"/>
                </a:solidFill>
                <a:latin typeface="Times New Roman" panose="02020603050405020304" pitchFamily="18" charset="0"/>
                <a:cs typeface="Times New Roman" panose="02020603050405020304" pitchFamily="18" charset="0"/>
              </a:rPr>
              <a:t>Pretrained</a:t>
            </a:r>
            <a:r>
              <a:rPr lang="en-US" sz="1500" dirty="0">
                <a:solidFill>
                  <a:srgbClr val="2F2F2F"/>
                </a:solidFill>
                <a:latin typeface="Times New Roman" panose="02020603050405020304" pitchFamily="18" charset="0"/>
                <a:cs typeface="Times New Roman" panose="02020603050405020304" pitchFamily="18" charset="0"/>
              </a:rPr>
              <a:t> </a:t>
            </a:r>
          </a:p>
          <a:p>
            <a:pPr algn="ctr"/>
            <a:r>
              <a:rPr lang="en-US" sz="1500" dirty="0">
                <a:solidFill>
                  <a:srgbClr val="2F2F2F"/>
                </a:solidFill>
                <a:latin typeface="Times New Roman" panose="02020603050405020304" pitchFamily="18" charset="0"/>
                <a:cs typeface="Times New Roman" panose="02020603050405020304" pitchFamily="18" charset="0"/>
              </a:rPr>
              <a:t>language </a:t>
            </a:r>
          </a:p>
          <a:p>
            <a:pPr algn="ctr"/>
            <a:r>
              <a:rPr lang="en-US" sz="1500" dirty="0">
                <a:solidFill>
                  <a:srgbClr val="2F2F2F"/>
                </a:solidFill>
                <a:latin typeface="Times New Roman" panose="02020603050405020304" pitchFamily="18" charset="0"/>
                <a:cs typeface="Times New Roman" panose="02020603050405020304" pitchFamily="18" charset="0"/>
              </a:rPr>
              <a:t>models</a:t>
            </a:r>
          </a:p>
        </p:txBody>
      </p:sp>
      <p:sp>
        <p:nvSpPr>
          <p:cNvPr id="42" name="TextBox 41"/>
          <p:cNvSpPr txBox="1"/>
          <p:nvPr/>
        </p:nvSpPr>
        <p:spPr>
          <a:xfrm>
            <a:off x="8477424" y="4025557"/>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2018</a:t>
            </a:r>
          </a:p>
        </p:txBody>
      </p:sp>
    </p:spTree>
    <p:extLst>
      <p:ext uri="{BB962C8B-B14F-4D97-AF65-F5344CB8AC3E}">
        <p14:creationId xmlns:p14="http://schemas.microsoft.com/office/powerpoint/2010/main" val="405970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131094"/>
            <a:ext cx="7886700" cy="994172"/>
          </a:xfrm>
          <a:prstGeom prst="rect">
            <a:avLst/>
          </a:prstGeom>
        </p:spPr>
        <p:txBody>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b="1" dirty="0">
                <a:latin typeface="Times New Roman" panose="02020603050405020304" pitchFamily="18" charset="0"/>
                <a:cs typeface="Times New Roman" panose="02020603050405020304" pitchFamily="18" charset="0"/>
              </a:rPr>
              <a:t>自然语言处理发展时间线</a:t>
            </a:r>
            <a:endParaRPr lang="en-US" sz="3300" b="1" dirty="0">
              <a:latin typeface="Times New Roman" panose="02020603050405020304" pitchFamily="18" charset="0"/>
              <a:cs typeface="Times New Roman" panose="02020603050405020304" pitchFamily="18" charset="0"/>
            </a:endParaRPr>
          </a:p>
        </p:txBody>
      </p:sp>
      <p:sp>
        <p:nvSpPr>
          <p:cNvPr id="5" name="椭圆 2"/>
          <p:cNvSpPr/>
          <p:nvPr/>
        </p:nvSpPr>
        <p:spPr>
          <a:xfrm rot="21197541">
            <a:off x="2126240" y="1906940"/>
            <a:ext cx="995718" cy="97235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椭圆 18"/>
          <p:cNvSpPr/>
          <p:nvPr/>
        </p:nvSpPr>
        <p:spPr>
          <a:xfrm rot="834452">
            <a:off x="3056212" y="3321987"/>
            <a:ext cx="933155" cy="93315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椭圆 56"/>
          <p:cNvSpPr/>
          <p:nvPr/>
        </p:nvSpPr>
        <p:spPr>
          <a:xfrm rot="677199">
            <a:off x="486893" y="2277184"/>
            <a:ext cx="845256" cy="86238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aseline="-25000" dirty="0">
              <a:latin typeface="Times New Roman" panose="02020603050405020304" pitchFamily="18" charset="0"/>
              <a:cs typeface="Times New Roman" panose="02020603050405020304" pitchFamily="18" charset="0"/>
            </a:endParaRPr>
          </a:p>
        </p:txBody>
      </p:sp>
      <p:sp>
        <p:nvSpPr>
          <p:cNvPr id="10" name="椭圆 60"/>
          <p:cNvSpPr/>
          <p:nvPr/>
        </p:nvSpPr>
        <p:spPr>
          <a:xfrm rot="1222350">
            <a:off x="1050630" y="4055848"/>
            <a:ext cx="1178040" cy="120009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Times New Roman" panose="02020603050405020304" pitchFamily="18" charset="0"/>
              <a:cs typeface="Times New Roman" panose="02020603050405020304" pitchFamily="18" charset="0"/>
            </a:endParaRPr>
          </a:p>
        </p:txBody>
      </p:sp>
      <p:cxnSp>
        <p:nvCxnSpPr>
          <p:cNvPr id="11" name="直接连接符 7"/>
          <p:cNvCxnSpPr>
            <a:cxnSpLocks/>
            <a:stCxn id="5" idx="2"/>
            <a:endCxn id="10" idx="0"/>
          </p:cNvCxnSpPr>
          <p:nvPr/>
        </p:nvCxnSpPr>
        <p:spPr>
          <a:xfrm flipH="1">
            <a:off x="1848541" y="2451271"/>
            <a:ext cx="281108" cy="1642112"/>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2" name="直接连接符 9"/>
          <p:cNvCxnSpPr>
            <a:cxnSpLocks/>
            <a:stCxn id="9" idx="5"/>
            <a:endCxn id="10" idx="1"/>
          </p:cNvCxnSpPr>
          <p:nvPr/>
        </p:nvCxnSpPr>
        <p:spPr>
          <a:xfrm>
            <a:off x="1142911" y="3065864"/>
            <a:ext cx="254000" cy="1047282"/>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3" name="直接连接符 11"/>
          <p:cNvCxnSpPr>
            <a:cxnSpLocks/>
            <a:stCxn id="5" idx="5"/>
            <a:endCxn id="6" idx="1"/>
          </p:cNvCxnSpPr>
          <p:nvPr/>
        </p:nvCxnSpPr>
        <p:spPr>
          <a:xfrm>
            <a:off x="3013884" y="2693426"/>
            <a:ext cx="267955" cy="695592"/>
          </a:xfrm>
          <a:prstGeom prst="line">
            <a:avLst/>
          </a:prstGeom>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542340" y="2509903"/>
            <a:ext cx="704040" cy="507831"/>
          </a:xfrm>
          <a:prstGeom prst="rect">
            <a:avLst/>
          </a:prstGeom>
          <a:noFill/>
        </p:spPr>
        <p:txBody>
          <a:bodyPr wrap="none" rtlCol="0">
            <a:spAutoFit/>
          </a:bodyPr>
          <a:lstStyle/>
          <a:p>
            <a:pPr algn="ctr"/>
            <a:r>
              <a:rPr lang="en-US" sz="1350" dirty="0">
                <a:latin typeface="Times New Roman" panose="02020603050405020304" pitchFamily="18" charset="0"/>
                <a:cs typeface="Times New Roman" panose="02020603050405020304" pitchFamily="18" charset="0"/>
              </a:rPr>
              <a:t>-1956</a:t>
            </a:r>
          </a:p>
          <a:p>
            <a:pPr algn="ctr"/>
            <a:r>
              <a:rPr lang="zh-CN" altLang="en-US" sz="1350" dirty="0">
                <a:latin typeface="Times New Roman" panose="02020603050405020304" pitchFamily="18" charset="0"/>
                <a:cs typeface="Times New Roman" panose="02020603050405020304" pitchFamily="18" charset="0"/>
              </a:rPr>
              <a:t>萌芽期</a:t>
            </a:r>
            <a:endParaRPr lang="en-US" sz="1350" dirty="0">
              <a:latin typeface="Times New Roman" panose="02020603050405020304" pitchFamily="18" charset="0"/>
              <a:cs typeface="Times New Roman" panose="02020603050405020304" pitchFamily="18" charset="0"/>
            </a:endParaRPr>
          </a:p>
        </p:txBody>
      </p:sp>
      <p:sp>
        <p:nvSpPr>
          <p:cNvPr id="15" name="Rectangle 14"/>
          <p:cNvSpPr/>
          <p:nvPr/>
        </p:nvSpPr>
        <p:spPr>
          <a:xfrm>
            <a:off x="1103159" y="4454795"/>
            <a:ext cx="1050288" cy="507831"/>
          </a:xfrm>
          <a:prstGeom prst="rect">
            <a:avLst/>
          </a:prstGeom>
        </p:spPr>
        <p:txBody>
          <a:bodyPr wrap="none">
            <a:spAutoFit/>
          </a:bodyPr>
          <a:lstStyle/>
          <a:p>
            <a:pPr algn="ctr"/>
            <a:r>
              <a:rPr lang="en-US" sz="1350" dirty="0">
                <a:solidFill>
                  <a:srgbClr val="2F2F2F"/>
                </a:solidFill>
                <a:latin typeface="Times New Roman" panose="02020603050405020304" pitchFamily="18" charset="0"/>
                <a:cs typeface="Times New Roman" panose="02020603050405020304" pitchFamily="18" charset="0"/>
              </a:rPr>
              <a:t>1957-1970</a:t>
            </a:r>
          </a:p>
          <a:p>
            <a:pPr algn="ctr"/>
            <a:r>
              <a:rPr lang="zh-CN" altLang="en-US" sz="1350" dirty="0">
                <a:latin typeface="Times New Roman" panose="02020603050405020304" pitchFamily="18" charset="0"/>
                <a:cs typeface="Times New Roman" panose="02020603050405020304" pitchFamily="18" charset="0"/>
              </a:rPr>
              <a:t>快速发展期</a:t>
            </a:r>
            <a:endParaRPr lang="en-US" sz="1350" dirty="0">
              <a:latin typeface="Times New Roman" panose="02020603050405020304" pitchFamily="18" charset="0"/>
              <a:cs typeface="Times New Roman" panose="02020603050405020304" pitchFamily="18" charset="0"/>
            </a:endParaRPr>
          </a:p>
        </p:txBody>
      </p:sp>
      <p:sp>
        <p:nvSpPr>
          <p:cNvPr id="16" name="Rectangle 15"/>
          <p:cNvSpPr/>
          <p:nvPr/>
        </p:nvSpPr>
        <p:spPr>
          <a:xfrm>
            <a:off x="2102646" y="2065498"/>
            <a:ext cx="1050288" cy="507831"/>
          </a:xfrm>
          <a:prstGeom prst="rect">
            <a:avLst/>
          </a:prstGeom>
        </p:spPr>
        <p:txBody>
          <a:bodyPr wrap="none">
            <a:spAutoFit/>
          </a:bodyPr>
          <a:lstStyle/>
          <a:p>
            <a:pPr algn="ctr"/>
            <a:r>
              <a:rPr lang="en-US" sz="1350" dirty="0">
                <a:solidFill>
                  <a:srgbClr val="2F2F2F"/>
                </a:solidFill>
                <a:latin typeface="Times New Roman" panose="02020603050405020304" pitchFamily="18" charset="0"/>
                <a:cs typeface="Times New Roman" panose="02020603050405020304" pitchFamily="18" charset="0"/>
              </a:rPr>
              <a:t>1971-1993</a:t>
            </a:r>
          </a:p>
          <a:p>
            <a:pPr algn="ctr"/>
            <a:r>
              <a:rPr lang="zh-CN" altLang="en-US" sz="1350" dirty="0">
                <a:latin typeface="Times New Roman" panose="02020603050405020304" pitchFamily="18" charset="0"/>
                <a:cs typeface="Times New Roman" panose="02020603050405020304" pitchFamily="18" charset="0"/>
              </a:rPr>
              <a:t>低速发展期</a:t>
            </a:r>
            <a:endParaRPr lang="en-US" sz="1350" dirty="0">
              <a:latin typeface="Times New Roman" panose="02020603050405020304" pitchFamily="18" charset="0"/>
              <a:cs typeface="Times New Roman" panose="02020603050405020304" pitchFamily="18" charset="0"/>
            </a:endParaRPr>
          </a:p>
        </p:txBody>
      </p:sp>
      <p:sp>
        <p:nvSpPr>
          <p:cNvPr id="17" name="Rectangle 16"/>
          <p:cNvSpPr/>
          <p:nvPr/>
        </p:nvSpPr>
        <p:spPr>
          <a:xfrm>
            <a:off x="2970599" y="3532513"/>
            <a:ext cx="1050288" cy="507831"/>
          </a:xfrm>
          <a:prstGeom prst="rect">
            <a:avLst/>
          </a:prstGeom>
        </p:spPr>
        <p:txBody>
          <a:bodyPr wrap="none">
            <a:spAutoFit/>
          </a:bodyPr>
          <a:lstStyle/>
          <a:p>
            <a:pPr algn="ctr"/>
            <a:r>
              <a:rPr lang="en-US" sz="1350" dirty="0">
                <a:solidFill>
                  <a:srgbClr val="2F2F2F"/>
                </a:solidFill>
                <a:latin typeface="Times New Roman" panose="02020603050405020304" pitchFamily="18" charset="0"/>
                <a:cs typeface="Times New Roman" panose="02020603050405020304" pitchFamily="18" charset="0"/>
              </a:rPr>
              <a:t>1994-</a:t>
            </a:r>
          </a:p>
          <a:p>
            <a:pPr algn="ctr"/>
            <a:r>
              <a:rPr lang="zh-CN" altLang="en-US" sz="1350" dirty="0">
                <a:latin typeface="Times New Roman" panose="02020603050405020304" pitchFamily="18" charset="0"/>
                <a:cs typeface="Times New Roman" panose="02020603050405020304" pitchFamily="18" charset="0"/>
              </a:rPr>
              <a:t>复苏融合期</a:t>
            </a:r>
            <a:endParaRPr lang="en-US" sz="1350" dirty="0">
              <a:latin typeface="Times New Roman" panose="02020603050405020304" pitchFamily="18" charset="0"/>
              <a:cs typeface="Times New Roman" panose="02020603050405020304" pitchFamily="18" charset="0"/>
            </a:endParaRPr>
          </a:p>
        </p:txBody>
      </p:sp>
      <p:cxnSp>
        <p:nvCxnSpPr>
          <p:cNvPr id="18" name="Shape 704"/>
          <p:cNvCxnSpPr/>
          <p:nvPr/>
        </p:nvCxnSpPr>
        <p:spPr>
          <a:xfrm>
            <a:off x="3987458" y="3834245"/>
            <a:ext cx="5318807" cy="0"/>
          </a:xfrm>
          <a:prstGeom prst="straightConnector1">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9" name="Shape 1585"/>
          <p:cNvCxnSpPr/>
          <p:nvPr/>
        </p:nvCxnSpPr>
        <p:spPr>
          <a:xfrm flipV="1">
            <a:off x="4428271" y="3663082"/>
            <a:ext cx="14189" cy="1110848"/>
          </a:xfrm>
          <a:prstGeom prst="straightConnector1">
            <a:avLst/>
          </a:prstGeom>
          <a:noFill/>
          <a:ln w="9525" cap="flat" cmpd="sng">
            <a:solidFill>
              <a:schemeClr val="accent5"/>
            </a:solidFill>
            <a:prstDash val="dash"/>
            <a:miter/>
            <a:headEnd type="none" w="med" len="med"/>
            <a:tailEnd type="none" w="med" len="med"/>
          </a:ln>
        </p:spPr>
      </p:cxnSp>
      <p:sp>
        <p:nvSpPr>
          <p:cNvPr id="20" name="TextBox 19"/>
          <p:cNvSpPr txBox="1"/>
          <p:nvPr/>
        </p:nvSpPr>
        <p:spPr>
          <a:xfrm>
            <a:off x="4197682" y="3389018"/>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2001</a:t>
            </a:r>
          </a:p>
        </p:txBody>
      </p:sp>
      <p:sp>
        <p:nvSpPr>
          <p:cNvPr id="21" name="Rectangle 20"/>
          <p:cNvSpPr/>
          <p:nvPr/>
        </p:nvSpPr>
        <p:spPr>
          <a:xfrm>
            <a:off x="3786865" y="4789170"/>
            <a:ext cx="1272716" cy="553998"/>
          </a:xfrm>
          <a:prstGeom prst="rect">
            <a:avLst/>
          </a:prstGeom>
        </p:spPr>
        <p:txBody>
          <a:bodyPr wrap="square">
            <a:spAutoFit/>
          </a:bodyPr>
          <a:lstStyle/>
          <a:p>
            <a:pPr algn="ctr"/>
            <a:r>
              <a:rPr lang="zh-CN" altLang="en-US" sz="1500" dirty="0"/>
              <a:t>神经语言模型</a:t>
            </a:r>
            <a:endParaRPr lang="en-US" sz="1500" dirty="0">
              <a:solidFill>
                <a:srgbClr val="2F2F2F"/>
              </a:solidFill>
              <a:latin typeface="Times New Roman" panose="02020603050405020304" pitchFamily="18" charset="0"/>
              <a:cs typeface="Times New Roman" panose="02020603050405020304" pitchFamily="18" charset="0"/>
            </a:endParaRPr>
          </a:p>
        </p:txBody>
      </p:sp>
      <p:cxnSp>
        <p:nvCxnSpPr>
          <p:cNvPr id="22" name="Shape 1585"/>
          <p:cNvCxnSpPr/>
          <p:nvPr/>
        </p:nvCxnSpPr>
        <p:spPr>
          <a:xfrm flipV="1">
            <a:off x="5062642" y="2910724"/>
            <a:ext cx="14189" cy="1110848"/>
          </a:xfrm>
          <a:prstGeom prst="straightConnector1">
            <a:avLst/>
          </a:prstGeom>
          <a:noFill/>
          <a:ln w="9525" cap="flat" cmpd="sng">
            <a:solidFill>
              <a:schemeClr val="accent5"/>
            </a:solidFill>
            <a:prstDash val="dash"/>
            <a:miter/>
            <a:headEnd type="none" w="med" len="med"/>
            <a:tailEnd type="none" w="med" len="med"/>
          </a:ln>
        </p:spPr>
      </p:cxnSp>
      <p:cxnSp>
        <p:nvCxnSpPr>
          <p:cNvPr id="23" name="Shape 1585"/>
          <p:cNvCxnSpPr/>
          <p:nvPr/>
        </p:nvCxnSpPr>
        <p:spPr>
          <a:xfrm flipV="1">
            <a:off x="5637138" y="3678204"/>
            <a:ext cx="170" cy="1438911"/>
          </a:xfrm>
          <a:prstGeom prst="straightConnector1">
            <a:avLst/>
          </a:prstGeom>
          <a:noFill/>
          <a:ln w="9525" cap="flat" cmpd="sng">
            <a:solidFill>
              <a:schemeClr val="accent5"/>
            </a:solidFill>
            <a:prstDash val="dash"/>
            <a:miter/>
            <a:headEnd type="none" w="med" len="med"/>
            <a:tailEnd type="none" w="med" len="med"/>
          </a:ln>
        </p:spPr>
      </p:cxnSp>
      <p:cxnSp>
        <p:nvCxnSpPr>
          <p:cNvPr id="24" name="Shape 1585"/>
          <p:cNvCxnSpPr>
            <a:endCxn id="38" idx="2"/>
          </p:cNvCxnSpPr>
          <p:nvPr/>
        </p:nvCxnSpPr>
        <p:spPr>
          <a:xfrm flipH="1" flipV="1">
            <a:off x="6257489" y="2356229"/>
            <a:ext cx="3" cy="1680467"/>
          </a:xfrm>
          <a:prstGeom prst="straightConnector1">
            <a:avLst/>
          </a:prstGeom>
          <a:noFill/>
          <a:ln w="9525" cap="flat" cmpd="sng">
            <a:solidFill>
              <a:schemeClr val="accent5"/>
            </a:solidFill>
            <a:prstDash val="dash"/>
            <a:miter/>
            <a:headEnd type="none" w="med" len="med"/>
            <a:tailEnd type="none" w="med" len="med"/>
          </a:ln>
        </p:spPr>
      </p:cxnSp>
      <p:cxnSp>
        <p:nvCxnSpPr>
          <p:cNvPr id="25" name="Shape 1585"/>
          <p:cNvCxnSpPr/>
          <p:nvPr/>
        </p:nvCxnSpPr>
        <p:spPr>
          <a:xfrm flipH="1" flipV="1">
            <a:off x="6906391" y="3610721"/>
            <a:ext cx="12108" cy="964739"/>
          </a:xfrm>
          <a:prstGeom prst="straightConnector1">
            <a:avLst/>
          </a:prstGeom>
          <a:noFill/>
          <a:ln w="9525" cap="flat" cmpd="sng">
            <a:solidFill>
              <a:schemeClr val="accent5"/>
            </a:solidFill>
            <a:prstDash val="dash"/>
            <a:miter/>
            <a:headEnd type="none" w="med" len="med"/>
            <a:tailEnd type="none" w="med" len="med"/>
          </a:ln>
        </p:spPr>
      </p:cxnSp>
      <p:cxnSp>
        <p:nvCxnSpPr>
          <p:cNvPr id="26" name="Shape 1585"/>
          <p:cNvCxnSpPr/>
          <p:nvPr/>
        </p:nvCxnSpPr>
        <p:spPr>
          <a:xfrm flipV="1">
            <a:off x="7526573" y="2858362"/>
            <a:ext cx="14189" cy="1110848"/>
          </a:xfrm>
          <a:prstGeom prst="straightConnector1">
            <a:avLst/>
          </a:prstGeom>
          <a:noFill/>
          <a:ln w="9525" cap="flat" cmpd="sng">
            <a:solidFill>
              <a:schemeClr val="accent5"/>
            </a:solidFill>
            <a:prstDash val="dash"/>
            <a:miter/>
            <a:headEnd type="none" w="med" len="med"/>
            <a:tailEnd type="none" w="med" len="med"/>
          </a:ln>
        </p:spPr>
      </p:cxnSp>
      <p:cxnSp>
        <p:nvCxnSpPr>
          <p:cNvPr id="27" name="Shape 1585"/>
          <p:cNvCxnSpPr/>
          <p:nvPr/>
        </p:nvCxnSpPr>
        <p:spPr>
          <a:xfrm flipH="1" flipV="1">
            <a:off x="8094144" y="3610722"/>
            <a:ext cx="6083" cy="1346761"/>
          </a:xfrm>
          <a:prstGeom prst="straightConnector1">
            <a:avLst/>
          </a:prstGeom>
          <a:noFill/>
          <a:ln w="9525" cap="flat" cmpd="sng">
            <a:solidFill>
              <a:schemeClr val="accent5"/>
            </a:solidFill>
            <a:prstDash val="dash"/>
            <a:miter/>
            <a:headEnd type="none" w="med" len="med"/>
            <a:tailEnd type="none" w="med" len="med"/>
          </a:ln>
        </p:spPr>
      </p:cxnSp>
      <p:cxnSp>
        <p:nvCxnSpPr>
          <p:cNvPr id="28" name="Shape 1585"/>
          <p:cNvCxnSpPr/>
          <p:nvPr/>
        </p:nvCxnSpPr>
        <p:spPr>
          <a:xfrm flipV="1">
            <a:off x="8714325" y="2289538"/>
            <a:ext cx="7095" cy="1679672"/>
          </a:xfrm>
          <a:prstGeom prst="straightConnector1">
            <a:avLst/>
          </a:prstGeom>
          <a:noFill/>
          <a:ln w="9525" cap="flat" cmpd="sng">
            <a:solidFill>
              <a:schemeClr val="accent5"/>
            </a:solidFill>
            <a:prstDash val="dash"/>
            <a:miter/>
            <a:headEnd type="none" w="med" len="med"/>
            <a:tailEnd type="none" w="med" len="med"/>
          </a:ln>
        </p:spPr>
      </p:cxnSp>
      <p:sp>
        <p:nvSpPr>
          <p:cNvPr id="29" name="TextBox 28"/>
          <p:cNvSpPr txBox="1"/>
          <p:nvPr/>
        </p:nvSpPr>
        <p:spPr>
          <a:xfrm>
            <a:off x="4844194" y="4039187"/>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2008</a:t>
            </a:r>
          </a:p>
        </p:txBody>
      </p:sp>
      <p:sp>
        <p:nvSpPr>
          <p:cNvPr id="30" name="Rectangle 29"/>
          <p:cNvSpPr/>
          <p:nvPr/>
        </p:nvSpPr>
        <p:spPr>
          <a:xfrm>
            <a:off x="4490404" y="2621334"/>
            <a:ext cx="1189749" cy="323165"/>
          </a:xfrm>
          <a:prstGeom prst="rect">
            <a:avLst/>
          </a:prstGeom>
        </p:spPr>
        <p:txBody>
          <a:bodyPr wrap="none">
            <a:spAutoFit/>
          </a:bodyPr>
          <a:lstStyle/>
          <a:p>
            <a:pPr algn="ctr"/>
            <a:r>
              <a:rPr lang="zh-CN" altLang="en-US" sz="1500" dirty="0"/>
              <a:t>多任务学习 </a:t>
            </a:r>
            <a:endParaRPr lang="en-US" sz="15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5432566" y="3389018"/>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2013</a:t>
            </a:r>
          </a:p>
        </p:txBody>
      </p:sp>
      <p:sp>
        <p:nvSpPr>
          <p:cNvPr id="32" name="Rectangle 31"/>
          <p:cNvSpPr/>
          <p:nvPr/>
        </p:nvSpPr>
        <p:spPr>
          <a:xfrm>
            <a:off x="5005963" y="5171208"/>
            <a:ext cx="1272716" cy="323165"/>
          </a:xfrm>
          <a:prstGeom prst="rect">
            <a:avLst/>
          </a:prstGeom>
        </p:spPr>
        <p:txBody>
          <a:bodyPr wrap="square">
            <a:spAutoFit/>
          </a:bodyPr>
          <a:lstStyle/>
          <a:p>
            <a:pPr algn="ctr"/>
            <a:r>
              <a:rPr lang="en-US" altLang="zh-CN" sz="1500" dirty="0"/>
              <a:t>Word</a:t>
            </a:r>
            <a:r>
              <a:rPr lang="zh-CN" altLang="en-US" sz="1500" dirty="0"/>
              <a:t>嵌入</a:t>
            </a:r>
            <a:endParaRPr lang="en-US" sz="15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682420" y="3396595"/>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2014</a:t>
            </a:r>
          </a:p>
        </p:txBody>
      </p:sp>
      <p:sp>
        <p:nvSpPr>
          <p:cNvPr id="34" name="Rectangle 33"/>
          <p:cNvSpPr/>
          <p:nvPr/>
        </p:nvSpPr>
        <p:spPr>
          <a:xfrm>
            <a:off x="6271679" y="4581323"/>
            <a:ext cx="1272716" cy="553998"/>
          </a:xfrm>
          <a:prstGeom prst="rect">
            <a:avLst/>
          </a:prstGeom>
        </p:spPr>
        <p:txBody>
          <a:bodyPr wrap="square">
            <a:spAutoFit/>
          </a:bodyPr>
          <a:lstStyle/>
          <a:p>
            <a:pPr algn="ctr"/>
            <a:r>
              <a:rPr lang="zh-CN" altLang="en-US" sz="1500" dirty="0"/>
              <a:t>序列到序列模型</a:t>
            </a:r>
            <a:endParaRPr lang="en-US" sz="1500" dirty="0">
              <a:solidFill>
                <a:srgbClr val="2F2F2F"/>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7868601" y="3396595"/>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2015</a:t>
            </a:r>
          </a:p>
        </p:txBody>
      </p:sp>
      <p:sp>
        <p:nvSpPr>
          <p:cNvPr id="36" name="Rectangle 35"/>
          <p:cNvSpPr/>
          <p:nvPr/>
        </p:nvSpPr>
        <p:spPr>
          <a:xfrm>
            <a:off x="7499018" y="5117115"/>
            <a:ext cx="1272716" cy="553998"/>
          </a:xfrm>
          <a:prstGeom prst="rect">
            <a:avLst/>
          </a:prstGeom>
        </p:spPr>
        <p:txBody>
          <a:bodyPr wrap="square">
            <a:spAutoFit/>
          </a:bodyPr>
          <a:lstStyle/>
          <a:p>
            <a:pPr algn="ctr"/>
            <a:r>
              <a:rPr lang="zh-CN" altLang="en-US" sz="1500" dirty="0"/>
              <a:t>基于记忆的神经网络</a:t>
            </a:r>
            <a:endParaRPr lang="en-US" sz="15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042379" y="4043134"/>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2013</a:t>
            </a:r>
          </a:p>
        </p:txBody>
      </p:sp>
      <p:sp>
        <p:nvSpPr>
          <p:cNvPr id="38" name="Rectangle 37"/>
          <p:cNvSpPr/>
          <p:nvPr/>
        </p:nvSpPr>
        <p:spPr>
          <a:xfrm>
            <a:off x="5532771" y="2033064"/>
            <a:ext cx="1449436" cy="323165"/>
          </a:xfrm>
          <a:prstGeom prst="rect">
            <a:avLst/>
          </a:prstGeom>
        </p:spPr>
        <p:txBody>
          <a:bodyPr wrap="none">
            <a:spAutoFit/>
          </a:bodyPr>
          <a:lstStyle/>
          <a:p>
            <a:pPr lvl="0" algn="ctr">
              <a:defRPr/>
            </a:pPr>
            <a:r>
              <a:rPr lang="en-US" altLang="zh-CN" sz="1500" dirty="0"/>
              <a:t>NLP</a:t>
            </a:r>
            <a:r>
              <a:rPr lang="zh-CN" altLang="en-US" sz="1500" dirty="0"/>
              <a:t>的神经网络</a:t>
            </a:r>
            <a:endParaRPr lang="en-US" sz="1500" dirty="0">
              <a:latin typeface="Times New Roman" panose="02020603050405020304" pitchFamily="18" charset="0"/>
              <a:cs typeface="Times New Roman" panose="02020603050405020304" pitchFamily="18" charset="0"/>
            </a:endParaRPr>
          </a:p>
        </p:txBody>
      </p:sp>
      <p:sp>
        <p:nvSpPr>
          <p:cNvPr id="39" name="Rectangle 38"/>
          <p:cNvSpPr/>
          <p:nvPr/>
        </p:nvSpPr>
        <p:spPr>
          <a:xfrm>
            <a:off x="6980578" y="2475993"/>
            <a:ext cx="1146469" cy="323165"/>
          </a:xfrm>
          <a:prstGeom prst="rect">
            <a:avLst/>
          </a:prstGeom>
        </p:spPr>
        <p:txBody>
          <a:bodyPr wrap="none">
            <a:spAutoFit/>
          </a:bodyPr>
          <a:lstStyle/>
          <a:p>
            <a:pPr algn="ctr"/>
            <a:r>
              <a:rPr lang="zh-CN" altLang="en-US" sz="1500" dirty="0"/>
              <a:t>注意力机制</a:t>
            </a:r>
            <a:endParaRPr lang="en-US" sz="1500" dirty="0">
              <a:solidFill>
                <a:srgbClr val="2F2F2F"/>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7315219" y="4059609"/>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2015</a:t>
            </a:r>
          </a:p>
        </p:txBody>
      </p:sp>
      <p:sp>
        <p:nvSpPr>
          <p:cNvPr id="41" name="Rectangle 40"/>
          <p:cNvSpPr/>
          <p:nvPr/>
        </p:nvSpPr>
        <p:spPr>
          <a:xfrm>
            <a:off x="8225912" y="1585495"/>
            <a:ext cx="954107" cy="553998"/>
          </a:xfrm>
          <a:prstGeom prst="rect">
            <a:avLst/>
          </a:prstGeom>
        </p:spPr>
        <p:txBody>
          <a:bodyPr wrap="none">
            <a:spAutoFit/>
          </a:bodyPr>
          <a:lstStyle/>
          <a:p>
            <a:pPr algn="ctr"/>
            <a:r>
              <a:rPr lang="zh-CN" altLang="en-US" sz="1500" dirty="0"/>
              <a:t>预训练</a:t>
            </a:r>
            <a:endParaRPr lang="en-US" altLang="zh-CN" sz="1500" dirty="0"/>
          </a:p>
          <a:p>
            <a:pPr algn="ctr"/>
            <a:r>
              <a:rPr lang="zh-CN" altLang="en-US" sz="1500" dirty="0"/>
              <a:t>语言模型</a:t>
            </a:r>
            <a:endParaRPr lang="en-US" sz="1500" dirty="0">
              <a:solidFill>
                <a:srgbClr val="2F2F2F"/>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8477424" y="4025557"/>
            <a:ext cx="530915" cy="300082"/>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2018</a:t>
            </a:r>
          </a:p>
        </p:txBody>
      </p:sp>
    </p:spTree>
    <p:extLst>
      <p:ext uri="{BB962C8B-B14F-4D97-AF65-F5344CB8AC3E}">
        <p14:creationId xmlns:p14="http://schemas.microsoft.com/office/powerpoint/2010/main" val="22117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NLP sub-problems</a:t>
            </a:r>
          </a:p>
        </p:txBody>
      </p:sp>
      <p:sp>
        <p:nvSpPr>
          <p:cNvPr id="44" name="Content Placeholder 2"/>
          <p:cNvSpPr txBox="1">
            <a:spLocks/>
          </p:cNvSpPr>
          <p:nvPr/>
        </p:nvSpPr>
        <p:spPr>
          <a:xfrm>
            <a:off x="628650" y="1803481"/>
            <a:ext cx="7886700" cy="3686492"/>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Low-level NLP tasks include:</a:t>
            </a:r>
          </a:p>
          <a:p>
            <a:pPr lvl="1"/>
            <a:r>
              <a:rPr lang="en-US" sz="2100" dirty="0">
                <a:latin typeface="Times New Roman" panose="02020603050405020304" pitchFamily="18" charset="0"/>
                <a:cs typeface="Times New Roman" panose="02020603050405020304" pitchFamily="18" charset="0"/>
              </a:rPr>
              <a:t>Sentence boundary detection</a:t>
            </a:r>
          </a:p>
          <a:p>
            <a:pPr lvl="1"/>
            <a:r>
              <a:rPr lang="en-US" sz="2100" dirty="0">
                <a:latin typeface="Times New Roman" panose="02020603050405020304" pitchFamily="18" charset="0"/>
                <a:cs typeface="Times New Roman" panose="02020603050405020304" pitchFamily="18" charset="0"/>
              </a:rPr>
              <a:t>Tokenization</a:t>
            </a:r>
          </a:p>
          <a:p>
            <a:pPr lvl="1"/>
            <a:r>
              <a:rPr lang="en-US" sz="2100" dirty="0">
                <a:latin typeface="Times New Roman" panose="02020603050405020304" pitchFamily="18" charset="0"/>
                <a:cs typeface="Times New Roman" panose="02020603050405020304" pitchFamily="18" charset="0"/>
              </a:rPr>
              <a:t>Part-of-speech assignment to individual words (‘POS tagging’)</a:t>
            </a:r>
          </a:p>
          <a:p>
            <a:pPr lvl="1"/>
            <a:r>
              <a:rPr lang="en-US" sz="2100" dirty="0">
                <a:latin typeface="Times New Roman" panose="02020603050405020304" pitchFamily="18" charset="0"/>
                <a:cs typeface="Times New Roman" panose="02020603050405020304" pitchFamily="18" charset="0"/>
              </a:rPr>
              <a:t>Morphological decomposition of compound words</a:t>
            </a:r>
          </a:p>
          <a:p>
            <a:pPr lvl="1"/>
            <a:r>
              <a:rPr lang="en-US" sz="2100" dirty="0">
                <a:latin typeface="Times New Roman" panose="02020603050405020304" pitchFamily="18" charset="0"/>
                <a:cs typeface="Times New Roman" panose="02020603050405020304" pitchFamily="18" charset="0"/>
              </a:rPr>
              <a:t>Shallow parsing (chunking)</a:t>
            </a:r>
          </a:p>
          <a:p>
            <a:pPr lvl="1"/>
            <a:r>
              <a:rPr lang="en-US" sz="2100" dirty="0">
                <a:latin typeface="Times New Roman" panose="02020603050405020304" pitchFamily="18" charset="0"/>
                <a:cs typeface="Times New Roman" panose="02020603050405020304" pitchFamily="18" charset="0"/>
              </a:rPr>
              <a:t>Problem-specific segmentation</a:t>
            </a:r>
          </a:p>
          <a:p>
            <a:pPr lvl="1"/>
            <a:endParaRPr lang="en-US" sz="21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High</a:t>
            </a:r>
            <a:r>
              <a:rPr lang="en-US" sz="2400" dirty="0">
                <a:latin typeface="Times New Roman" panose="02020603050405020304" pitchFamily="18" charset="0"/>
                <a:cs typeface="Times New Roman" panose="02020603050405020304" pitchFamily="18" charset="0"/>
              </a:rPr>
              <a:t>-level NLP tasks include:</a:t>
            </a:r>
          </a:p>
          <a:p>
            <a:pPr lvl="1"/>
            <a:r>
              <a:rPr lang="en-US" sz="2100" dirty="0">
                <a:latin typeface="Times New Roman" panose="02020603050405020304" pitchFamily="18" charset="0"/>
                <a:cs typeface="Times New Roman" panose="02020603050405020304" pitchFamily="18" charset="0"/>
              </a:rPr>
              <a:t>Spelling/grammatical error identification and recovery</a:t>
            </a:r>
          </a:p>
          <a:p>
            <a:pPr lvl="1"/>
            <a:r>
              <a:rPr lang="en-US" sz="2100" dirty="0">
                <a:latin typeface="Times New Roman" panose="02020603050405020304" pitchFamily="18" charset="0"/>
                <a:cs typeface="Times New Roman" panose="02020603050405020304" pitchFamily="18" charset="0"/>
              </a:rPr>
              <a:t> Named entity recognition (NER)</a:t>
            </a:r>
          </a:p>
        </p:txBody>
      </p:sp>
      <p:sp>
        <p:nvSpPr>
          <p:cNvPr id="45" name="Rectangle 44"/>
          <p:cNvSpPr/>
          <p:nvPr/>
        </p:nvSpPr>
        <p:spPr>
          <a:xfrm>
            <a:off x="0" y="5815847"/>
            <a:ext cx="9144000" cy="207749"/>
          </a:xfrm>
          <a:prstGeom prst="rect">
            <a:avLst/>
          </a:prstGeom>
        </p:spPr>
        <p:txBody>
          <a:bodyPr wrap="square">
            <a:spAutoFit/>
          </a:bodyPr>
          <a:lstStyle/>
          <a:p>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Nadkarni</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 M ,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Ohno</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-Machado L , Chapman W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Natural language processing: an introduction[J]. Journal of the American Medical Informatics Association, 2011, 18(5):544-551.</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99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txBox="1">
            <a:spLocks/>
          </p:cNvSpPr>
          <p:nvPr/>
        </p:nvSpPr>
        <p:spPr>
          <a:xfrm>
            <a:off x="628650" y="1131094"/>
            <a:ext cx="7886700" cy="994172"/>
          </a:xfrm>
          <a:prstGeom prst="rect">
            <a:avLst/>
          </a:prstGeom>
        </p:spPr>
        <p:txBody>
          <a:bodyPr>
            <a:normAutofit/>
          </a:bodyPr>
          <a:lstStyle>
            <a:lvl1pPr algn="l" defTabSz="866943" rtl="0" eaLnBrk="1" latinLnBrk="0" hangingPunct="1">
              <a:lnSpc>
                <a:spcPct val="90000"/>
              </a:lnSpc>
              <a:spcBef>
                <a:spcPct val="0"/>
              </a:spcBef>
              <a:buNone/>
              <a:defRPr sz="4172" kern="1200">
                <a:solidFill>
                  <a:schemeClr val="tx1"/>
                </a:solidFill>
                <a:latin typeface="+mj-lt"/>
                <a:ea typeface="+mj-ea"/>
                <a:cs typeface="+mj-cs"/>
              </a:defRPr>
            </a:lvl1pPr>
          </a:lstStyle>
          <a:p>
            <a:r>
              <a:rPr lang="zh-CN" altLang="en-US" sz="3300" dirty="0">
                <a:latin typeface="Times New Roman" panose="02020603050405020304" pitchFamily="18" charset="0"/>
                <a:cs typeface="Times New Roman" panose="02020603050405020304" pitchFamily="18" charset="0"/>
              </a:rPr>
              <a:t>自然语言处理</a:t>
            </a:r>
            <a:r>
              <a:rPr lang="en-US" altLang="zh-CN" sz="3300" dirty="0">
                <a:latin typeface="Times New Roman" panose="02020603050405020304" pitchFamily="18" charset="0"/>
                <a:cs typeface="Times New Roman" panose="02020603050405020304" pitchFamily="18" charset="0"/>
              </a:rPr>
              <a:t>-</a:t>
            </a:r>
            <a:r>
              <a:rPr lang="zh-CN" altLang="en-US" sz="3300" dirty="0">
                <a:latin typeface="Times New Roman" panose="02020603050405020304" pitchFamily="18" charset="0"/>
                <a:cs typeface="Times New Roman" panose="02020603050405020304" pitchFamily="18" charset="0"/>
              </a:rPr>
              <a:t>子任务</a:t>
            </a:r>
            <a:endParaRPr lang="en-US" sz="3300" dirty="0">
              <a:latin typeface="Times New Roman" panose="02020603050405020304" pitchFamily="18" charset="0"/>
              <a:cs typeface="Times New Roman" panose="02020603050405020304" pitchFamily="18" charset="0"/>
            </a:endParaRPr>
          </a:p>
        </p:txBody>
      </p:sp>
      <p:sp>
        <p:nvSpPr>
          <p:cNvPr id="44" name="Content Placeholder 2"/>
          <p:cNvSpPr txBox="1">
            <a:spLocks/>
          </p:cNvSpPr>
          <p:nvPr/>
        </p:nvSpPr>
        <p:spPr>
          <a:xfrm>
            <a:off x="628650" y="1803481"/>
            <a:ext cx="7886700" cy="3686492"/>
          </a:xfrm>
          <a:prstGeom prst="rect">
            <a:avLst/>
          </a:prstGeom>
        </p:spPr>
        <p:txBody>
          <a:bodyPr/>
          <a:lst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Low-level NLP tasks include:</a:t>
            </a:r>
          </a:p>
          <a:p>
            <a:pPr lvl="1"/>
            <a:r>
              <a:rPr lang="zh-CN" altLang="en-US" sz="2100" dirty="0">
                <a:latin typeface="Times New Roman" panose="02020603050405020304" pitchFamily="18" charset="0"/>
                <a:cs typeface="Times New Roman" panose="02020603050405020304" pitchFamily="18" charset="0"/>
              </a:rPr>
              <a:t>句子边界检测</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符号化</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对单个单词的词性标注</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复合词的形态分解</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浅解析（分块）</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特定问题的细分</a:t>
            </a:r>
            <a:endParaRPr lang="en-US" sz="21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High</a:t>
            </a:r>
            <a:r>
              <a:rPr lang="en-US" sz="2400" dirty="0">
                <a:latin typeface="Times New Roman" panose="02020603050405020304" pitchFamily="18" charset="0"/>
                <a:cs typeface="Times New Roman" panose="02020603050405020304" pitchFamily="18" charset="0"/>
              </a:rPr>
              <a:t>-level NLP tasks include:</a:t>
            </a:r>
          </a:p>
          <a:p>
            <a:pPr lvl="1"/>
            <a:r>
              <a:rPr lang="zh-CN" altLang="en-US" sz="2100" dirty="0">
                <a:latin typeface="Times New Roman" panose="02020603050405020304" pitchFamily="18" charset="0"/>
                <a:cs typeface="Times New Roman" panose="02020603050405020304" pitchFamily="18" charset="0"/>
              </a:rPr>
              <a:t>拼写</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语法错误识别和恢复</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命名实体识别（</a:t>
            </a:r>
            <a:r>
              <a:rPr lang="en-US" altLang="zh-CN" sz="2100" dirty="0">
                <a:latin typeface="Times New Roman" panose="02020603050405020304" pitchFamily="18" charset="0"/>
                <a:cs typeface="Times New Roman" panose="02020603050405020304" pitchFamily="18" charset="0"/>
              </a:rPr>
              <a:t>NER</a:t>
            </a:r>
            <a:r>
              <a:rPr lang="zh-CN" altLang="en-US" sz="2100"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
        <p:nvSpPr>
          <p:cNvPr id="45" name="Rectangle 44"/>
          <p:cNvSpPr/>
          <p:nvPr/>
        </p:nvSpPr>
        <p:spPr>
          <a:xfrm>
            <a:off x="0" y="5815847"/>
            <a:ext cx="9144000" cy="207749"/>
          </a:xfrm>
          <a:prstGeom prst="rect">
            <a:avLst/>
          </a:prstGeom>
        </p:spPr>
        <p:txBody>
          <a:bodyPr wrap="square">
            <a:spAutoFit/>
          </a:bodyPr>
          <a:lstStyle/>
          <a:p>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Nadkarni</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 M ,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Ohno</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-Machado L , Chapman W </a:t>
            </a:r>
            <a:r>
              <a:rPr lang="en-US" sz="75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75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Natural language processing: an introduction[J]. Journal of the American Medical Informatics Association, 2011, 18(5):544-551.</a:t>
            </a:r>
            <a:endParaRPr lang="en-US" sz="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56694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333333"/>
      </a:dk2>
      <a:lt2>
        <a:srgbClr val="C8C8C8"/>
      </a:lt2>
      <a:accent1>
        <a:srgbClr val="BC0A40"/>
      </a:accent1>
      <a:accent2>
        <a:srgbClr val="791014"/>
      </a:accent2>
      <a:accent3>
        <a:srgbClr val="99183C"/>
      </a:accent3>
      <a:accent4>
        <a:srgbClr val="BC0A40"/>
      </a:accent4>
      <a:accent5>
        <a:srgbClr val="BC0A40"/>
      </a:accent5>
      <a:accent6>
        <a:srgbClr val="BC0A40"/>
      </a:accent6>
      <a:hlink>
        <a:srgbClr val="BC0A40"/>
      </a:hlink>
      <a:folHlink>
        <a:srgbClr val="79101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2_PPT-Templates" id="{D116684D-A5CD-6D45-ADE7-9323B9E7CEE4}" vid="{0DC0D6B9-2EA4-BA44-BF55-54693011D2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4744</Words>
  <Application>Microsoft Office PowerPoint</Application>
  <PresentationFormat>On-screen Show (4:3)</PresentationFormat>
  <Paragraphs>456</Paragraphs>
  <Slides>45</Slides>
  <Notes>44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Lato</vt:lpstr>
      <vt:lpstr>Libre Baskerville</vt:lpstr>
      <vt:lpstr>Montserrat</vt:lpstr>
      <vt:lpstr>Source Sans Pro</vt:lpstr>
      <vt:lpstr>Source Sans Pro Light</vt:lpstr>
      <vt:lpstr>宋体</vt:lpstr>
      <vt:lpstr>Microsoft YaHei</vt:lpstr>
      <vt:lpstr>等线</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Hoette, Alice</dc:creator>
  <cp:lastModifiedBy>zong, hui</cp:lastModifiedBy>
  <cp:revision>12</cp:revision>
  <dcterms:created xsi:type="dcterms:W3CDTF">2019-07-10T14:38:30Z</dcterms:created>
  <dcterms:modified xsi:type="dcterms:W3CDTF">2019-07-24T11:24:33Z</dcterms:modified>
</cp:coreProperties>
</file>