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0" r:id="rId6"/>
    <p:sldId id="262" r:id="rId7"/>
    <p:sldId id="270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4D16-E996-465E-A353-C08C73FFF8F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DC8A-92B1-40B7-A160-AD8861BF8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951D-FB64-4F2D-9F47-6FDB91D6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951D-FB64-4F2D-9F47-6FDB91D6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5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3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rate)，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 模型的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学习进度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刚开始训练时：学习率以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 ~ 0.001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批大小，就是每次调整参数前所选取的样本（称为</a:t>
            </a:r>
            <a:r>
              <a:rPr lang="en-US" altLang="zh-CN" dirty="0" smtClean="0"/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dirty="0" smtClean="0"/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，每次会选取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个样本，分别代入网络，算出它们分别对应的参数调整值，然后将所有调整值取平均，作为最后的调整值，以此调整网络的参数。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很大，例如和全部样本的个数一样，那么可保证得到的调整值很稳定，是最能让全体样本受益的改变。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较小，例如为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，那么得到的调整值有一定的随机性，因为对于某个样本最有效的调整，对于另一个样本不一定最有效。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那么批大小是否越大越好？绝非如此，很多时候恰好相反。合适的批大小对于网络的训练很重要。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迭代期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(Epoch)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每学习一遍数据集，就称为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若数据集中有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，那么将全部样本训练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遍后，网络会被调整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1000/10=100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次。但这并不意味着网络已达到最优，我们可重复这个过程，让网络再学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遍数据集。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注意每一个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都需</a:t>
            </a:r>
            <a:r>
              <a:rPr lang="zh-CN" altLang="en-US" dirty="0" smtClean="0"/>
              <a:t>打乱数据的顺序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，以使网络受到的调整更具有多样性。同时，我们会不断监督网络的训练效果。通常情况下，网络的性能提高速度会越来越慢，在几十到几百个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后网络的性能会趋于稳定，即性能基本不再提高。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0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rate)，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 模型的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学习进度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刚开始训练时：学习率以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 ~ 0.001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批大小，就是每次调整参数前所选取的样本（称为</a:t>
            </a:r>
            <a:r>
              <a:rPr lang="en-US" altLang="zh-CN" dirty="0" smtClean="0"/>
              <a:t>mini-batch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dirty="0" smtClean="0"/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，每次会选取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个样本，分别代入网络，算出它们分别对应的参数调整值，然后将所有调整值取平均，作为最后的调整值，以此调整网络的参数。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很大，例如和全部样本的个数一样，那么可保证得到的调整值很稳定，是最能让全体样本受益的改变。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如果批大小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较小，例如为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，那么得到的调整值有一定的随机性，因为对于某个样本最有效的调整，对于另一个样本不一定最有效。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那么批大小是否越大越好？绝非如此，很多时候恰好相反。合适的批大小对于网络的训练很重要。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迭代期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(Epoch)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每学习一遍数据集，就称为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若数据集中有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个样本，批大小为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，那么将全部样本训练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遍后，网络会被调整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1000/10=100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次。但这并不意味着网络已达到最优，我们可重复这个过程，让网络再学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遍数据集。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注意每一个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都需</a:t>
            </a:r>
            <a:r>
              <a:rPr lang="zh-CN" altLang="en-US" dirty="0" smtClean="0"/>
              <a:t>打乱数据的顺序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，以使网络受到的调整更具有多样性。同时，我们会不断监督网络的训练效果。通常情况下，网络的性能提高速度会越来越慢，在几十到几百个</a:t>
            </a:r>
            <a:r>
              <a:rPr lang="en-US" altLang="zh-CN" dirty="0" smtClean="0"/>
              <a:t>epoch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后网络的性能会趋于稳定，即性能基本不再提高。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2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E1CB-BD39-4538-B191-98D7629445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EE1E-B679-4E92-94F0-53ABBC5239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86F8-CF5C-4AAD-92E4-2126C842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4969"/>
            <a:ext cx="9144000" cy="981536"/>
          </a:xfrm>
        </p:spPr>
        <p:txBody>
          <a:bodyPr>
            <a:normAutofit/>
          </a:bodyPr>
          <a:lstStyle/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5382" y="2580763"/>
            <a:ext cx="10050684" cy="9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738" y="893562"/>
            <a:ext cx="1076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Introduction of Experiment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Chinese Medical Short Text Classification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A7725CAB-94AB-4449-9545-280382979BEB}"/>
              </a:ext>
            </a:extLst>
          </p:cNvPr>
          <p:cNvSpPr txBox="1"/>
          <p:nvPr/>
        </p:nvSpPr>
        <p:spPr>
          <a:xfrm>
            <a:off x="6391564" y="3104869"/>
            <a:ext cx="5048254" cy="2034493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Hui </a:t>
            </a:r>
            <a:r>
              <a:rPr lang="en-US" altLang="zh-CN" sz="2800" b="1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Zong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Phd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Candidate,</a:t>
            </a: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Department of Bioinformatics, 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Tongji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University</a:t>
            </a:r>
          </a:p>
          <a:p>
            <a:pPr algn="ctr">
              <a:buSzPct val="25000"/>
            </a:pP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  <p:sp>
        <p:nvSpPr>
          <p:cNvPr id="7" name="Shape 94">
            <a:extLst>
              <a:ext uri="{FF2B5EF4-FFF2-40B4-BE49-F238E27FC236}">
                <a16:creationId xmlns:a16="http://schemas.microsoft.com/office/drawing/2014/main" id="{0D3B3206-BA20-5A42-BD31-EC45DFDDABEB}"/>
              </a:ext>
            </a:extLst>
          </p:cNvPr>
          <p:cNvSpPr txBox="1"/>
          <p:nvPr/>
        </p:nvSpPr>
        <p:spPr>
          <a:xfrm>
            <a:off x="846792" y="3104869"/>
            <a:ext cx="4990589" cy="1984368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 err="1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ZuoFeng</a:t>
            </a: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Li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Principal Scientist,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Biomedical informatics,</a:t>
            </a:r>
            <a:br>
              <a:rPr lang="en-US" sz="2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Philips Research China – </a:t>
            </a:r>
            <a:r>
              <a:rPr lang="en-US" sz="2800" dirty="0" smtClean="0">
                <a:solidFill>
                  <a:srgbClr val="FFFFFF"/>
                </a:solidFill>
                <a:latin typeface="Calibri" panose="020F0502020204030204"/>
              </a:rPr>
              <a:t>PD&amp;IGT</a:t>
            </a:r>
            <a:endParaRPr lang="en-US" sz="2800" dirty="0">
              <a:solidFill>
                <a:srgbClr val="FFFFFF"/>
              </a:solidFill>
              <a:latin typeface="Calibri" panose="020F05020202040302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8778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4969"/>
            <a:ext cx="9144000" cy="981536"/>
          </a:xfrm>
        </p:spPr>
        <p:txBody>
          <a:bodyPr>
            <a:normAutofit/>
          </a:bodyPr>
          <a:lstStyle/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5382" y="2580763"/>
            <a:ext cx="10050684" cy="981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738" y="893562"/>
            <a:ext cx="1076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Introduction of Experiment</a:t>
            </a:r>
            <a:r>
              <a:rPr lang="en-US" altLang="zh-CN" sz="4800" dirty="0">
                <a:solidFill>
                  <a:schemeClr val="bg1"/>
                </a:solidFill>
              </a:rPr>
              <a:t>: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Chinese Medical Short Text Classification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A7725CAB-94AB-4449-9545-280382979BEB}"/>
              </a:ext>
            </a:extLst>
          </p:cNvPr>
          <p:cNvSpPr txBox="1"/>
          <p:nvPr/>
        </p:nvSpPr>
        <p:spPr>
          <a:xfrm>
            <a:off x="6391564" y="3104869"/>
            <a:ext cx="5048254" cy="2034493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Hui </a:t>
            </a:r>
            <a:r>
              <a:rPr lang="en-US" altLang="zh-CN" sz="2800" b="1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Zong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Phd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Candidate,</a:t>
            </a: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Department of Bioinformatics, </a:t>
            </a:r>
          </a:p>
          <a:p>
            <a:pPr algn="ctr">
              <a:buSzPct val="25000"/>
            </a:pPr>
            <a:r>
              <a:rPr lang="en-US" altLang="zh-CN" sz="2800" dirty="0" err="1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Tongji</a:t>
            </a:r>
            <a:r>
              <a:rPr lang="en-US" altLang="zh-CN" sz="2800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sym typeface="Montserrat" panose="02000505000000020004"/>
              </a:rPr>
              <a:t>University</a:t>
            </a:r>
          </a:p>
          <a:p>
            <a:pPr algn="ctr">
              <a:buSzPct val="25000"/>
            </a:pPr>
            <a:endParaRPr lang="en-US" altLang="zh-CN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  <p:sp>
        <p:nvSpPr>
          <p:cNvPr id="7" name="Shape 94">
            <a:extLst>
              <a:ext uri="{FF2B5EF4-FFF2-40B4-BE49-F238E27FC236}">
                <a16:creationId xmlns:a16="http://schemas.microsoft.com/office/drawing/2014/main" id="{0D3B3206-BA20-5A42-BD31-EC45DFDDABEB}"/>
              </a:ext>
            </a:extLst>
          </p:cNvPr>
          <p:cNvSpPr txBox="1"/>
          <p:nvPr/>
        </p:nvSpPr>
        <p:spPr>
          <a:xfrm>
            <a:off x="846792" y="3104869"/>
            <a:ext cx="4990589" cy="1984368"/>
          </a:xfrm>
          <a:prstGeom prst="rect">
            <a:avLst/>
          </a:prstGeom>
          <a:noFill/>
          <a:ln>
            <a:noFill/>
          </a:ln>
        </p:spPr>
        <p:txBody>
          <a:bodyPr lIns="34285" tIns="17138" rIns="34285" bIns="17138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2800" b="1" dirty="0" err="1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ZuoFeng</a:t>
            </a:r>
            <a:r>
              <a:rPr lang="en-US" altLang="zh-CN" sz="2800" b="1" dirty="0">
                <a:solidFill>
                  <a:srgbClr val="FFFFFF"/>
                </a:solidFill>
                <a:latin typeface="Calibri" panose="020F0502020204030204"/>
                <a:ea typeface="Montserrat" panose="02000505000000020004"/>
                <a:cs typeface="Times New Roman" panose="02020603050405020304" pitchFamily="18" charset="0"/>
                <a:sym typeface="Montserrat" panose="02000505000000020004"/>
              </a:rPr>
              <a:t> Li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Principal Scientist,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Biomedical informatics,</a:t>
            </a:r>
            <a:br>
              <a:rPr lang="en-US" sz="2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FFFFFF"/>
                </a:solidFill>
                <a:latin typeface="Calibri" panose="020F0502020204030204"/>
              </a:rPr>
              <a:t>Philips Research China – </a:t>
            </a:r>
            <a:r>
              <a:rPr lang="en-US" sz="2800" dirty="0" smtClean="0">
                <a:solidFill>
                  <a:srgbClr val="FFFFFF"/>
                </a:solidFill>
                <a:latin typeface="Calibri" panose="020F0502020204030204"/>
              </a:rPr>
              <a:t>PD&amp;IGT</a:t>
            </a:r>
            <a:endParaRPr lang="en-US" sz="2800" dirty="0">
              <a:solidFill>
                <a:srgbClr val="FFFFFF"/>
              </a:solidFill>
              <a:latin typeface="Calibri" panose="020F0502020204030204"/>
            </a:endParaRPr>
          </a:p>
          <a:p>
            <a:pPr algn="ctr">
              <a:buSzPct val="25000"/>
            </a:pPr>
            <a:endParaRPr lang="en-US" sz="2800" dirty="0">
              <a:solidFill>
                <a:srgbClr val="FFFFFF"/>
              </a:solidFill>
              <a:latin typeface="Calibri" panose="020F0502020204030204"/>
              <a:ea typeface="Montserrat" panose="02000505000000020004"/>
              <a:cs typeface="Times New Roman" panose="02020603050405020304" pitchFamily="18" charset="0"/>
              <a:sym typeface="Montserrat" panose="02000505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8104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2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</a:t>
            </a:r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了解词向量和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的概念。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klearn+JupyterNotebook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，学会机器学习模型的基本使用。</a:t>
            </a: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能够训练模型解决医学临床中的自然语言处理问题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如文本分类等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Pyramid+Docker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将模型转化为网页应用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3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3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在本次实验中，我们给定事先定义好的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种筛选标准类别和一系列中文临床试验筛选标准的描述语句，要求返回每一条筛选标准的具体类别。筛选标准类别及其示例如下。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02378"/>
              </p:ext>
            </p:extLst>
          </p:nvPr>
        </p:nvGraphicFramePr>
        <p:xfrm>
          <a:off x="6986754" y="3657743"/>
          <a:ext cx="5010532" cy="117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348">
                  <a:extLst>
                    <a:ext uri="{9D8B030D-6E8A-4147-A177-3AD203B41FA5}">
                      <a16:colId xmlns:a16="http://schemas.microsoft.com/office/drawing/2014/main" val="1913635286"/>
                    </a:ext>
                  </a:extLst>
                </a:gridCol>
                <a:gridCol w="2418398">
                  <a:extLst>
                    <a:ext uri="{9D8B030D-6E8A-4147-A177-3AD203B41FA5}">
                      <a16:colId xmlns:a16="http://schemas.microsoft.com/office/drawing/2014/main" val="2120248273"/>
                    </a:ext>
                  </a:extLst>
                </a:gridCol>
                <a:gridCol w="2224786">
                  <a:extLst>
                    <a:ext uri="{9D8B030D-6E8A-4147-A177-3AD203B41FA5}">
                      <a16:colId xmlns:a16="http://schemas.microsoft.com/office/drawing/2014/main" val="3062880564"/>
                    </a:ext>
                  </a:extLst>
                </a:gridCol>
              </a:tblGrid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输入（筛选标准）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zh-C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类别</a:t>
                      </a:r>
                      <a:r>
                        <a:rPr lang="zh-C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000212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年龄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&gt;80 </a:t>
                      </a: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岁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22915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近期颅内或椎管内手术史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Therapy or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642137"/>
                  </a:ext>
                </a:extLst>
              </a:tr>
              <a:tr h="293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血糖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&lt;2.7mmol/L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Laboratory Examinations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27627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7348"/>
              </p:ext>
            </p:extLst>
          </p:nvPr>
        </p:nvGraphicFramePr>
        <p:xfrm>
          <a:off x="1054099" y="2472799"/>
          <a:ext cx="5832159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8">
                  <a:extLst>
                    <a:ext uri="{9D8B030D-6E8A-4147-A177-3AD203B41FA5}">
                      <a16:colId xmlns:a16="http://schemas.microsoft.com/office/drawing/2014/main" val="437582904"/>
                    </a:ext>
                  </a:extLst>
                </a:gridCol>
                <a:gridCol w="2448243">
                  <a:extLst>
                    <a:ext uri="{9D8B030D-6E8A-4147-A177-3AD203B41FA5}">
                      <a16:colId xmlns:a16="http://schemas.microsoft.com/office/drawing/2014/main" val="410600835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31644020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273288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Addictive Behavior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Laboratory Examinations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Life Expectancy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9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Allergy Intolerance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Organ or Tissue Status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2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Compliance with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Protocol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Pharmaceutical Substance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 Drug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7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Consent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Risk Assessment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Diagnostic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Smoking Status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3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Therapy or Surgery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in other studies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0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数据特点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：自由文本格式，短文本，非结构化，中文，医学相关。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</a:t>
            </a:r>
            <a:endPara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实验数据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8" y="2239957"/>
            <a:ext cx="6257925" cy="1647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8" y="4647407"/>
            <a:ext cx="3990975" cy="1619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5" y="2283910"/>
            <a:ext cx="2733675" cy="40767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620125" y="1839847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训练数据类别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9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5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实验环境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75657"/>
            <a:ext cx="10766197" cy="500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实验平台：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JupyterNotebook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Python3, Docker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codecs,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-learn==0.21,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                   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wordcloud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cornice,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xlrd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pickle5,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		          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joblib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5" y="4909364"/>
            <a:ext cx="9836727" cy="452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pip install -r requirements.txt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85455" y="2035747"/>
            <a:ext cx="9836726" cy="452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已经预装好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6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词向量</a:t>
            </a:r>
            <a:r>
              <a:rPr lang="en-US" altLang="zh-CN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-TFIDF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 -  Inverse Document Frequency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，是一种文本特征提取算法，由两部分组成。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词频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(TF):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文本中各个词的出现频率统计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是词语出现的次数除以该文件的总词语数。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逆文档频率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(IDF):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是文档频率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(DF)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的倒数，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是出现某词语的文档数除以总文档数。</a:t>
            </a: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按词频排序，选取前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个词，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显示如右所示。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9" y="2835767"/>
            <a:ext cx="6849451" cy="35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7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机器学习</a:t>
            </a:r>
            <a:r>
              <a:rPr lang="en-US" altLang="zh-CN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分类模型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辑回归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logistic regression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support vector machine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 nearest neighbors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naive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Neural network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099" y="5218545"/>
            <a:ext cx="853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以上模型实现的代码，均在对应的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Jupyter</a:t>
            </a:r>
            <a:r>
              <a:rPr lang="en-US" altLang="zh-CN" sz="2800" dirty="0" smtClean="0">
                <a:solidFill>
                  <a:srgbClr val="FF0000"/>
                </a:solidFill>
              </a:rPr>
              <a:t> Notebook</a:t>
            </a:r>
            <a:r>
              <a:rPr lang="zh-CN" altLang="en-US" sz="2800" dirty="0" smtClean="0">
                <a:solidFill>
                  <a:srgbClr val="FF0000"/>
                </a:solidFill>
              </a:rPr>
              <a:t>中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8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超参数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权值初始化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Initialization)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Layers)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单层神经元数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Units)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随机梯度算法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SGD)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Epoch)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批大小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mini-batch)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8" y="769228"/>
            <a:ext cx="4797407" cy="5377739"/>
          </a:xfrm>
          <a:prstGeom prst="rect">
            <a:avLst/>
          </a:prstGeom>
        </p:spPr>
      </p:pic>
      <p:sp>
        <p:nvSpPr>
          <p:cNvPr id="18" name="Left Brace 17"/>
          <p:cNvSpPr/>
          <p:nvPr/>
        </p:nvSpPr>
        <p:spPr>
          <a:xfrm>
            <a:off x="5765081" y="2112874"/>
            <a:ext cx="254977" cy="26904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3464" y="3196487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29759" y="3196487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10975726" y="1752388"/>
            <a:ext cx="246185" cy="34397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8099" y="6146967"/>
            <a:ext cx="129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0"/>
          <p:cNvGrpSpPr/>
          <p:nvPr/>
        </p:nvGrpSpPr>
        <p:grpSpPr>
          <a:xfrm>
            <a:off x="1054099" y="-105192"/>
            <a:ext cx="11137901" cy="847027"/>
            <a:chOff x="1627312" y="3013919"/>
            <a:chExt cx="14913739" cy="1176066"/>
          </a:xfrm>
        </p:grpSpPr>
        <p:sp>
          <p:nvSpPr>
            <p:cNvPr id="9" name="矩形 23"/>
            <p:cNvSpPr/>
            <p:nvPr/>
          </p:nvSpPr>
          <p:spPr>
            <a:xfrm rot="16200000">
              <a:off x="8496149" y="-3854918"/>
              <a:ext cx="1176066" cy="14913739"/>
            </a:xfrm>
            <a:prstGeom prst="rect">
              <a:avLst/>
            </a:prstGeom>
          </p:spPr>
          <p:txBody>
            <a:bodyPr vert="eaVert"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b="1" kern="100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22"/>
            <p:cNvCxnSpPr>
              <a:cxnSpLocks/>
            </p:cNvCxnSpPr>
            <p:nvPr/>
          </p:nvCxnSpPr>
          <p:spPr>
            <a:xfrm flipV="1">
              <a:off x="1627313" y="4179013"/>
              <a:ext cx="1491373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27"/>
          <p:cNvGrpSpPr/>
          <p:nvPr/>
        </p:nvGrpSpPr>
        <p:grpSpPr>
          <a:xfrm>
            <a:off x="0" y="-959"/>
            <a:ext cx="1054100" cy="744733"/>
            <a:chOff x="11137900" y="860547"/>
            <a:chExt cx="1054100" cy="744733"/>
          </a:xfrm>
          <a:solidFill>
            <a:srgbClr val="0070C0"/>
          </a:solidFill>
        </p:grpSpPr>
        <p:sp>
          <p:nvSpPr>
            <p:cNvPr id="12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C35F-1F30-492D-A3FD-07E7992BCAA9}" type="slidenum">
              <a:rPr lang="en-US" smtClean="0"/>
              <a:t>9</a:t>
            </a:fld>
            <a:endParaRPr lang="en-US"/>
          </a:p>
        </p:txBody>
      </p:sp>
      <p:sp>
        <p:nvSpPr>
          <p:cNvPr id="17" name="矩形 23"/>
          <p:cNvSpPr/>
          <p:nvPr/>
        </p:nvSpPr>
        <p:spPr>
          <a:xfrm rot="16200000">
            <a:off x="6192164" y="-5184048"/>
            <a:ext cx="861774" cy="11137901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r>
              <a:rPr lang="zh-CN" altLang="en-US" sz="44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动手操作</a:t>
            </a:r>
            <a:endParaRPr lang="en-US" altLang="zh-CN" sz="4400" b="1" kern="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4099" y="1303320"/>
            <a:ext cx="819359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下载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仓库：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基于</a:t>
            </a:r>
            <a:r>
              <a:rPr lang="en-US" altLang="zh-CN" sz="2800" dirty="0" err="1" smtClean="0"/>
              <a:t>JupyterNotebook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训练</a:t>
            </a:r>
            <a:r>
              <a:rPr lang="zh-CN" altLang="en-US" sz="2800" dirty="0"/>
              <a:t>机器学</a:t>
            </a:r>
            <a:r>
              <a:rPr lang="zh-CN" altLang="en-US" sz="2800" dirty="0" smtClean="0"/>
              <a:t>习分类器模型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基于</a:t>
            </a:r>
            <a:r>
              <a:rPr lang="en-US" altLang="zh-CN" sz="2800" dirty="0"/>
              <a:t>D</a:t>
            </a:r>
            <a:r>
              <a:rPr lang="en-US" altLang="zh-CN" sz="2800" dirty="0" smtClean="0"/>
              <a:t>ocker</a:t>
            </a:r>
            <a:r>
              <a:rPr lang="zh-CN" altLang="en-US" sz="2800" dirty="0" smtClean="0"/>
              <a:t>，搭建</a:t>
            </a:r>
            <a:r>
              <a:rPr lang="en-US" altLang="zh-CN" sz="2800" dirty="0" smtClean="0"/>
              <a:t>pyramid</a:t>
            </a:r>
            <a:r>
              <a:rPr lang="zh-CN" altLang="en-US" sz="2800" dirty="0" smtClean="0"/>
              <a:t>使用界面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432791" y="2329390"/>
            <a:ext cx="9836727" cy="452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400" dirty="0" smtClean="0">
                <a:solidFill>
                  <a:schemeClr val="tx1"/>
                </a:solidFill>
              </a:rPr>
              <a:t> clone https://github.com/zonghui0228/cn_med_text_class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32790" y="5005897"/>
            <a:ext cx="9836727" cy="452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docker</a:t>
            </a:r>
            <a:r>
              <a:rPr lang="en-US" sz="2400" dirty="0">
                <a:solidFill>
                  <a:schemeClr val="tx1"/>
                </a:solidFill>
              </a:rPr>
              <a:t> run 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t </a:t>
            </a:r>
            <a:r>
              <a:rPr lang="en-US" sz="2400" dirty="0">
                <a:solidFill>
                  <a:schemeClr val="tx1"/>
                </a:solidFill>
              </a:rPr>
              <a:t>-d -p 6543:6543 zonghui0228/</a:t>
            </a:r>
            <a:r>
              <a:rPr lang="en-US" sz="2400" dirty="0" err="1">
                <a:solidFill>
                  <a:schemeClr val="tx1"/>
                </a:solidFill>
              </a:rPr>
              <a:t>cn_med_text_class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32791" y="3648132"/>
            <a:ext cx="9836727" cy="452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KNN,LR, NB, </a:t>
            </a:r>
            <a:r>
              <a:rPr lang="en-US" altLang="zh-CN" sz="2400" dirty="0" smtClean="0">
                <a:solidFill>
                  <a:schemeClr val="tx1"/>
                </a:solidFill>
              </a:rPr>
              <a:t>SVM</a:t>
            </a:r>
            <a:r>
              <a:rPr lang="zh-CN" altLang="en-US" sz="2400" dirty="0" smtClean="0">
                <a:solidFill>
                  <a:schemeClr val="tx1"/>
                </a:solidFill>
              </a:rPr>
              <a:t>任选其一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0972" y="924357"/>
            <a:ext cx="10067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https://github.com/zonghui0228/cn_med_text_class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Widescreen</PresentationFormat>
  <Paragraphs>176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Montserrat</vt:lpstr>
      <vt:lpstr>宋体</vt:lpstr>
      <vt:lpstr>微软雅黑</vt:lpstr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zong, hui</dc:creator>
  <cp:lastModifiedBy>zong, hui</cp:lastModifiedBy>
  <cp:revision>37</cp:revision>
  <dcterms:created xsi:type="dcterms:W3CDTF">2019-12-08T07:58:47Z</dcterms:created>
  <dcterms:modified xsi:type="dcterms:W3CDTF">2019-12-10T07:27:19Z</dcterms:modified>
</cp:coreProperties>
</file>