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58" r:id="rId4"/>
    <p:sldId id="257" r:id="rId5"/>
    <p:sldId id="259" r:id="rId6"/>
    <p:sldId id="261" r:id="rId7"/>
    <p:sldId id="263" r:id="rId8"/>
    <p:sldId id="264" r:id="rId9"/>
    <p:sldId id="260" r:id="rId10"/>
    <p:sldId id="265"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5581" autoAdjust="0"/>
  </p:normalViewPr>
  <p:slideViewPr>
    <p:cSldViewPr snapToGrid="0">
      <p:cViewPr varScale="1">
        <p:scale>
          <a:sx n="87" d="100"/>
          <a:sy n="87" d="100"/>
        </p:scale>
        <p:origin x="1476"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D81AA-B051-4E24-9EFC-B0EA876085F1}" type="datetimeFigureOut">
              <a:rPr lang="en-US" smtClean="0"/>
              <a:t>7/22/2019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D7B37-90AC-4CBB-9B8D-68A02D351CC4}" type="slidenum">
              <a:rPr lang="en-US" smtClean="0"/>
              <a:t>‹#›</a:t>
            </a:fld>
            <a:endParaRPr lang="en-US"/>
          </a:p>
        </p:txBody>
      </p:sp>
    </p:spTree>
    <p:extLst>
      <p:ext uri="{BB962C8B-B14F-4D97-AF65-F5344CB8AC3E}">
        <p14:creationId xmlns:p14="http://schemas.microsoft.com/office/powerpoint/2010/main" val="1303308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学习率 </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learning rate)，</a:t>
            </a:r>
            <a:r>
              <a:rPr lang="zh-CN" altLang="en-US" sz="1200" b="0" i="0" kern="1200" dirty="0" smtClean="0">
                <a:solidFill>
                  <a:schemeClr val="tx1"/>
                </a:solidFill>
                <a:effectLst/>
                <a:latin typeface="+mn-lt"/>
                <a:ea typeface="+mn-ea"/>
                <a:cs typeface="+mn-cs"/>
              </a:rPr>
              <a:t>控制 模型的 </a:t>
            </a:r>
            <a:r>
              <a:rPr lang="zh-CN" altLang="en-US" sz="1200" b="1" i="0" kern="1200" dirty="0" smtClean="0">
                <a:solidFill>
                  <a:schemeClr val="tx1"/>
                </a:solidFill>
                <a:effectLst/>
                <a:latin typeface="+mn-lt"/>
                <a:ea typeface="+mn-ea"/>
                <a:cs typeface="+mn-cs"/>
              </a:rPr>
              <a:t>学习进度</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刚开始训练时：学习率以 </a:t>
            </a:r>
            <a:r>
              <a:rPr lang="en-US" altLang="zh-CN" sz="1200" b="0" i="0" kern="1200" dirty="0" smtClean="0">
                <a:solidFill>
                  <a:schemeClr val="tx1"/>
                </a:solidFill>
                <a:effectLst/>
                <a:latin typeface="+mn-lt"/>
                <a:ea typeface="+mn-ea"/>
                <a:cs typeface="+mn-cs"/>
              </a:rPr>
              <a:t>0.01 ~ 0.001 </a:t>
            </a:r>
            <a:r>
              <a:rPr lang="zh-CN" altLang="en-US" sz="1200" b="0" i="0" kern="1200" dirty="0" smtClean="0">
                <a:solidFill>
                  <a:schemeClr val="tx1"/>
                </a:solidFill>
                <a:effectLst/>
                <a:latin typeface="+mn-lt"/>
                <a:ea typeface="+mn-ea"/>
                <a:cs typeface="+mn-cs"/>
              </a:rPr>
              <a:t>为宜。</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mini-batch</a:t>
            </a:r>
            <a:r>
              <a:rPr lang="zh-CN" altLang="en-US" sz="1200" b="0" i="0" kern="1200" dirty="0" smtClean="0">
                <a:solidFill>
                  <a:schemeClr val="tx1"/>
                </a:solidFill>
                <a:effectLst/>
                <a:latin typeface="+mn-lt"/>
                <a:ea typeface="+mn-ea"/>
                <a:cs typeface="+mn-cs"/>
              </a:rPr>
              <a:t>批大小，就是每次调整参数前所选取的样本（称为</a:t>
            </a:r>
            <a:r>
              <a:rPr lang="en-US" altLang="zh-CN" dirty="0" smtClean="0"/>
              <a:t>mini-batch</a:t>
            </a:r>
            <a:r>
              <a:rPr lang="zh-CN" altLang="en-US" sz="1200" b="0" i="0" kern="1200" dirty="0" smtClean="0">
                <a:solidFill>
                  <a:schemeClr val="tx1"/>
                </a:solidFill>
                <a:effectLst/>
                <a:latin typeface="+mn-lt"/>
                <a:ea typeface="+mn-ea"/>
                <a:cs typeface="+mn-cs"/>
              </a:rPr>
              <a:t>或</a:t>
            </a:r>
            <a:r>
              <a:rPr lang="en-US" altLang="zh-CN" dirty="0" smtClean="0"/>
              <a:t>batch</a:t>
            </a:r>
            <a:r>
              <a:rPr lang="zh-CN" altLang="en-US" sz="1200" b="0" i="0" kern="1200" dirty="0" smtClean="0">
                <a:solidFill>
                  <a:schemeClr val="tx1"/>
                </a:solidFill>
                <a:effectLst/>
                <a:latin typeface="+mn-lt"/>
                <a:ea typeface="+mn-ea"/>
                <a:cs typeface="+mn-cs"/>
              </a:rPr>
              <a:t>）数量</a:t>
            </a:r>
            <a:r>
              <a:rPr lang="en-US" altLang="zh-CN"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如果批大小为</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，每次会选取</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个样本，分别代入网络，算出它们分别对应的参数调整值，然后将所有调整值取平均，作为最后的调整值，以此调整网络的参数。</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如果批大小</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很大，例如和全部样本的个数一样，那么可保证得到的调整值很稳定，是最能让全体样本受益的改变。</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如果批大小</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较小，例如为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，那么得到的调整值有一定的随机性，因为对于某个样本最有效的调整，对于另一个样本不一定最有效。</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那么批大小是否越大越好？绝非如此，很多时候恰好相反。合适的批大小对于网络的训练很重要。</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Times New Roman" panose="02020603050405020304" pitchFamily="18" charset="0"/>
                <a:cs typeface="Times New Roman" panose="02020603050405020304" pitchFamily="18" charset="0"/>
              </a:rPr>
              <a:t>迭代期</a:t>
            </a:r>
            <a:r>
              <a:rPr lang="en-US" altLang="zh-CN" sz="1200" dirty="0" smtClean="0">
                <a:solidFill>
                  <a:schemeClr val="tx1"/>
                </a:solidFill>
                <a:latin typeface="Times New Roman" panose="02020603050405020304" pitchFamily="18" charset="0"/>
                <a:cs typeface="Times New Roman" panose="02020603050405020304" pitchFamily="18" charset="0"/>
              </a:rPr>
              <a:t>(Epoch)</a:t>
            </a:r>
            <a:endParaRPr lang="en-US" dirty="0" smtClean="0"/>
          </a:p>
          <a:p>
            <a:r>
              <a:rPr lang="zh-CN" altLang="en-US" sz="1200" b="0" i="0" kern="1200" dirty="0" smtClean="0">
                <a:solidFill>
                  <a:schemeClr val="tx1"/>
                </a:solidFill>
                <a:effectLst/>
                <a:latin typeface="+mn-lt"/>
                <a:ea typeface="+mn-ea"/>
                <a:cs typeface="+mn-cs"/>
              </a:rPr>
              <a:t>每学习一遍数据集，就称为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a:t>
            </a:r>
            <a:r>
              <a:rPr lang="en-US" altLang="zh-CN" dirty="0" smtClean="0"/>
              <a:t>epoch</a:t>
            </a:r>
            <a:r>
              <a:rPr lang="zh-CN" altLang="en-US" dirty="0" smtClean="0"/>
              <a:t>。</a:t>
            </a:r>
            <a:endParaRPr lang="en-US" altLang="zh-CN" dirty="0" smtClean="0"/>
          </a:p>
          <a:p>
            <a:r>
              <a:rPr lang="zh-CN" altLang="en-US" sz="1200" b="0" i="0" kern="1200" dirty="0" smtClean="0">
                <a:solidFill>
                  <a:schemeClr val="tx1"/>
                </a:solidFill>
                <a:effectLst/>
                <a:latin typeface="+mn-lt"/>
                <a:ea typeface="+mn-ea"/>
                <a:cs typeface="+mn-cs"/>
              </a:rPr>
              <a:t>若数据集中有</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个样本，批大小为</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，那么将全部样本训练</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遍后，网络会被调整</a:t>
            </a:r>
            <a:r>
              <a:rPr lang="en-US" altLang="zh-CN" sz="1200" b="0" i="0" kern="1200" dirty="0" smtClean="0">
                <a:solidFill>
                  <a:schemeClr val="tx1"/>
                </a:solidFill>
                <a:effectLst/>
                <a:latin typeface="+mn-lt"/>
                <a:ea typeface="+mn-ea"/>
                <a:cs typeface="+mn-cs"/>
              </a:rPr>
              <a:t>1000/10=100</a:t>
            </a:r>
            <a:r>
              <a:rPr lang="zh-CN" altLang="en-US" sz="1200" b="0" i="0" kern="1200" dirty="0" smtClean="0">
                <a:solidFill>
                  <a:schemeClr val="tx1"/>
                </a:solidFill>
                <a:effectLst/>
                <a:latin typeface="+mn-lt"/>
                <a:ea typeface="+mn-ea"/>
                <a:cs typeface="+mn-cs"/>
              </a:rPr>
              <a:t>次。但这并不意味着网络已达到最优，我们可重复这个过程，让网络再学</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遍、</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遍、</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遍数据集。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注意每一个</a:t>
            </a:r>
            <a:r>
              <a:rPr lang="en-US" altLang="zh-CN" dirty="0" smtClean="0"/>
              <a:t>epoch</a:t>
            </a:r>
            <a:r>
              <a:rPr lang="zh-CN" altLang="en-US" sz="1200" b="0" i="0" kern="1200" dirty="0" smtClean="0">
                <a:solidFill>
                  <a:schemeClr val="tx1"/>
                </a:solidFill>
                <a:effectLst/>
                <a:latin typeface="+mn-lt"/>
                <a:ea typeface="+mn-ea"/>
                <a:cs typeface="+mn-cs"/>
              </a:rPr>
              <a:t>都需</a:t>
            </a:r>
            <a:r>
              <a:rPr lang="zh-CN" altLang="en-US" dirty="0" smtClean="0"/>
              <a:t>打乱数据的顺序</a:t>
            </a:r>
            <a:r>
              <a:rPr lang="zh-CN" altLang="en-US" sz="1200" b="0" i="0" kern="1200" dirty="0" smtClean="0">
                <a:solidFill>
                  <a:schemeClr val="tx1"/>
                </a:solidFill>
                <a:effectLst/>
                <a:latin typeface="+mn-lt"/>
                <a:ea typeface="+mn-ea"/>
                <a:cs typeface="+mn-cs"/>
              </a:rPr>
              <a:t>，以使网络受到的调整更具有多样性。同时，我们会不断监督网络的训练效果。通常情况下，网络的性能提高速度会越来越慢，在几十到几百个</a:t>
            </a:r>
            <a:r>
              <a:rPr lang="en-US" altLang="zh-CN" dirty="0" smtClean="0"/>
              <a:t>epoch</a:t>
            </a:r>
            <a:r>
              <a:rPr lang="zh-CN" altLang="en-US" sz="1200" b="0" i="0" kern="1200" dirty="0" smtClean="0">
                <a:solidFill>
                  <a:schemeClr val="tx1"/>
                </a:solidFill>
                <a:effectLst/>
                <a:latin typeface="+mn-lt"/>
                <a:ea typeface="+mn-ea"/>
                <a:cs typeface="+mn-cs"/>
              </a:rPr>
              <a:t>后网络的性能会趋于稳定，即性能基本不再提高。</a:t>
            </a:r>
            <a:endParaRPr lang="en-US" dirty="0"/>
          </a:p>
        </p:txBody>
      </p:sp>
      <p:sp>
        <p:nvSpPr>
          <p:cNvPr id="4" name="Slide Number Placeholder 3"/>
          <p:cNvSpPr>
            <a:spLocks noGrp="1"/>
          </p:cNvSpPr>
          <p:nvPr>
            <p:ph type="sldNum" sz="quarter" idx="10"/>
          </p:nvPr>
        </p:nvSpPr>
        <p:spPr/>
        <p:txBody>
          <a:bodyPr/>
          <a:lstStyle/>
          <a:p>
            <a:fld id="{147D7B37-90AC-4CBB-9B8D-68A02D351CC4}" type="slidenum">
              <a:rPr lang="en-US" smtClean="0"/>
              <a:t>8</a:t>
            </a:fld>
            <a:endParaRPr lang="en-US"/>
          </a:p>
        </p:txBody>
      </p:sp>
    </p:spTree>
    <p:extLst>
      <p:ext uri="{BB962C8B-B14F-4D97-AF65-F5344CB8AC3E}">
        <p14:creationId xmlns:p14="http://schemas.microsoft.com/office/powerpoint/2010/main" val="1238487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7D7B37-90AC-4CBB-9B8D-68A02D351CC4}" type="slidenum">
              <a:rPr lang="en-US" smtClean="0"/>
              <a:t>9</a:t>
            </a:fld>
            <a:endParaRPr lang="en-US"/>
          </a:p>
        </p:txBody>
      </p:sp>
    </p:spTree>
    <p:extLst>
      <p:ext uri="{BB962C8B-B14F-4D97-AF65-F5344CB8AC3E}">
        <p14:creationId xmlns:p14="http://schemas.microsoft.com/office/powerpoint/2010/main" val="4095195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9.jp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98C49C-54E5-40B3-9736-0B95C55DAFEE}"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10D7A-9B9C-466B-B88F-7EBBCC2DFCE0}" type="slidenum">
              <a:rPr lang="en-US" smtClean="0"/>
              <a:t>‹#›</a:t>
            </a:fld>
            <a:endParaRPr lang="en-US"/>
          </a:p>
        </p:txBody>
      </p:sp>
    </p:spTree>
    <p:extLst>
      <p:ext uri="{BB962C8B-B14F-4D97-AF65-F5344CB8AC3E}">
        <p14:creationId xmlns:p14="http://schemas.microsoft.com/office/powerpoint/2010/main" val="18093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98C49C-54E5-40B3-9736-0B95C55DAFEE}"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10D7A-9B9C-466B-B88F-7EBBCC2DFCE0}" type="slidenum">
              <a:rPr lang="en-US" smtClean="0"/>
              <a:t>‹#›</a:t>
            </a:fld>
            <a:endParaRPr lang="en-US"/>
          </a:p>
        </p:txBody>
      </p:sp>
    </p:spTree>
    <p:extLst>
      <p:ext uri="{BB962C8B-B14F-4D97-AF65-F5344CB8AC3E}">
        <p14:creationId xmlns:p14="http://schemas.microsoft.com/office/powerpoint/2010/main" val="201017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98C49C-54E5-40B3-9736-0B95C55DAFEE}"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10D7A-9B9C-466B-B88F-7EBBCC2DFCE0}" type="slidenum">
              <a:rPr lang="en-US" smtClean="0"/>
              <a:t>‹#›</a:t>
            </a:fld>
            <a:endParaRPr lang="en-US"/>
          </a:p>
        </p:txBody>
      </p:sp>
    </p:spTree>
    <p:extLst>
      <p:ext uri="{BB962C8B-B14F-4D97-AF65-F5344CB8AC3E}">
        <p14:creationId xmlns:p14="http://schemas.microsoft.com/office/powerpoint/2010/main" val="1800747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7802"/>
            <a:ext cx="10363200" cy="2387600"/>
          </a:xfrm>
        </p:spPr>
        <p:txBody>
          <a:bodyPr anchor="b"/>
          <a:lstStyle>
            <a:lvl1pPr algn="ctr">
              <a:defRPr sz="6000" b="0" i="0">
                <a:solidFill>
                  <a:schemeClr val="bg1">
                    <a:lumMod val="85000"/>
                  </a:schemeClr>
                </a:solidFill>
                <a:latin typeface="Source Sans Pro Light" charset="0"/>
                <a:ea typeface="Source Sans Pro Light" charset="0"/>
                <a:cs typeface="Source Sans Pro Light"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52709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Box 5"/>
          <p:cNvSpPr txBox="1"/>
          <p:nvPr userDrawn="1"/>
        </p:nvSpPr>
        <p:spPr>
          <a:xfrm>
            <a:off x="8852972" y="6500708"/>
            <a:ext cx="3133165"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790" y="6541384"/>
            <a:ext cx="4459293" cy="182124"/>
          </a:xfrm>
          <a:prstGeom prst="rect">
            <a:avLst/>
          </a:prstGeom>
        </p:spPr>
      </p:pic>
    </p:spTree>
    <p:extLst>
      <p:ext uri="{BB962C8B-B14F-4D97-AF65-F5344CB8AC3E}">
        <p14:creationId xmlns:p14="http://schemas.microsoft.com/office/powerpoint/2010/main" val="481013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p:cNvPicPr>
          <p:nvPr userDrawn="1"/>
        </p:nvPicPr>
        <p:blipFill rotWithShape="1">
          <a:blip r:embed="rId3">
            <a:extLst>
              <a:ext uri="{28A0092B-C50C-407E-A947-70E740481C1C}">
                <a14:useLocalDpi xmlns:a14="http://schemas.microsoft.com/office/drawing/2010/main" val="0"/>
              </a:ext>
            </a:extLst>
          </a:blip>
          <a:srcRect t="93336" b="-3"/>
          <a:stretch/>
        </p:blipFill>
        <p:spPr>
          <a:xfrm>
            <a:off x="0" y="6400800"/>
            <a:ext cx="12192000" cy="457200"/>
          </a:xfrm>
          <a:prstGeom prst="rect">
            <a:avLst/>
          </a:prstGeom>
        </p:spPr>
      </p:pic>
      <p:sp>
        <p:nvSpPr>
          <p:cNvPr id="10" name="TextBox 9"/>
          <p:cNvSpPr txBox="1"/>
          <p:nvPr userDrawn="1"/>
        </p:nvSpPr>
        <p:spPr>
          <a:xfrm>
            <a:off x="8852972" y="6500708"/>
            <a:ext cx="3133165"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5790" y="6541384"/>
            <a:ext cx="4459293" cy="182124"/>
          </a:xfrm>
          <a:prstGeom prst="rect">
            <a:avLst/>
          </a:prstGeom>
        </p:spPr>
      </p:pic>
    </p:spTree>
    <p:extLst>
      <p:ext uri="{BB962C8B-B14F-4D97-AF65-F5344CB8AC3E}">
        <p14:creationId xmlns:p14="http://schemas.microsoft.com/office/powerpoint/2010/main" val="505292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E1C2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p:cNvPicPr>
          <p:nvPr userDrawn="1"/>
        </p:nvPicPr>
        <p:blipFill rotWithShape="1">
          <a:blip r:embed="rId2">
            <a:extLst>
              <a:ext uri="{28A0092B-C50C-407E-A947-70E740481C1C}">
                <a14:useLocalDpi xmlns:a14="http://schemas.microsoft.com/office/drawing/2010/main" val="0"/>
              </a:ext>
            </a:extLst>
          </a:blip>
          <a:srcRect t="93336" b="-3"/>
          <a:stretch/>
        </p:blipFill>
        <p:spPr>
          <a:xfrm>
            <a:off x="0" y="6400800"/>
            <a:ext cx="12192000" cy="457200"/>
          </a:xfrm>
          <a:prstGeom prst="rect">
            <a:avLst/>
          </a:prstGeom>
        </p:spPr>
      </p:pic>
      <p:sp>
        <p:nvSpPr>
          <p:cNvPr id="10" name="TextBox 9"/>
          <p:cNvSpPr txBox="1"/>
          <p:nvPr userDrawn="1"/>
        </p:nvSpPr>
        <p:spPr>
          <a:xfrm>
            <a:off x="8852972" y="6500708"/>
            <a:ext cx="3133165"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790" y="6541384"/>
            <a:ext cx="4459293" cy="182124"/>
          </a:xfrm>
          <a:prstGeom prst="rect">
            <a:avLst/>
          </a:prstGeom>
        </p:spPr>
      </p:pic>
    </p:spTree>
    <p:extLst>
      <p:ext uri="{BB962C8B-B14F-4D97-AF65-F5344CB8AC3E}">
        <p14:creationId xmlns:p14="http://schemas.microsoft.com/office/powerpoint/2010/main" val="2589709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Pattern">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p:cNvPicPr>
          <p:nvPr userDrawn="1"/>
        </p:nvPicPr>
        <p:blipFill rotWithShape="1">
          <a:blip r:embed="rId3">
            <a:extLst>
              <a:ext uri="{28A0092B-C50C-407E-A947-70E740481C1C}">
                <a14:useLocalDpi xmlns:a14="http://schemas.microsoft.com/office/drawing/2010/main" val="0"/>
              </a:ext>
            </a:extLst>
          </a:blip>
          <a:srcRect t="93336" b="-3"/>
          <a:stretch/>
        </p:blipFill>
        <p:spPr>
          <a:xfrm>
            <a:off x="0" y="6400800"/>
            <a:ext cx="12192000" cy="457200"/>
          </a:xfrm>
          <a:prstGeom prst="rect">
            <a:avLst/>
          </a:prstGeom>
        </p:spPr>
      </p:pic>
      <p:sp>
        <p:nvSpPr>
          <p:cNvPr id="10" name="TextBox 9"/>
          <p:cNvSpPr txBox="1"/>
          <p:nvPr userDrawn="1"/>
        </p:nvSpPr>
        <p:spPr>
          <a:xfrm>
            <a:off x="8852972" y="6500708"/>
            <a:ext cx="3133165"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5790" y="6541384"/>
            <a:ext cx="4459293" cy="182124"/>
          </a:xfrm>
          <a:prstGeom prst="rect">
            <a:avLst/>
          </a:prstGeom>
        </p:spPr>
      </p:pic>
    </p:spTree>
    <p:extLst>
      <p:ext uri="{BB962C8B-B14F-4D97-AF65-F5344CB8AC3E}">
        <p14:creationId xmlns:p14="http://schemas.microsoft.com/office/powerpoint/2010/main" val="397768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2 Columns">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54443"/>
            <a:ext cx="10515600"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2314942"/>
            <a:ext cx="4629347" cy="303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p:cNvPicPr>
          <p:nvPr userDrawn="1"/>
        </p:nvPicPr>
        <p:blipFill rotWithShape="1">
          <a:blip r:embed="rId3">
            <a:extLst>
              <a:ext uri="{28A0092B-C50C-407E-A947-70E740481C1C}">
                <a14:useLocalDpi xmlns:a14="http://schemas.microsoft.com/office/drawing/2010/main" val="0"/>
              </a:ext>
            </a:extLst>
          </a:blip>
          <a:srcRect t="93336" b="-3"/>
          <a:stretch/>
        </p:blipFill>
        <p:spPr>
          <a:xfrm>
            <a:off x="0" y="6400800"/>
            <a:ext cx="12192000" cy="457200"/>
          </a:xfrm>
          <a:prstGeom prst="rect">
            <a:avLst/>
          </a:prstGeom>
        </p:spPr>
      </p:pic>
      <p:sp>
        <p:nvSpPr>
          <p:cNvPr id="10" name="TextBox 9"/>
          <p:cNvSpPr txBox="1"/>
          <p:nvPr userDrawn="1"/>
        </p:nvSpPr>
        <p:spPr>
          <a:xfrm>
            <a:off x="8852972" y="6500708"/>
            <a:ext cx="3133165"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5790" y="6541384"/>
            <a:ext cx="4459293" cy="182124"/>
          </a:xfrm>
          <a:prstGeom prst="rect">
            <a:avLst/>
          </a:prstGeom>
        </p:spPr>
      </p:pic>
      <p:sp>
        <p:nvSpPr>
          <p:cNvPr id="12" name="Content Placeholder 2">
            <a:extLst>
              <a:ext uri="{FF2B5EF4-FFF2-40B4-BE49-F238E27FC236}">
                <a16:creationId xmlns:a16="http://schemas.microsoft.com/office/drawing/2014/main" id="{3A357D04-3677-BB49-A26E-D456ACF71711}"/>
              </a:ext>
            </a:extLst>
          </p:cNvPr>
          <p:cNvSpPr>
            <a:spLocks noGrp="1"/>
          </p:cNvSpPr>
          <p:nvPr>
            <p:ph idx="10"/>
          </p:nvPr>
        </p:nvSpPr>
        <p:spPr>
          <a:xfrm>
            <a:off x="6682819" y="2314942"/>
            <a:ext cx="4629347" cy="303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0420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s">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54443"/>
            <a:ext cx="10515600"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2314942"/>
            <a:ext cx="10515600" cy="303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p:cNvPicPr>
          <p:nvPr userDrawn="1"/>
        </p:nvPicPr>
        <p:blipFill rotWithShape="1">
          <a:blip r:embed="rId3">
            <a:extLst>
              <a:ext uri="{28A0092B-C50C-407E-A947-70E740481C1C}">
                <a14:useLocalDpi xmlns:a14="http://schemas.microsoft.com/office/drawing/2010/main" val="0"/>
              </a:ext>
            </a:extLst>
          </a:blip>
          <a:srcRect t="93336" b="-3"/>
          <a:stretch/>
        </p:blipFill>
        <p:spPr>
          <a:xfrm>
            <a:off x="0" y="6400800"/>
            <a:ext cx="12192000" cy="457200"/>
          </a:xfrm>
          <a:prstGeom prst="rect">
            <a:avLst/>
          </a:prstGeom>
        </p:spPr>
      </p:pic>
      <p:sp>
        <p:nvSpPr>
          <p:cNvPr id="10" name="TextBox 9"/>
          <p:cNvSpPr txBox="1"/>
          <p:nvPr userDrawn="1"/>
        </p:nvSpPr>
        <p:spPr>
          <a:xfrm>
            <a:off x="8852972" y="6500708"/>
            <a:ext cx="3133165"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5790" y="6541384"/>
            <a:ext cx="4459293" cy="182124"/>
          </a:xfrm>
          <a:prstGeom prst="rect">
            <a:avLst/>
          </a:prstGeom>
        </p:spPr>
      </p:pic>
    </p:spTree>
    <p:extLst>
      <p:ext uri="{BB962C8B-B14F-4D97-AF65-F5344CB8AC3E}">
        <p14:creationId xmlns:p14="http://schemas.microsoft.com/office/powerpoint/2010/main" val="217959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4 Columns">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54443"/>
            <a:ext cx="10515600"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2314942"/>
            <a:ext cx="10515600" cy="303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p:cNvPicPr>
          <p:nvPr userDrawn="1"/>
        </p:nvPicPr>
        <p:blipFill rotWithShape="1">
          <a:blip r:embed="rId3">
            <a:extLst>
              <a:ext uri="{28A0092B-C50C-407E-A947-70E740481C1C}">
                <a14:useLocalDpi xmlns:a14="http://schemas.microsoft.com/office/drawing/2010/main" val="0"/>
              </a:ext>
            </a:extLst>
          </a:blip>
          <a:srcRect t="93336" b="-3"/>
          <a:stretch/>
        </p:blipFill>
        <p:spPr>
          <a:xfrm>
            <a:off x="0" y="6400800"/>
            <a:ext cx="12192000" cy="457200"/>
          </a:xfrm>
          <a:prstGeom prst="rect">
            <a:avLst/>
          </a:prstGeom>
        </p:spPr>
      </p:pic>
      <p:sp>
        <p:nvSpPr>
          <p:cNvPr id="10" name="TextBox 9"/>
          <p:cNvSpPr txBox="1"/>
          <p:nvPr userDrawn="1"/>
        </p:nvSpPr>
        <p:spPr>
          <a:xfrm>
            <a:off x="8852972" y="6500708"/>
            <a:ext cx="3133165"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5790" y="6541384"/>
            <a:ext cx="4459293" cy="182124"/>
          </a:xfrm>
          <a:prstGeom prst="rect">
            <a:avLst/>
          </a:prstGeom>
        </p:spPr>
      </p:pic>
    </p:spTree>
    <p:extLst>
      <p:ext uri="{BB962C8B-B14F-4D97-AF65-F5344CB8AC3E}">
        <p14:creationId xmlns:p14="http://schemas.microsoft.com/office/powerpoint/2010/main" val="1849299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 Callout Left">
    <p:spTree>
      <p:nvGrpSpPr>
        <p:cNvPr id="1" name=""/>
        <p:cNvGrpSpPr/>
        <p:nvPr/>
      </p:nvGrpSpPr>
      <p:grpSpPr>
        <a:xfrm>
          <a:off x="0" y="0"/>
          <a:ext cx="0" cy="0"/>
          <a:chOff x="0" y="0"/>
          <a:chExt cx="0" cy="0"/>
        </a:xfrm>
      </p:grpSpPr>
      <p:sp>
        <p:nvSpPr>
          <p:cNvPr id="6" name="Rectangle 5"/>
          <p:cNvSpPr/>
          <p:nvPr userDrawn="1"/>
        </p:nvSpPr>
        <p:spPr>
          <a:xfrm>
            <a:off x="1179946" y="1093249"/>
            <a:ext cx="5287297" cy="4249790"/>
          </a:xfrm>
          <a:prstGeom prst="rect">
            <a:avLst/>
          </a:prstGeom>
          <a:solidFill>
            <a:schemeClr val="tx1">
              <a:lumMod val="65000"/>
              <a:lumOff val="3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ndParaRPr>
          </a:p>
        </p:txBody>
      </p:sp>
      <p:sp>
        <p:nvSpPr>
          <p:cNvPr id="5" name="Subtitle 2"/>
          <p:cNvSpPr>
            <a:spLocks noGrp="1"/>
          </p:cNvSpPr>
          <p:nvPr>
            <p:ph type="subTitle" idx="1"/>
          </p:nvPr>
        </p:nvSpPr>
        <p:spPr>
          <a:xfrm>
            <a:off x="1783400" y="1576899"/>
            <a:ext cx="4080387" cy="3241964"/>
          </a:xfrm>
        </p:spPr>
        <p:txBody>
          <a:bodyPr anchor="ctr" anchorCtr="0"/>
          <a:lstStyle>
            <a:lvl1pPr marL="0" indent="0" algn="ctr">
              <a:buNone/>
              <a:defRPr sz="2400" b="0" i="0">
                <a:solidFill>
                  <a:schemeClr val="bg1"/>
                </a:solidFill>
                <a:latin typeface="Source Sans Pro Light" charset="0"/>
                <a:ea typeface="Source Sans Pro Light" charset="0"/>
                <a:cs typeface="Source Sans Pro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p:cNvPicPr>
            <a:picLocks/>
          </p:cNvPicPr>
          <p:nvPr userDrawn="1"/>
        </p:nvPicPr>
        <p:blipFill rotWithShape="1">
          <a:blip r:embed="rId2">
            <a:extLst>
              <a:ext uri="{28A0092B-C50C-407E-A947-70E740481C1C}">
                <a14:useLocalDpi xmlns:a14="http://schemas.microsoft.com/office/drawing/2010/main" val="0"/>
              </a:ext>
            </a:extLst>
          </a:blip>
          <a:srcRect t="93336" b="-3"/>
          <a:stretch/>
        </p:blipFill>
        <p:spPr>
          <a:xfrm>
            <a:off x="0" y="6400800"/>
            <a:ext cx="12192000" cy="457200"/>
          </a:xfrm>
          <a:prstGeom prst="rect">
            <a:avLst/>
          </a:prstGeom>
        </p:spPr>
      </p:pic>
      <p:sp>
        <p:nvSpPr>
          <p:cNvPr id="11" name="TextBox 10"/>
          <p:cNvSpPr txBox="1"/>
          <p:nvPr userDrawn="1"/>
        </p:nvSpPr>
        <p:spPr>
          <a:xfrm>
            <a:off x="8852972" y="6500708"/>
            <a:ext cx="3133165"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790" y="6541384"/>
            <a:ext cx="4459293" cy="182124"/>
          </a:xfrm>
          <a:prstGeom prst="rect">
            <a:avLst/>
          </a:prstGeom>
        </p:spPr>
      </p:pic>
    </p:spTree>
    <p:extLst>
      <p:ext uri="{BB962C8B-B14F-4D97-AF65-F5344CB8AC3E}">
        <p14:creationId xmlns:p14="http://schemas.microsoft.com/office/powerpoint/2010/main" val="391206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98C49C-54E5-40B3-9736-0B95C55DAFEE}"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10D7A-9B9C-466B-B88F-7EBBCC2DFCE0}" type="slidenum">
              <a:rPr lang="en-US" smtClean="0"/>
              <a:t>‹#›</a:t>
            </a:fld>
            <a:endParaRPr lang="en-US"/>
          </a:p>
        </p:txBody>
      </p:sp>
    </p:spTree>
    <p:extLst>
      <p:ext uri="{BB962C8B-B14F-4D97-AF65-F5344CB8AC3E}">
        <p14:creationId xmlns:p14="http://schemas.microsoft.com/office/powerpoint/2010/main" val="1588689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 Callout Right">
    <p:spTree>
      <p:nvGrpSpPr>
        <p:cNvPr id="1" name=""/>
        <p:cNvGrpSpPr/>
        <p:nvPr/>
      </p:nvGrpSpPr>
      <p:grpSpPr>
        <a:xfrm>
          <a:off x="0" y="0"/>
          <a:ext cx="0" cy="0"/>
          <a:chOff x="0" y="0"/>
          <a:chExt cx="0" cy="0"/>
        </a:xfrm>
      </p:grpSpPr>
      <p:sp>
        <p:nvSpPr>
          <p:cNvPr id="7" name="Rectangle 6"/>
          <p:cNvSpPr/>
          <p:nvPr userDrawn="1"/>
        </p:nvSpPr>
        <p:spPr>
          <a:xfrm>
            <a:off x="5772937" y="1099547"/>
            <a:ext cx="5287297" cy="4249790"/>
          </a:xfrm>
          <a:prstGeom prst="rect">
            <a:avLst/>
          </a:prstGeom>
          <a:solidFill>
            <a:schemeClr val="tx1">
              <a:lumMod val="65000"/>
              <a:lumOff val="3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n>
                <a:noFill/>
              </a:ln>
            </a:endParaRPr>
          </a:p>
        </p:txBody>
      </p:sp>
      <p:sp>
        <p:nvSpPr>
          <p:cNvPr id="8" name="Subtitle 2"/>
          <p:cNvSpPr>
            <a:spLocks noGrp="1"/>
          </p:cNvSpPr>
          <p:nvPr>
            <p:ph type="subTitle" idx="1"/>
          </p:nvPr>
        </p:nvSpPr>
        <p:spPr>
          <a:xfrm>
            <a:off x="6376391" y="1583197"/>
            <a:ext cx="4080387" cy="3241964"/>
          </a:xfrm>
        </p:spPr>
        <p:txBody>
          <a:bodyPr anchor="ctr" anchorCtr="0"/>
          <a:lstStyle>
            <a:lvl1pPr marL="0" indent="0" algn="ctr">
              <a:buNone/>
              <a:defRPr sz="2400" b="0" i="0">
                <a:solidFill>
                  <a:schemeClr val="bg1"/>
                </a:solidFill>
                <a:latin typeface="Source Sans Pro Light" charset="0"/>
                <a:ea typeface="Source Sans Pro Light" charset="0"/>
                <a:cs typeface="Source Sans Pro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Picture 8"/>
          <p:cNvPicPr>
            <a:picLocks/>
          </p:cNvPicPr>
          <p:nvPr userDrawn="1"/>
        </p:nvPicPr>
        <p:blipFill rotWithShape="1">
          <a:blip r:embed="rId2">
            <a:extLst>
              <a:ext uri="{28A0092B-C50C-407E-A947-70E740481C1C}">
                <a14:useLocalDpi xmlns:a14="http://schemas.microsoft.com/office/drawing/2010/main" val="0"/>
              </a:ext>
            </a:extLst>
          </a:blip>
          <a:srcRect t="93336" b="-3"/>
          <a:stretch/>
        </p:blipFill>
        <p:spPr>
          <a:xfrm>
            <a:off x="0" y="6400800"/>
            <a:ext cx="12192000" cy="457200"/>
          </a:xfrm>
          <a:prstGeom prst="rect">
            <a:avLst/>
          </a:prstGeom>
        </p:spPr>
      </p:pic>
      <p:sp>
        <p:nvSpPr>
          <p:cNvPr id="12" name="TextBox 11"/>
          <p:cNvSpPr txBox="1"/>
          <p:nvPr userDrawn="1"/>
        </p:nvSpPr>
        <p:spPr>
          <a:xfrm>
            <a:off x="8852972" y="6500708"/>
            <a:ext cx="3133165"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790" y="6541384"/>
            <a:ext cx="4459293" cy="182124"/>
          </a:xfrm>
          <a:prstGeom prst="rect">
            <a:avLst/>
          </a:prstGeom>
        </p:spPr>
      </p:pic>
    </p:spTree>
    <p:extLst>
      <p:ext uri="{BB962C8B-B14F-4D97-AF65-F5344CB8AC3E}">
        <p14:creationId xmlns:p14="http://schemas.microsoft.com/office/powerpoint/2010/main" val="3278816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21875" y="1259504"/>
            <a:ext cx="8748252" cy="3604700"/>
          </a:xfrm>
        </p:spPr>
        <p:txBody>
          <a:bodyPr>
            <a:normAutofit/>
          </a:bodyPr>
          <a:lstStyle>
            <a:lvl1pPr algn="ctr">
              <a:defRPr sz="3300" b="0" i="0">
                <a:solidFill>
                  <a:schemeClr val="bg1">
                    <a:lumMod val="85000"/>
                  </a:schemeClr>
                </a:solidFill>
                <a:latin typeface="Source Sans Pro Light" charset="0"/>
                <a:ea typeface="Source Sans Pro Light" charset="0"/>
                <a:cs typeface="Source Sans Pro Light" charset="0"/>
              </a:defRPr>
            </a:lvl1pPr>
          </a:lstStyle>
          <a:p>
            <a:r>
              <a:rPr lang="en-US"/>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5810" y="2312584"/>
            <a:ext cx="1474839" cy="1106129"/>
          </a:xfrm>
          <a:prstGeom prst="rect">
            <a:avLst/>
          </a:prstGeom>
          <a:noFill/>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0478729" y="2607544"/>
            <a:ext cx="1474839" cy="1106129"/>
          </a:xfrm>
          <a:prstGeom prst="rect">
            <a:avLst/>
          </a:prstGeom>
        </p:spPr>
      </p:pic>
      <p:sp>
        <p:nvSpPr>
          <p:cNvPr id="10" name="TextBox 9"/>
          <p:cNvSpPr txBox="1"/>
          <p:nvPr userDrawn="1"/>
        </p:nvSpPr>
        <p:spPr>
          <a:xfrm>
            <a:off x="8852972" y="6500708"/>
            <a:ext cx="3133165"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5790" y="6541384"/>
            <a:ext cx="4459293" cy="182124"/>
          </a:xfrm>
          <a:prstGeom prst="rect">
            <a:avLst/>
          </a:prstGeom>
        </p:spPr>
      </p:pic>
    </p:spTree>
    <p:extLst>
      <p:ext uri="{BB962C8B-B14F-4D97-AF65-F5344CB8AC3E}">
        <p14:creationId xmlns:p14="http://schemas.microsoft.com/office/powerpoint/2010/main" val="3682754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838200" y="3008959"/>
            <a:ext cx="10515600" cy="1477328"/>
          </a:xfrm>
          <a:prstGeom prst="rect">
            <a:avLst/>
          </a:prstGeom>
          <a:noFill/>
        </p:spPr>
        <p:txBody>
          <a:bodyPr wrap="square" rtlCol="0">
            <a:spAutoFit/>
          </a:bodyPr>
          <a:lstStyle/>
          <a:p>
            <a:pPr algn="ctr">
              <a:lnSpc>
                <a:spcPts val="1800"/>
              </a:lnSpc>
              <a:spcBef>
                <a:spcPts val="900"/>
              </a:spcBef>
            </a:pPr>
            <a:r>
              <a:rPr lang="en-US" sz="1400" b="1" kern="1200" dirty="0">
                <a:solidFill>
                  <a:schemeClr val="bg1"/>
                </a:solidFill>
                <a:latin typeface="Source Sans Pro" charset="0"/>
                <a:ea typeface="Source Sans Pro" charset="0"/>
                <a:cs typeface="Source Sans Pro" charset="0"/>
              </a:rPr>
              <a:t>Philip</a:t>
            </a:r>
            <a:r>
              <a:rPr lang="en-US" sz="1400" b="1" kern="1200" baseline="0" dirty="0">
                <a:solidFill>
                  <a:schemeClr val="bg1"/>
                </a:solidFill>
                <a:latin typeface="Source Sans Pro" charset="0"/>
                <a:ea typeface="Source Sans Pro" charset="0"/>
                <a:cs typeface="Source Sans Pro" charset="0"/>
              </a:rPr>
              <a:t> Payne, PhD, FACMI</a:t>
            </a:r>
            <a:br>
              <a:rPr lang="en-US" sz="1400" b="1" kern="1200" baseline="0" dirty="0">
                <a:solidFill>
                  <a:schemeClr val="bg1"/>
                </a:solidFill>
                <a:latin typeface="Source Sans Pro" charset="0"/>
                <a:ea typeface="Source Sans Pro" charset="0"/>
                <a:cs typeface="Source Sans Pro" charset="0"/>
              </a:rPr>
            </a:br>
            <a:r>
              <a:rPr lang="en-US" sz="1400" i="1" kern="1200" baseline="0" dirty="0">
                <a:solidFill>
                  <a:schemeClr val="bg1"/>
                </a:solidFill>
                <a:latin typeface="Source Sans Pro" charset="0"/>
                <a:ea typeface="Source Sans Pro" charset="0"/>
                <a:cs typeface="Source Sans Pro" charset="0"/>
              </a:rPr>
              <a:t>Director, Institute for Informatics</a:t>
            </a:r>
          </a:p>
          <a:p>
            <a:pPr algn="ctr">
              <a:lnSpc>
                <a:spcPts val="1800"/>
              </a:lnSpc>
              <a:spcBef>
                <a:spcPts val="900"/>
              </a:spcBef>
            </a:pPr>
            <a:r>
              <a:rPr lang="en-US" sz="1200" kern="1200" baseline="0" dirty="0">
                <a:solidFill>
                  <a:schemeClr val="bg1">
                    <a:lumMod val="75000"/>
                  </a:schemeClr>
                </a:solidFill>
                <a:latin typeface="Source Sans Pro" charset="0"/>
                <a:ea typeface="Source Sans Pro" charset="0"/>
                <a:cs typeface="Source Sans Pro" charset="0"/>
              </a:rPr>
              <a:t>Washington University School of Medicine</a:t>
            </a:r>
            <a:br>
              <a:rPr lang="en-US" sz="1200" kern="1200" baseline="0" dirty="0">
                <a:solidFill>
                  <a:schemeClr val="bg1">
                    <a:lumMod val="75000"/>
                  </a:schemeClr>
                </a:solidFill>
                <a:latin typeface="Source Sans Pro" charset="0"/>
                <a:ea typeface="Source Sans Pro" charset="0"/>
                <a:cs typeface="Source Sans Pro" charset="0"/>
              </a:rPr>
            </a:br>
            <a:r>
              <a:rPr lang="en-US" sz="1200" kern="1200" dirty="0">
                <a:solidFill>
                  <a:schemeClr val="bg1">
                    <a:lumMod val="75000"/>
                  </a:schemeClr>
                </a:solidFill>
                <a:latin typeface="Source Sans Pro" charset="0"/>
                <a:ea typeface="Source Sans Pro" charset="0"/>
                <a:cs typeface="Source Sans Pro" charset="0"/>
              </a:rPr>
              <a:t>Campus Box 8005  </a:t>
            </a:r>
            <a:r>
              <a:rPr lang="en-US" sz="1200" b="0" i="0" kern="1200" dirty="0">
                <a:solidFill>
                  <a:schemeClr val="bg1">
                    <a:lumMod val="75000"/>
                  </a:schemeClr>
                </a:solidFill>
                <a:latin typeface="Source Sans Pro Light" charset="0"/>
                <a:ea typeface="Source Sans Pro Light" charset="0"/>
                <a:cs typeface="Source Sans Pro Light" charset="0"/>
              </a:rPr>
              <a:t>|</a:t>
            </a:r>
            <a:r>
              <a:rPr lang="en-US" sz="1200" b="0" kern="1200" dirty="0">
                <a:solidFill>
                  <a:schemeClr val="bg1">
                    <a:lumMod val="75000"/>
                  </a:schemeClr>
                </a:solidFill>
                <a:latin typeface="Source Sans Pro" charset="0"/>
                <a:ea typeface="Source Sans Pro" charset="0"/>
                <a:cs typeface="Source Sans Pro" charset="0"/>
              </a:rPr>
              <a:t>  660 S. Euclid Avenue  </a:t>
            </a:r>
            <a:r>
              <a:rPr lang="en-US" sz="1200" b="0" i="0" kern="1200" dirty="0">
                <a:solidFill>
                  <a:schemeClr val="bg1">
                    <a:lumMod val="75000"/>
                  </a:schemeClr>
                </a:solidFill>
                <a:latin typeface="Source Sans Pro Light" charset="0"/>
                <a:ea typeface="Source Sans Pro Light" charset="0"/>
                <a:cs typeface="Source Sans Pro Light" charset="0"/>
              </a:rPr>
              <a:t> |</a:t>
            </a:r>
            <a:r>
              <a:rPr lang="en-US" sz="1200" b="0" kern="1200" dirty="0">
                <a:solidFill>
                  <a:schemeClr val="bg1">
                    <a:lumMod val="75000"/>
                  </a:schemeClr>
                </a:solidFill>
                <a:latin typeface="Source Sans Pro" charset="0"/>
                <a:ea typeface="Source Sans Pro" charset="0"/>
                <a:cs typeface="Source Sans Pro" charset="0"/>
              </a:rPr>
              <a:t>  Sixth Floor, Becker Medical Library  </a:t>
            </a:r>
            <a:r>
              <a:rPr lang="en-US" sz="1200" b="0" i="0" kern="1200" dirty="0">
                <a:solidFill>
                  <a:schemeClr val="bg1">
                    <a:lumMod val="75000"/>
                  </a:schemeClr>
                </a:solidFill>
                <a:latin typeface="Source Sans Pro Light" charset="0"/>
                <a:ea typeface="Source Sans Pro Light" charset="0"/>
                <a:cs typeface="Source Sans Pro Light" charset="0"/>
              </a:rPr>
              <a:t>|</a:t>
            </a:r>
            <a:r>
              <a:rPr lang="en-US" sz="1200" b="0" kern="1200" dirty="0">
                <a:solidFill>
                  <a:schemeClr val="bg1">
                    <a:lumMod val="75000"/>
                  </a:schemeClr>
                </a:solidFill>
                <a:latin typeface="Source Sans Pro" charset="0"/>
                <a:ea typeface="Source Sans Pro" charset="0"/>
                <a:cs typeface="Source Sans Pro" charset="0"/>
              </a:rPr>
              <a:t>  St. Louis, MO 63110 </a:t>
            </a:r>
          </a:p>
          <a:p>
            <a:pPr algn="ctr">
              <a:lnSpc>
                <a:spcPts val="1800"/>
              </a:lnSpc>
              <a:spcBef>
                <a:spcPts val="900"/>
              </a:spcBef>
            </a:pPr>
            <a:r>
              <a:rPr lang="en-US" sz="1200" b="0" i="0" kern="1200" spc="200" baseline="0" dirty="0">
                <a:solidFill>
                  <a:schemeClr val="bg1"/>
                </a:solidFill>
                <a:latin typeface="Source Sans Pro" charset="0"/>
                <a:ea typeface="Source Sans Pro" charset="0"/>
                <a:cs typeface="Source Sans Pro" charset="0"/>
              </a:rPr>
              <a:t>INFORMATICS.WUSTL.EDU</a:t>
            </a:r>
            <a:endParaRPr lang="en-US" sz="1200" b="0" i="0" spc="200" baseline="0" dirty="0">
              <a:solidFill>
                <a:schemeClr val="bg1"/>
              </a:solidFill>
              <a:latin typeface="Source Sans Pro" charset="0"/>
              <a:ea typeface="Source Sans Pro" charset="0"/>
              <a:cs typeface="Source Sans Pro" charset="0"/>
            </a:endParaRPr>
          </a:p>
        </p:txBody>
      </p:sp>
      <p:sp>
        <p:nvSpPr>
          <p:cNvPr id="8" name="TextBox 7"/>
          <p:cNvSpPr txBox="1"/>
          <p:nvPr userDrawn="1"/>
        </p:nvSpPr>
        <p:spPr>
          <a:xfrm>
            <a:off x="8852972" y="6500708"/>
            <a:ext cx="3133165" cy="261610"/>
          </a:xfrm>
          <a:prstGeom prst="rect">
            <a:avLst/>
          </a:prstGeom>
          <a:noFill/>
        </p:spPr>
        <p:txBody>
          <a:bodyPr wrap="square" rtlCol="0">
            <a:spAutoFit/>
          </a:bodyPr>
          <a:lstStyle/>
          <a:p>
            <a:pPr algn="r"/>
            <a:r>
              <a:rPr lang="en-US" sz="1100" b="0" i="0" kern="600" spc="0" baseline="0" dirty="0">
                <a:solidFill>
                  <a:schemeClr val="bg1">
                    <a:lumMod val="95000"/>
                  </a:schemeClr>
                </a:solidFill>
                <a:latin typeface="Libre Baskerville" charset="0"/>
                <a:ea typeface="Libre Baskerville" charset="0"/>
                <a:cs typeface="Libre Baskerville" charset="0"/>
              </a:rPr>
              <a:t>Institute for Informatics (I</a:t>
            </a:r>
            <a:r>
              <a:rPr lang="en-US" sz="1100" b="1" i="0" kern="600" spc="0" baseline="30000" dirty="0">
                <a:solidFill>
                  <a:schemeClr val="bg1">
                    <a:lumMod val="95000"/>
                  </a:schemeClr>
                </a:solidFill>
                <a:latin typeface="Libre Baskerville" charset="0"/>
                <a:ea typeface="Libre Baskerville" charset="0"/>
                <a:cs typeface="Libre Baskerville" charset="0"/>
              </a:rPr>
              <a:t>2</a:t>
            </a:r>
            <a:r>
              <a:rPr lang="en-US" sz="1100" b="0" i="0" kern="600" spc="0" baseline="0" dirty="0">
                <a:solidFill>
                  <a:schemeClr val="bg1">
                    <a:lumMod val="95000"/>
                  </a:schemeClr>
                </a:solidFill>
                <a:latin typeface="Libre Baskerville" charset="0"/>
                <a:ea typeface="Libre Baskerville" charset="0"/>
                <a:cs typeface="Libre Baskerville" charset="0"/>
              </a:rPr>
              <a:t>)</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790" y="6541384"/>
            <a:ext cx="4459293" cy="182124"/>
          </a:xfrm>
          <a:prstGeom prst="rect">
            <a:avLst/>
          </a:prstGeom>
        </p:spPr>
      </p:pic>
      <p:sp>
        <p:nvSpPr>
          <p:cNvPr id="2" name="Oval 1">
            <a:extLst>
              <a:ext uri="{FF2B5EF4-FFF2-40B4-BE49-F238E27FC236}">
                <a16:creationId xmlns:a16="http://schemas.microsoft.com/office/drawing/2014/main" id="{950A3EA2-FF4B-2E4E-8D68-A672BFBC92D2}"/>
              </a:ext>
            </a:extLst>
          </p:cNvPr>
          <p:cNvSpPr/>
          <p:nvPr userDrawn="1"/>
        </p:nvSpPr>
        <p:spPr>
          <a:xfrm>
            <a:off x="5479774" y="1955546"/>
            <a:ext cx="1232452" cy="924339"/>
          </a:xfrm>
          <a:prstGeom prst="ellipse">
            <a:avLst/>
          </a:prstGeom>
          <a:blipFill dpi="0" rotWithShape="1">
            <a:blip r:embed="rId4"/>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2627638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6" name="矩形 5"/>
          <p:cNvSpPr/>
          <p:nvPr userDrawn="1"/>
        </p:nvSpPr>
        <p:spPr>
          <a:xfrm>
            <a:off x="7893549" y="6206376"/>
            <a:ext cx="734944"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495" y="655"/>
            <a:ext cx="12189013" cy="6856695"/>
          </a:xfrm>
          <a:prstGeom prst="rect">
            <a:avLst/>
          </a:prstGeom>
        </p:spPr>
      </p:pic>
    </p:spTree>
    <p:extLst>
      <p:ext uri="{BB962C8B-B14F-4D97-AF65-F5344CB8AC3E}">
        <p14:creationId xmlns:p14="http://schemas.microsoft.com/office/powerpoint/2010/main" val="87251999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98C49C-54E5-40B3-9736-0B95C55DAFEE}"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10D7A-9B9C-466B-B88F-7EBBCC2DFCE0}" type="slidenum">
              <a:rPr lang="en-US" smtClean="0"/>
              <a:t>‹#›</a:t>
            </a:fld>
            <a:endParaRPr lang="en-US"/>
          </a:p>
        </p:txBody>
      </p:sp>
    </p:spTree>
    <p:extLst>
      <p:ext uri="{BB962C8B-B14F-4D97-AF65-F5344CB8AC3E}">
        <p14:creationId xmlns:p14="http://schemas.microsoft.com/office/powerpoint/2010/main" val="157710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98C49C-54E5-40B3-9736-0B95C55DAFEE}"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10D7A-9B9C-466B-B88F-7EBBCC2DFCE0}" type="slidenum">
              <a:rPr lang="en-US" smtClean="0"/>
              <a:t>‹#›</a:t>
            </a:fld>
            <a:endParaRPr lang="en-US"/>
          </a:p>
        </p:txBody>
      </p:sp>
    </p:spTree>
    <p:extLst>
      <p:ext uri="{BB962C8B-B14F-4D97-AF65-F5344CB8AC3E}">
        <p14:creationId xmlns:p14="http://schemas.microsoft.com/office/powerpoint/2010/main" val="105583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98C49C-54E5-40B3-9736-0B95C55DAFEE}" type="datetimeFigureOut">
              <a:rPr lang="en-US" smtClean="0"/>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910D7A-9B9C-466B-B88F-7EBBCC2DFCE0}" type="slidenum">
              <a:rPr lang="en-US" smtClean="0"/>
              <a:t>‹#›</a:t>
            </a:fld>
            <a:endParaRPr lang="en-US"/>
          </a:p>
        </p:txBody>
      </p:sp>
    </p:spTree>
    <p:extLst>
      <p:ext uri="{BB962C8B-B14F-4D97-AF65-F5344CB8AC3E}">
        <p14:creationId xmlns:p14="http://schemas.microsoft.com/office/powerpoint/2010/main" val="240605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98C49C-54E5-40B3-9736-0B95C55DAFEE}" type="datetimeFigureOut">
              <a:rPr lang="en-US" smtClean="0"/>
              <a:t>7/22/2019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910D7A-9B9C-466B-B88F-7EBBCC2DFCE0}" type="slidenum">
              <a:rPr lang="en-US" smtClean="0"/>
              <a:t>‹#›</a:t>
            </a:fld>
            <a:endParaRPr lang="en-US"/>
          </a:p>
        </p:txBody>
      </p:sp>
    </p:spTree>
    <p:extLst>
      <p:ext uri="{BB962C8B-B14F-4D97-AF65-F5344CB8AC3E}">
        <p14:creationId xmlns:p14="http://schemas.microsoft.com/office/powerpoint/2010/main" val="380561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98C49C-54E5-40B3-9736-0B95C55DAFEE}" type="datetimeFigureOut">
              <a:rPr lang="en-US" smtClean="0"/>
              <a:t>7/22/2019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910D7A-9B9C-466B-B88F-7EBBCC2DFCE0}" type="slidenum">
              <a:rPr lang="en-US" smtClean="0"/>
              <a:t>‹#›</a:t>
            </a:fld>
            <a:endParaRPr lang="en-US"/>
          </a:p>
        </p:txBody>
      </p:sp>
    </p:spTree>
    <p:extLst>
      <p:ext uri="{BB962C8B-B14F-4D97-AF65-F5344CB8AC3E}">
        <p14:creationId xmlns:p14="http://schemas.microsoft.com/office/powerpoint/2010/main" val="534003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98C49C-54E5-40B3-9736-0B95C55DAFEE}"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10D7A-9B9C-466B-B88F-7EBBCC2DFCE0}" type="slidenum">
              <a:rPr lang="en-US" smtClean="0"/>
              <a:t>‹#›</a:t>
            </a:fld>
            <a:endParaRPr lang="en-US"/>
          </a:p>
        </p:txBody>
      </p:sp>
    </p:spTree>
    <p:extLst>
      <p:ext uri="{BB962C8B-B14F-4D97-AF65-F5344CB8AC3E}">
        <p14:creationId xmlns:p14="http://schemas.microsoft.com/office/powerpoint/2010/main" val="151626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98C49C-54E5-40B3-9736-0B95C55DAFEE}"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10D7A-9B9C-466B-B88F-7EBBCC2DFCE0}" type="slidenum">
              <a:rPr lang="en-US" smtClean="0"/>
              <a:t>‹#›</a:t>
            </a:fld>
            <a:endParaRPr lang="en-US"/>
          </a:p>
        </p:txBody>
      </p:sp>
    </p:spTree>
    <p:extLst>
      <p:ext uri="{BB962C8B-B14F-4D97-AF65-F5344CB8AC3E}">
        <p14:creationId xmlns:p14="http://schemas.microsoft.com/office/powerpoint/2010/main" val="212942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8C49C-54E5-40B3-9736-0B95C55DAFEE}" type="datetimeFigureOut">
              <a:rPr lang="en-US" smtClean="0"/>
              <a:t>7/22/2019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10D7A-9B9C-466B-B88F-7EBBCC2DFCE0}" type="slidenum">
              <a:rPr lang="en-US" smtClean="0"/>
              <a:t>‹#›</a:t>
            </a:fld>
            <a:endParaRPr lang="en-US"/>
          </a:p>
        </p:txBody>
      </p:sp>
    </p:spTree>
    <p:extLst>
      <p:ext uri="{BB962C8B-B14F-4D97-AF65-F5344CB8AC3E}">
        <p14:creationId xmlns:p14="http://schemas.microsoft.com/office/powerpoint/2010/main" val="174906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5444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314942"/>
            <a:ext cx="10515600" cy="30341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8463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spc="-50" baseline="0">
          <a:solidFill>
            <a:schemeClr val="bg1">
              <a:lumMod val="50000"/>
            </a:schemeClr>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94">
            <a:extLst>
              <a:ext uri="{FF2B5EF4-FFF2-40B4-BE49-F238E27FC236}">
                <a16:creationId xmlns:a16="http://schemas.microsoft.com/office/drawing/2014/main" id="{A7725CAB-94AB-4449-9545-280382979BEB}"/>
              </a:ext>
            </a:extLst>
          </p:cNvPr>
          <p:cNvSpPr txBox="1"/>
          <p:nvPr/>
        </p:nvSpPr>
        <p:spPr>
          <a:xfrm>
            <a:off x="6526931" y="3876780"/>
            <a:ext cx="2836025" cy="1017142"/>
          </a:xfrm>
          <a:prstGeom prst="rect">
            <a:avLst/>
          </a:prstGeom>
          <a:noFill/>
          <a:ln>
            <a:noFill/>
          </a:ln>
        </p:spPr>
        <p:txBody>
          <a:bodyPr lIns="34285" tIns="17138" rIns="34285" bIns="17138" anchor="t" anchorCtr="0">
            <a:noAutofit/>
          </a:bodyPr>
          <a:lstStyle/>
          <a:p>
            <a:pPr algn="ctr">
              <a:buSzPct val="25000"/>
            </a:pPr>
            <a:r>
              <a:rPr lang="en-US" altLang="zh-CN" sz="1600" b="1" dirty="0">
                <a:solidFill>
                  <a:srgbClr val="FFFFFF"/>
                </a:solidFill>
                <a:latin typeface="Calibri" panose="020F0502020204030204"/>
                <a:ea typeface="Montserrat" panose="02000505000000020004"/>
                <a:cs typeface="Times New Roman" panose="02020603050405020304" pitchFamily="18" charset="0"/>
                <a:sym typeface="Montserrat" panose="02000505000000020004"/>
              </a:rPr>
              <a:t>Hui Zong</a:t>
            </a:r>
          </a:p>
          <a:p>
            <a:pPr algn="ctr">
              <a:buSzPct val="25000"/>
            </a:pPr>
            <a:r>
              <a:rPr lang="en-US" altLang="zh-CN" sz="1600" dirty="0">
                <a:solidFill>
                  <a:srgbClr val="FFFFFF"/>
                </a:solidFill>
                <a:latin typeface="Calibri" panose="020F0502020204030204"/>
                <a:ea typeface="宋体" panose="02010600030101010101" pitchFamily="2" charset="-122"/>
                <a:sym typeface="Montserrat" panose="02000505000000020004"/>
              </a:rPr>
              <a:t>Department of Bioinformatics, </a:t>
            </a:r>
          </a:p>
          <a:p>
            <a:pPr algn="ctr">
              <a:buSzPct val="25000"/>
            </a:pPr>
            <a:r>
              <a:rPr lang="en-US" altLang="zh-CN" sz="1600" dirty="0">
                <a:solidFill>
                  <a:srgbClr val="FFFFFF"/>
                </a:solidFill>
                <a:latin typeface="Calibri" panose="020F0502020204030204"/>
                <a:ea typeface="宋体" panose="02010600030101010101" pitchFamily="2" charset="-122"/>
                <a:sym typeface="Montserrat" panose="02000505000000020004"/>
              </a:rPr>
              <a:t>School of Life Sciences and Technology, </a:t>
            </a:r>
            <a:r>
              <a:rPr lang="en-US" altLang="zh-CN" sz="1600" dirty="0" err="1">
                <a:solidFill>
                  <a:srgbClr val="FFFFFF"/>
                </a:solidFill>
                <a:latin typeface="Calibri" panose="020F0502020204030204"/>
                <a:ea typeface="宋体" panose="02010600030101010101" pitchFamily="2" charset="-122"/>
                <a:sym typeface="Montserrat" panose="02000505000000020004"/>
              </a:rPr>
              <a:t>Tongji</a:t>
            </a:r>
            <a:r>
              <a:rPr lang="en-US" altLang="zh-CN" sz="1600" dirty="0">
                <a:solidFill>
                  <a:srgbClr val="FFFFFF"/>
                </a:solidFill>
                <a:latin typeface="Calibri" panose="020F0502020204030204"/>
                <a:ea typeface="宋体" panose="02010600030101010101" pitchFamily="2" charset="-122"/>
                <a:sym typeface="Montserrat" panose="02000505000000020004"/>
              </a:rPr>
              <a:t> University</a:t>
            </a:r>
          </a:p>
          <a:p>
            <a:pPr algn="ctr">
              <a:buSzPct val="25000"/>
            </a:pPr>
            <a:endParaRPr lang="en-US" altLang="zh-CN" sz="1600" dirty="0">
              <a:solidFill>
                <a:srgbClr val="FFFFFF"/>
              </a:solidFill>
              <a:latin typeface="Calibri" panose="020F0502020204030204"/>
              <a:ea typeface="Montserrat" panose="02000505000000020004"/>
              <a:cs typeface="Times New Roman" panose="02020603050405020304" pitchFamily="18" charset="0"/>
              <a:sym typeface="Montserrat" panose="02000505000000020004"/>
            </a:endParaRPr>
          </a:p>
          <a:p>
            <a:pPr algn="ctr">
              <a:buSzPct val="25000"/>
            </a:pPr>
            <a:endParaRPr lang="en-US" sz="1600" dirty="0">
              <a:solidFill>
                <a:srgbClr val="FFFFFF"/>
              </a:solidFill>
              <a:latin typeface="Calibri" panose="020F0502020204030204"/>
              <a:ea typeface="Montserrat" panose="02000505000000020004"/>
              <a:cs typeface="Times New Roman" panose="02020603050405020304" pitchFamily="18" charset="0"/>
              <a:sym typeface="Montserrat" panose="02000505000000020004"/>
            </a:endParaRPr>
          </a:p>
        </p:txBody>
      </p:sp>
      <p:sp>
        <p:nvSpPr>
          <p:cNvPr id="7" name="Shape 94">
            <a:extLst>
              <a:ext uri="{FF2B5EF4-FFF2-40B4-BE49-F238E27FC236}">
                <a16:creationId xmlns:a16="http://schemas.microsoft.com/office/drawing/2014/main" id="{0D3B3206-BA20-5A42-BD31-EC45DFDDABEB}"/>
              </a:ext>
            </a:extLst>
          </p:cNvPr>
          <p:cNvSpPr txBox="1"/>
          <p:nvPr/>
        </p:nvSpPr>
        <p:spPr>
          <a:xfrm>
            <a:off x="2834834" y="3876780"/>
            <a:ext cx="2717157" cy="947694"/>
          </a:xfrm>
          <a:prstGeom prst="rect">
            <a:avLst/>
          </a:prstGeom>
          <a:noFill/>
          <a:ln>
            <a:noFill/>
          </a:ln>
        </p:spPr>
        <p:txBody>
          <a:bodyPr lIns="34285" tIns="17138" rIns="34285" bIns="17138" anchor="t" anchorCtr="0">
            <a:noAutofit/>
          </a:bodyPr>
          <a:lstStyle/>
          <a:p>
            <a:pPr algn="ctr">
              <a:buSzPct val="25000"/>
            </a:pPr>
            <a:r>
              <a:rPr lang="en-US" altLang="zh-CN" sz="1600" b="1" dirty="0" err="1">
                <a:solidFill>
                  <a:srgbClr val="FFFFFF"/>
                </a:solidFill>
                <a:latin typeface="Calibri" panose="020F0502020204030204"/>
                <a:ea typeface="Montserrat" panose="02000505000000020004"/>
                <a:cs typeface="Times New Roman" panose="02020603050405020304" pitchFamily="18" charset="0"/>
                <a:sym typeface="Montserrat" panose="02000505000000020004"/>
              </a:rPr>
              <a:t>ZuoFeng</a:t>
            </a:r>
            <a:r>
              <a:rPr lang="en-US" altLang="zh-CN" sz="1600" b="1" dirty="0">
                <a:solidFill>
                  <a:srgbClr val="FFFFFF"/>
                </a:solidFill>
                <a:latin typeface="Calibri" panose="020F0502020204030204"/>
                <a:ea typeface="Montserrat" panose="02000505000000020004"/>
                <a:cs typeface="Times New Roman" panose="02020603050405020304" pitchFamily="18" charset="0"/>
                <a:sym typeface="Montserrat" panose="02000505000000020004"/>
              </a:rPr>
              <a:t> Li</a:t>
            </a:r>
          </a:p>
          <a:p>
            <a:pPr algn="ctr"/>
            <a:r>
              <a:rPr lang="en-US" sz="1600" dirty="0">
                <a:solidFill>
                  <a:srgbClr val="FFFFFF"/>
                </a:solidFill>
                <a:latin typeface="Calibri" panose="020F0502020204030204"/>
              </a:rPr>
              <a:t>Principal Scientist, </a:t>
            </a:r>
          </a:p>
          <a:p>
            <a:pPr algn="ctr"/>
            <a:r>
              <a:rPr lang="en-US" sz="1600" dirty="0">
                <a:solidFill>
                  <a:srgbClr val="FFFFFF"/>
                </a:solidFill>
                <a:latin typeface="Calibri" panose="020F0502020204030204"/>
              </a:rPr>
              <a:t>Biomedical informatics,</a:t>
            </a:r>
            <a:br>
              <a:rPr lang="en-US" sz="1600" dirty="0">
                <a:solidFill>
                  <a:srgbClr val="FFFFFF"/>
                </a:solidFill>
                <a:latin typeface="Calibri" panose="020F0502020204030204"/>
              </a:rPr>
            </a:br>
            <a:r>
              <a:rPr lang="en-US" sz="1600" dirty="0">
                <a:solidFill>
                  <a:srgbClr val="FFFFFF"/>
                </a:solidFill>
                <a:latin typeface="Calibri" panose="020F0502020204030204"/>
              </a:rPr>
              <a:t>Philips Research China – </a:t>
            </a:r>
            <a:r>
              <a:rPr lang="en-US" sz="1600" dirty="0" err="1">
                <a:solidFill>
                  <a:srgbClr val="FFFFFF"/>
                </a:solidFill>
                <a:latin typeface="Calibri" panose="020F0502020204030204"/>
              </a:rPr>
              <a:t>BigData</a:t>
            </a:r>
            <a:r>
              <a:rPr lang="en-US" sz="1600" dirty="0">
                <a:solidFill>
                  <a:srgbClr val="FFFFFF"/>
                </a:solidFill>
                <a:latin typeface="Calibri" panose="020F0502020204030204"/>
              </a:rPr>
              <a:t> &amp; AI</a:t>
            </a:r>
          </a:p>
          <a:p>
            <a:pPr algn="ctr">
              <a:buSzPct val="25000"/>
            </a:pPr>
            <a:endParaRPr lang="en-US" sz="1600" dirty="0">
              <a:solidFill>
                <a:srgbClr val="FFFFFF"/>
              </a:solidFill>
              <a:latin typeface="Calibri" panose="020F0502020204030204"/>
              <a:ea typeface="Montserrat" panose="02000505000000020004"/>
              <a:cs typeface="Times New Roman" panose="02020603050405020304" pitchFamily="18" charset="0"/>
              <a:sym typeface="Montserrat" panose="02000505000000020004"/>
            </a:endParaRPr>
          </a:p>
        </p:txBody>
      </p:sp>
      <p:sp>
        <p:nvSpPr>
          <p:cNvPr id="8" name="TextBox 7">
            <a:extLst>
              <a:ext uri="{FF2B5EF4-FFF2-40B4-BE49-F238E27FC236}">
                <a16:creationId xmlns:a16="http://schemas.microsoft.com/office/drawing/2014/main" id="{B4455EA1-53A2-FA41-AA59-5D5098C7B609}"/>
              </a:ext>
            </a:extLst>
          </p:cNvPr>
          <p:cNvSpPr txBox="1"/>
          <p:nvPr/>
        </p:nvSpPr>
        <p:spPr>
          <a:xfrm>
            <a:off x="2749052" y="2273644"/>
            <a:ext cx="7435301" cy="1200329"/>
          </a:xfrm>
          <a:prstGeom prst="rect">
            <a:avLst/>
          </a:prstGeom>
          <a:noFill/>
        </p:spPr>
        <p:txBody>
          <a:bodyPr wrap="square" rtlCol="0">
            <a:spAutoFit/>
          </a:bodyPr>
          <a:lstStyle/>
          <a:p>
            <a:r>
              <a:rPr lang="en-US" altLang="zh-CN" sz="2400" b="1" dirty="0">
                <a:solidFill>
                  <a:srgbClr val="FFFFFF"/>
                </a:solidFill>
                <a:latin typeface="Calibri" panose="020F0502020204030204"/>
                <a:ea typeface="宋体" panose="02010600030101010101" pitchFamily="2" charset="-122"/>
                <a:cs typeface="Times New Roman" panose="02020603050405020304" pitchFamily="18" charset="0"/>
              </a:rPr>
              <a:t>Introduction of Medical Natural Language </a:t>
            </a:r>
            <a:r>
              <a:rPr lang="en-US" altLang="zh-CN" sz="2400" b="1" dirty="0" smtClean="0">
                <a:solidFill>
                  <a:srgbClr val="FFFFFF"/>
                </a:solidFill>
                <a:latin typeface="Calibri" panose="020F0502020204030204"/>
                <a:ea typeface="宋体" panose="02010600030101010101" pitchFamily="2" charset="-122"/>
                <a:cs typeface="Times New Roman" panose="02020603050405020304" pitchFamily="18" charset="0"/>
              </a:rPr>
              <a:t>Processing</a:t>
            </a:r>
          </a:p>
          <a:p>
            <a:pPr algn="ctr"/>
            <a:r>
              <a:rPr lang="en-US" altLang="zh-CN" sz="2400" b="1" dirty="0" smtClean="0">
                <a:solidFill>
                  <a:srgbClr val="FFFFFF"/>
                </a:solidFill>
                <a:latin typeface="Calibri" panose="020F0502020204030204"/>
                <a:ea typeface="宋体" panose="02010600030101010101" pitchFamily="2" charset="-122"/>
                <a:cs typeface="Times New Roman" panose="02020603050405020304" pitchFamily="18" charset="0"/>
                <a:sym typeface="Montserrat" panose="02000505000000020004"/>
              </a:rPr>
              <a:t>Experiment</a:t>
            </a:r>
            <a:endParaRPr lang="en-US" sz="2400" b="1" dirty="0">
              <a:solidFill>
                <a:srgbClr val="FFFFFF"/>
              </a:solidFill>
              <a:latin typeface="Calibri" panose="020F0502020204030204"/>
              <a:ea typeface="Montserrat" panose="02000505000000020004"/>
              <a:cs typeface="Times New Roman" panose="02020603050405020304" pitchFamily="18" charset="0"/>
              <a:sym typeface="Montserrat" panose="02000505000000020004"/>
            </a:endParaRPr>
          </a:p>
          <a:p>
            <a:endParaRPr lang="en-US" sz="2400" dirty="0">
              <a:solidFill>
                <a:srgbClr val="000000"/>
              </a:solidFill>
              <a:latin typeface="Calibri" panose="020F0502020204030204"/>
            </a:endParaRPr>
          </a:p>
        </p:txBody>
      </p:sp>
    </p:spTree>
    <p:extLst>
      <p:ext uri="{BB962C8B-B14F-4D97-AF65-F5344CB8AC3E}">
        <p14:creationId xmlns:p14="http://schemas.microsoft.com/office/powerpoint/2010/main" val="3432573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94">
            <a:extLst>
              <a:ext uri="{FF2B5EF4-FFF2-40B4-BE49-F238E27FC236}">
                <a16:creationId xmlns:a16="http://schemas.microsoft.com/office/drawing/2014/main" id="{A7725CAB-94AB-4449-9545-280382979BEB}"/>
              </a:ext>
            </a:extLst>
          </p:cNvPr>
          <p:cNvSpPr txBox="1"/>
          <p:nvPr/>
        </p:nvSpPr>
        <p:spPr>
          <a:xfrm>
            <a:off x="6526931" y="3876780"/>
            <a:ext cx="2836025" cy="1017142"/>
          </a:xfrm>
          <a:prstGeom prst="rect">
            <a:avLst/>
          </a:prstGeom>
          <a:noFill/>
          <a:ln>
            <a:noFill/>
          </a:ln>
        </p:spPr>
        <p:txBody>
          <a:bodyPr lIns="34285" tIns="17138" rIns="34285" bIns="17138" anchor="t" anchorCtr="0">
            <a:noAutofit/>
          </a:bodyPr>
          <a:lstStyle/>
          <a:p>
            <a:pPr algn="ctr">
              <a:buSzPct val="25000"/>
            </a:pPr>
            <a:r>
              <a:rPr lang="en-US" altLang="zh-CN" sz="1600" b="1" dirty="0">
                <a:solidFill>
                  <a:srgbClr val="FFFFFF"/>
                </a:solidFill>
                <a:latin typeface="Calibri" panose="020F0502020204030204"/>
                <a:ea typeface="Montserrat" panose="02000505000000020004"/>
                <a:cs typeface="Times New Roman" panose="02020603050405020304" pitchFamily="18" charset="0"/>
                <a:sym typeface="Montserrat" panose="02000505000000020004"/>
              </a:rPr>
              <a:t>Hui Zong</a:t>
            </a:r>
          </a:p>
          <a:p>
            <a:pPr algn="ctr">
              <a:buSzPct val="25000"/>
            </a:pPr>
            <a:r>
              <a:rPr lang="en-US" altLang="zh-CN" sz="1600" dirty="0">
                <a:solidFill>
                  <a:srgbClr val="FFFFFF"/>
                </a:solidFill>
                <a:latin typeface="Calibri" panose="020F0502020204030204"/>
                <a:ea typeface="宋体" panose="02010600030101010101" pitchFamily="2" charset="-122"/>
                <a:sym typeface="Montserrat" panose="02000505000000020004"/>
              </a:rPr>
              <a:t>Department of Bioinformatics, </a:t>
            </a:r>
          </a:p>
          <a:p>
            <a:pPr algn="ctr">
              <a:buSzPct val="25000"/>
            </a:pPr>
            <a:r>
              <a:rPr lang="en-US" altLang="zh-CN" sz="1600" dirty="0">
                <a:solidFill>
                  <a:srgbClr val="FFFFFF"/>
                </a:solidFill>
                <a:latin typeface="Calibri" panose="020F0502020204030204"/>
                <a:ea typeface="宋体" panose="02010600030101010101" pitchFamily="2" charset="-122"/>
                <a:sym typeface="Montserrat" panose="02000505000000020004"/>
              </a:rPr>
              <a:t>School of Life Sciences and Technology, </a:t>
            </a:r>
            <a:r>
              <a:rPr lang="en-US" altLang="zh-CN" sz="1600" dirty="0" err="1">
                <a:solidFill>
                  <a:srgbClr val="FFFFFF"/>
                </a:solidFill>
                <a:latin typeface="Calibri" panose="020F0502020204030204"/>
                <a:ea typeface="宋体" panose="02010600030101010101" pitchFamily="2" charset="-122"/>
                <a:sym typeface="Montserrat" panose="02000505000000020004"/>
              </a:rPr>
              <a:t>Tongji</a:t>
            </a:r>
            <a:r>
              <a:rPr lang="en-US" altLang="zh-CN" sz="1600" dirty="0">
                <a:solidFill>
                  <a:srgbClr val="FFFFFF"/>
                </a:solidFill>
                <a:latin typeface="Calibri" panose="020F0502020204030204"/>
                <a:ea typeface="宋体" panose="02010600030101010101" pitchFamily="2" charset="-122"/>
                <a:sym typeface="Montserrat" panose="02000505000000020004"/>
              </a:rPr>
              <a:t> University</a:t>
            </a:r>
          </a:p>
          <a:p>
            <a:pPr algn="ctr">
              <a:buSzPct val="25000"/>
            </a:pPr>
            <a:endParaRPr lang="en-US" altLang="zh-CN" sz="1600" dirty="0">
              <a:solidFill>
                <a:srgbClr val="FFFFFF"/>
              </a:solidFill>
              <a:latin typeface="Calibri" panose="020F0502020204030204"/>
              <a:ea typeface="Montserrat" panose="02000505000000020004"/>
              <a:cs typeface="Times New Roman" panose="02020603050405020304" pitchFamily="18" charset="0"/>
              <a:sym typeface="Montserrat" panose="02000505000000020004"/>
            </a:endParaRPr>
          </a:p>
          <a:p>
            <a:pPr algn="ctr">
              <a:buSzPct val="25000"/>
            </a:pPr>
            <a:endParaRPr lang="en-US" sz="1600" dirty="0">
              <a:solidFill>
                <a:srgbClr val="FFFFFF"/>
              </a:solidFill>
              <a:latin typeface="Calibri" panose="020F0502020204030204"/>
              <a:ea typeface="Montserrat" panose="02000505000000020004"/>
              <a:cs typeface="Times New Roman" panose="02020603050405020304" pitchFamily="18" charset="0"/>
              <a:sym typeface="Montserrat" panose="02000505000000020004"/>
            </a:endParaRPr>
          </a:p>
        </p:txBody>
      </p:sp>
      <p:sp>
        <p:nvSpPr>
          <p:cNvPr id="7" name="Shape 94">
            <a:extLst>
              <a:ext uri="{FF2B5EF4-FFF2-40B4-BE49-F238E27FC236}">
                <a16:creationId xmlns:a16="http://schemas.microsoft.com/office/drawing/2014/main" id="{0D3B3206-BA20-5A42-BD31-EC45DFDDABEB}"/>
              </a:ext>
            </a:extLst>
          </p:cNvPr>
          <p:cNvSpPr txBox="1"/>
          <p:nvPr/>
        </p:nvSpPr>
        <p:spPr>
          <a:xfrm>
            <a:off x="2834834" y="3876780"/>
            <a:ext cx="2717157" cy="947694"/>
          </a:xfrm>
          <a:prstGeom prst="rect">
            <a:avLst/>
          </a:prstGeom>
          <a:noFill/>
          <a:ln>
            <a:noFill/>
          </a:ln>
        </p:spPr>
        <p:txBody>
          <a:bodyPr lIns="34285" tIns="17138" rIns="34285" bIns="17138" anchor="t" anchorCtr="0">
            <a:noAutofit/>
          </a:bodyPr>
          <a:lstStyle/>
          <a:p>
            <a:pPr algn="ctr">
              <a:buSzPct val="25000"/>
            </a:pPr>
            <a:r>
              <a:rPr lang="en-US" altLang="zh-CN" sz="1600" b="1" dirty="0" err="1">
                <a:solidFill>
                  <a:srgbClr val="FFFFFF"/>
                </a:solidFill>
                <a:latin typeface="Calibri" panose="020F0502020204030204"/>
                <a:ea typeface="Montserrat" panose="02000505000000020004"/>
                <a:cs typeface="Times New Roman" panose="02020603050405020304" pitchFamily="18" charset="0"/>
                <a:sym typeface="Montserrat" panose="02000505000000020004"/>
              </a:rPr>
              <a:t>ZuoFeng</a:t>
            </a:r>
            <a:r>
              <a:rPr lang="en-US" altLang="zh-CN" sz="1600" b="1" dirty="0">
                <a:solidFill>
                  <a:srgbClr val="FFFFFF"/>
                </a:solidFill>
                <a:latin typeface="Calibri" panose="020F0502020204030204"/>
                <a:ea typeface="Montserrat" panose="02000505000000020004"/>
                <a:cs typeface="Times New Roman" panose="02020603050405020304" pitchFamily="18" charset="0"/>
                <a:sym typeface="Montserrat" panose="02000505000000020004"/>
              </a:rPr>
              <a:t> Li</a:t>
            </a:r>
          </a:p>
          <a:p>
            <a:pPr algn="ctr"/>
            <a:r>
              <a:rPr lang="en-US" sz="1600" dirty="0">
                <a:solidFill>
                  <a:srgbClr val="FFFFFF"/>
                </a:solidFill>
                <a:latin typeface="Calibri" panose="020F0502020204030204"/>
              </a:rPr>
              <a:t>Principal Scientist, </a:t>
            </a:r>
          </a:p>
          <a:p>
            <a:pPr algn="ctr"/>
            <a:r>
              <a:rPr lang="en-US" sz="1600" dirty="0">
                <a:solidFill>
                  <a:srgbClr val="FFFFFF"/>
                </a:solidFill>
                <a:latin typeface="Calibri" panose="020F0502020204030204"/>
              </a:rPr>
              <a:t>Biomedical informatics,</a:t>
            </a:r>
            <a:br>
              <a:rPr lang="en-US" sz="1600" dirty="0">
                <a:solidFill>
                  <a:srgbClr val="FFFFFF"/>
                </a:solidFill>
                <a:latin typeface="Calibri" panose="020F0502020204030204"/>
              </a:rPr>
            </a:br>
            <a:r>
              <a:rPr lang="en-US" sz="1600" dirty="0">
                <a:solidFill>
                  <a:srgbClr val="FFFFFF"/>
                </a:solidFill>
                <a:latin typeface="Calibri" panose="020F0502020204030204"/>
              </a:rPr>
              <a:t>Philips Research China – </a:t>
            </a:r>
            <a:r>
              <a:rPr lang="en-US" sz="1600" dirty="0" err="1">
                <a:solidFill>
                  <a:srgbClr val="FFFFFF"/>
                </a:solidFill>
                <a:latin typeface="Calibri" panose="020F0502020204030204"/>
              </a:rPr>
              <a:t>BigData</a:t>
            </a:r>
            <a:r>
              <a:rPr lang="en-US" sz="1600" dirty="0">
                <a:solidFill>
                  <a:srgbClr val="FFFFFF"/>
                </a:solidFill>
                <a:latin typeface="Calibri" panose="020F0502020204030204"/>
              </a:rPr>
              <a:t> &amp; AI</a:t>
            </a:r>
          </a:p>
          <a:p>
            <a:pPr algn="ctr">
              <a:buSzPct val="25000"/>
            </a:pPr>
            <a:endParaRPr lang="en-US" sz="1600" dirty="0">
              <a:solidFill>
                <a:srgbClr val="FFFFFF"/>
              </a:solidFill>
              <a:latin typeface="Calibri" panose="020F0502020204030204"/>
              <a:ea typeface="Montserrat" panose="02000505000000020004"/>
              <a:cs typeface="Times New Roman" panose="02020603050405020304" pitchFamily="18" charset="0"/>
              <a:sym typeface="Montserrat" panose="02000505000000020004"/>
            </a:endParaRPr>
          </a:p>
        </p:txBody>
      </p:sp>
      <p:sp>
        <p:nvSpPr>
          <p:cNvPr id="8" name="TextBox 7">
            <a:extLst>
              <a:ext uri="{FF2B5EF4-FFF2-40B4-BE49-F238E27FC236}">
                <a16:creationId xmlns:a16="http://schemas.microsoft.com/office/drawing/2014/main" id="{B4455EA1-53A2-FA41-AA59-5D5098C7B609}"/>
              </a:ext>
            </a:extLst>
          </p:cNvPr>
          <p:cNvSpPr txBox="1"/>
          <p:nvPr/>
        </p:nvSpPr>
        <p:spPr>
          <a:xfrm>
            <a:off x="2749052" y="2273644"/>
            <a:ext cx="7435301" cy="1200329"/>
          </a:xfrm>
          <a:prstGeom prst="rect">
            <a:avLst/>
          </a:prstGeom>
          <a:noFill/>
        </p:spPr>
        <p:txBody>
          <a:bodyPr wrap="square" rtlCol="0">
            <a:spAutoFit/>
          </a:bodyPr>
          <a:lstStyle/>
          <a:p>
            <a:r>
              <a:rPr lang="en-US" altLang="zh-CN" sz="2400" b="1" dirty="0">
                <a:solidFill>
                  <a:srgbClr val="FFFFFF"/>
                </a:solidFill>
                <a:latin typeface="Calibri" panose="020F0502020204030204"/>
                <a:ea typeface="宋体" panose="02010600030101010101" pitchFamily="2" charset="-122"/>
                <a:cs typeface="Times New Roman" panose="02020603050405020304" pitchFamily="18" charset="0"/>
              </a:rPr>
              <a:t>Introduction of Medical Natural Language </a:t>
            </a:r>
            <a:r>
              <a:rPr lang="en-US" altLang="zh-CN" sz="2400" b="1" dirty="0" smtClean="0">
                <a:solidFill>
                  <a:srgbClr val="FFFFFF"/>
                </a:solidFill>
                <a:latin typeface="Calibri" panose="020F0502020204030204"/>
                <a:ea typeface="宋体" panose="02010600030101010101" pitchFamily="2" charset="-122"/>
                <a:cs typeface="Times New Roman" panose="02020603050405020304" pitchFamily="18" charset="0"/>
              </a:rPr>
              <a:t>Processing</a:t>
            </a:r>
          </a:p>
          <a:p>
            <a:pPr algn="ctr"/>
            <a:r>
              <a:rPr lang="en-US" altLang="zh-CN" sz="2400" b="1" dirty="0" smtClean="0">
                <a:solidFill>
                  <a:srgbClr val="FFFFFF"/>
                </a:solidFill>
                <a:latin typeface="Calibri" panose="020F0502020204030204"/>
                <a:ea typeface="宋体" panose="02010600030101010101" pitchFamily="2" charset="-122"/>
                <a:cs typeface="Times New Roman" panose="02020603050405020304" pitchFamily="18" charset="0"/>
                <a:sym typeface="Montserrat" panose="02000505000000020004"/>
              </a:rPr>
              <a:t>Experiment</a:t>
            </a:r>
            <a:endParaRPr lang="en-US" sz="2400" b="1" dirty="0">
              <a:solidFill>
                <a:srgbClr val="FFFFFF"/>
              </a:solidFill>
              <a:latin typeface="Calibri" panose="020F0502020204030204"/>
              <a:ea typeface="Montserrat" panose="02000505000000020004"/>
              <a:cs typeface="Times New Roman" panose="02020603050405020304" pitchFamily="18" charset="0"/>
              <a:sym typeface="Montserrat" panose="02000505000000020004"/>
            </a:endParaRPr>
          </a:p>
          <a:p>
            <a:endParaRPr lang="en-US" sz="2400" dirty="0">
              <a:solidFill>
                <a:srgbClr val="000000"/>
              </a:solidFill>
              <a:latin typeface="Calibri" panose="020F0502020204030204"/>
            </a:endParaRPr>
          </a:p>
        </p:txBody>
      </p:sp>
    </p:spTree>
    <p:extLst>
      <p:ext uri="{BB962C8B-B14F-4D97-AF65-F5344CB8AC3E}">
        <p14:creationId xmlns:p14="http://schemas.microsoft.com/office/powerpoint/2010/main" val="3615702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992" y="1810729"/>
            <a:ext cx="10515600" cy="3034162"/>
          </a:xfrm>
        </p:spPr>
        <p:txBody>
          <a:bodyPr>
            <a:normAutofit/>
          </a:bodyPr>
          <a:lstStyle/>
          <a:p>
            <a:r>
              <a:rPr lang="zh-CN" altLang="en-US" sz="3200" dirty="0">
                <a:solidFill>
                  <a:schemeClr val="tx1"/>
                </a:solidFill>
                <a:latin typeface="Times New Roman" panose="02020603050405020304" pitchFamily="18" charset="0"/>
                <a:cs typeface="Times New Roman" panose="02020603050405020304" pitchFamily="18" charset="0"/>
              </a:rPr>
              <a:t>了</a:t>
            </a:r>
            <a:r>
              <a:rPr lang="zh-CN" altLang="en-US" sz="3200" dirty="0" smtClean="0">
                <a:solidFill>
                  <a:schemeClr val="tx1"/>
                </a:solidFill>
                <a:latin typeface="Times New Roman" panose="02020603050405020304" pitchFamily="18" charset="0"/>
                <a:cs typeface="Times New Roman" panose="02020603050405020304" pitchFamily="18" charset="0"/>
              </a:rPr>
              <a:t>解词向量和</a:t>
            </a:r>
            <a:r>
              <a:rPr lang="en-US" altLang="zh-CN" sz="3200" dirty="0" smtClean="0">
                <a:solidFill>
                  <a:schemeClr val="tx1"/>
                </a:solidFill>
                <a:latin typeface="Times New Roman" panose="02020603050405020304" pitchFamily="18" charset="0"/>
                <a:cs typeface="Times New Roman" panose="02020603050405020304" pitchFamily="18" charset="0"/>
              </a:rPr>
              <a:t>TF-IDF</a:t>
            </a:r>
          </a:p>
          <a:p>
            <a:r>
              <a:rPr lang="zh-CN" altLang="en-US" sz="3200" dirty="0" smtClean="0">
                <a:solidFill>
                  <a:schemeClr val="tx1"/>
                </a:solidFill>
                <a:latin typeface="Times New Roman" panose="02020603050405020304" pitchFamily="18" charset="0"/>
                <a:cs typeface="Times New Roman" panose="02020603050405020304" pitchFamily="18" charset="0"/>
              </a:rPr>
              <a:t>了解神经网络和深度学习的基础知识</a:t>
            </a:r>
            <a:endParaRPr lang="en-US" altLang="zh-CN" sz="3200" dirty="0" smtClean="0">
              <a:solidFill>
                <a:schemeClr val="tx1"/>
              </a:solidFill>
              <a:latin typeface="Times New Roman" panose="02020603050405020304" pitchFamily="18" charset="0"/>
              <a:cs typeface="Times New Roman" panose="02020603050405020304" pitchFamily="18" charset="0"/>
            </a:endParaRPr>
          </a:p>
          <a:p>
            <a:r>
              <a:rPr lang="zh-CN" altLang="en-US" sz="3200" dirty="0">
                <a:solidFill>
                  <a:schemeClr val="tx1"/>
                </a:solidFill>
                <a:latin typeface="Times New Roman" panose="02020603050405020304" pitchFamily="18" charset="0"/>
                <a:cs typeface="Times New Roman" panose="02020603050405020304" pitchFamily="18" charset="0"/>
              </a:rPr>
              <a:t>能</a:t>
            </a:r>
            <a:r>
              <a:rPr lang="zh-CN" altLang="en-US" sz="3200" dirty="0" smtClean="0">
                <a:solidFill>
                  <a:schemeClr val="tx1"/>
                </a:solidFill>
                <a:latin typeface="Times New Roman" panose="02020603050405020304" pitchFamily="18" charset="0"/>
                <a:cs typeface="Times New Roman" panose="02020603050405020304" pitchFamily="18" charset="0"/>
              </a:rPr>
              <a:t>够训练模型解决医学自然语言处理的问题</a:t>
            </a:r>
            <a:r>
              <a:rPr lang="en-US" altLang="zh-CN" sz="3200" dirty="0" smtClean="0">
                <a:solidFill>
                  <a:schemeClr val="tx1"/>
                </a:solidFill>
                <a:latin typeface="Times New Roman" panose="02020603050405020304" pitchFamily="18" charset="0"/>
                <a:cs typeface="Times New Roman" panose="02020603050405020304" pitchFamily="18" charset="0"/>
              </a:rPr>
              <a:t>(</a:t>
            </a:r>
            <a:r>
              <a:rPr lang="zh-CN" altLang="en-US" sz="3200" dirty="0" smtClean="0">
                <a:solidFill>
                  <a:schemeClr val="tx1"/>
                </a:solidFill>
                <a:latin typeface="Times New Roman" panose="02020603050405020304" pitchFamily="18" charset="0"/>
                <a:cs typeface="Times New Roman" panose="02020603050405020304" pitchFamily="18" charset="0"/>
              </a:rPr>
              <a:t>如文本分类</a:t>
            </a:r>
            <a:r>
              <a:rPr lang="en-US" altLang="zh-CN" sz="3200" dirty="0" smtClean="0">
                <a:solidFill>
                  <a:schemeClr val="tx1"/>
                </a:solidFill>
                <a:latin typeface="Times New Roman" panose="02020603050405020304" pitchFamily="18" charset="0"/>
                <a:cs typeface="Times New Roman" panose="02020603050405020304" pitchFamily="18" charset="0"/>
              </a:rPr>
              <a:t>)</a:t>
            </a:r>
          </a:p>
          <a:p>
            <a:endParaRPr lang="en-US" altLang="zh-CN" sz="3200" dirty="0" smtClean="0">
              <a:solidFill>
                <a:schemeClr val="tx1"/>
              </a:solidFill>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846992" y="485166"/>
            <a:ext cx="10515600" cy="1325563"/>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Ob</a:t>
            </a:r>
            <a:r>
              <a:rPr lang="en-US" altLang="zh-CN" dirty="0" smtClean="0">
                <a:solidFill>
                  <a:schemeClr val="tx1"/>
                </a:solidFill>
                <a:latin typeface="Times New Roman" panose="02020603050405020304" pitchFamily="18" charset="0"/>
                <a:cs typeface="Times New Roman" panose="02020603050405020304" pitchFamily="18" charset="0"/>
              </a:rPr>
              <a:t>ject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019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992" y="485166"/>
            <a:ext cx="10515600" cy="1325563"/>
          </a:xfrm>
        </p:spPr>
        <p:txBody>
          <a:bodyPr/>
          <a:lstStyle/>
          <a:p>
            <a:r>
              <a:rPr lang="en-US" dirty="0">
                <a:solidFill>
                  <a:schemeClr val="tx1"/>
                </a:solidFill>
                <a:latin typeface="Times New Roman" panose="02020603050405020304" pitchFamily="18" charset="0"/>
                <a:cs typeface="Times New Roman" panose="02020603050405020304" pitchFamily="18" charset="0"/>
              </a:rPr>
              <a:t>B</a:t>
            </a:r>
            <a:r>
              <a:rPr lang="en-US" dirty="0" smtClean="0">
                <a:solidFill>
                  <a:schemeClr val="tx1"/>
                </a:solidFill>
                <a:latin typeface="Times New Roman" panose="02020603050405020304" pitchFamily="18" charset="0"/>
                <a:cs typeface="Times New Roman" panose="02020603050405020304" pitchFamily="18" charset="0"/>
              </a:rPr>
              <a:t>ackground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6992" y="1514841"/>
            <a:ext cx="10515600" cy="3496773"/>
          </a:xfrm>
        </p:spPr>
        <p:txBody>
          <a:bodyPr>
            <a:noAutofit/>
          </a:bodyPr>
          <a:lstStyle/>
          <a:p>
            <a:pPr>
              <a:lnSpc>
                <a:spcPct val="150000"/>
              </a:lnSpc>
            </a:pPr>
            <a:r>
              <a:rPr lang="zh-CN" altLang="en-US" sz="2000" dirty="0">
                <a:solidFill>
                  <a:schemeClr val="tx1"/>
                </a:solidFill>
                <a:latin typeface="Times New Roman" panose="02020603050405020304" pitchFamily="18" charset="0"/>
                <a:cs typeface="Times New Roman" panose="02020603050405020304" pitchFamily="18" charset="0"/>
              </a:rPr>
              <a:t>临床试验是指通过人体志愿者也称为受试者进行的科学研</a:t>
            </a:r>
            <a:r>
              <a:rPr lang="zh-CN" altLang="en-US" sz="2000" dirty="0" smtClean="0">
                <a:solidFill>
                  <a:schemeClr val="tx1"/>
                </a:solidFill>
                <a:latin typeface="Times New Roman" panose="02020603050405020304" pitchFamily="18" charset="0"/>
                <a:cs typeface="Times New Roman" panose="02020603050405020304" pitchFamily="18" charset="0"/>
              </a:rPr>
              <a:t>究，</a:t>
            </a:r>
            <a:r>
              <a:rPr lang="zh-CN" altLang="en-US" sz="2000" dirty="0">
                <a:solidFill>
                  <a:schemeClr val="tx1"/>
                </a:solidFill>
                <a:latin typeface="Times New Roman" panose="02020603050405020304" pitchFamily="18" charset="0"/>
                <a:cs typeface="Times New Roman" panose="02020603050405020304" pitchFamily="18" charset="0"/>
              </a:rPr>
              <a:t>筛选标准是临床试验负责人拟定的鉴定受试者是否满足某项临床试验的主要指标，分为入组标准和排出标准，一般为无规则的自由文本形</a:t>
            </a:r>
            <a:r>
              <a:rPr lang="zh-CN" altLang="en-US" sz="2000" dirty="0" smtClean="0">
                <a:solidFill>
                  <a:schemeClr val="tx1"/>
                </a:solidFill>
                <a:latin typeface="Times New Roman" panose="02020603050405020304" pitchFamily="18" charset="0"/>
                <a:cs typeface="Times New Roman" panose="02020603050405020304" pitchFamily="18" charset="0"/>
              </a:rPr>
              <a:t>式。</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zh-CN" altLang="en-US" sz="2000" dirty="0">
                <a:solidFill>
                  <a:schemeClr val="tx1"/>
                </a:solidFill>
                <a:latin typeface="Times New Roman" panose="02020603050405020304" pitchFamily="18" charset="0"/>
                <a:cs typeface="Times New Roman" panose="02020603050405020304" pitchFamily="18" charset="0"/>
              </a:rPr>
              <a:t>临床试验的受试者招募一般是通过人工比较病历记录表和临床试验筛选标准完成，这种方式费时费力且效率低下。因此，临床试验面临诸多困境，比如受试者招</a:t>
            </a:r>
            <a:r>
              <a:rPr lang="zh-CN" altLang="en-US" sz="2000" dirty="0" smtClean="0">
                <a:solidFill>
                  <a:schemeClr val="tx1"/>
                </a:solidFill>
                <a:latin typeface="Times New Roman" panose="02020603050405020304" pitchFamily="18" charset="0"/>
                <a:cs typeface="Times New Roman" panose="02020603050405020304" pitchFamily="18" charset="0"/>
              </a:rPr>
              <a:t>募难度大，招募时间久，患者流失等等。</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zh-CN" altLang="en-US" sz="2000" dirty="0" smtClean="0">
                <a:solidFill>
                  <a:schemeClr val="tx1"/>
                </a:solidFill>
                <a:latin typeface="Times New Roman" panose="02020603050405020304" pitchFamily="18" charset="0"/>
                <a:cs typeface="Times New Roman" panose="02020603050405020304" pitchFamily="18" charset="0"/>
              </a:rPr>
              <a:t>通</a:t>
            </a:r>
            <a:r>
              <a:rPr lang="zh-CN" altLang="en-US" sz="2000" dirty="0">
                <a:solidFill>
                  <a:schemeClr val="tx1"/>
                </a:solidFill>
                <a:latin typeface="Times New Roman" panose="02020603050405020304" pitchFamily="18" charset="0"/>
                <a:cs typeface="Times New Roman" panose="02020603050405020304" pitchFamily="18" charset="0"/>
              </a:rPr>
              <a:t>过自然语言处理和机器学习的方</a:t>
            </a:r>
            <a:r>
              <a:rPr lang="zh-CN" altLang="en-US" sz="2000" dirty="0" smtClean="0">
                <a:solidFill>
                  <a:schemeClr val="tx1"/>
                </a:solidFill>
                <a:latin typeface="Times New Roman" panose="02020603050405020304" pitchFamily="18" charset="0"/>
                <a:cs typeface="Times New Roman" panose="02020603050405020304" pitchFamily="18" charset="0"/>
              </a:rPr>
              <a:t>法对</a:t>
            </a:r>
            <a:r>
              <a:rPr lang="zh-CN" altLang="en-US" sz="2000" dirty="0">
                <a:solidFill>
                  <a:schemeClr val="tx1"/>
                </a:solidFill>
                <a:latin typeface="Times New Roman" panose="02020603050405020304" pitchFamily="18" charset="0"/>
                <a:cs typeface="Times New Roman" panose="02020603050405020304" pitchFamily="18" charset="0"/>
              </a:rPr>
              <a:t>临床试验筛选标</a:t>
            </a:r>
            <a:r>
              <a:rPr lang="zh-CN" altLang="en-US" sz="2000" dirty="0" smtClean="0">
                <a:solidFill>
                  <a:schemeClr val="tx1"/>
                </a:solidFill>
                <a:latin typeface="Times New Roman" panose="02020603050405020304" pitchFamily="18" charset="0"/>
                <a:cs typeface="Times New Roman" panose="02020603050405020304" pitchFamily="18" charset="0"/>
              </a:rPr>
              <a:t>准自</a:t>
            </a:r>
            <a:r>
              <a:rPr lang="zh-CN" altLang="en-US" sz="2000" dirty="0">
                <a:solidFill>
                  <a:schemeClr val="tx1"/>
                </a:solidFill>
                <a:latin typeface="Times New Roman" panose="02020603050405020304" pitchFamily="18" charset="0"/>
                <a:cs typeface="Times New Roman" panose="02020603050405020304" pitchFamily="18" charset="0"/>
              </a:rPr>
              <a:t>动解</a:t>
            </a:r>
            <a:r>
              <a:rPr lang="zh-CN" altLang="en-US" sz="2000" dirty="0" smtClean="0">
                <a:solidFill>
                  <a:schemeClr val="tx1"/>
                </a:solidFill>
                <a:latin typeface="Times New Roman" panose="02020603050405020304" pitchFamily="18" charset="0"/>
                <a:cs typeface="Times New Roman" panose="02020603050405020304" pitchFamily="18" charset="0"/>
              </a:rPr>
              <a:t>析，并以此构建自动化筛选病人的系统是一个很有前景的研究热点。本次试验主要集</a:t>
            </a:r>
            <a:r>
              <a:rPr lang="zh-CN" altLang="en-US" sz="2000" dirty="0">
                <a:solidFill>
                  <a:schemeClr val="tx1"/>
                </a:solidFill>
                <a:latin typeface="Times New Roman" panose="02020603050405020304" pitchFamily="18" charset="0"/>
                <a:cs typeface="Times New Roman" panose="02020603050405020304" pitchFamily="18" charset="0"/>
              </a:rPr>
              <a:t>中在筛选标准分类任</a:t>
            </a:r>
            <a:r>
              <a:rPr lang="zh-CN" altLang="en-US" sz="2000" dirty="0" smtClean="0">
                <a:solidFill>
                  <a:schemeClr val="tx1"/>
                </a:solidFill>
                <a:latin typeface="Times New Roman" panose="02020603050405020304" pitchFamily="18" charset="0"/>
                <a:cs typeface="Times New Roman" panose="02020603050405020304" pitchFamily="18" charset="0"/>
              </a:rPr>
              <a:t>务。</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013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992" y="493959"/>
            <a:ext cx="10515600" cy="1325563"/>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Introduction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846992" y="1523634"/>
            <a:ext cx="10515600" cy="3496773"/>
          </a:xfrm>
        </p:spPr>
        <p:txBody>
          <a:bodyPr>
            <a:noAutofit/>
          </a:bodyPr>
          <a:lstStyle/>
          <a:p>
            <a:pPr>
              <a:lnSpc>
                <a:spcPct val="150000"/>
              </a:lnSpc>
            </a:pPr>
            <a:r>
              <a:rPr lang="zh-CN" altLang="en-US" sz="2000" dirty="0">
                <a:solidFill>
                  <a:schemeClr val="tx1"/>
                </a:solidFill>
                <a:latin typeface="Times New Roman" panose="02020603050405020304" pitchFamily="18" charset="0"/>
                <a:cs typeface="Times New Roman" panose="02020603050405020304" pitchFamily="18" charset="0"/>
              </a:rPr>
              <a:t>在本次实验中，我们给定事先定义好的</a:t>
            </a:r>
            <a:r>
              <a:rPr lang="en-US" altLang="zh-CN" sz="2000" dirty="0">
                <a:solidFill>
                  <a:schemeClr val="tx1"/>
                </a:solidFill>
                <a:latin typeface="Times New Roman" panose="02020603050405020304" pitchFamily="18" charset="0"/>
                <a:cs typeface="Times New Roman" panose="02020603050405020304" pitchFamily="18" charset="0"/>
              </a:rPr>
              <a:t>15</a:t>
            </a:r>
            <a:r>
              <a:rPr lang="zh-CN" altLang="en-US" sz="2000" dirty="0">
                <a:solidFill>
                  <a:schemeClr val="tx1"/>
                </a:solidFill>
                <a:latin typeface="Times New Roman" panose="02020603050405020304" pitchFamily="18" charset="0"/>
                <a:cs typeface="Times New Roman" panose="02020603050405020304" pitchFamily="18" charset="0"/>
              </a:rPr>
              <a:t>种筛选标准类别和一系列中文临床试验筛选标准的描</a:t>
            </a:r>
            <a:r>
              <a:rPr lang="zh-CN" altLang="en-US" sz="2000" dirty="0" smtClean="0">
                <a:solidFill>
                  <a:schemeClr val="tx1"/>
                </a:solidFill>
                <a:latin typeface="Times New Roman" panose="02020603050405020304" pitchFamily="18" charset="0"/>
                <a:cs typeface="Times New Roman" panose="02020603050405020304" pitchFamily="18" charset="0"/>
              </a:rPr>
              <a:t>述语句，</a:t>
            </a:r>
            <a:r>
              <a:rPr lang="zh-CN" altLang="en-US" sz="2000" dirty="0">
                <a:solidFill>
                  <a:schemeClr val="tx1"/>
                </a:solidFill>
                <a:latin typeface="Times New Roman" panose="02020603050405020304" pitchFamily="18" charset="0"/>
                <a:cs typeface="Times New Roman" panose="02020603050405020304" pitchFamily="18" charset="0"/>
              </a:rPr>
              <a:t>要求返回每一条筛选标准的具体类别。筛选标准类别及其示例如下</a:t>
            </a:r>
            <a:r>
              <a:rPr lang="zh-CN" altLang="en-US" sz="2000" dirty="0" smtClean="0">
                <a:solidFill>
                  <a:schemeClr val="tx1"/>
                </a:solidFill>
                <a:latin typeface="Times New Roman" panose="02020603050405020304" pitchFamily="18" charset="0"/>
                <a:cs typeface="Times New Roman" panose="02020603050405020304" pitchFamily="18" charset="0"/>
              </a:rPr>
              <a:t>。</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2000"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85662711"/>
              </p:ext>
            </p:extLst>
          </p:nvPr>
        </p:nvGraphicFramePr>
        <p:xfrm>
          <a:off x="6880143" y="3768579"/>
          <a:ext cx="5010532" cy="1175952"/>
        </p:xfrm>
        <a:graphic>
          <a:graphicData uri="http://schemas.openxmlformats.org/drawingml/2006/table">
            <a:tbl>
              <a:tblPr firstRow="1" firstCol="1" bandRow="1">
                <a:tableStyleId>{5C22544A-7EE6-4342-B048-85BDC9FD1C3A}</a:tableStyleId>
              </a:tblPr>
              <a:tblGrid>
                <a:gridCol w="367348">
                  <a:extLst>
                    <a:ext uri="{9D8B030D-6E8A-4147-A177-3AD203B41FA5}">
                      <a16:colId xmlns:a16="http://schemas.microsoft.com/office/drawing/2014/main" val="1913635286"/>
                    </a:ext>
                  </a:extLst>
                </a:gridCol>
                <a:gridCol w="2418398">
                  <a:extLst>
                    <a:ext uri="{9D8B030D-6E8A-4147-A177-3AD203B41FA5}">
                      <a16:colId xmlns:a16="http://schemas.microsoft.com/office/drawing/2014/main" val="2120248273"/>
                    </a:ext>
                  </a:extLst>
                </a:gridCol>
                <a:gridCol w="2224786">
                  <a:extLst>
                    <a:ext uri="{9D8B030D-6E8A-4147-A177-3AD203B41FA5}">
                      <a16:colId xmlns:a16="http://schemas.microsoft.com/office/drawing/2014/main" val="3062880564"/>
                    </a:ext>
                  </a:extLst>
                </a:gridCol>
              </a:tblGrid>
              <a:tr h="293988">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ID</a:t>
                      </a:r>
                      <a:endParaRPr lang="en-US" sz="20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zh-CN" sz="1600" dirty="0">
                          <a:effectLst/>
                          <a:latin typeface="Times New Roman" panose="02020603050405020304" pitchFamily="18" charset="0"/>
                          <a:cs typeface="Times New Roman" panose="02020603050405020304" pitchFamily="18" charset="0"/>
                        </a:rPr>
                        <a:t>输入（筛选标准）</a:t>
                      </a:r>
                      <a:endParaRPr lang="en-US" sz="20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zh-CN" sz="1600" dirty="0">
                          <a:effectLst/>
                          <a:latin typeface="Times New Roman" panose="02020603050405020304" pitchFamily="18" charset="0"/>
                          <a:cs typeface="Times New Roman" panose="02020603050405020304" pitchFamily="18" charset="0"/>
                        </a:rPr>
                        <a:t>输出</a:t>
                      </a:r>
                      <a:r>
                        <a:rPr lang="zh-CN" sz="1600" dirty="0" smtClean="0">
                          <a:effectLst/>
                          <a:latin typeface="Times New Roman" panose="02020603050405020304" pitchFamily="18" charset="0"/>
                          <a:cs typeface="Times New Roman" panose="02020603050405020304" pitchFamily="18" charset="0"/>
                        </a:rPr>
                        <a:t>（</a:t>
                      </a:r>
                      <a:r>
                        <a:rPr lang="zh-CN" altLang="en-US" sz="1600" dirty="0" smtClean="0">
                          <a:effectLst/>
                          <a:latin typeface="Times New Roman" panose="02020603050405020304" pitchFamily="18" charset="0"/>
                          <a:cs typeface="Times New Roman" panose="02020603050405020304" pitchFamily="18" charset="0"/>
                        </a:rPr>
                        <a:t>类别</a:t>
                      </a:r>
                      <a:r>
                        <a:rPr lang="zh-CN" sz="1600" dirty="0" smtClean="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60000212"/>
                  </a:ext>
                </a:extLst>
              </a:tr>
              <a:tr h="293988">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s1</a:t>
                      </a:r>
                      <a:endParaRPr lang="en-US" sz="20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zh-CN" sz="1600" dirty="0">
                          <a:effectLst/>
                          <a:latin typeface="Times New Roman" panose="02020603050405020304" pitchFamily="18" charset="0"/>
                          <a:cs typeface="Times New Roman" panose="02020603050405020304" pitchFamily="18" charset="0"/>
                        </a:rPr>
                        <a:t>年龄</a:t>
                      </a:r>
                      <a:r>
                        <a:rPr lang="en-US" sz="1600" dirty="0">
                          <a:effectLst/>
                          <a:latin typeface="Times New Roman" panose="02020603050405020304" pitchFamily="18" charset="0"/>
                          <a:cs typeface="Times New Roman" panose="02020603050405020304" pitchFamily="18" charset="0"/>
                        </a:rPr>
                        <a:t>&gt;80 </a:t>
                      </a:r>
                      <a:r>
                        <a:rPr lang="zh-CN" sz="1600" dirty="0">
                          <a:effectLst/>
                          <a:latin typeface="Times New Roman" panose="02020603050405020304" pitchFamily="18" charset="0"/>
                          <a:cs typeface="Times New Roman" panose="02020603050405020304" pitchFamily="18" charset="0"/>
                        </a:rPr>
                        <a:t>岁</a:t>
                      </a:r>
                      <a:endParaRPr lang="en-US" sz="20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Age</a:t>
                      </a:r>
                      <a:endParaRPr lang="en-US" sz="20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9522915"/>
                  </a:ext>
                </a:extLst>
              </a:tr>
              <a:tr h="293988">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s2</a:t>
                      </a:r>
                      <a:endParaRPr lang="en-US" sz="20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zh-CN" sz="1600" dirty="0">
                          <a:effectLst/>
                          <a:latin typeface="Times New Roman" panose="02020603050405020304" pitchFamily="18" charset="0"/>
                          <a:cs typeface="Times New Roman" panose="02020603050405020304" pitchFamily="18" charset="0"/>
                        </a:rPr>
                        <a:t>近期颅内或椎管内手术史</a:t>
                      </a:r>
                      <a:endParaRPr lang="en-US" sz="20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Therapy or Surgery</a:t>
                      </a:r>
                      <a:endParaRPr lang="en-US" sz="20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67642137"/>
                  </a:ext>
                </a:extLst>
              </a:tr>
              <a:tr h="293988">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s3</a:t>
                      </a:r>
                      <a:endParaRPr lang="en-US" sz="20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zh-CN" sz="1600" dirty="0">
                          <a:effectLst/>
                          <a:latin typeface="Times New Roman" panose="02020603050405020304" pitchFamily="18" charset="0"/>
                          <a:cs typeface="Times New Roman" panose="02020603050405020304" pitchFamily="18" charset="0"/>
                        </a:rPr>
                        <a:t>血糖</a:t>
                      </a:r>
                      <a:r>
                        <a:rPr lang="en-US" sz="1600" dirty="0">
                          <a:effectLst/>
                          <a:latin typeface="Times New Roman" panose="02020603050405020304" pitchFamily="18" charset="0"/>
                          <a:cs typeface="Times New Roman" panose="02020603050405020304" pitchFamily="18" charset="0"/>
                        </a:rPr>
                        <a:t>&lt;2.7mmol/L</a:t>
                      </a:r>
                      <a:endParaRPr lang="en-US" sz="20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Laboratory Examinations</a:t>
                      </a:r>
                      <a:endParaRPr lang="en-US" sz="20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927627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91987450"/>
              </p:ext>
            </p:extLst>
          </p:nvPr>
        </p:nvGraphicFramePr>
        <p:xfrm>
          <a:off x="947488" y="2583635"/>
          <a:ext cx="5832159" cy="3545840"/>
        </p:xfrm>
        <a:graphic>
          <a:graphicData uri="http://schemas.openxmlformats.org/drawingml/2006/table">
            <a:tbl>
              <a:tblPr firstRow="1" bandRow="1">
                <a:tableStyleId>{5C22544A-7EE6-4342-B048-85BDC9FD1C3A}</a:tableStyleId>
              </a:tblPr>
              <a:tblGrid>
                <a:gridCol w="482918">
                  <a:extLst>
                    <a:ext uri="{9D8B030D-6E8A-4147-A177-3AD203B41FA5}">
                      <a16:colId xmlns:a16="http://schemas.microsoft.com/office/drawing/2014/main" val="437582904"/>
                    </a:ext>
                  </a:extLst>
                </a:gridCol>
                <a:gridCol w="2448243">
                  <a:extLst>
                    <a:ext uri="{9D8B030D-6E8A-4147-A177-3AD203B41FA5}">
                      <a16:colId xmlns:a16="http://schemas.microsoft.com/office/drawing/2014/main" val="410600835"/>
                    </a:ext>
                  </a:extLst>
                </a:gridCol>
                <a:gridCol w="482918">
                  <a:extLst>
                    <a:ext uri="{9D8B030D-6E8A-4147-A177-3AD203B41FA5}">
                      <a16:colId xmlns:a16="http://schemas.microsoft.com/office/drawing/2014/main" val="3331644020"/>
                    </a:ext>
                  </a:extLst>
                </a:gridCol>
                <a:gridCol w="2418080">
                  <a:extLst>
                    <a:ext uri="{9D8B030D-6E8A-4147-A177-3AD203B41FA5}">
                      <a16:colId xmlns:a16="http://schemas.microsoft.com/office/drawing/2014/main" val="2732882742"/>
                    </a:ext>
                  </a:extLst>
                </a:gridCol>
              </a:tblGrid>
              <a:tr h="370840">
                <a:tc>
                  <a:txBody>
                    <a:bodyPr/>
                    <a:lstStyle/>
                    <a:p>
                      <a:r>
                        <a:rPr lang="en-US" altLang="zh-CN" sz="1600" dirty="0" smtClean="0">
                          <a:latin typeface="Times New Roman" panose="02020603050405020304" pitchFamily="18" charset="0"/>
                          <a:cs typeface="Times New Roman" panose="02020603050405020304" pitchFamily="18" charset="0"/>
                        </a:rPr>
                        <a:t>No.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Category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No.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cs typeface="Times New Roman" panose="02020603050405020304" pitchFamily="18" charset="0"/>
                        </a:rPr>
                        <a:t>Category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0311065"/>
                  </a:ext>
                </a:extLst>
              </a:tr>
              <a:tr h="370840">
                <a:tc>
                  <a:txBody>
                    <a:bodyPr/>
                    <a:lstStyle/>
                    <a:p>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Addictive Behavior</a:t>
                      </a:r>
                      <a:endParaRPr lang="en-US" sz="1600" dirty="0" smtClean="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9</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Laboratory Examinations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2986068"/>
                  </a:ext>
                </a:extLst>
              </a:tr>
              <a:tr h="370840">
                <a:tc>
                  <a:txBody>
                    <a:bodyPr/>
                    <a:lstStyle/>
                    <a:p>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Age</a:t>
                      </a:r>
                      <a:endParaRPr lang="en-US" sz="1600" dirty="0" smtClean="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10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Life Expectancy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0196962"/>
                  </a:ext>
                </a:extLst>
              </a:tr>
              <a:tr h="370840">
                <a:tc>
                  <a:txBody>
                    <a:bodyPr/>
                    <a:lstStyle/>
                    <a:p>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Allergy Intolerance</a:t>
                      </a:r>
                      <a:endParaRPr lang="en-US" sz="1600" dirty="0" smtClean="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Organ or Tissue Status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60025025"/>
                  </a:ext>
                </a:extLst>
              </a:tr>
              <a:tr h="370840">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Compliance with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Protocol</a:t>
                      </a:r>
                      <a:endParaRPr lang="en-US" sz="1600" dirty="0" smtClean="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12</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Pharmaceutical Substance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or Drug</a:t>
                      </a:r>
                      <a:endParaRPr lang="en-US" sz="16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7473689"/>
                  </a:ext>
                </a:extLst>
              </a:tr>
              <a:tr h="370840">
                <a:tc>
                  <a:txBody>
                    <a:bodyPr/>
                    <a:lstStyle/>
                    <a:p>
                      <a:r>
                        <a:rPr lang="en-US" sz="1600" dirty="0" smtClean="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Consent</a:t>
                      </a:r>
                      <a:endParaRPr lang="en-US" sz="1600" dirty="0" smtClean="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13</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等线" panose="02010600030101010101" pitchFamily="2" charset="-122"/>
                          <a:cs typeface="Times New Roman" panose="02020603050405020304" pitchFamily="18" charset="0"/>
                        </a:rPr>
                        <a:t>Risk Assessment</a:t>
                      </a:r>
                    </a:p>
                  </a:txBody>
                  <a:tcPr marL="68580" marR="68580" marT="0" marB="0"/>
                </a:tc>
                <a:extLst>
                  <a:ext uri="{0D108BD9-81ED-4DB2-BD59-A6C34878D82A}">
                    <a16:rowId xmlns:a16="http://schemas.microsoft.com/office/drawing/2014/main" val="200486419"/>
                  </a:ext>
                </a:extLst>
              </a:tr>
              <a:tr h="370840">
                <a:tc>
                  <a:txBody>
                    <a:bodyPr/>
                    <a:lstStyle/>
                    <a:p>
                      <a:r>
                        <a:rPr lang="en-US" sz="1600" dirty="0" smtClean="0">
                          <a:latin typeface="Times New Roman" panose="02020603050405020304" pitchFamily="18" charset="0"/>
                          <a:cs typeface="Times New Roman" panose="02020603050405020304" pitchFamily="18" charset="0"/>
                        </a:rPr>
                        <a:t>6</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Diagnostic</a:t>
                      </a:r>
                      <a:endParaRPr lang="en-US" sz="1600" dirty="0" smtClean="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14</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Smoking Status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2837655"/>
                  </a:ext>
                </a:extLst>
              </a:tr>
              <a:tr h="370840">
                <a:tc>
                  <a:txBody>
                    <a:bodyPr/>
                    <a:lstStyle/>
                    <a:p>
                      <a:r>
                        <a:rPr lang="en-US" sz="1600" dirty="0" smtClean="0">
                          <a:latin typeface="Times New Roman" panose="02020603050405020304" pitchFamily="18" charset="0"/>
                          <a:cs typeface="Times New Roman" panose="02020603050405020304" pitchFamily="18" charset="0"/>
                        </a:rPr>
                        <a:t>7</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Disease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15</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Therapy or Surgery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885365"/>
                  </a:ext>
                </a:extLst>
              </a:tr>
              <a:tr h="370840">
                <a:tc>
                  <a:txBody>
                    <a:bodyPr/>
                    <a:lstStyle/>
                    <a:p>
                      <a:r>
                        <a:rPr lang="en-US" sz="1600" dirty="0" smtClean="0">
                          <a:latin typeface="Times New Roman" panose="02020603050405020304" pitchFamily="18" charset="0"/>
                          <a:cs typeface="Times New Roman" panose="02020603050405020304" pitchFamily="18" charset="0"/>
                        </a:rPr>
                        <a:t>8</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Enrollment in other studies</a:t>
                      </a: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0201585"/>
                  </a:ext>
                </a:extLst>
              </a:tr>
            </a:tbl>
          </a:graphicData>
        </a:graphic>
      </p:graphicFrame>
    </p:spTree>
    <p:extLst>
      <p:ext uri="{BB962C8B-B14F-4D97-AF65-F5344CB8AC3E}">
        <p14:creationId xmlns:p14="http://schemas.microsoft.com/office/powerpoint/2010/main" val="2837184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884118"/>
            <a:ext cx="10515600" cy="3496773"/>
          </a:xfrm>
        </p:spPr>
        <p:txBody>
          <a:bodyPr>
            <a:noAutofit/>
          </a:bodyPr>
          <a:lstStyle/>
          <a:p>
            <a:pPr>
              <a:lnSpc>
                <a:spcPct val="150000"/>
              </a:lnSpc>
            </a:pPr>
            <a:r>
              <a:rPr lang="zh-CN" altLang="en-US" sz="2000" dirty="0">
                <a:solidFill>
                  <a:schemeClr val="tx1"/>
                </a:solidFill>
                <a:latin typeface="Times New Roman" panose="02020603050405020304" pitchFamily="18" charset="0"/>
                <a:cs typeface="Times New Roman" panose="02020603050405020304" pitchFamily="18" charset="0"/>
              </a:rPr>
              <a:t>数</a:t>
            </a:r>
            <a:r>
              <a:rPr lang="zh-CN" altLang="en-US" sz="2000" dirty="0" smtClean="0">
                <a:solidFill>
                  <a:schemeClr val="tx1"/>
                </a:solidFill>
                <a:latin typeface="Times New Roman" panose="02020603050405020304" pitchFamily="18" charset="0"/>
                <a:cs typeface="Times New Roman" panose="02020603050405020304" pitchFamily="18" charset="0"/>
              </a:rPr>
              <a:t>据来源：中国临床试验注册网站</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zh-CN" altLang="en-US" sz="2000" dirty="0" smtClean="0">
                <a:solidFill>
                  <a:schemeClr val="tx1"/>
                </a:solidFill>
                <a:latin typeface="Times New Roman" panose="02020603050405020304" pitchFamily="18" charset="0"/>
                <a:cs typeface="Times New Roman" panose="02020603050405020304" pitchFamily="18" charset="0"/>
              </a:rPr>
              <a:t>数据量：</a:t>
            </a:r>
            <a:r>
              <a:rPr lang="en-US" altLang="zh-CN" sz="2000" dirty="0" smtClean="0">
                <a:solidFill>
                  <a:schemeClr val="tx1"/>
                </a:solidFill>
                <a:latin typeface="Times New Roman" panose="02020603050405020304" pitchFamily="18" charset="0"/>
                <a:cs typeface="Times New Roman" panose="02020603050405020304" pitchFamily="18" charset="0"/>
              </a:rPr>
              <a:t>10000</a:t>
            </a:r>
            <a:r>
              <a:rPr lang="zh-CN" altLang="en-US" sz="2000" dirty="0" smtClean="0">
                <a:solidFill>
                  <a:schemeClr val="tx1"/>
                </a:solidFill>
                <a:latin typeface="Times New Roman" panose="02020603050405020304" pitchFamily="18" charset="0"/>
                <a:cs typeface="Times New Roman" panose="02020603050405020304" pitchFamily="18" charset="0"/>
              </a:rPr>
              <a:t>条筛选标准</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zh-CN" altLang="en-US" sz="2000" dirty="0" smtClean="0">
                <a:solidFill>
                  <a:schemeClr val="tx1"/>
                </a:solidFill>
                <a:latin typeface="Times New Roman" panose="02020603050405020304" pitchFamily="18" charset="0"/>
                <a:cs typeface="Times New Roman" panose="02020603050405020304" pitchFamily="18" charset="0"/>
              </a:rPr>
              <a:t>数据特征：文本格式，非结构化，中文，医学相关</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zh-CN" altLang="en-US" sz="2000" dirty="0" smtClean="0">
                <a:solidFill>
                  <a:schemeClr val="tx1"/>
                </a:solidFill>
                <a:latin typeface="Times New Roman" panose="02020603050405020304" pitchFamily="18" charset="0"/>
                <a:cs typeface="Times New Roman" panose="02020603050405020304" pitchFamily="18" charset="0"/>
              </a:rPr>
              <a:t>实验平台：</a:t>
            </a:r>
            <a:r>
              <a:rPr lang="en-US" altLang="zh-CN" sz="2000" dirty="0" smtClean="0">
                <a:solidFill>
                  <a:schemeClr val="tx1"/>
                </a:solidFill>
                <a:latin typeface="Times New Roman" panose="02020603050405020304" pitchFamily="18" charset="0"/>
                <a:cs typeface="Times New Roman" panose="02020603050405020304" pitchFamily="18" charset="0"/>
              </a:rPr>
              <a:t>Anaconda3 </a:t>
            </a:r>
            <a:r>
              <a:rPr lang="zh-CN" altLang="en-US" sz="2000" dirty="0" smtClean="0">
                <a:solidFill>
                  <a:schemeClr val="tx1"/>
                </a:solidFill>
                <a:latin typeface="Times New Roman" panose="02020603050405020304" pitchFamily="18" charset="0"/>
                <a:cs typeface="Times New Roman" panose="02020603050405020304" pitchFamily="18" charset="0"/>
              </a:rPr>
              <a:t>版本的</a:t>
            </a:r>
            <a:r>
              <a:rPr lang="en-US" altLang="zh-CN" sz="2000" dirty="0" err="1" smtClean="0">
                <a:solidFill>
                  <a:schemeClr val="tx1"/>
                </a:solidFill>
                <a:latin typeface="Times New Roman" panose="02020603050405020304" pitchFamily="18" charset="0"/>
                <a:cs typeface="Times New Roman" panose="02020603050405020304" pitchFamily="18" charset="0"/>
              </a:rPr>
              <a:t>Jupyter</a:t>
            </a:r>
            <a:r>
              <a:rPr lang="en-US" altLang="zh-CN" sz="2000" dirty="0" smtClean="0">
                <a:solidFill>
                  <a:schemeClr val="tx1"/>
                </a:solidFill>
                <a:latin typeface="Times New Roman" panose="02020603050405020304" pitchFamily="18" charset="0"/>
                <a:cs typeface="Times New Roman" panose="02020603050405020304" pitchFamily="18" charset="0"/>
              </a:rPr>
              <a:t> Notebook, Python3</a:t>
            </a:r>
          </a:p>
          <a:p>
            <a:pPr>
              <a:lnSpc>
                <a:spcPct val="150000"/>
              </a:lnSpc>
            </a:pPr>
            <a:r>
              <a:rPr lang="zh-CN" altLang="en-US" sz="2000" dirty="0">
                <a:solidFill>
                  <a:schemeClr val="tx1"/>
                </a:solidFill>
                <a:latin typeface="Times New Roman" panose="02020603050405020304" pitchFamily="18" charset="0"/>
                <a:cs typeface="Times New Roman" panose="02020603050405020304" pitchFamily="18" charset="0"/>
              </a:rPr>
              <a:t>所</a:t>
            </a:r>
            <a:r>
              <a:rPr lang="zh-CN" altLang="en-US" sz="2000" dirty="0" smtClean="0">
                <a:solidFill>
                  <a:schemeClr val="tx1"/>
                </a:solidFill>
                <a:latin typeface="Times New Roman" panose="02020603050405020304" pitchFamily="18" charset="0"/>
                <a:cs typeface="Times New Roman" panose="02020603050405020304" pitchFamily="18" charset="0"/>
              </a:rPr>
              <a:t>需</a:t>
            </a:r>
            <a:r>
              <a:rPr lang="en-US" altLang="zh-CN" sz="2000" dirty="0" smtClean="0">
                <a:solidFill>
                  <a:schemeClr val="tx1"/>
                </a:solidFill>
                <a:latin typeface="Times New Roman" panose="02020603050405020304" pitchFamily="18" charset="0"/>
                <a:cs typeface="Times New Roman" panose="02020603050405020304" pitchFamily="18" charset="0"/>
              </a:rPr>
              <a:t>python</a:t>
            </a:r>
            <a:r>
              <a:rPr lang="zh-CN" altLang="en-US" sz="2000" dirty="0" smtClean="0">
                <a:solidFill>
                  <a:schemeClr val="tx1"/>
                </a:solidFill>
                <a:latin typeface="Times New Roman" panose="02020603050405020304" pitchFamily="18" charset="0"/>
                <a:cs typeface="Times New Roman" panose="02020603050405020304" pitchFamily="18" charset="0"/>
              </a:rPr>
              <a:t>包：</a:t>
            </a:r>
            <a:r>
              <a:rPr lang="en-US" altLang="zh-CN" sz="2000" dirty="0" smtClean="0">
                <a:solidFill>
                  <a:schemeClr val="tx1"/>
                </a:solidFill>
                <a:latin typeface="Times New Roman" panose="02020603050405020304" pitchFamily="18" charset="0"/>
                <a:cs typeface="Times New Roman" panose="02020603050405020304" pitchFamily="18" charset="0"/>
              </a:rPr>
              <a:t>pandas, </a:t>
            </a:r>
            <a:r>
              <a:rPr lang="en-US" altLang="zh-CN" sz="2000" dirty="0" err="1" smtClean="0">
                <a:solidFill>
                  <a:schemeClr val="tx1"/>
                </a:solidFill>
                <a:latin typeface="Times New Roman" panose="02020603050405020304" pitchFamily="18" charset="0"/>
                <a:cs typeface="Times New Roman" panose="02020603050405020304" pitchFamily="18" charset="0"/>
              </a:rPr>
              <a:t>numpy</a:t>
            </a:r>
            <a:r>
              <a:rPr lang="en-US" altLang="zh-CN" sz="2000" dirty="0" smtClean="0">
                <a:solidFill>
                  <a:schemeClr val="tx1"/>
                </a:solidFill>
                <a:latin typeface="Times New Roman" panose="02020603050405020304" pitchFamily="18" charset="0"/>
                <a:cs typeface="Times New Roman" panose="02020603050405020304" pitchFamily="18" charset="0"/>
              </a:rPr>
              <a:t>, codecs, </a:t>
            </a:r>
            <a:r>
              <a:rPr lang="en-US" altLang="zh-CN" sz="2000" dirty="0" err="1" smtClean="0">
                <a:solidFill>
                  <a:schemeClr val="tx1"/>
                </a:solidFill>
                <a:latin typeface="Times New Roman" panose="02020603050405020304" pitchFamily="18" charset="0"/>
                <a:cs typeface="Times New Roman" panose="02020603050405020304" pitchFamily="18" charset="0"/>
              </a:rPr>
              <a:t>scikit</a:t>
            </a:r>
            <a:r>
              <a:rPr lang="en-US" altLang="zh-CN" sz="2000" dirty="0" smtClean="0">
                <a:solidFill>
                  <a:schemeClr val="tx1"/>
                </a:solidFill>
                <a:latin typeface="Times New Roman" panose="02020603050405020304" pitchFamily="18" charset="0"/>
                <a:cs typeface="Times New Roman" panose="02020603050405020304" pitchFamily="18" charset="0"/>
              </a:rPr>
              <a:t>-learn, </a:t>
            </a:r>
            <a:r>
              <a:rPr lang="en-US" altLang="zh-CN" sz="2000" dirty="0" err="1" smtClean="0">
                <a:solidFill>
                  <a:schemeClr val="tx1"/>
                </a:solidFill>
                <a:latin typeface="Times New Roman" panose="02020603050405020304" pitchFamily="18" charset="0"/>
                <a:cs typeface="Times New Roman" panose="02020603050405020304" pitchFamily="18" charset="0"/>
              </a:rPr>
              <a:t>jieba</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wordcloud</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zh-CN" altLang="en-US" sz="2000" dirty="0">
                <a:solidFill>
                  <a:schemeClr val="tx1"/>
                </a:solidFill>
                <a:latin typeface="Times New Roman" panose="02020603050405020304" pitchFamily="18" charset="0"/>
                <a:cs typeface="Times New Roman" panose="02020603050405020304" pitchFamily="18" charset="0"/>
              </a:rPr>
              <a:t>方</a:t>
            </a:r>
            <a:r>
              <a:rPr lang="zh-CN" altLang="en-US" sz="2000" dirty="0" smtClean="0">
                <a:solidFill>
                  <a:schemeClr val="tx1"/>
                </a:solidFill>
                <a:latin typeface="Times New Roman" panose="02020603050405020304" pitchFamily="18" charset="0"/>
                <a:cs typeface="Times New Roman" panose="02020603050405020304" pitchFamily="18" charset="0"/>
              </a:rPr>
              <a:t>法：神经网络 （</a:t>
            </a:r>
            <a:r>
              <a:rPr lang="en-US" altLang="zh-CN" sz="2000" dirty="0" smtClean="0">
                <a:solidFill>
                  <a:schemeClr val="tx1"/>
                </a:solidFill>
                <a:latin typeface="Times New Roman" panose="02020603050405020304" pitchFamily="18" charset="0"/>
                <a:cs typeface="Times New Roman" panose="02020603050405020304" pitchFamily="18" charset="0"/>
              </a:rPr>
              <a:t>Neural network</a:t>
            </a:r>
            <a:r>
              <a:rPr lang="zh-CN" altLang="en-US" sz="2000" dirty="0" smtClean="0">
                <a:solidFill>
                  <a:schemeClr val="tx1"/>
                </a:solidFill>
                <a:latin typeface="Times New Roman" panose="02020603050405020304" pitchFamily="18" charset="0"/>
                <a:cs typeface="Times New Roman" panose="02020603050405020304" pitchFamily="18" charset="0"/>
              </a:rPr>
              <a:t>）</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846992" y="493959"/>
            <a:ext cx="10515600" cy="1325563"/>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Data &amp; Methods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7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46992" y="493959"/>
            <a:ext cx="10515600" cy="1325563"/>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Data-trai</a:t>
            </a:r>
            <a:r>
              <a:rPr lang="en-US" altLang="zh-CN" dirty="0" smtClean="0">
                <a:solidFill>
                  <a:schemeClr val="tx1"/>
                </a:solidFill>
                <a:latin typeface="Times New Roman" panose="02020603050405020304" pitchFamily="18" charset="0"/>
                <a:cs typeface="Times New Roman" panose="02020603050405020304" pitchFamily="18" charset="0"/>
              </a:rPr>
              <a:t>n &amp; test</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104900" y="1979218"/>
            <a:ext cx="6257925" cy="1647825"/>
          </a:xfrm>
          <a:prstGeom prst="rect">
            <a:avLst/>
          </a:prstGeom>
        </p:spPr>
      </p:pic>
      <p:pic>
        <p:nvPicPr>
          <p:cNvPr id="3" name="Picture 2"/>
          <p:cNvPicPr>
            <a:picLocks noChangeAspect="1"/>
          </p:cNvPicPr>
          <p:nvPr/>
        </p:nvPicPr>
        <p:blipFill>
          <a:blip r:embed="rId3"/>
          <a:stretch>
            <a:fillRect/>
          </a:stretch>
        </p:blipFill>
        <p:spPr>
          <a:xfrm>
            <a:off x="1104900" y="4118978"/>
            <a:ext cx="3990975" cy="1619250"/>
          </a:xfrm>
          <a:prstGeom prst="rect">
            <a:avLst/>
          </a:prstGeom>
        </p:spPr>
      </p:pic>
      <p:pic>
        <p:nvPicPr>
          <p:cNvPr id="5" name="Picture 4"/>
          <p:cNvPicPr>
            <a:picLocks noChangeAspect="1"/>
          </p:cNvPicPr>
          <p:nvPr/>
        </p:nvPicPr>
        <p:blipFill>
          <a:blip r:embed="rId4"/>
          <a:stretch>
            <a:fillRect/>
          </a:stretch>
        </p:blipFill>
        <p:spPr>
          <a:xfrm>
            <a:off x="7991475" y="2022720"/>
            <a:ext cx="2733675" cy="4076700"/>
          </a:xfrm>
          <a:prstGeom prst="rect">
            <a:avLst/>
          </a:prstGeom>
        </p:spPr>
      </p:pic>
      <p:sp>
        <p:nvSpPr>
          <p:cNvPr id="7" name="TextBox 6"/>
          <p:cNvSpPr txBox="1"/>
          <p:nvPr/>
        </p:nvSpPr>
        <p:spPr>
          <a:xfrm>
            <a:off x="7991475" y="1578657"/>
            <a:ext cx="2462534"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训练数据类别</a:t>
            </a:r>
            <a:r>
              <a:rPr lang="en-US" altLang="zh-CN" dirty="0" smtClean="0">
                <a:latin typeface="微软雅黑" panose="020B0503020204020204" pitchFamily="34" charset="-122"/>
                <a:ea typeface="微软雅黑" panose="020B0503020204020204" pitchFamily="34" charset="-122"/>
              </a:rPr>
              <a:t>&amp;</a:t>
            </a:r>
            <a:r>
              <a:rPr lang="zh-CN" altLang="en-US" dirty="0" smtClean="0">
                <a:latin typeface="微软雅黑" panose="020B0503020204020204" pitchFamily="34" charset="-122"/>
                <a:ea typeface="微软雅黑" panose="020B0503020204020204" pitchFamily="34" charset="-122"/>
              </a:rPr>
              <a:t>数目：</a:t>
            </a:r>
            <a:endParaRPr lang="en-US" dirty="0">
              <a:latin typeface="微软雅黑" panose="020B0503020204020204" pitchFamily="34" charset="-122"/>
              <a:ea typeface="微软雅黑" panose="020B0503020204020204" pitchFamily="34" charset="-122"/>
            </a:endParaRPr>
          </a:p>
        </p:txBody>
      </p:sp>
      <p:sp>
        <p:nvSpPr>
          <p:cNvPr id="9" name="TextBox 8"/>
          <p:cNvSpPr txBox="1"/>
          <p:nvPr/>
        </p:nvSpPr>
        <p:spPr>
          <a:xfrm>
            <a:off x="1013313" y="1578657"/>
            <a:ext cx="2108269"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训练数据</a:t>
            </a:r>
            <a:r>
              <a:rPr lang="en-US" altLang="zh-CN" dirty="0" smtClean="0">
                <a:latin typeface="微软雅黑" panose="020B0503020204020204" pitchFamily="34" charset="-122"/>
                <a:ea typeface="微软雅黑" panose="020B0503020204020204" pitchFamily="34" charset="-122"/>
              </a:rPr>
              <a:t>8000</a:t>
            </a:r>
            <a:r>
              <a:rPr lang="zh-CN" altLang="en-US" dirty="0" smtClean="0">
                <a:latin typeface="微软雅黑" panose="020B0503020204020204" pitchFamily="34" charset="-122"/>
                <a:ea typeface="微软雅黑" panose="020B0503020204020204" pitchFamily="34" charset="-122"/>
              </a:rPr>
              <a:t>条：</a:t>
            </a:r>
            <a:endParaRPr lang="en-US" dirty="0">
              <a:latin typeface="微软雅黑" panose="020B0503020204020204" pitchFamily="34" charset="-122"/>
              <a:ea typeface="微软雅黑" panose="020B0503020204020204" pitchFamily="34" charset="-122"/>
            </a:endParaRPr>
          </a:p>
        </p:txBody>
      </p:sp>
      <p:sp>
        <p:nvSpPr>
          <p:cNvPr id="10" name="TextBox 9"/>
          <p:cNvSpPr txBox="1"/>
          <p:nvPr/>
        </p:nvSpPr>
        <p:spPr>
          <a:xfrm>
            <a:off x="1013313" y="3749646"/>
            <a:ext cx="210826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测试</a:t>
            </a:r>
            <a:r>
              <a:rPr lang="zh-CN" altLang="en-US" dirty="0" smtClean="0">
                <a:latin typeface="微软雅黑" panose="020B0503020204020204" pitchFamily="34" charset="-122"/>
                <a:ea typeface="微软雅黑" panose="020B0503020204020204" pitchFamily="34" charset="-122"/>
              </a:rPr>
              <a:t>数据</a:t>
            </a:r>
            <a:r>
              <a:rPr lang="en-US" altLang="zh-CN" dirty="0" smtClean="0">
                <a:latin typeface="微软雅黑" panose="020B0503020204020204" pitchFamily="34" charset="-122"/>
                <a:ea typeface="微软雅黑" panose="020B0503020204020204" pitchFamily="34" charset="-122"/>
              </a:rPr>
              <a:t>2000</a:t>
            </a:r>
            <a:r>
              <a:rPr lang="zh-CN" altLang="en-US" dirty="0" smtClean="0">
                <a:latin typeface="微软雅黑" panose="020B0503020204020204" pitchFamily="34" charset="-122"/>
                <a:ea typeface="微软雅黑" panose="020B0503020204020204" pitchFamily="34" charset="-122"/>
              </a:rPr>
              <a:t>条：</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8581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46992" y="493959"/>
            <a:ext cx="10515600" cy="1325563"/>
          </a:xfrm>
        </p:spPr>
        <p:txBody>
          <a:bodyPr/>
          <a:lstStyle/>
          <a:p>
            <a:r>
              <a:rPr lang="zh-CN" altLang="en-US" dirty="0" smtClean="0">
                <a:solidFill>
                  <a:schemeClr val="tx1"/>
                </a:solidFill>
                <a:latin typeface="Times New Roman" panose="02020603050405020304" pitchFamily="18" charset="0"/>
                <a:cs typeface="Times New Roman" panose="02020603050405020304" pitchFamily="18" charset="0"/>
              </a:rPr>
              <a:t>词向量</a:t>
            </a:r>
            <a:r>
              <a:rPr lang="en-US" altLang="zh-CN" dirty="0" smtClean="0">
                <a:solidFill>
                  <a:schemeClr val="tx1"/>
                </a:solidFill>
                <a:latin typeface="Times New Roman" panose="02020603050405020304" pitchFamily="18" charset="0"/>
                <a:cs typeface="Times New Roman" panose="02020603050405020304" pitchFamily="18" charset="0"/>
              </a:rPr>
              <a:t>-TFIDF</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838200" y="1626577"/>
            <a:ext cx="10515600" cy="3722527"/>
          </a:xfrm>
        </p:spPr>
        <p:txBody>
          <a:bodyPr>
            <a:normAutofit/>
          </a:bodyPr>
          <a:lstStyle/>
          <a:p>
            <a:r>
              <a:rPr lang="en-US" sz="2000" dirty="0" smtClean="0">
                <a:solidFill>
                  <a:schemeClr val="tx1"/>
                </a:solidFill>
              </a:rPr>
              <a:t>TF-IDF</a:t>
            </a:r>
            <a:r>
              <a:rPr lang="zh-CN" altLang="en-US" sz="2000" dirty="0" smtClean="0">
                <a:solidFill>
                  <a:schemeClr val="tx1"/>
                </a:solidFill>
              </a:rPr>
              <a:t>全称</a:t>
            </a:r>
            <a:r>
              <a:rPr lang="en-US" altLang="zh-CN" sz="2000" dirty="0">
                <a:solidFill>
                  <a:schemeClr val="tx1"/>
                </a:solidFill>
              </a:rPr>
              <a:t>Term Frequency -  Inverse Document </a:t>
            </a:r>
            <a:r>
              <a:rPr lang="en-US" altLang="zh-CN" sz="2000" dirty="0" smtClean="0">
                <a:solidFill>
                  <a:schemeClr val="tx1"/>
                </a:solidFill>
              </a:rPr>
              <a:t>Frequency</a:t>
            </a:r>
            <a:r>
              <a:rPr lang="zh-CN" altLang="en-US" sz="2000" dirty="0" smtClean="0">
                <a:solidFill>
                  <a:schemeClr val="tx1"/>
                </a:solidFill>
              </a:rPr>
              <a:t>，是一种文本特征提取算法，由两部分组成。</a:t>
            </a:r>
            <a:endParaRPr lang="en-US" altLang="zh-CN" sz="2000" dirty="0" smtClean="0">
              <a:solidFill>
                <a:schemeClr val="tx1"/>
              </a:solidFill>
            </a:endParaRPr>
          </a:p>
          <a:p>
            <a:pPr lvl="1"/>
            <a:r>
              <a:rPr lang="zh-CN" altLang="en-US" sz="2000" dirty="0">
                <a:solidFill>
                  <a:schemeClr val="tx1"/>
                </a:solidFill>
              </a:rPr>
              <a:t>词频</a:t>
            </a:r>
            <a:r>
              <a:rPr lang="en-US" altLang="zh-CN" sz="2000" dirty="0">
                <a:solidFill>
                  <a:schemeClr val="tx1"/>
                </a:solidFill>
              </a:rPr>
              <a:t>(TF): </a:t>
            </a:r>
            <a:r>
              <a:rPr lang="zh-CN" altLang="en-US" sz="2000" dirty="0">
                <a:solidFill>
                  <a:schemeClr val="tx1"/>
                </a:solidFill>
              </a:rPr>
              <a:t>文本中各个词的出现频率统计</a:t>
            </a:r>
            <a:r>
              <a:rPr lang="en-US" altLang="zh-CN" sz="2000" dirty="0">
                <a:solidFill>
                  <a:schemeClr val="tx1"/>
                </a:solidFill>
              </a:rPr>
              <a:t>, </a:t>
            </a:r>
            <a:r>
              <a:rPr lang="zh-CN" altLang="en-US" sz="2000" dirty="0">
                <a:solidFill>
                  <a:schemeClr val="tx1"/>
                </a:solidFill>
              </a:rPr>
              <a:t>是词语出现的次数除以该文件的总词语数。</a:t>
            </a:r>
            <a:endParaRPr lang="en-US" altLang="zh-CN" sz="2000" dirty="0">
              <a:solidFill>
                <a:schemeClr val="tx1"/>
              </a:solidFill>
            </a:endParaRPr>
          </a:p>
          <a:p>
            <a:pPr lvl="1"/>
            <a:r>
              <a:rPr lang="zh-CN" altLang="en-US" sz="2000" dirty="0">
                <a:solidFill>
                  <a:schemeClr val="tx1"/>
                </a:solidFill>
              </a:rPr>
              <a:t>逆文档频率</a:t>
            </a:r>
            <a:r>
              <a:rPr lang="en-US" altLang="zh-CN" sz="2000" dirty="0">
                <a:solidFill>
                  <a:schemeClr val="tx1"/>
                </a:solidFill>
              </a:rPr>
              <a:t>(IDF):</a:t>
            </a:r>
            <a:r>
              <a:rPr lang="zh-CN" altLang="en-US" sz="2000" dirty="0">
                <a:solidFill>
                  <a:schemeClr val="tx1"/>
                </a:solidFill>
              </a:rPr>
              <a:t>是文档频率</a:t>
            </a:r>
            <a:r>
              <a:rPr lang="en-US" altLang="zh-CN" sz="2000" dirty="0">
                <a:solidFill>
                  <a:schemeClr val="tx1"/>
                </a:solidFill>
              </a:rPr>
              <a:t>(DF)</a:t>
            </a:r>
            <a:r>
              <a:rPr lang="zh-CN" altLang="en-US" sz="2000" dirty="0">
                <a:solidFill>
                  <a:schemeClr val="tx1"/>
                </a:solidFill>
              </a:rPr>
              <a:t>的倒数，</a:t>
            </a:r>
            <a:r>
              <a:rPr lang="en-US" altLang="zh-CN" sz="2000" dirty="0">
                <a:solidFill>
                  <a:schemeClr val="tx1"/>
                </a:solidFill>
              </a:rPr>
              <a:t>DF</a:t>
            </a:r>
            <a:r>
              <a:rPr lang="zh-CN" altLang="en-US" sz="2000" dirty="0">
                <a:solidFill>
                  <a:schemeClr val="tx1"/>
                </a:solidFill>
              </a:rPr>
              <a:t>是出现某词语的文档数除以总文档数</a:t>
            </a:r>
            <a:r>
              <a:rPr lang="zh-CN" altLang="en-US" sz="2000" dirty="0" smtClean="0">
                <a:solidFill>
                  <a:schemeClr val="tx1"/>
                </a:solidFill>
              </a:rPr>
              <a:t>。</a:t>
            </a:r>
            <a:endParaRPr lang="en-US" altLang="zh-CN" sz="2000" dirty="0" smtClean="0">
              <a:solidFill>
                <a:schemeClr val="tx1"/>
              </a:solidFill>
            </a:endParaRPr>
          </a:p>
          <a:p>
            <a:endParaRPr lang="en-US" altLang="zh-CN" sz="2000" dirty="0">
              <a:solidFill>
                <a:schemeClr val="tx1"/>
              </a:solidFill>
            </a:endParaRPr>
          </a:p>
          <a:p>
            <a:r>
              <a:rPr lang="en-US" altLang="zh-CN" sz="2000" dirty="0" smtClean="0">
                <a:solidFill>
                  <a:schemeClr val="tx1"/>
                </a:solidFill>
              </a:rPr>
              <a:t>TF-IDF</a:t>
            </a:r>
            <a:r>
              <a:rPr lang="zh-CN" altLang="en-US" sz="2000" dirty="0" smtClean="0">
                <a:solidFill>
                  <a:schemeClr val="tx1"/>
                </a:solidFill>
              </a:rPr>
              <a:t>可通过</a:t>
            </a:r>
            <a:r>
              <a:rPr lang="en-US" altLang="zh-CN" sz="2000" dirty="0" err="1" smtClean="0">
                <a:solidFill>
                  <a:schemeClr val="tx1"/>
                </a:solidFill>
              </a:rPr>
              <a:t>scikit</a:t>
            </a:r>
            <a:r>
              <a:rPr lang="en-US" altLang="zh-CN" sz="2000" dirty="0" smtClean="0">
                <a:solidFill>
                  <a:schemeClr val="tx1"/>
                </a:solidFill>
              </a:rPr>
              <a:t>-learn</a:t>
            </a:r>
            <a:r>
              <a:rPr lang="zh-CN" altLang="en-US" sz="2000" dirty="0" smtClean="0">
                <a:solidFill>
                  <a:schemeClr val="tx1"/>
                </a:solidFill>
              </a:rPr>
              <a:t>计算。</a:t>
            </a:r>
            <a:endParaRPr lang="en-US" altLang="zh-CN" sz="2000" dirty="0" smtClean="0">
              <a:solidFill>
                <a:schemeClr val="tx1"/>
              </a:solidFill>
            </a:endParaRPr>
          </a:p>
          <a:p>
            <a:r>
              <a:rPr lang="zh-CN" altLang="en-US" sz="2000" dirty="0" smtClean="0">
                <a:solidFill>
                  <a:schemeClr val="tx1"/>
                </a:solidFill>
              </a:rPr>
              <a:t>按词频排序，选取前</a:t>
            </a:r>
            <a:r>
              <a:rPr lang="en-US" altLang="zh-CN" sz="2000" dirty="0" smtClean="0">
                <a:solidFill>
                  <a:schemeClr val="tx1"/>
                </a:solidFill>
              </a:rPr>
              <a:t>1000</a:t>
            </a:r>
            <a:r>
              <a:rPr lang="zh-CN" altLang="en-US" sz="2000" dirty="0" smtClean="0">
                <a:solidFill>
                  <a:schemeClr val="tx1"/>
                </a:solidFill>
              </a:rPr>
              <a:t>个词，</a:t>
            </a:r>
            <a:endParaRPr lang="en-US" altLang="zh-CN" sz="2000" dirty="0" smtClean="0">
              <a:solidFill>
                <a:schemeClr val="tx1"/>
              </a:solidFill>
            </a:endParaRPr>
          </a:p>
          <a:p>
            <a:pPr marL="0" indent="0">
              <a:buNone/>
            </a:pPr>
            <a:r>
              <a:rPr lang="en-US" altLang="zh-CN" sz="2000" dirty="0" smtClean="0">
                <a:solidFill>
                  <a:schemeClr val="tx1"/>
                </a:solidFill>
              </a:rPr>
              <a:t>   </a:t>
            </a:r>
            <a:r>
              <a:rPr lang="zh-CN" altLang="en-US" sz="2000" dirty="0" smtClean="0">
                <a:solidFill>
                  <a:schemeClr val="tx1"/>
                </a:solidFill>
              </a:rPr>
              <a:t>显示如右所示。</a:t>
            </a:r>
            <a:endParaRPr lang="en-US" altLang="zh-CN" sz="2000" dirty="0" smtClean="0">
              <a:solidFill>
                <a:schemeClr val="tx1"/>
              </a:solidFill>
            </a:endParaRPr>
          </a:p>
          <a:p>
            <a:pPr marL="457200" lvl="1" indent="0">
              <a:buNone/>
            </a:pPr>
            <a:endParaRPr lang="en-US" sz="2000"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354" y="2952140"/>
            <a:ext cx="6500446" cy="3341196"/>
          </a:xfrm>
          <a:prstGeom prst="rect">
            <a:avLst/>
          </a:prstGeom>
        </p:spPr>
      </p:pic>
    </p:spTree>
    <p:extLst>
      <p:ext uri="{BB962C8B-B14F-4D97-AF65-F5344CB8AC3E}">
        <p14:creationId xmlns:p14="http://schemas.microsoft.com/office/powerpoint/2010/main" val="2717330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solidFill>
                  <a:schemeClr val="tx1"/>
                </a:solidFill>
                <a:latin typeface="Times New Roman" panose="02020603050405020304" pitchFamily="18" charset="0"/>
                <a:cs typeface="Times New Roman" panose="02020603050405020304" pitchFamily="18" charset="0"/>
              </a:rPr>
              <a:t>Methods-neural network</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20058" y="421665"/>
            <a:ext cx="4797407" cy="5377739"/>
          </a:xfrm>
        </p:spPr>
      </p:pic>
      <p:sp>
        <p:nvSpPr>
          <p:cNvPr id="3" name="Left Brace 2"/>
          <p:cNvSpPr/>
          <p:nvPr/>
        </p:nvSpPr>
        <p:spPr>
          <a:xfrm>
            <a:off x="5765081" y="1765311"/>
            <a:ext cx="254977" cy="269044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4472318" y="2848924"/>
            <a:ext cx="1447832" cy="523220"/>
          </a:xfrm>
          <a:prstGeom prst="rect">
            <a:avLst/>
          </a:prstGeom>
          <a:noFill/>
        </p:spPr>
        <p:txBody>
          <a:bodyPr wrap="none" rtlCol="0">
            <a:spAutoFit/>
          </a:bodyPr>
          <a:lstStyle/>
          <a:p>
            <a:pPr algn="ctr"/>
            <a:r>
              <a:rPr lang="zh-CN" altLang="en-US" sz="1400" dirty="0">
                <a:latin typeface="Times New Roman" panose="02020603050405020304" pitchFamily="18" charset="0"/>
                <a:cs typeface="Times New Roman" panose="02020603050405020304" pitchFamily="18" charset="0"/>
              </a:rPr>
              <a:t>输入</a:t>
            </a:r>
            <a:r>
              <a:rPr lang="zh-CN" altLang="en-US" sz="1400" dirty="0" smtClean="0">
                <a:latin typeface="Times New Roman" panose="02020603050405020304" pitchFamily="18" charset="0"/>
                <a:cs typeface="Times New Roman" panose="02020603050405020304" pitchFamily="18" charset="0"/>
              </a:rPr>
              <a:t>层</a:t>
            </a:r>
            <a:endParaRPr lang="en-US" altLang="zh-CN" sz="1400" dirty="0" smtClean="0">
              <a:latin typeface="Times New Roman" panose="02020603050405020304" pitchFamily="18" charset="0"/>
              <a:cs typeface="Times New Roman" panose="02020603050405020304" pitchFamily="18" charset="0"/>
            </a:endParaRPr>
          </a:p>
          <a:p>
            <a:pPr algn="ctr"/>
            <a:r>
              <a:rPr lang="zh-CN" altLang="en-US" sz="1400" dirty="0" smtClean="0">
                <a:latin typeface="Times New Roman" panose="02020603050405020304" pitchFamily="18" charset="0"/>
                <a:cs typeface="Times New Roman" panose="02020603050405020304" pitchFamily="18" charset="0"/>
              </a:rPr>
              <a:t>（</a:t>
            </a:r>
            <a:r>
              <a:rPr lang="en-US" altLang="zh-CN" sz="1400" dirty="0" smtClean="0">
                <a:latin typeface="Times New Roman" panose="02020603050405020304" pitchFamily="18" charset="0"/>
                <a:cs typeface="Times New Roman" panose="02020603050405020304" pitchFamily="18" charset="0"/>
              </a:rPr>
              <a:t>1000</a:t>
            </a:r>
            <a:r>
              <a:rPr lang="zh-CN" altLang="en-US" sz="1400" dirty="0" smtClean="0">
                <a:latin typeface="Times New Roman" panose="02020603050405020304" pitchFamily="18" charset="0"/>
                <a:cs typeface="Times New Roman" panose="02020603050405020304" pitchFamily="18" charset="0"/>
              </a:rPr>
              <a:t>神经元）</a:t>
            </a:r>
            <a:endParaRPr 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048994" y="2848924"/>
            <a:ext cx="1265091" cy="523220"/>
          </a:xfrm>
          <a:prstGeom prst="rect">
            <a:avLst/>
          </a:prstGeom>
          <a:noFill/>
        </p:spPr>
        <p:txBody>
          <a:bodyPr wrap="none" rtlCol="0">
            <a:spAutoFit/>
          </a:bodyPr>
          <a:lstStyle/>
          <a:p>
            <a:pPr algn="ctr"/>
            <a:r>
              <a:rPr lang="zh-CN" altLang="en-US" sz="1400" dirty="0">
                <a:latin typeface="Times New Roman" panose="02020603050405020304" pitchFamily="18" charset="0"/>
                <a:cs typeface="Times New Roman" panose="02020603050405020304" pitchFamily="18" charset="0"/>
              </a:rPr>
              <a:t>输出</a:t>
            </a:r>
            <a:r>
              <a:rPr lang="zh-CN" altLang="en-US" sz="1400" dirty="0" smtClean="0">
                <a:latin typeface="Times New Roman" panose="02020603050405020304" pitchFamily="18" charset="0"/>
                <a:cs typeface="Times New Roman" panose="02020603050405020304" pitchFamily="18" charset="0"/>
              </a:rPr>
              <a:t>层</a:t>
            </a:r>
            <a:endParaRPr lang="en-US" altLang="zh-CN" sz="1400" dirty="0" smtClean="0">
              <a:latin typeface="Times New Roman" panose="02020603050405020304" pitchFamily="18" charset="0"/>
              <a:cs typeface="Times New Roman" panose="02020603050405020304" pitchFamily="18" charset="0"/>
            </a:endParaRPr>
          </a:p>
          <a:p>
            <a:pPr algn="ctr"/>
            <a:r>
              <a:rPr lang="zh-CN" altLang="en-US" sz="1400" dirty="0" smtClean="0">
                <a:latin typeface="Times New Roman" panose="02020603050405020304" pitchFamily="18" charset="0"/>
                <a:cs typeface="Times New Roman" panose="02020603050405020304" pitchFamily="18" charset="0"/>
              </a:rPr>
              <a:t>（</a:t>
            </a:r>
            <a:r>
              <a:rPr lang="en-US" altLang="zh-CN" sz="1400" dirty="0" smtClean="0">
                <a:latin typeface="Times New Roman" panose="02020603050405020304" pitchFamily="18" charset="0"/>
                <a:cs typeface="Times New Roman" panose="02020603050405020304" pitchFamily="18" charset="0"/>
              </a:rPr>
              <a:t>15</a:t>
            </a:r>
            <a:r>
              <a:rPr lang="zh-CN" altLang="en-US" sz="1400" dirty="0" smtClean="0">
                <a:latin typeface="Times New Roman" panose="02020603050405020304" pitchFamily="18" charset="0"/>
                <a:cs typeface="Times New Roman" panose="02020603050405020304" pitchFamily="18" charset="0"/>
              </a:rPr>
              <a:t>神经元）</a:t>
            </a:r>
            <a:endParaRPr lang="en-US" sz="1400" dirty="0">
              <a:latin typeface="Times New Roman" panose="02020603050405020304" pitchFamily="18" charset="0"/>
              <a:cs typeface="Times New Roman" panose="02020603050405020304" pitchFamily="18" charset="0"/>
            </a:endParaRPr>
          </a:p>
        </p:txBody>
      </p:sp>
      <p:sp>
        <p:nvSpPr>
          <p:cNvPr id="7" name="Right Brace 6"/>
          <p:cNvSpPr/>
          <p:nvPr/>
        </p:nvSpPr>
        <p:spPr>
          <a:xfrm>
            <a:off x="10975726" y="1404825"/>
            <a:ext cx="246185" cy="343973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7872526" y="5799404"/>
            <a:ext cx="1265091" cy="523220"/>
          </a:xfrm>
          <a:prstGeom prst="rect">
            <a:avLst/>
          </a:prstGeom>
          <a:noFill/>
        </p:spPr>
        <p:txBody>
          <a:bodyPr wrap="none" rtlCol="0">
            <a:spAutoFit/>
          </a:bodyPr>
          <a:lstStyle/>
          <a:p>
            <a:pPr algn="ctr"/>
            <a:r>
              <a:rPr lang="zh-CN" altLang="en-US" sz="1400" dirty="0">
                <a:latin typeface="Times New Roman" panose="02020603050405020304" pitchFamily="18" charset="0"/>
                <a:cs typeface="Times New Roman" panose="02020603050405020304" pitchFamily="18" charset="0"/>
              </a:rPr>
              <a:t>隐藏</a:t>
            </a:r>
            <a:r>
              <a:rPr lang="zh-CN" altLang="en-US" sz="1400" dirty="0" smtClean="0">
                <a:latin typeface="Times New Roman" panose="02020603050405020304" pitchFamily="18" charset="0"/>
                <a:cs typeface="Times New Roman" panose="02020603050405020304" pitchFamily="18" charset="0"/>
              </a:rPr>
              <a:t>层</a:t>
            </a:r>
            <a:endParaRPr lang="en-US" altLang="zh-CN" sz="1400" dirty="0" smtClean="0">
              <a:latin typeface="Times New Roman" panose="02020603050405020304" pitchFamily="18" charset="0"/>
              <a:cs typeface="Times New Roman" panose="02020603050405020304" pitchFamily="18" charset="0"/>
            </a:endParaRPr>
          </a:p>
          <a:p>
            <a:pPr algn="ctr"/>
            <a:r>
              <a:rPr lang="zh-CN" altLang="en-US" sz="1400" dirty="0" smtClean="0">
                <a:latin typeface="Times New Roman" panose="02020603050405020304" pitchFamily="18" charset="0"/>
                <a:cs typeface="Times New Roman" panose="02020603050405020304" pitchFamily="18" charset="0"/>
              </a:rPr>
              <a:t>（</a:t>
            </a:r>
            <a:r>
              <a:rPr lang="en-US" altLang="zh-CN" sz="1400" dirty="0" smtClean="0">
                <a:latin typeface="Times New Roman" panose="02020603050405020304" pitchFamily="18" charset="0"/>
                <a:cs typeface="Times New Roman" panose="02020603050405020304" pitchFamily="18" charset="0"/>
              </a:rPr>
              <a:t>30</a:t>
            </a:r>
            <a:r>
              <a:rPr lang="zh-CN" altLang="en-US" sz="1400" dirty="0" smtClean="0">
                <a:latin typeface="Times New Roman" panose="02020603050405020304" pitchFamily="18" charset="0"/>
                <a:cs typeface="Times New Roman" panose="02020603050405020304" pitchFamily="18" charset="0"/>
              </a:rPr>
              <a:t>神经元）</a:t>
            </a:r>
            <a:endParaRPr lang="en-US" sz="1400" dirty="0">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838200" y="1626577"/>
            <a:ext cx="10515600" cy="3722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txBox="1">
            <a:spLocks/>
          </p:cNvSpPr>
          <p:nvPr/>
        </p:nvSpPr>
        <p:spPr>
          <a:xfrm>
            <a:off x="838200" y="1884118"/>
            <a:ext cx="10515600" cy="34967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spc="0" baseline="0">
                <a:solidFill>
                  <a:schemeClr val="bg1">
                    <a:lumMod val="5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solidFill>
                  <a:schemeClr val="tx1"/>
                </a:solidFill>
                <a:latin typeface="Times New Roman" panose="02020603050405020304" pitchFamily="18" charset="0"/>
                <a:cs typeface="Times New Roman" panose="02020603050405020304" pitchFamily="18" charset="0"/>
              </a:rPr>
              <a:t>超参</a:t>
            </a:r>
            <a:r>
              <a:rPr lang="zh-CN" altLang="en-US" sz="2000" dirty="0" smtClean="0">
                <a:solidFill>
                  <a:schemeClr val="tx1"/>
                </a:solidFill>
                <a:latin typeface="Times New Roman" panose="02020603050405020304" pitchFamily="18" charset="0"/>
                <a:cs typeface="Times New Roman" panose="02020603050405020304" pitchFamily="18" charset="0"/>
              </a:rPr>
              <a:t>数</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lvl="1">
              <a:lnSpc>
                <a:spcPct val="150000"/>
              </a:lnSpc>
            </a:pPr>
            <a:r>
              <a:rPr lang="zh-CN" altLang="en-US" sz="1600" dirty="0">
                <a:solidFill>
                  <a:schemeClr val="tx1"/>
                </a:solidFill>
                <a:latin typeface="Times New Roman" panose="02020603050405020304" pitchFamily="18" charset="0"/>
                <a:cs typeface="Times New Roman" panose="02020603050405020304" pitchFamily="18" charset="0"/>
              </a:rPr>
              <a:t>学习率</a:t>
            </a:r>
            <a:r>
              <a:rPr lang="en-US" altLang="zh-CN" sz="1600" dirty="0">
                <a:solidFill>
                  <a:schemeClr val="tx1"/>
                </a:solidFill>
                <a:latin typeface="Times New Roman" panose="02020603050405020304" pitchFamily="18" charset="0"/>
                <a:cs typeface="Times New Roman" panose="02020603050405020304" pitchFamily="18" charset="0"/>
              </a:rPr>
              <a:t>(learning rate)</a:t>
            </a:r>
          </a:p>
          <a:p>
            <a:pPr lvl="1">
              <a:lnSpc>
                <a:spcPct val="150000"/>
              </a:lnSpc>
            </a:pPr>
            <a:r>
              <a:rPr lang="zh-CN" altLang="en-US" sz="1600" dirty="0">
                <a:solidFill>
                  <a:schemeClr val="tx1"/>
                </a:solidFill>
                <a:latin typeface="Times New Roman" panose="02020603050405020304" pitchFamily="18" charset="0"/>
                <a:cs typeface="Times New Roman" panose="02020603050405020304" pitchFamily="18" charset="0"/>
              </a:rPr>
              <a:t>权值初始化</a:t>
            </a:r>
            <a:r>
              <a:rPr lang="en-US" altLang="zh-CN" sz="1600"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Weight Initialization</a:t>
            </a:r>
            <a:r>
              <a:rPr lang="en-US" sz="2000" dirty="0">
                <a:solidFill>
                  <a:schemeClr val="tx1"/>
                </a:solidFill>
                <a:latin typeface="Times New Roman" panose="02020603050405020304" pitchFamily="18" charset="0"/>
                <a:cs typeface="Times New Roman" panose="02020603050405020304" pitchFamily="18" charset="0"/>
              </a:rPr>
              <a:t>)</a:t>
            </a:r>
          </a:p>
          <a:p>
            <a:pPr lvl="1">
              <a:lnSpc>
                <a:spcPct val="150000"/>
              </a:lnSpc>
            </a:pPr>
            <a:r>
              <a:rPr lang="zh-CN" altLang="en-US" sz="1600" dirty="0">
                <a:solidFill>
                  <a:schemeClr val="tx1"/>
                </a:solidFill>
                <a:latin typeface="Times New Roman" panose="02020603050405020304" pitchFamily="18" charset="0"/>
                <a:cs typeface="Times New Roman" panose="02020603050405020304" pitchFamily="18" charset="0"/>
              </a:rPr>
              <a:t>网络层数</a:t>
            </a:r>
            <a:r>
              <a:rPr lang="en-US" altLang="zh-CN" sz="1600"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Layers)</a:t>
            </a:r>
          </a:p>
          <a:p>
            <a:pPr lvl="1">
              <a:lnSpc>
                <a:spcPct val="150000"/>
              </a:lnSpc>
            </a:pPr>
            <a:r>
              <a:rPr lang="zh-CN" altLang="en-US" sz="1600" dirty="0">
                <a:solidFill>
                  <a:schemeClr val="tx1"/>
                </a:solidFill>
                <a:latin typeface="Times New Roman" panose="02020603050405020304" pitchFamily="18" charset="0"/>
                <a:cs typeface="Times New Roman" panose="02020603050405020304" pitchFamily="18" charset="0"/>
              </a:rPr>
              <a:t>单层神经元数</a:t>
            </a:r>
            <a:r>
              <a:rPr lang="en-US" altLang="zh-CN" sz="1600" dirty="0">
                <a:solidFill>
                  <a:schemeClr val="tx1"/>
                </a:solidFill>
                <a:latin typeface="Times New Roman" panose="02020603050405020304" pitchFamily="18" charset="0"/>
                <a:cs typeface="Times New Roman" panose="02020603050405020304" pitchFamily="18" charset="0"/>
              </a:rPr>
              <a:t>(Units</a:t>
            </a:r>
            <a:r>
              <a:rPr lang="en-US" altLang="zh-CN" sz="1600" dirty="0" smtClean="0">
                <a:solidFill>
                  <a:schemeClr val="tx1"/>
                </a:solidFill>
                <a:latin typeface="Times New Roman" panose="02020603050405020304" pitchFamily="18" charset="0"/>
                <a:cs typeface="Times New Roman" panose="02020603050405020304" pitchFamily="18" charset="0"/>
              </a:rPr>
              <a:t>)</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zh-CN" altLang="en-US" sz="2000" dirty="0" smtClean="0">
                <a:solidFill>
                  <a:schemeClr val="tx1"/>
                </a:solidFill>
                <a:latin typeface="Times New Roman" panose="02020603050405020304" pitchFamily="18" charset="0"/>
                <a:cs typeface="Times New Roman" panose="02020603050405020304" pitchFamily="18" charset="0"/>
              </a:rPr>
              <a:t>随机梯度算法</a:t>
            </a:r>
            <a:r>
              <a:rPr lang="en-US" altLang="zh-CN" sz="2000" dirty="0" smtClean="0">
                <a:solidFill>
                  <a:schemeClr val="tx1"/>
                </a:solidFill>
                <a:latin typeface="Times New Roman" panose="02020603050405020304" pitchFamily="18" charset="0"/>
                <a:cs typeface="Times New Roman" panose="02020603050405020304" pitchFamily="18" charset="0"/>
              </a:rPr>
              <a:t>(SGD)</a:t>
            </a:r>
          </a:p>
          <a:p>
            <a:pPr lvl="1">
              <a:lnSpc>
                <a:spcPct val="150000"/>
              </a:lnSpc>
            </a:pPr>
            <a:r>
              <a:rPr lang="zh-CN" altLang="en-US" sz="1600" dirty="0" smtClean="0">
                <a:solidFill>
                  <a:schemeClr val="tx1"/>
                </a:solidFill>
                <a:latin typeface="Times New Roman" panose="02020603050405020304" pitchFamily="18" charset="0"/>
                <a:cs typeface="Times New Roman" panose="02020603050405020304" pitchFamily="18" charset="0"/>
              </a:rPr>
              <a:t>迭</a:t>
            </a:r>
            <a:r>
              <a:rPr lang="zh-CN" altLang="en-US" sz="1600" dirty="0">
                <a:solidFill>
                  <a:schemeClr val="tx1"/>
                </a:solidFill>
                <a:latin typeface="Times New Roman" panose="02020603050405020304" pitchFamily="18" charset="0"/>
                <a:cs typeface="Times New Roman" panose="02020603050405020304" pitchFamily="18" charset="0"/>
              </a:rPr>
              <a:t>代</a:t>
            </a:r>
            <a:r>
              <a:rPr lang="zh-CN" altLang="en-US" sz="1600" dirty="0" smtClean="0">
                <a:solidFill>
                  <a:schemeClr val="tx1"/>
                </a:solidFill>
                <a:latin typeface="Times New Roman" panose="02020603050405020304" pitchFamily="18" charset="0"/>
                <a:cs typeface="Times New Roman" panose="02020603050405020304" pitchFamily="18" charset="0"/>
              </a:rPr>
              <a:t>期</a:t>
            </a:r>
            <a:r>
              <a:rPr lang="en-US" altLang="zh-CN" sz="1600" dirty="0" smtClean="0">
                <a:solidFill>
                  <a:schemeClr val="tx1"/>
                </a:solidFill>
                <a:latin typeface="Times New Roman" panose="02020603050405020304" pitchFamily="18" charset="0"/>
                <a:cs typeface="Times New Roman" panose="02020603050405020304" pitchFamily="18" charset="0"/>
              </a:rPr>
              <a:t>(Epoch)</a:t>
            </a:r>
          </a:p>
          <a:p>
            <a:pPr lvl="1">
              <a:lnSpc>
                <a:spcPct val="150000"/>
              </a:lnSpc>
            </a:pPr>
            <a:r>
              <a:rPr lang="zh-CN" altLang="en-US" sz="1600" dirty="0">
                <a:solidFill>
                  <a:schemeClr val="tx1"/>
                </a:solidFill>
                <a:latin typeface="Times New Roman" panose="02020603050405020304" pitchFamily="18" charset="0"/>
                <a:cs typeface="Times New Roman" panose="02020603050405020304" pitchFamily="18" charset="0"/>
              </a:rPr>
              <a:t>批大</a:t>
            </a:r>
            <a:r>
              <a:rPr lang="zh-CN" altLang="en-US" sz="1600" dirty="0" smtClean="0">
                <a:solidFill>
                  <a:schemeClr val="tx1"/>
                </a:solidFill>
                <a:latin typeface="Times New Roman" panose="02020603050405020304" pitchFamily="18" charset="0"/>
                <a:cs typeface="Times New Roman" panose="02020603050405020304" pitchFamily="18" charset="0"/>
              </a:rPr>
              <a:t>小</a:t>
            </a:r>
            <a:r>
              <a:rPr lang="en-US" altLang="zh-CN" sz="1600" dirty="0" smtClean="0">
                <a:solidFill>
                  <a:schemeClr val="tx1"/>
                </a:solidFill>
                <a:latin typeface="Times New Roman" panose="02020603050405020304" pitchFamily="18" charset="0"/>
                <a:cs typeface="Times New Roman" panose="02020603050405020304" pitchFamily="18" charset="0"/>
              </a:rPr>
              <a:t>(mini-batch)</a:t>
            </a:r>
          </a:p>
          <a:p>
            <a:pPr lvl="1">
              <a:lnSpc>
                <a:spcPct val="150000"/>
              </a:lnSpc>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lvl="1">
              <a:lnSpc>
                <a:spcPct val="150000"/>
              </a:lnSpc>
            </a:pPr>
            <a:endParaRPr lang="en-US" altLang="zh-CN" sz="16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059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zh-CN" altLang="en-US"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动手操作</a:t>
            </a:r>
            <a:endParaRPr 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838200" y="1714500"/>
            <a:ext cx="10515600" cy="3982915"/>
          </a:xfrm>
        </p:spPr>
        <p:txBody>
          <a:bodyPr>
            <a:normAutofit/>
          </a:bodyPr>
          <a:lstStyle/>
          <a:p>
            <a:pPr>
              <a:lnSpc>
                <a:spcPct val="150000"/>
              </a:lnSpc>
            </a:pP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打开文件</a:t>
            </a:r>
            <a:r>
              <a:rPr lang="en-US" altLang="zh-CN" sz="2000" dirty="0" err="1"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CriteriaClassify.ipynb</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，根据注释进行操作，其中可以自己调整的参数有：</a:t>
            </a:r>
            <a:endPar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TFIDF</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的词向量维度</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神经网络</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size (</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网络层数</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单层神经元数</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a:p>
            <a:pPr lvl="1">
              <a:lnSpc>
                <a:spcPct val="150000"/>
              </a:lnSpc>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迭代期</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(Epoch)</a:t>
            </a:r>
          </a:p>
          <a:p>
            <a:pPr lvl="1">
              <a:lnSpc>
                <a:spcPct val="150000"/>
              </a:lnSpc>
            </a:pPr>
            <a:r>
              <a:rPr lang="zh-CN" altLang="en-US" sz="16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批</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大小</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batch </a:t>
            </a:r>
            <a:r>
              <a:rPr lang="en-US" altLang="zh-CN" sz="160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size)</a:t>
            </a:r>
            <a:endParaRPr lang="en-US" altLang="zh-CN" sz="16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学习率</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(learning rate)</a:t>
            </a:r>
          </a:p>
          <a:p>
            <a:pPr>
              <a:lnSpc>
                <a:spcPct val="150000"/>
              </a:lnSpc>
            </a:pP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训练好神经网络后，对测试数据进行预测。</a:t>
            </a:r>
            <a:endPar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将测试数据的金标准与测试数据的预测结果进行对比评价。</a:t>
            </a:r>
            <a:endPar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endParaRPr 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42605" y="2347059"/>
            <a:ext cx="3381375" cy="266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4"/>
          <a:stretch>
            <a:fillRect/>
          </a:stretch>
        </p:blipFill>
        <p:spPr>
          <a:xfrm>
            <a:off x="5233621" y="2780812"/>
            <a:ext cx="2305050" cy="2762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5"/>
          <a:stretch>
            <a:fillRect/>
          </a:stretch>
        </p:blipFill>
        <p:spPr>
          <a:xfrm>
            <a:off x="3538904" y="3618277"/>
            <a:ext cx="4305300" cy="295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6"/>
          <a:stretch>
            <a:fillRect/>
          </a:stretch>
        </p:blipFill>
        <p:spPr>
          <a:xfrm>
            <a:off x="1264180" y="5571392"/>
            <a:ext cx="6274491" cy="293076"/>
          </a:xfrm>
          <a:prstGeom prst="rect">
            <a:avLst/>
          </a:prstGeom>
        </p:spPr>
      </p:pic>
    </p:spTree>
    <p:extLst>
      <p:ext uri="{BB962C8B-B14F-4D97-AF65-F5344CB8AC3E}">
        <p14:creationId xmlns:p14="http://schemas.microsoft.com/office/powerpoint/2010/main" val="2953034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000000"/>
      </a:dk1>
      <a:lt1>
        <a:srgbClr val="FFFFFF"/>
      </a:lt1>
      <a:dk2>
        <a:srgbClr val="333333"/>
      </a:dk2>
      <a:lt2>
        <a:srgbClr val="C8C8C8"/>
      </a:lt2>
      <a:accent1>
        <a:srgbClr val="BC0A40"/>
      </a:accent1>
      <a:accent2>
        <a:srgbClr val="791014"/>
      </a:accent2>
      <a:accent3>
        <a:srgbClr val="99183C"/>
      </a:accent3>
      <a:accent4>
        <a:srgbClr val="BC0A40"/>
      </a:accent4>
      <a:accent5>
        <a:srgbClr val="BC0A40"/>
      </a:accent5>
      <a:accent6>
        <a:srgbClr val="BC0A40"/>
      </a:accent6>
      <a:hlink>
        <a:srgbClr val="BC0A40"/>
      </a:hlink>
      <a:folHlink>
        <a:srgbClr val="791014"/>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2_PPT-Templates" id="{D116684D-A5CD-6D45-ADE7-9323B9E7CEE4}" vid="{0DC0D6B9-2EA4-BA44-BF55-54693011D28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1016</Words>
  <Application>Microsoft Office PowerPoint</Application>
  <PresentationFormat>Widescreen</PresentationFormat>
  <Paragraphs>134</Paragraphs>
  <Slides>10</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vt:i4>
      </vt:variant>
    </vt:vector>
  </HeadingPairs>
  <TitlesOfParts>
    <vt:vector size="23" baseType="lpstr">
      <vt:lpstr>Libre Baskerville</vt:lpstr>
      <vt:lpstr>Montserrat</vt:lpstr>
      <vt:lpstr>Source Sans Pro</vt:lpstr>
      <vt:lpstr>Source Sans Pro Light</vt:lpstr>
      <vt:lpstr>宋体</vt:lpstr>
      <vt:lpstr>微软雅黑</vt:lpstr>
      <vt:lpstr>等线</vt:lpstr>
      <vt:lpstr>Arial</vt:lpstr>
      <vt:lpstr>Calibri</vt:lpstr>
      <vt:lpstr>Calibri Light</vt:lpstr>
      <vt:lpstr>Times New Roman</vt:lpstr>
      <vt:lpstr>Office Theme</vt:lpstr>
      <vt:lpstr>1_Office Theme</vt:lpstr>
      <vt:lpstr>PowerPoint Presentation</vt:lpstr>
      <vt:lpstr>Object</vt:lpstr>
      <vt:lpstr>Background</vt:lpstr>
      <vt:lpstr>Introduction</vt:lpstr>
      <vt:lpstr>Data &amp; Methods</vt:lpstr>
      <vt:lpstr>Data-train &amp; test</vt:lpstr>
      <vt:lpstr>词向量-TFIDF</vt:lpstr>
      <vt:lpstr>Methods-neural network</vt:lpstr>
      <vt:lpstr>动手操作</vt:lpstr>
      <vt:lpstr>PowerPoint Presentation</vt:lpstr>
    </vt:vector>
  </TitlesOfParts>
  <Company>Philips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 hui</dc:creator>
  <cp:lastModifiedBy>zong, hui</cp:lastModifiedBy>
  <cp:revision>32</cp:revision>
  <dcterms:created xsi:type="dcterms:W3CDTF">2019-07-17T05:00:59Z</dcterms:created>
  <dcterms:modified xsi:type="dcterms:W3CDTF">2019-07-22T01:47:06Z</dcterms:modified>
</cp:coreProperties>
</file>