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26"/>
  </p:notesMasterIdLst>
  <p:handoutMasterIdLst>
    <p:handoutMasterId r:id="rId27"/>
  </p:handoutMasterIdLst>
  <p:sldIdLst>
    <p:sldId id="416" r:id="rId2"/>
    <p:sldId id="514" r:id="rId3"/>
    <p:sldId id="474" r:id="rId4"/>
    <p:sldId id="473" r:id="rId5"/>
    <p:sldId id="475" r:id="rId6"/>
    <p:sldId id="476" r:id="rId7"/>
    <p:sldId id="477" r:id="rId8"/>
    <p:sldId id="478" r:id="rId9"/>
    <p:sldId id="479" r:id="rId10"/>
    <p:sldId id="480" r:id="rId11"/>
    <p:sldId id="481" r:id="rId12"/>
    <p:sldId id="482" r:id="rId13"/>
    <p:sldId id="483" r:id="rId14"/>
    <p:sldId id="484" r:id="rId15"/>
    <p:sldId id="485" r:id="rId16"/>
    <p:sldId id="487" r:id="rId17"/>
    <p:sldId id="486" r:id="rId18"/>
    <p:sldId id="489" r:id="rId19"/>
    <p:sldId id="490" r:id="rId20"/>
    <p:sldId id="493" r:id="rId21"/>
    <p:sldId id="494" r:id="rId22"/>
    <p:sldId id="495" r:id="rId23"/>
    <p:sldId id="488" r:id="rId24"/>
    <p:sldId id="426" r:id="rId25"/>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2CE"/>
    <a:srgbClr val="FF0066"/>
    <a:srgbClr val="66FF66"/>
    <a:srgbClr val="669900"/>
    <a:srgbClr val="6540C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38889" autoAdjust="0"/>
  </p:normalViewPr>
  <p:slideViewPr>
    <p:cSldViewPr>
      <p:cViewPr varScale="1">
        <p:scale>
          <a:sx n="86" d="100"/>
          <a:sy n="86" d="100"/>
        </p:scale>
        <p:origin x="12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ef" userId="f4077830-ab03-4106-8b2a-714ed78f8412" providerId="ADAL" clId="{A625CE37-AD5C-4CF3-8EE3-2EA957D8821B}"/>
    <pc:docChg chg="custSel delSld modSld">
      <pc:chgData name="Yousef" userId="f4077830-ab03-4106-8b2a-714ed78f8412" providerId="ADAL" clId="{A625CE37-AD5C-4CF3-8EE3-2EA957D8821B}" dt="2021-03-09T06:09:39.153" v="33" actId="20577"/>
      <pc:docMkLst>
        <pc:docMk/>
      </pc:docMkLst>
      <pc:sldChg chg="modSp mod">
        <pc:chgData name="Yousef" userId="f4077830-ab03-4106-8b2a-714ed78f8412" providerId="ADAL" clId="{A625CE37-AD5C-4CF3-8EE3-2EA957D8821B}" dt="2021-03-09T06:09:39.153" v="33" actId="20577"/>
        <pc:sldMkLst>
          <pc:docMk/>
          <pc:sldMk cId="0" sldId="416"/>
        </pc:sldMkLst>
        <pc:spChg chg="mod">
          <ac:chgData name="Yousef" userId="f4077830-ab03-4106-8b2a-714ed78f8412" providerId="ADAL" clId="{A625CE37-AD5C-4CF3-8EE3-2EA957D8821B}" dt="2021-03-09T06:09:39.153" v="33" actId="20577"/>
          <ac:spMkLst>
            <pc:docMk/>
            <pc:sldMk cId="0" sldId="416"/>
            <ac:spMk id="4" creationId="{00000000-0000-0000-0000-000000000000}"/>
          </ac:spMkLst>
        </pc:spChg>
        <pc:spChg chg="mod">
          <ac:chgData name="Yousef" userId="f4077830-ab03-4106-8b2a-714ed78f8412" providerId="ADAL" clId="{A625CE37-AD5C-4CF3-8EE3-2EA957D8821B}" dt="2021-03-09T06:04:50.438" v="18" actId="20577"/>
          <ac:spMkLst>
            <pc:docMk/>
            <pc:sldMk cId="0" sldId="416"/>
            <ac:spMk id="5" creationId="{00000000-0000-0000-0000-000000000000}"/>
          </ac:spMkLst>
        </pc:spChg>
      </pc:sldChg>
      <pc:sldChg chg="del">
        <pc:chgData name="Yousef" userId="f4077830-ab03-4106-8b2a-714ed78f8412" providerId="ADAL" clId="{A625CE37-AD5C-4CF3-8EE3-2EA957D8821B}" dt="2021-03-09T06:04:55.023" v="19" actId="47"/>
        <pc:sldMkLst>
          <pc:docMk/>
          <pc:sldMk cId="0" sldId="470"/>
        </pc:sldMkLst>
      </pc:sldChg>
      <pc:sldChg chg="del">
        <pc:chgData name="Yousef" userId="f4077830-ab03-4106-8b2a-714ed78f8412" providerId="ADAL" clId="{A625CE37-AD5C-4CF3-8EE3-2EA957D8821B}" dt="2021-03-09T06:04:56.285" v="21" actId="47"/>
        <pc:sldMkLst>
          <pc:docMk/>
          <pc:sldMk cId="0" sldId="471"/>
        </pc:sldMkLst>
      </pc:sldChg>
      <pc:sldChg chg="del">
        <pc:chgData name="Yousef" userId="f4077830-ab03-4106-8b2a-714ed78f8412" providerId="ADAL" clId="{A625CE37-AD5C-4CF3-8EE3-2EA957D8821B}" dt="2021-03-09T06:04:55.878" v="20" actId="47"/>
        <pc:sldMkLst>
          <pc:docMk/>
          <pc:sldMk cId="0" sldId="472"/>
        </pc:sldMkLst>
      </pc:sldChg>
      <pc:sldChg chg="del">
        <pc:chgData name="Yousef" userId="f4077830-ab03-4106-8b2a-714ed78f8412" providerId="ADAL" clId="{A625CE37-AD5C-4CF3-8EE3-2EA957D8821B}" dt="2021-03-09T06:04:57.788" v="23" actId="47"/>
        <pc:sldMkLst>
          <pc:docMk/>
          <pc:sldMk cId="441400248" sldId="515"/>
        </pc:sldMkLst>
      </pc:sldChg>
      <pc:sldChg chg="del">
        <pc:chgData name="Yousef" userId="f4077830-ab03-4106-8b2a-714ed78f8412" providerId="ADAL" clId="{A625CE37-AD5C-4CF3-8EE3-2EA957D8821B}" dt="2021-03-09T06:04:56.769" v="22" actId="47"/>
        <pc:sldMkLst>
          <pc:docMk/>
          <pc:sldMk cId="3119052276" sldId="5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2227"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CE53AA46-B398-41CE-969F-939B99E1A41B}" type="datetimeFigureOut">
              <a:rPr lang="en-US"/>
              <a:pPr>
                <a:defRPr/>
              </a:pPr>
              <a:t>4/18/2021</a:t>
            </a:fld>
            <a:endParaRPr lang="en-US"/>
          </a:p>
        </p:txBody>
      </p:sp>
      <p:sp>
        <p:nvSpPr>
          <p:cNvPr id="52228"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2229"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EFCF58B-0642-45AE-A9C1-68996BA6FDBC}" type="slidenum">
              <a:rPr lang="en-US"/>
              <a:pPr>
                <a:defRPr/>
              </a:pPr>
              <a:t>‹#›</a:t>
            </a:fld>
            <a:endParaRPr lang="en-US"/>
          </a:p>
        </p:txBody>
      </p:sp>
    </p:spTree>
    <p:extLst>
      <p:ext uri="{BB962C8B-B14F-4D97-AF65-F5344CB8AC3E}">
        <p14:creationId xmlns:p14="http://schemas.microsoft.com/office/powerpoint/2010/main" val="3308063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3" name="Date Placeholder 2"/>
          <p:cNvSpPr>
            <a:spLocks noGrp="1"/>
          </p:cNvSpPr>
          <p:nvPr>
            <p:ph type="dt" idx="1"/>
          </p:nvPr>
        </p:nvSpPr>
        <p:spPr bwMode="auto">
          <a:xfrm>
            <a:off x="395605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algn="r" defTabSz="930275" eaLnBrk="1" hangingPunct="1">
              <a:defRPr sz="1200">
                <a:latin typeface="Calibri" pitchFamily="34" charset="0"/>
              </a:defRPr>
            </a:lvl1pPr>
          </a:lstStyle>
          <a:p>
            <a:pPr>
              <a:defRPr/>
            </a:pPr>
            <a:fld id="{B9B7E0FA-58D1-42A7-A4AC-A307908B680F}" type="datetimeFigureOut">
              <a:rPr lang="en-US"/>
              <a:pPr>
                <a:defRPr/>
              </a:pPr>
              <a:t>4/18/2021</a:t>
            </a:fld>
            <a:endParaRPr lang="en-GB"/>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bwMode="auto">
          <a:xfrm>
            <a:off x="698500" y="4410075"/>
            <a:ext cx="5588000" cy="4176713"/>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7" name="Slide Number Placeholder 6"/>
          <p:cNvSpPr>
            <a:spLocks noGrp="1"/>
          </p:cNvSpPr>
          <p:nvPr>
            <p:ph type="sldNum" sz="quarter" idx="5"/>
          </p:nvPr>
        </p:nvSpPr>
        <p:spPr bwMode="auto">
          <a:xfrm>
            <a:off x="395605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algn="r" defTabSz="930275" eaLnBrk="1" hangingPunct="1">
              <a:defRPr sz="1200">
                <a:latin typeface="Calibri" pitchFamily="34" charset="0"/>
              </a:defRPr>
            </a:lvl1pPr>
          </a:lstStyle>
          <a:p>
            <a:pPr>
              <a:defRPr/>
            </a:pPr>
            <a:fld id="{C2F3B6BC-12C1-40BB-91C6-8F53A0675275}" type="slidenum">
              <a:rPr lang="en-GB"/>
              <a:pPr>
                <a:defRPr/>
              </a:pPr>
              <a:t>‹#›</a:t>
            </a:fld>
            <a:endParaRPr lang="en-GB"/>
          </a:p>
        </p:txBody>
      </p:sp>
    </p:spTree>
    <p:extLst>
      <p:ext uri="{BB962C8B-B14F-4D97-AF65-F5344CB8AC3E}">
        <p14:creationId xmlns:p14="http://schemas.microsoft.com/office/powerpoint/2010/main" val="2065447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latin typeface="Arial" charset="0"/>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0070C0"/>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92D050"/>
            </a:solidFill>
            <a:ln w="9525">
              <a:noFill/>
              <a:miter lim="800000"/>
              <a:headEnd/>
              <a:tailEnd/>
            </a:ln>
          </p:spPr>
          <p:txBody>
            <a:bodyPr/>
            <a:lstStyle/>
            <a:p>
              <a:pPr eaLnBrk="1" hangingPunct="1">
                <a:defRPr/>
              </a:pPr>
              <a:endParaRPr lang="en-US">
                <a:latin typeface="Arial" charset="0"/>
              </a:endParaRPr>
            </a:p>
          </p:txBody>
        </p:sp>
      </p:grpSp>
      <p:sp>
        <p:nvSpPr>
          <p:cNvPr id="45062" name="Rectangle 6"/>
          <p:cNvSpPr>
            <a:spLocks noGrp="1" noChangeArrowheads="1"/>
          </p:cNvSpPr>
          <p:nvPr>
            <p:ph type="ctrTitle"/>
          </p:nvPr>
        </p:nvSpPr>
        <p:spPr>
          <a:xfrm>
            <a:off x="1443038" y="985838"/>
            <a:ext cx="7239000" cy="1444625"/>
          </a:xfrm>
        </p:spPr>
        <p:txBody>
          <a:bodyPr/>
          <a:lstStyle>
            <a:lvl1pPr>
              <a:defRPr/>
            </a:lvl1pPr>
          </a:lstStyle>
          <a:p>
            <a:r>
              <a:rPr lang="en-US"/>
              <a:t>Click to edit Master title style</a:t>
            </a:r>
          </a:p>
        </p:txBody>
      </p:sp>
      <p:sp>
        <p:nvSpPr>
          <p:cNvPr id="45063" name="Rectangle 7"/>
          <p:cNvSpPr>
            <a:spLocks noGrp="1" noChangeArrowheads="1"/>
          </p:cNvSpPr>
          <p:nvPr>
            <p:ph type="subTitle" idx="1"/>
          </p:nvPr>
        </p:nvSpPr>
        <p:spPr>
          <a:xfrm>
            <a:off x="1443038" y="3427413"/>
            <a:ext cx="7239000" cy="1752600"/>
          </a:xfrm>
        </p:spPr>
        <p:txBody>
          <a:bodyPr/>
          <a:lstStyle>
            <a:lvl1pPr marL="0" indent="0" algn="ctr">
              <a:buFont typeface="Wingdings" pitchFamily="2" charset="2"/>
              <a:buNone/>
              <a:defRPr/>
            </a:lvl1pPr>
          </a:lstStyle>
          <a:p>
            <a:r>
              <a:rPr lang="en-US"/>
              <a:t>Click to edit Master subtitle style</a:t>
            </a:r>
          </a:p>
        </p:txBody>
      </p:sp>
      <p:sp>
        <p:nvSpPr>
          <p:cNvPr id="8" name="Rectangle 10"/>
          <p:cNvSpPr>
            <a:spLocks noGrp="1" noChangeArrowheads="1"/>
          </p:cNvSpPr>
          <p:nvPr>
            <p:ph type="sldNum" sz="quarter" idx="10"/>
          </p:nvPr>
        </p:nvSpPr>
        <p:spPr/>
        <p:txBody>
          <a:bodyPr/>
          <a:lstStyle>
            <a:lvl1pPr>
              <a:defRPr/>
            </a:lvl1pPr>
          </a:lstStyle>
          <a:p>
            <a:pPr>
              <a:defRPr/>
            </a:pPr>
            <a:fld id="{A57191CC-47A8-477F-A708-17E4986189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457200" y="6248400"/>
            <a:ext cx="2133600" cy="457200"/>
          </a:xfrm>
          <a:prstGeom prst="rect">
            <a:avLst/>
          </a:prstGeom>
        </p:spPr>
        <p:txBody>
          <a:bodyPr/>
          <a:lstStyle>
            <a:lvl1pPr>
              <a:defRPr>
                <a:latin typeface="Arial" pitchFamily="34" charset="0"/>
              </a:defRPr>
            </a:lvl1pPr>
          </a:lstStyle>
          <a:p>
            <a:pPr>
              <a:defRPr/>
            </a:pPr>
            <a:fld id="{9217BE6D-ADBB-4087-8C81-977B32C83945}" type="datetime1">
              <a:rPr lang="en-US"/>
              <a:pPr>
                <a:defRPr/>
              </a:pPr>
              <a:t>4/18/2021</a:t>
            </a:fld>
            <a:endParaRPr lang="en-US"/>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defRPr>
            </a:lvl1pPr>
          </a:lstStyle>
          <a:p>
            <a:pPr>
              <a:defRPr/>
            </a:pPr>
            <a:endParaRPr lang="en-US"/>
          </a:p>
        </p:txBody>
      </p:sp>
      <p:sp>
        <p:nvSpPr>
          <p:cNvPr id="6" name="Rectangle 5"/>
          <p:cNvSpPr>
            <a:spLocks noGrp="1" noChangeArrowheads="1"/>
          </p:cNvSpPr>
          <p:nvPr>
            <p:ph type="sldNum" sz="quarter" idx="12"/>
          </p:nvPr>
        </p:nvSpPr>
        <p:spPr/>
        <p:txBody>
          <a:bodyPr/>
          <a:lstStyle>
            <a:lvl1pPr>
              <a:defRPr/>
            </a:lvl1pPr>
          </a:lstStyle>
          <a:p>
            <a:pPr>
              <a:defRPr/>
            </a:pPr>
            <a:fld id="{65C9D767-52E3-4081-AE00-9352440E73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F1F1B7B6-EA7E-4597-8CCF-73311C6C6D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427EB653-C5BA-4D3A-AEE5-1E69B8DABB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4073E063-7E50-4F4A-A5E0-40ECE259F82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4348" y="1142984"/>
            <a:ext cx="3857652" cy="5286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0628" y="1071546"/>
            <a:ext cx="4010028" cy="535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pPr>
              <a:defRPr/>
            </a:pPr>
            <a:fld id="{73205D7F-6432-4636-B44E-ACEA272B2E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0"/>
          <p:cNvSpPr>
            <a:spLocks noGrp="1" noChangeArrowheads="1"/>
          </p:cNvSpPr>
          <p:nvPr>
            <p:ph type="sldNum" sz="quarter" idx="10"/>
          </p:nvPr>
        </p:nvSpPr>
        <p:spPr>
          <a:ln/>
        </p:spPr>
        <p:txBody>
          <a:bodyPr/>
          <a:lstStyle>
            <a:lvl1pPr>
              <a:defRPr/>
            </a:lvl1pPr>
          </a:lstStyle>
          <a:p>
            <a:pPr>
              <a:defRPr/>
            </a:pPr>
            <a:fld id="{2BF9CF18-A0C3-4CC9-B578-D2B968AA00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sz="quarter" idx="10"/>
          </p:nvPr>
        </p:nvSpPr>
        <p:spPr>
          <a:ln/>
        </p:spPr>
        <p:txBody>
          <a:bodyPr/>
          <a:lstStyle>
            <a:lvl1pPr>
              <a:defRPr/>
            </a:lvl1pPr>
          </a:lstStyle>
          <a:p>
            <a:pPr>
              <a:defRPr/>
            </a:pPr>
            <a:fld id="{C3E7A504-D61D-43D4-BA23-8C8EE55E6A5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4698B759-5839-48D7-8C0B-1285AE95D9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8EEC1C49-0F64-4442-9EBD-B87BF80A6D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2A935CE7-F84A-44FC-AA84-6023C3D544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2274550" cy="3810000"/>
            <a:chOff x="-2040" y="0"/>
            <a:chExt cx="7732" cy="2400"/>
          </a:xfrm>
        </p:grpSpPr>
        <p:sp>
          <p:nvSpPr>
            <p:cNvPr id="4403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rgbClr val="6D52CE"/>
            </a:solidFill>
            <a:ln w="9525">
              <a:noFill/>
              <a:miter lim="800000"/>
              <a:headEnd/>
              <a:tailEnd/>
            </a:ln>
          </p:spPr>
          <p:txBody>
            <a:bodyPr/>
            <a:lstStyle/>
            <a:p>
              <a:pPr eaLnBrk="1" hangingPunct="1">
                <a:defRPr/>
              </a:pPr>
              <a:endParaRPr lang="en-US" sz="2400">
                <a:latin typeface="Times New Roman" pitchFamily="18" charset="0"/>
              </a:endParaRPr>
            </a:p>
          </p:txBody>
        </p:sp>
        <p:sp>
          <p:nvSpPr>
            <p:cNvPr id="4403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rgbClr val="FF0066"/>
            </a:solidFill>
            <a:ln w="9525">
              <a:noFill/>
              <a:miter lim="800000"/>
              <a:headEnd/>
              <a:tailEnd/>
            </a:ln>
          </p:spPr>
          <p:txBody>
            <a:bodyPr/>
            <a:lstStyle/>
            <a:p>
              <a:pPr eaLnBrk="1" hangingPunct="1">
                <a:defRPr/>
              </a:pPr>
              <a:endParaRPr lang="en-US">
                <a:latin typeface="Arial" charset="0"/>
              </a:endParaRPr>
            </a:p>
          </p:txBody>
        </p:sp>
        <p:sp>
          <p:nvSpPr>
            <p:cNvPr id="44037" name="Line 5"/>
            <p:cNvSpPr>
              <a:spLocks noChangeShapeType="1"/>
            </p:cNvSpPr>
            <p:nvPr/>
          </p:nvSpPr>
          <p:spPr bwMode="auto">
            <a:xfrm>
              <a:off x="450" y="630"/>
              <a:ext cx="5242" cy="0"/>
            </a:xfrm>
            <a:prstGeom prst="line">
              <a:avLst/>
            </a:prstGeom>
            <a:noFill/>
            <a:ln w="12700">
              <a:solidFill>
                <a:schemeClr val="tx1"/>
              </a:solidFill>
              <a:round/>
              <a:headEnd/>
              <a:tailEnd/>
            </a:ln>
            <a:effectLst/>
          </p:spPr>
          <p:txBody>
            <a:bodyPr/>
            <a:lstStyle/>
            <a:p>
              <a:pPr>
                <a:defRPr/>
              </a:pPr>
              <a:endParaRPr lang="en-US">
                <a:latin typeface="Arial" charset="0"/>
              </a:endParaRPr>
            </a:p>
          </p:txBody>
        </p:sp>
      </p:grpSp>
      <p:sp>
        <p:nvSpPr>
          <p:cNvPr id="1027" name="Rectangle 6"/>
          <p:cNvSpPr>
            <a:spLocks noGrp="1" noChangeArrowheads="1"/>
          </p:cNvSpPr>
          <p:nvPr>
            <p:ph type="title"/>
          </p:nvPr>
        </p:nvSpPr>
        <p:spPr bwMode="auto">
          <a:xfrm>
            <a:off x="714375" y="71438"/>
            <a:ext cx="8429625"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714375" y="1143000"/>
            <a:ext cx="8286750" cy="5286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42" name="Rectangle 10"/>
          <p:cNvSpPr>
            <a:spLocks noGrp="1" noChangeArrowheads="1"/>
          </p:cNvSpPr>
          <p:nvPr>
            <p:ph type="sldNum" sz="quarter" idx="4"/>
          </p:nvPr>
        </p:nvSpPr>
        <p:spPr bwMode="auto">
          <a:xfrm>
            <a:off x="0" y="6400800"/>
            <a:ext cx="49053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90F8376A-0CA2-4CE2-9AA8-CD1217DD2F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10" r:id="rId10"/>
    <p:sldLayoutId id="2147483908" r:id="rId11"/>
  </p:sldLayoutIdLst>
  <p:hf hdr="0" ftr="0" dt="0"/>
  <p:txStyles>
    <p:titleStyle>
      <a:lvl1pPr algn="l" rtl="0" eaLnBrk="0" fontAlgn="base" hangingPunct="0">
        <a:spcBef>
          <a:spcPct val="0"/>
        </a:spcBef>
        <a:spcAft>
          <a:spcPct val="0"/>
        </a:spcAft>
        <a:defRPr sz="3600">
          <a:solidFill>
            <a:schemeClr val="tx2"/>
          </a:solidFill>
          <a:latin typeface="Aharoni" pitchFamily="2" charset="-79"/>
          <a:ea typeface="+mj-ea"/>
          <a:cs typeface="+mj-cs"/>
        </a:defRPr>
      </a:lvl1pPr>
      <a:lvl2pPr algn="l" rtl="0" eaLnBrk="0" fontAlgn="base" hangingPunct="0">
        <a:spcBef>
          <a:spcPct val="0"/>
        </a:spcBef>
        <a:spcAft>
          <a:spcPct val="0"/>
        </a:spcAft>
        <a:defRPr sz="3600">
          <a:solidFill>
            <a:schemeClr val="tx2"/>
          </a:solidFill>
          <a:latin typeface="Aharoni" pitchFamily="2" charset="-79"/>
        </a:defRPr>
      </a:lvl2pPr>
      <a:lvl3pPr algn="l" rtl="0" eaLnBrk="0" fontAlgn="base" hangingPunct="0">
        <a:spcBef>
          <a:spcPct val="0"/>
        </a:spcBef>
        <a:spcAft>
          <a:spcPct val="0"/>
        </a:spcAft>
        <a:defRPr sz="3600">
          <a:solidFill>
            <a:schemeClr val="tx2"/>
          </a:solidFill>
          <a:latin typeface="Aharoni" pitchFamily="2" charset="-79"/>
        </a:defRPr>
      </a:lvl3pPr>
      <a:lvl4pPr algn="l" rtl="0" eaLnBrk="0" fontAlgn="base" hangingPunct="0">
        <a:spcBef>
          <a:spcPct val="0"/>
        </a:spcBef>
        <a:spcAft>
          <a:spcPct val="0"/>
        </a:spcAft>
        <a:defRPr sz="3600">
          <a:solidFill>
            <a:schemeClr val="tx2"/>
          </a:solidFill>
          <a:latin typeface="Aharoni" pitchFamily="2" charset="-79"/>
        </a:defRPr>
      </a:lvl4pPr>
      <a:lvl5pPr algn="l" rtl="0" eaLnBrk="0" fontAlgn="base" hangingPunct="0">
        <a:spcBef>
          <a:spcPct val="0"/>
        </a:spcBef>
        <a:spcAft>
          <a:spcPct val="0"/>
        </a:spcAft>
        <a:defRPr sz="3600">
          <a:solidFill>
            <a:schemeClr val="tx2"/>
          </a:solidFill>
          <a:latin typeface="Aharoni" pitchFamily="2" charset="-79"/>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985838"/>
            <a:ext cx="7998470" cy="1444625"/>
          </a:xfrm>
        </p:spPr>
        <p:txBody>
          <a:bodyPr>
            <a:normAutofit/>
          </a:bodyPr>
          <a:lstStyle/>
          <a:p>
            <a:pPr algn="ctr"/>
            <a:r>
              <a:rPr lang="en-US" dirty="0">
                <a:latin typeface="Arial Rounded MT Bold" pitchFamily="34" charset="0"/>
              </a:rPr>
              <a:t>Agile Planning: Step-by-Step Guide</a:t>
            </a:r>
            <a:endParaRPr lang="fa-IR" dirty="0">
              <a:latin typeface="Arial Rounded MT Bold" pitchFamily="34" charset="0"/>
            </a:endParaRPr>
          </a:p>
        </p:txBody>
      </p:sp>
      <p:sp>
        <p:nvSpPr>
          <p:cNvPr id="5" name="Subtitle 4"/>
          <p:cNvSpPr>
            <a:spLocks noGrp="1"/>
          </p:cNvSpPr>
          <p:nvPr>
            <p:ph type="subTitle" idx="1"/>
          </p:nvPr>
        </p:nvSpPr>
        <p:spPr/>
        <p:txBody>
          <a:bodyPr/>
          <a:lstStyle/>
          <a:p>
            <a:r>
              <a:rPr lang="en-US" sz="3200" dirty="0">
                <a:latin typeface="Arial Rounded MT Bold" pitchFamily="34" charset="0"/>
              </a:rPr>
              <a:t>Advanced Sprint Planning</a:t>
            </a:r>
            <a:br>
              <a:rPr lang="en-US" sz="3200" dirty="0">
                <a:latin typeface="Arial Rounded MT Bold" pitchFamily="34"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Team Capacity</a:t>
            </a:r>
          </a:p>
        </p:txBody>
      </p:sp>
      <p:sp>
        <p:nvSpPr>
          <p:cNvPr id="2" name="Text Placeholder 1">
            <a:extLst>
              <a:ext uri="{FF2B5EF4-FFF2-40B4-BE49-F238E27FC236}">
                <a16:creationId xmlns:a16="http://schemas.microsoft.com/office/drawing/2014/main" id="{4EAE7F25-847B-4680-A2B9-DD4A352B1EB0}"/>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Capacity…</a:t>
            </a:r>
          </a:p>
        </p:txBody>
      </p:sp>
      <p:sp>
        <p:nvSpPr>
          <p:cNvPr id="3" name="Content Placeholder 2"/>
          <p:cNvSpPr>
            <a:spLocks noGrp="1"/>
          </p:cNvSpPr>
          <p:nvPr>
            <p:ph idx="1"/>
          </p:nvPr>
        </p:nvSpPr>
        <p:spPr/>
        <p:txBody>
          <a:bodyPr>
            <a:normAutofit fontScale="85000" lnSpcReduction="20000"/>
          </a:bodyPr>
          <a:lstStyle/>
          <a:p>
            <a:r>
              <a:rPr lang="en-US" dirty="0"/>
              <a:t>Importance of Team Capacity</a:t>
            </a:r>
          </a:p>
          <a:p>
            <a:pPr lvl="1"/>
            <a:r>
              <a:rPr lang="en-US" dirty="0"/>
              <a:t>An important first activity during sprint planning is determining the available capacity of the team to perform work during the sprint. </a:t>
            </a:r>
          </a:p>
          <a:p>
            <a:pPr lvl="1"/>
            <a:endParaRPr lang="en-US" dirty="0"/>
          </a:p>
          <a:p>
            <a:pPr lvl="1"/>
            <a:r>
              <a:rPr lang="en-US" dirty="0"/>
              <a:t>Knowledge of capacity guides the Scrum team in determining what it can deliver.</a:t>
            </a:r>
          </a:p>
          <a:p>
            <a:endParaRPr lang="en-US" dirty="0"/>
          </a:p>
          <a:p>
            <a:endParaRPr lang="en-US" dirty="0"/>
          </a:p>
          <a:p>
            <a:endParaRPr lang="en-US" dirty="0"/>
          </a:p>
          <a:p>
            <a:r>
              <a:rPr lang="en-US" dirty="0"/>
              <a:t>The various factors that influence a team’s capacity to work on product backlog items during an upcoming sprint.</a:t>
            </a:r>
          </a:p>
          <a:p>
            <a:pPr lvl="1"/>
            <a:r>
              <a:rPr lang="en-US" dirty="0"/>
              <a:t>Time needed for other Scrum activities, non-sprint-related commitments, personal time off, and the need for a buffer.</a:t>
            </a:r>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Activities during an Sprint…</a:t>
            </a:r>
          </a:p>
        </p:txBody>
      </p:sp>
      <p:sp>
        <p:nvSpPr>
          <p:cNvPr id="3" name="Content Placeholder 2"/>
          <p:cNvSpPr>
            <a:spLocks noGrp="1"/>
          </p:cNvSpPr>
          <p:nvPr>
            <p:ph idx="1"/>
          </p:nvPr>
        </p:nvSpPr>
        <p:spPr/>
        <p:txBody>
          <a:bodyPr>
            <a:normAutofit fontScale="77500" lnSpcReduction="20000"/>
          </a:bodyPr>
          <a:lstStyle/>
          <a:p>
            <a:r>
              <a:rPr lang="en-US" dirty="0"/>
              <a:t>Sprint Planning Reserved Capacity</a:t>
            </a:r>
          </a:p>
          <a:p>
            <a:pPr lvl="1"/>
            <a:r>
              <a:rPr lang="en-US" dirty="0"/>
              <a:t>We know, for instance, that on a two-week sprint about a day of that time </a:t>
            </a:r>
            <a:r>
              <a:rPr lang="en-US" b="1" dirty="0"/>
              <a:t>needs to be reserved</a:t>
            </a:r>
            <a:r>
              <a:rPr lang="en-US" dirty="0"/>
              <a:t> collectively for sprint-planning, sprint review, and sprint retrospective activities. </a:t>
            </a:r>
          </a:p>
          <a:p>
            <a:pPr>
              <a:buNone/>
            </a:pPr>
            <a:r>
              <a:rPr lang="en-US" dirty="0"/>
              <a:t> </a:t>
            </a:r>
          </a:p>
          <a:p>
            <a:r>
              <a:rPr lang="en-US" dirty="0"/>
              <a:t>Backlog Grooming</a:t>
            </a:r>
          </a:p>
          <a:p>
            <a:pPr lvl="1"/>
            <a:r>
              <a:rPr lang="en-US" dirty="0"/>
              <a:t>We also know that the team should reserve up to </a:t>
            </a:r>
            <a:r>
              <a:rPr lang="en-US" b="1" dirty="0"/>
              <a:t>10% of its time</a:t>
            </a:r>
            <a:r>
              <a:rPr lang="en-US" dirty="0"/>
              <a:t> to assist the product owner with product </a:t>
            </a:r>
            <a:r>
              <a:rPr lang="en-US" b="1" dirty="0"/>
              <a:t>backlog grooming</a:t>
            </a:r>
            <a:r>
              <a:rPr lang="en-US" dirty="0"/>
              <a:t> (writing and refining, estimating, and prioritizing product backlog items) to help ensure that the items are ready.</a:t>
            </a:r>
          </a:p>
          <a:p>
            <a:pPr>
              <a:buNone/>
            </a:pPr>
            <a:r>
              <a:rPr lang="en-US" dirty="0"/>
              <a:t> </a:t>
            </a:r>
          </a:p>
          <a:p>
            <a:r>
              <a:rPr lang="en-US" dirty="0"/>
              <a:t>Maintaining and Supporting</a:t>
            </a:r>
          </a:p>
          <a:p>
            <a:pPr lvl="1"/>
            <a:r>
              <a:rPr lang="en-US" dirty="0"/>
              <a:t>The team must also determine how much time it should reserve for </a:t>
            </a:r>
            <a:r>
              <a:rPr lang="en-US" b="1" dirty="0"/>
              <a:t>work outside the sprint</a:t>
            </a:r>
            <a:r>
              <a:rPr lang="en-US" dirty="0"/>
              <a:t>, things like </a:t>
            </a:r>
            <a:r>
              <a:rPr lang="en-US" b="1" dirty="0"/>
              <a:t>supporting</a:t>
            </a:r>
            <a:r>
              <a:rPr lang="en-US" dirty="0"/>
              <a:t> the current product, </a:t>
            </a:r>
            <a:r>
              <a:rPr lang="en-US" b="1" dirty="0"/>
              <a:t>maintaining</a:t>
            </a:r>
            <a:r>
              <a:rPr lang="en-US" dirty="0"/>
              <a:t> another product, or other work unrelated to the current sprint. </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Activities during an Sprint</a:t>
            </a:r>
          </a:p>
        </p:txBody>
      </p:sp>
      <p:sp>
        <p:nvSpPr>
          <p:cNvPr id="3" name="Content Placeholder 2"/>
          <p:cNvSpPr>
            <a:spLocks noGrp="1"/>
          </p:cNvSpPr>
          <p:nvPr>
            <p:ph idx="1"/>
          </p:nvPr>
        </p:nvSpPr>
        <p:spPr/>
        <p:txBody>
          <a:bodyPr>
            <a:normAutofit fontScale="77500" lnSpcReduction="20000"/>
          </a:bodyPr>
          <a:lstStyle/>
          <a:p>
            <a:r>
              <a:rPr lang="en-US" dirty="0"/>
              <a:t>Organization Citizenship  </a:t>
            </a:r>
          </a:p>
          <a:p>
            <a:pPr lvl="1"/>
            <a:r>
              <a:rPr lang="en-US" dirty="0"/>
              <a:t>There is some overhead required to be a </a:t>
            </a:r>
            <a:r>
              <a:rPr lang="en-US" b="1" dirty="0"/>
              <a:t>good citizen of the organization</a:t>
            </a:r>
            <a:r>
              <a:rPr lang="en-US" dirty="0"/>
              <a:t>—attending meetings, responding to emails, interruptions, and so on.</a:t>
            </a:r>
          </a:p>
          <a:p>
            <a:pPr>
              <a:buNone/>
            </a:pPr>
            <a:r>
              <a:rPr lang="en-US" dirty="0"/>
              <a:t> </a:t>
            </a:r>
          </a:p>
          <a:p>
            <a:r>
              <a:rPr lang="en-US" dirty="0"/>
              <a:t>Personal Time off</a:t>
            </a:r>
          </a:p>
          <a:p>
            <a:pPr lvl="1"/>
            <a:r>
              <a:rPr lang="en-US" dirty="0"/>
              <a:t>Next, the team needs to know if people have</a:t>
            </a:r>
            <a:r>
              <a:rPr lang="en-US" b="1" dirty="0"/>
              <a:t> personal time off</a:t>
            </a:r>
            <a:r>
              <a:rPr lang="en-US" dirty="0"/>
              <a:t> scheduled during a sprint because that also reduces overall team capacity.</a:t>
            </a:r>
          </a:p>
          <a:p>
            <a:pPr>
              <a:buNone/>
            </a:pPr>
            <a:r>
              <a:rPr lang="en-US" dirty="0"/>
              <a:t> </a:t>
            </a:r>
          </a:p>
          <a:p>
            <a:r>
              <a:rPr lang="en-US" dirty="0">
                <a:solidFill>
                  <a:srgbClr val="FF0000"/>
                </a:solidFill>
              </a:rPr>
              <a:t>Reserved Buffer </a:t>
            </a:r>
          </a:p>
          <a:p>
            <a:pPr lvl="1"/>
            <a:r>
              <a:rPr lang="en-US" dirty="0"/>
              <a:t>From this total capacity we should </a:t>
            </a:r>
            <a:r>
              <a:rPr lang="en-US" b="1" dirty="0"/>
              <a:t>reserve some buffer</a:t>
            </a:r>
            <a:r>
              <a:rPr lang="en-US" dirty="0"/>
              <a:t> against things not going quite as planned. </a:t>
            </a:r>
          </a:p>
          <a:p>
            <a:pPr lvl="1"/>
            <a:r>
              <a:rPr lang="en-US" dirty="0"/>
              <a:t>For example, any estimating we do won’t be perfect, so items might turn out to be a bit larger than we thought. </a:t>
            </a:r>
          </a:p>
          <a:p>
            <a:pPr lvl="1"/>
            <a:r>
              <a:rPr lang="en-US" dirty="0"/>
              <a:t>Or something can (and usually does) go wrong. Having a bit of buffer against unexpected problems is wise.</a:t>
            </a:r>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Capacity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14</a:t>
            </a:fld>
            <a:endParaRPr lang="en-US"/>
          </a:p>
        </p:txBody>
      </p:sp>
      <p:pic>
        <p:nvPicPr>
          <p:cNvPr id="4098" name="Picture 2"/>
          <p:cNvPicPr>
            <a:picLocks noChangeAspect="1" noChangeArrowheads="1"/>
          </p:cNvPicPr>
          <p:nvPr/>
        </p:nvPicPr>
        <p:blipFill>
          <a:blip r:embed="rId2"/>
          <a:srcRect/>
          <a:stretch>
            <a:fillRect/>
          </a:stretch>
        </p:blipFill>
        <p:spPr bwMode="auto">
          <a:xfrm>
            <a:off x="1966912" y="1600216"/>
            <a:ext cx="6042402" cy="49377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Team Capacity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15</a:t>
            </a:fld>
            <a:endParaRPr lang="en-US"/>
          </a:p>
        </p:txBody>
      </p:sp>
      <p:pic>
        <p:nvPicPr>
          <p:cNvPr id="1026" name="Picture 2"/>
          <p:cNvPicPr>
            <a:picLocks noChangeAspect="1" noChangeArrowheads="1"/>
          </p:cNvPicPr>
          <p:nvPr/>
        </p:nvPicPr>
        <p:blipFill>
          <a:blip r:embed="rId2"/>
          <a:srcRect/>
          <a:stretch>
            <a:fillRect/>
          </a:stretch>
        </p:blipFill>
        <p:spPr bwMode="auto">
          <a:xfrm>
            <a:off x="785786" y="2214554"/>
            <a:ext cx="8058150" cy="3886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Selecting Product Backlog Items</a:t>
            </a:r>
          </a:p>
        </p:txBody>
      </p:sp>
      <p:sp>
        <p:nvSpPr>
          <p:cNvPr id="2" name="Text Placeholder 1">
            <a:extLst>
              <a:ext uri="{FF2B5EF4-FFF2-40B4-BE49-F238E27FC236}">
                <a16:creationId xmlns:a16="http://schemas.microsoft.com/office/drawing/2014/main" id="{B6715D17-F5E6-4186-8A6E-25F35824E020}"/>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Product Backlog Items</a:t>
            </a:r>
          </a:p>
        </p:txBody>
      </p:sp>
      <p:sp>
        <p:nvSpPr>
          <p:cNvPr id="3" name="Content Placeholder 2"/>
          <p:cNvSpPr>
            <a:spLocks noGrp="1"/>
          </p:cNvSpPr>
          <p:nvPr>
            <p:ph idx="1"/>
          </p:nvPr>
        </p:nvSpPr>
        <p:spPr/>
        <p:txBody>
          <a:bodyPr>
            <a:normAutofit fontScale="77500" lnSpcReduction="20000"/>
          </a:bodyPr>
          <a:lstStyle/>
          <a:p>
            <a:r>
              <a:rPr lang="en-US" dirty="0"/>
              <a:t>Selection can be done in several ways. </a:t>
            </a:r>
          </a:p>
          <a:p>
            <a:pPr lvl="1"/>
            <a:r>
              <a:rPr lang="en-US" dirty="0"/>
              <a:t>If we have a sprint goal, we would select product backlog items that align with that goal. </a:t>
            </a:r>
          </a:p>
          <a:p>
            <a:pPr lvl="1"/>
            <a:endParaRPr lang="en-US" dirty="0"/>
          </a:p>
          <a:p>
            <a:pPr lvl="1"/>
            <a:r>
              <a:rPr lang="en-US" dirty="0"/>
              <a:t>If there is no formal sprint goal, our default is to select items from the top of the product backlog.</a:t>
            </a:r>
          </a:p>
          <a:p>
            <a:endParaRPr lang="en-US" dirty="0"/>
          </a:p>
          <a:p>
            <a:r>
              <a:rPr lang="en-US" dirty="0"/>
              <a:t>start-only-what-you-can-finish </a:t>
            </a:r>
            <a:r>
              <a:rPr lang="en-US" b="1" dirty="0"/>
              <a:t>rule</a:t>
            </a:r>
          </a:p>
          <a:p>
            <a:pPr lvl="1"/>
            <a:r>
              <a:rPr lang="en-US" dirty="0"/>
              <a:t>we don’t start what we can’t finish. </a:t>
            </a:r>
          </a:p>
          <a:p>
            <a:pPr lvl="1"/>
            <a:r>
              <a:rPr lang="en-US" dirty="0"/>
              <a:t>if the next product backlog item is too big to complete:</a:t>
            </a:r>
          </a:p>
          <a:p>
            <a:pPr lvl="2"/>
            <a:r>
              <a:rPr lang="en-US" dirty="0"/>
              <a:t>give the other items </a:t>
            </a:r>
          </a:p>
          <a:p>
            <a:pPr lvl="2">
              <a:buNone/>
            </a:pPr>
            <a:r>
              <a:rPr lang="en-US" b="1" dirty="0"/>
              <a:t>OR</a:t>
            </a:r>
            <a:r>
              <a:rPr lang="en-US" dirty="0"/>
              <a:t> </a:t>
            </a:r>
          </a:p>
          <a:p>
            <a:pPr lvl="2"/>
            <a:r>
              <a:rPr lang="en-US" dirty="0"/>
              <a:t>try to break down the item into two or more smaller items</a:t>
            </a:r>
          </a:p>
          <a:p>
            <a:endParaRPr lang="en-US" dirty="0"/>
          </a:p>
          <a:p>
            <a:r>
              <a:rPr lang="en-US" dirty="0"/>
              <a:t>start-only-what-you-can-finish rule is based on WIP limitation(starting something and not finishing it generates a variety of forms of waste)</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4406900"/>
            <a:ext cx="7772400" cy="1362075"/>
          </a:xfrm>
        </p:spPr>
        <p:txBody>
          <a:bodyPr/>
          <a:lstStyle/>
          <a:p>
            <a:r>
              <a:rPr lang="en-US" cap="none" dirty="0"/>
              <a:t>Refine the Sprint Goal</a:t>
            </a:r>
          </a:p>
        </p:txBody>
      </p:sp>
      <p:sp>
        <p:nvSpPr>
          <p:cNvPr id="2" name="Text Placeholder 1">
            <a:extLst>
              <a:ext uri="{FF2B5EF4-FFF2-40B4-BE49-F238E27FC236}">
                <a16:creationId xmlns:a16="http://schemas.microsoft.com/office/drawing/2014/main" id="{E5034687-7130-406A-8A6D-7E925A521786}"/>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Goal-Altering Changes Rule …</a:t>
            </a:r>
          </a:p>
        </p:txBody>
      </p:sp>
      <p:sp>
        <p:nvSpPr>
          <p:cNvPr id="3" name="Content Placeholder 2"/>
          <p:cNvSpPr>
            <a:spLocks noGrp="1"/>
          </p:cNvSpPr>
          <p:nvPr>
            <p:ph idx="1"/>
          </p:nvPr>
        </p:nvSpPr>
        <p:spPr/>
        <p:txBody>
          <a:bodyPr>
            <a:normAutofit fontScale="92500" lnSpcReduction="20000"/>
          </a:bodyPr>
          <a:lstStyle/>
          <a:p>
            <a:r>
              <a:rPr lang="en-US" dirty="0"/>
              <a:t>What is a Sprint Goal</a:t>
            </a:r>
          </a:p>
          <a:p>
            <a:pPr lvl="1"/>
            <a:r>
              <a:rPr lang="en-US" dirty="0"/>
              <a:t>Each sprint can be summarized by a sprint goal that describes the business purpose and value of the sprint.</a:t>
            </a:r>
          </a:p>
          <a:p>
            <a:pPr lvl="1"/>
            <a:endParaRPr lang="en-US" dirty="0"/>
          </a:p>
          <a:p>
            <a:r>
              <a:rPr lang="en-US" dirty="0"/>
              <a:t>No Goal-Altering Changes Rule</a:t>
            </a:r>
          </a:p>
          <a:p>
            <a:pPr lvl="1"/>
            <a:r>
              <a:rPr lang="en-US" dirty="0"/>
              <a:t>once the sprint goal has been established and sprint execution has begun, no change is permitted that can materially affect the sprint goal(Scrum Rule).</a:t>
            </a:r>
          </a:p>
          <a:p>
            <a:pPr lvl="1"/>
            <a:endParaRPr lang="en-US" dirty="0"/>
          </a:p>
          <a:p>
            <a:r>
              <a:rPr lang="en-US" dirty="0"/>
              <a:t>Conflict with Agile Principles</a:t>
            </a:r>
          </a:p>
          <a:p>
            <a:pPr lvl="1"/>
            <a:r>
              <a:rPr lang="en-US" dirty="0"/>
              <a:t>the no-goal-altering-change rule is in direct conflict with the core Scrum/Agile principle that we should embrace change. </a:t>
            </a:r>
          </a:p>
          <a:p>
            <a:endParaRPr lang="en-US" dirty="0"/>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cap="none" dirty="0"/>
              <a:t>Sprint Planning Approaches</a:t>
            </a:r>
            <a:endParaRPr lang="en-US" cap="none" dirty="0"/>
          </a:p>
        </p:txBody>
      </p:sp>
      <p:sp>
        <p:nvSpPr>
          <p:cNvPr id="2" name="Text Placeholder 1">
            <a:extLst>
              <a:ext uri="{FF2B5EF4-FFF2-40B4-BE49-F238E27FC236}">
                <a16:creationId xmlns:a16="http://schemas.microsoft.com/office/drawing/2014/main" id="{7D46DF3A-3FDF-4B51-AA8E-0D9B20E50016}"/>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7EB653-C5BA-4D3A-AEE5-1E69B8DABB66}" type="slidenum">
              <a:rPr kumimoji="0" lang="en-US"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69949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Goal-Altering Changes Rule …</a:t>
            </a:r>
          </a:p>
        </p:txBody>
      </p:sp>
      <p:sp>
        <p:nvSpPr>
          <p:cNvPr id="3" name="Content Placeholder 2"/>
          <p:cNvSpPr>
            <a:spLocks noGrp="1"/>
          </p:cNvSpPr>
          <p:nvPr>
            <p:ph idx="1"/>
          </p:nvPr>
        </p:nvSpPr>
        <p:spPr/>
        <p:txBody>
          <a:bodyPr>
            <a:normAutofit fontScale="70000" lnSpcReduction="20000"/>
          </a:bodyPr>
          <a:lstStyle/>
          <a:p>
            <a:r>
              <a:rPr lang="en-US" dirty="0"/>
              <a:t>We do embrace change, but we want to embrace it in a balanced, economically sensible way.</a:t>
            </a:r>
          </a:p>
          <a:p>
            <a:pPr lvl="1"/>
            <a:endParaRPr lang="en-US" dirty="0"/>
          </a:p>
          <a:p>
            <a:r>
              <a:rPr lang="en-US" dirty="0"/>
              <a:t>Once a sprint starts, our investment in those  product backlog items has increased (because we spent time during sprint planning to discuss and plan them at a task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20</a:t>
            </a:fld>
            <a:endParaRPr lang="en-US"/>
          </a:p>
        </p:txBody>
      </p:sp>
      <p:pic>
        <p:nvPicPr>
          <p:cNvPr id="2050" name="Picture 2"/>
          <p:cNvPicPr>
            <a:picLocks noChangeAspect="1" noChangeArrowheads="1"/>
          </p:cNvPicPr>
          <p:nvPr/>
        </p:nvPicPr>
        <p:blipFill>
          <a:blip r:embed="rId2"/>
          <a:srcRect/>
          <a:stretch>
            <a:fillRect/>
          </a:stretch>
        </p:blipFill>
        <p:spPr bwMode="auto">
          <a:xfrm>
            <a:off x="2071670" y="3214689"/>
            <a:ext cx="4480560" cy="2907235"/>
          </a:xfrm>
          <a:prstGeom prst="rect">
            <a:avLst/>
          </a:prstGeom>
          <a:noFill/>
          <a:ln w="9525">
            <a:noFill/>
            <a:miter lim="800000"/>
            <a:headEnd/>
            <a:tailEnd/>
          </a:ln>
          <a:effectLst/>
        </p:spPr>
      </p:pic>
      <p:sp>
        <p:nvSpPr>
          <p:cNvPr id="6" name="Rectangle 5"/>
          <p:cNvSpPr/>
          <p:nvPr/>
        </p:nvSpPr>
        <p:spPr>
          <a:xfrm>
            <a:off x="6215074" y="3929066"/>
            <a:ext cx="2071670" cy="646331"/>
          </a:xfrm>
          <a:prstGeom prst="rect">
            <a:avLst/>
          </a:prstGeom>
        </p:spPr>
        <p:txBody>
          <a:bodyPr wrap="square">
            <a:spAutoFit/>
          </a:bodyPr>
          <a:lstStyle/>
          <a:p>
            <a:r>
              <a:rPr lang="en-US" sz="1200" b="1" dirty="0"/>
              <a:t>to do</a:t>
            </a:r>
            <a:r>
              <a:rPr lang="en-US" sz="1200" dirty="0"/>
              <a:t> = work not yet started</a:t>
            </a:r>
          </a:p>
          <a:p>
            <a:r>
              <a:rPr lang="en-US" sz="1200" b="1" dirty="0"/>
              <a:t>doing</a:t>
            </a:r>
            <a:r>
              <a:rPr lang="en-US" sz="1200" dirty="0"/>
              <a:t> = work in process </a:t>
            </a:r>
            <a:r>
              <a:rPr lang="en-US" sz="1200" b="1" dirty="0"/>
              <a:t>done</a:t>
            </a:r>
            <a:r>
              <a:rPr lang="en-US" sz="1200" dirty="0"/>
              <a:t> = work  completed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Goal-Altering Changes Rule …</a:t>
            </a:r>
          </a:p>
        </p:txBody>
      </p:sp>
      <p:sp>
        <p:nvSpPr>
          <p:cNvPr id="3" name="Content Placeholder 2"/>
          <p:cNvSpPr>
            <a:spLocks noGrp="1"/>
          </p:cNvSpPr>
          <p:nvPr>
            <p:ph idx="1"/>
          </p:nvPr>
        </p:nvSpPr>
        <p:spPr>
          <a:xfrm>
            <a:off x="714375" y="1143000"/>
            <a:ext cx="8286750" cy="5500710"/>
          </a:xfrm>
        </p:spPr>
        <p:txBody>
          <a:bodyPr>
            <a:normAutofit fontScale="70000" lnSpcReduction="20000"/>
          </a:bodyPr>
          <a:lstStyle/>
          <a:p>
            <a:r>
              <a:rPr lang="en-US" dirty="0"/>
              <a:t>Swap out feature X and substitute feature Y in Current Sprint</a:t>
            </a:r>
          </a:p>
          <a:p>
            <a:pPr lvl="1"/>
            <a:r>
              <a:rPr lang="en-US" dirty="0"/>
              <a:t>A: If we haven’t started working on feature X</a:t>
            </a:r>
          </a:p>
          <a:p>
            <a:pPr lvl="2"/>
            <a:r>
              <a:rPr lang="en-US" dirty="0"/>
              <a:t>planning waste. </a:t>
            </a:r>
          </a:p>
          <a:p>
            <a:pPr lvl="2"/>
            <a:r>
              <a:rPr lang="en-US" dirty="0"/>
              <a:t>If feature X might have dependencies with other features in the sprint, so a change that affects feature X could affect one or more other features, thus amplifying the effect on the sprint goal.</a:t>
            </a:r>
          </a:p>
          <a:p>
            <a:pPr lvl="1"/>
            <a:endParaRPr lang="en-US" dirty="0"/>
          </a:p>
          <a:p>
            <a:pPr lvl="1"/>
            <a:r>
              <a:rPr lang="en-US" dirty="0"/>
              <a:t>B: If work on feature X has already begun</a:t>
            </a:r>
          </a:p>
          <a:p>
            <a:pPr lvl="2"/>
            <a:r>
              <a:rPr lang="en-US" dirty="0"/>
              <a:t>Waste of part A +</a:t>
            </a:r>
          </a:p>
          <a:p>
            <a:pPr lvl="2"/>
            <a:r>
              <a:rPr lang="en-US" dirty="0"/>
              <a:t>If all of the work already performed on feature X might have to be thrown away. </a:t>
            </a:r>
          </a:p>
          <a:p>
            <a:pPr lvl="2"/>
            <a:r>
              <a:rPr lang="en-US" dirty="0"/>
              <a:t>the additional waste of removing the partially completed work on feature X</a:t>
            </a:r>
          </a:p>
          <a:p>
            <a:pPr lvl="1"/>
            <a:endParaRPr lang="en-US" dirty="0"/>
          </a:p>
          <a:p>
            <a:pPr lvl="1"/>
            <a:r>
              <a:rPr lang="en-US" dirty="0"/>
              <a:t>C: if feature X is already completed, </a:t>
            </a:r>
          </a:p>
          <a:p>
            <a:pPr lvl="2"/>
            <a:r>
              <a:rPr lang="en-US" dirty="0"/>
              <a:t>we might have wasted the full investment we made in feature X. </a:t>
            </a:r>
          </a:p>
          <a:p>
            <a:r>
              <a:rPr lang="en-US" dirty="0"/>
              <a:t>Team motivation and trust affected by changes</a:t>
            </a:r>
          </a:p>
          <a:p>
            <a:pPr lvl="1"/>
            <a:r>
              <a:rPr lang="en-US" dirty="0"/>
              <a:t>When the product owner violates a commitment to not alter the goal, the team naturally will be </a:t>
            </a:r>
            <a:r>
              <a:rPr lang="en-US" dirty="0" err="1"/>
              <a:t>demotivated</a:t>
            </a:r>
            <a:endParaRPr lang="en-US" dirty="0"/>
          </a:p>
          <a:p>
            <a:pPr lvl="1"/>
            <a:r>
              <a:rPr lang="en-US" dirty="0"/>
              <a:t>violating the commitment can harm the trust within the team (stick to commitments)</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Goal-Altering Changes Rule …</a:t>
            </a:r>
          </a:p>
        </p:txBody>
      </p:sp>
      <p:sp>
        <p:nvSpPr>
          <p:cNvPr id="3" name="Content Placeholder 2"/>
          <p:cNvSpPr>
            <a:spLocks noGrp="1"/>
          </p:cNvSpPr>
          <p:nvPr>
            <p:ph idx="1"/>
          </p:nvPr>
        </p:nvSpPr>
        <p:spPr/>
        <p:txBody>
          <a:bodyPr>
            <a:normAutofit/>
          </a:bodyPr>
          <a:lstStyle/>
          <a:p>
            <a:r>
              <a:rPr lang="en-US" dirty="0"/>
              <a:t>Being Pragmatic</a:t>
            </a:r>
          </a:p>
          <a:p>
            <a:pPr lvl="1"/>
            <a:r>
              <a:rPr lang="en-US" dirty="0"/>
              <a:t>The no-goal-altering-change rule is just that—a rule, not a law.</a:t>
            </a:r>
          </a:p>
          <a:p>
            <a:pPr lvl="1"/>
            <a:endParaRPr lang="en-US" dirty="0"/>
          </a:p>
          <a:p>
            <a:pPr lvl="1"/>
            <a:r>
              <a:rPr lang="en-US" dirty="0"/>
              <a:t>We must act in an economically sensible way.</a:t>
            </a:r>
          </a:p>
          <a:p>
            <a:pPr lvl="2"/>
            <a:r>
              <a:rPr lang="en-US" dirty="0"/>
              <a:t>if the economic consequences of the change are far less than the economic consequences  of deferring the change, </a:t>
            </a:r>
            <a:r>
              <a:rPr lang="en-US" sz="1700" b="1" i="1" dirty="0"/>
              <a:t>making the change is the smart business decision</a:t>
            </a:r>
            <a:r>
              <a:rPr lang="en-US" dirty="0"/>
              <a:t>.</a:t>
            </a:r>
          </a:p>
          <a:p>
            <a:pPr lvl="1"/>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 the Sprint Goal </a:t>
            </a:r>
          </a:p>
        </p:txBody>
      </p:sp>
      <p:sp>
        <p:nvSpPr>
          <p:cNvPr id="3" name="Content Placeholder 2"/>
          <p:cNvSpPr>
            <a:spLocks noGrp="1"/>
          </p:cNvSpPr>
          <p:nvPr>
            <p:ph idx="1"/>
          </p:nvPr>
        </p:nvSpPr>
        <p:spPr/>
        <p:txBody>
          <a:bodyPr>
            <a:normAutofit fontScale="92500" lnSpcReduction="10000"/>
          </a:bodyPr>
          <a:lstStyle/>
          <a:p>
            <a:r>
              <a:rPr lang="en-US" dirty="0"/>
              <a:t>The product owner should come to sprint planning with an initial sprint goal. </a:t>
            </a:r>
          </a:p>
          <a:p>
            <a:endParaRPr lang="en-US" dirty="0"/>
          </a:p>
          <a:p>
            <a:r>
              <a:rPr lang="en-US" dirty="0"/>
              <a:t>That initial goal can be refined during the course of sprint planning according to what can realistically be delivered.</a:t>
            </a:r>
          </a:p>
          <a:p>
            <a:endParaRPr lang="en-US" dirty="0"/>
          </a:p>
          <a:p>
            <a:r>
              <a:rPr lang="en-US" dirty="0"/>
              <a:t>No Goal-Altering Changes</a:t>
            </a:r>
          </a:p>
          <a:p>
            <a:pPr lvl="1"/>
            <a:r>
              <a:rPr lang="en-US" dirty="0"/>
              <a:t>No Goal-Altering Changes</a:t>
            </a:r>
          </a:p>
          <a:p>
            <a:pPr lvl="2"/>
            <a:r>
              <a:rPr lang="en-US" dirty="0"/>
              <a:t>once the sprint goal has been established and sprint execution has begun, no change is permitted that can materially affect the sprint goal.</a:t>
            </a:r>
          </a:p>
          <a:p>
            <a:pPr lvl="1"/>
            <a:r>
              <a:rPr lang="en-US" dirty="0"/>
              <a:t>It’s RULE not LAW</a:t>
            </a:r>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oks15.jpg"/>
          <p:cNvPicPr>
            <a:picLocks noChangeAspect="1"/>
          </p:cNvPicPr>
          <p:nvPr/>
        </p:nvPicPr>
        <p:blipFill>
          <a:blip r:embed="rId2">
            <a:lum bright="82000"/>
          </a:blip>
          <a:stretch>
            <a:fillRect/>
          </a:stretch>
        </p:blipFill>
        <p:spPr>
          <a:xfrm>
            <a:off x="714348" y="282914"/>
            <a:ext cx="7890775" cy="6217920"/>
          </a:xfrm>
          <a:prstGeom prst="rect">
            <a:avLst/>
          </a:prstGeom>
        </p:spPr>
      </p:pic>
      <p:sp>
        <p:nvSpPr>
          <p:cNvPr id="2" name="Title 1">
            <a:extLst>
              <a:ext uri="{FF2B5EF4-FFF2-40B4-BE49-F238E27FC236}">
                <a16:creationId xmlns:a16="http://schemas.microsoft.com/office/drawing/2014/main" id="{14310145-A40C-47BC-A485-8F18BB42139C}"/>
              </a:ext>
            </a:extLst>
          </p:cNvPr>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a:latin typeface="Rockwell" pitchFamily="18" charset="0"/>
              </a:rPr>
              <a:t>Kenneth S. Rubin, </a:t>
            </a:r>
            <a:r>
              <a:rPr lang="en-US" sz="2400">
                <a:solidFill>
                  <a:srgbClr val="FF0000"/>
                </a:solidFill>
                <a:latin typeface="Rockwell" pitchFamily="18" charset="0"/>
              </a:rPr>
              <a:t>Essential Scrum: A Practical Guide to the Most Popular Agile Process</a:t>
            </a:r>
            <a:r>
              <a:rPr lang="en-US" sz="2400">
                <a:latin typeface="Rockwell" pitchFamily="18" charset="0"/>
              </a:rPr>
              <a:t>, 2012, Addison-Wesley </a:t>
            </a:r>
            <a:endParaRPr lang="en-US" sz="2400" dirty="0">
              <a:latin typeface="Rockwell" pitchFamily="18" charset="0"/>
            </a:endParaRP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normAutofit fontScale="85000" lnSpcReduction="20000"/>
          </a:bodyPr>
          <a:lstStyle/>
          <a:p>
            <a:r>
              <a:rPr lang="en-US" dirty="0"/>
              <a:t>Process</a:t>
            </a:r>
          </a:p>
          <a:p>
            <a:pPr lvl="1"/>
            <a:r>
              <a:rPr lang="en-US" dirty="0"/>
              <a:t>The first and most crucial input to sprint planning is a product backlog that has been </a:t>
            </a:r>
            <a:r>
              <a:rPr lang="en-US" i="1" dirty="0">
                <a:solidFill>
                  <a:srgbClr val="FF0000"/>
                </a:solidFill>
              </a:rPr>
              <a:t>groomed</a:t>
            </a:r>
            <a:r>
              <a:rPr lang="en-US" dirty="0"/>
              <a:t> prior to sprint planning so that the topmost items meet the Scrum team’s </a:t>
            </a:r>
            <a:r>
              <a:rPr lang="en-US" i="1" dirty="0">
                <a:solidFill>
                  <a:srgbClr val="FF0000"/>
                </a:solidFill>
              </a:rPr>
              <a:t>definition of ready </a:t>
            </a:r>
          </a:p>
          <a:p>
            <a:pPr lvl="1"/>
            <a:r>
              <a:rPr lang="en-US" dirty="0"/>
              <a:t> 	</a:t>
            </a:r>
          </a:p>
          <a:p>
            <a:pPr lvl="1"/>
            <a:r>
              <a:rPr lang="en-US" dirty="0"/>
              <a:t>Engaged POs also enter having a good idea of what they want the team to deliver by the end of the sprint. </a:t>
            </a:r>
          </a:p>
          <a:p>
            <a:pPr lvl="1"/>
            <a:endParaRPr lang="en-US" dirty="0"/>
          </a:p>
          <a:p>
            <a:pPr lvl="1"/>
            <a:r>
              <a:rPr lang="en-US" dirty="0"/>
              <a:t>They might have a specific set of high-priority product backlog items in mind—“I’d really like to get the top five product backlog items done this sprint”—or they might have a more general notion—“At the end of this sprint I want a typical user to be able to submit a simple keyword query.”</a:t>
            </a:r>
          </a:p>
          <a:p>
            <a:r>
              <a:rPr lang="en-US" dirty="0"/>
              <a:t> </a:t>
            </a:r>
          </a:p>
          <a:p>
            <a:pPr lvl="1"/>
            <a:r>
              <a:rPr lang="en-US" dirty="0"/>
              <a:t>Knowing the sprint </a:t>
            </a:r>
            <a:r>
              <a:rPr lang="en-US" dirty="0">
                <a:solidFill>
                  <a:srgbClr val="FF0000"/>
                </a:solidFill>
              </a:rPr>
              <a:t>goal</a:t>
            </a:r>
            <a:r>
              <a:rPr lang="en-US" dirty="0"/>
              <a:t> helps the team balance competing priorities.</a:t>
            </a:r>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normAutofit fontScale="77500" lnSpcReduction="20000"/>
          </a:bodyPr>
          <a:lstStyle/>
          <a:p>
            <a:r>
              <a:rPr lang="en-US" dirty="0"/>
              <a:t>Inputs</a:t>
            </a:r>
          </a:p>
          <a:p>
            <a:pPr lvl="1"/>
            <a:r>
              <a:rPr lang="en-US" dirty="0"/>
              <a:t>Product backlog </a:t>
            </a:r>
          </a:p>
          <a:p>
            <a:pPr lvl="3"/>
            <a:r>
              <a:rPr lang="en-US" dirty="0"/>
              <a:t>Prior to sprint planning, the topmost product backlog items have been groomed into a ready state.</a:t>
            </a:r>
          </a:p>
          <a:p>
            <a:pPr lvl="3"/>
            <a:endParaRPr lang="en-US" dirty="0"/>
          </a:p>
          <a:p>
            <a:pPr lvl="1"/>
            <a:r>
              <a:rPr lang="en-US" dirty="0"/>
              <a:t>Team velocity </a:t>
            </a:r>
          </a:p>
          <a:p>
            <a:pPr lvl="3"/>
            <a:r>
              <a:rPr lang="en-US" dirty="0"/>
              <a:t>The team’s historical velocity is an indicator of how much work is practical for the team to complete in a sprint.</a:t>
            </a:r>
          </a:p>
          <a:p>
            <a:pPr lvl="3"/>
            <a:endParaRPr lang="en-US" dirty="0"/>
          </a:p>
          <a:p>
            <a:pPr lvl="1"/>
            <a:r>
              <a:rPr lang="en-US" dirty="0"/>
              <a:t>Constraints </a:t>
            </a:r>
          </a:p>
          <a:p>
            <a:pPr lvl="3"/>
            <a:r>
              <a:rPr lang="en-US" dirty="0"/>
              <a:t>Business or technical constraints that could materially affect what the team can deliver are identified.</a:t>
            </a:r>
          </a:p>
          <a:p>
            <a:pPr lvl="3"/>
            <a:endParaRPr lang="en-US" dirty="0"/>
          </a:p>
          <a:p>
            <a:pPr lvl="1"/>
            <a:r>
              <a:rPr lang="en-US" dirty="0"/>
              <a:t>Team capabilities </a:t>
            </a:r>
          </a:p>
          <a:p>
            <a:pPr lvl="3"/>
            <a:r>
              <a:rPr lang="en-US" dirty="0"/>
              <a:t>Capabilities take into account which people are on the team, what skills each team member has, and how available each person will be in the upcoming sprint.</a:t>
            </a:r>
          </a:p>
          <a:p>
            <a:pPr lvl="3"/>
            <a:endParaRPr lang="en-US" dirty="0"/>
          </a:p>
          <a:p>
            <a:pPr lvl="1"/>
            <a:r>
              <a:rPr lang="en-US" dirty="0"/>
              <a:t>Initial sprint goal </a:t>
            </a:r>
          </a:p>
          <a:p>
            <a:pPr lvl="3"/>
            <a:r>
              <a:rPr lang="en-US" dirty="0"/>
              <a:t>This is the business goal the product owner would like to see accomplished during the sprint.</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Sprint Planning Approaches </a:t>
            </a:r>
          </a:p>
        </p:txBody>
      </p:sp>
      <p:sp>
        <p:nvSpPr>
          <p:cNvPr id="6" name="Subtitle 5"/>
          <p:cNvSpPr>
            <a:spLocks noGrp="1"/>
          </p:cNvSpPr>
          <p:nvPr>
            <p:ph type="body" idx="1"/>
          </p:nvPr>
        </p:nvSpPr>
        <p:spPr/>
        <p:txBody>
          <a:bodyPr/>
          <a:lstStyle/>
          <a:p>
            <a:r>
              <a:rPr lang="en-US" dirty="0"/>
              <a:t>Tow Approaches</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Two-Part Sprint Planning…</a:t>
            </a:r>
          </a:p>
        </p:txBody>
      </p:sp>
      <p:sp>
        <p:nvSpPr>
          <p:cNvPr id="3" name="Content Placeholder 2"/>
          <p:cNvSpPr>
            <a:spLocks noGrp="1"/>
          </p:cNvSpPr>
          <p:nvPr>
            <p:ph idx="1"/>
          </p:nvPr>
        </p:nvSpPr>
        <p:spPr/>
        <p:txBody>
          <a:bodyPr>
            <a:normAutofit fontScale="77500" lnSpcReduction="20000"/>
          </a:bodyPr>
          <a:lstStyle/>
          <a:p>
            <a:r>
              <a:rPr lang="en-US" dirty="0"/>
              <a:t>Part I: What Part</a:t>
            </a:r>
          </a:p>
          <a:p>
            <a:pPr lvl="1"/>
            <a:r>
              <a:rPr lang="en-US" dirty="0"/>
              <a:t>During part 1 the development team determines its capacity to complete work and then forecasts the product backlog items that it believes it can deliver by the end of the sprint(ex. 40 story points)</a:t>
            </a:r>
          </a:p>
          <a:p>
            <a:pPr lvl="1"/>
            <a:endParaRPr lang="en-US" dirty="0"/>
          </a:p>
          <a:p>
            <a:pPr lvl="1"/>
            <a:endParaRPr lang="en-US" dirty="0"/>
          </a:p>
          <a:p>
            <a:r>
              <a:rPr lang="en-US" dirty="0"/>
              <a:t> Part II: How Part</a:t>
            </a:r>
          </a:p>
          <a:p>
            <a:pPr lvl="1"/>
            <a:r>
              <a:rPr lang="en-US" dirty="0"/>
              <a:t>During part 2 the team acquires confidence in its ability to complete the items that it forecasted in part 1 by creating a plan. </a:t>
            </a:r>
          </a:p>
          <a:p>
            <a:pPr lvl="1"/>
            <a:endParaRPr lang="en-US" dirty="0"/>
          </a:p>
          <a:p>
            <a:pPr lvl="1"/>
            <a:r>
              <a:rPr lang="en-US" dirty="0"/>
              <a:t>Most teams create this plan by breaking the PO items into a set of tasks and then estimating (in hours) the effort required to complete each task. </a:t>
            </a:r>
          </a:p>
          <a:p>
            <a:pPr lvl="1"/>
            <a:endParaRPr lang="en-US" dirty="0"/>
          </a:p>
          <a:p>
            <a:pPr lvl="1"/>
            <a:r>
              <a:rPr lang="en-US" dirty="0"/>
              <a:t>The team then compares the estimate of task hours against its capacity, in terms of hours, to see if its initial commitment was realistic.</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Two-Part Sprint Planning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7</a:t>
            </a:fld>
            <a:endParaRPr lang="en-US"/>
          </a:p>
        </p:txBody>
      </p:sp>
      <p:pic>
        <p:nvPicPr>
          <p:cNvPr id="2050" name="Picture 2"/>
          <p:cNvPicPr>
            <a:picLocks noChangeAspect="1" noChangeArrowheads="1"/>
          </p:cNvPicPr>
          <p:nvPr/>
        </p:nvPicPr>
        <p:blipFill>
          <a:blip r:embed="rId2"/>
          <a:srcRect/>
          <a:stretch>
            <a:fillRect/>
          </a:stretch>
        </p:blipFill>
        <p:spPr bwMode="auto">
          <a:xfrm>
            <a:off x="671513" y="1285875"/>
            <a:ext cx="7800975" cy="42862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One-Part Sprint Planning…</a:t>
            </a:r>
          </a:p>
        </p:txBody>
      </p:sp>
      <p:sp>
        <p:nvSpPr>
          <p:cNvPr id="3" name="Content Placeholder 2"/>
          <p:cNvSpPr>
            <a:spLocks noGrp="1"/>
          </p:cNvSpPr>
          <p:nvPr>
            <p:ph idx="1"/>
          </p:nvPr>
        </p:nvSpPr>
        <p:spPr/>
        <p:txBody>
          <a:bodyPr>
            <a:normAutofit fontScale="70000" lnSpcReduction="20000"/>
          </a:bodyPr>
          <a:lstStyle/>
          <a:p>
            <a:r>
              <a:rPr lang="en-US" dirty="0"/>
              <a:t>Interleaves selecting an item and acquiring confidence that it can be delivered.</a:t>
            </a:r>
          </a:p>
          <a:p>
            <a:endParaRPr lang="en-US" dirty="0"/>
          </a:p>
          <a:p>
            <a:endParaRPr lang="en-US" dirty="0"/>
          </a:p>
          <a:p>
            <a:r>
              <a:rPr lang="en-US" dirty="0"/>
              <a:t>Using this approach, the development team begins by determining its capacity to complete work. Based on available capacity, the sprint goal may need to be refined. </a:t>
            </a:r>
          </a:p>
          <a:p>
            <a:endParaRPr lang="en-US" dirty="0"/>
          </a:p>
          <a:p>
            <a:endParaRPr lang="en-US" dirty="0"/>
          </a:p>
          <a:p>
            <a:r>
              <a:rPr lang="en-US" dirty="0"/>
              <a:t>Next the team selects a product backlog item and then acquires confidence that the selected item will reasonably fit within the sprint, given other items already included in the team’s evolving commitment. </a:t>
            </a:r>
          </a:p>
          <a:p>
            <a:endParaRPr lang="en-US" dirty="0"/>
          </a:p>
          <a:p>
            <a:endParaRPr lang="en-US" dirty="0"/>
          </a:p>
          <a:p>
            <a:r>
              <a:rPr lang="en-US" dirty="0"/>
              <a:t>This cycle is then repeated until the team is out of capacity to do any more work.  At that point the commitment is finalized and sprint planning is over.</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One-Part Sprint Planning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9</a:t>
            </a:fld>
            <a:endParaRPr lang="en-US"/>
          </a:p>
        </p:txBody>
      </p:sp>
      <p:pic>
        <p:nvPicPr>
          <p:cNvPr id="3074" name="Picture 2"/>
          <p:cNvPicPr>
            <a:picLocks noChangeAspect="1" noChangeArrowheads="1"/>
          </p:cNvPicPr>
          <p:nvPr/>
        </p:nvPicPr>
        <p:blipFill>
          <a:blip r:embed="rId2"/>
          <a:srcRect/>
          <a:stretch>
            <a:fillRect/>
          </a:stretch>
        </p:blipFill>
        <p:spPr bwMode="auto">
          <a:xfrm>
            <a:off x="642910" y="1285860"/>
            <a:ext cx="7839075" cy="48291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9736</TotalTime>
  <Words>1504</Words>
  <Application>Microsoft Office PowerPoint</Application>
  <PresentationFormat>On-screen Show (4:3)</PresentationFormat>
  <Paragraphs>188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Aharoni</vt:lpstr>
      <vt:lpstr>Arial</vt:lpstr>
      <vt:lpstr>Arial Rounded MT Bold</vt:lpstr>
      <vt:lpstr>Calibri</vt:lpstr>
      <vt:lpstr>Rockwell</vt:lpstr>
      <vt:lpstr>Times New Roman</vt:lpstr>
      <vt:lpstr>Verdana</vt:lpstr>
      <vt:lpstr>Wingdings</vt:lpstr>
      <vt:lpstr>Eclipse</vt:lpstr>
      <vt:lpstr>Agile Planning: Step-by-Step Guide</vt:lpstr>
      <vt:lpstr>Sprint Planning Approaches</vt:lpstr>
      <vt:lpstr>Sprint Planning…</vt:lpstr>
      <vt:lpstr>Sprint Planning…</vt:lpstr>
      <vt:lpstr>Sprint Planning Approaches </vt:lpstr>
      <vt:lpstr>Two-Part Sprint Planning…</vt:lpstr>
      <vt:lpstr>Two-Part Sprint Planning</vt:lpstr>
      <vt:lpstr>One-Part Sprint Planning…</vt:lpstr>
      <vt:lpstr>One-Part Sprint Planning</vt:lpstr>
      <vt:lpstr>Team Capacity</vt:lpstr>
      <vt:lpstr>Team Capacity…</vt:lpstr>
      <vt:lpstr>Team Activities during an Sprint…</vt:lpstr>
      <vt:lpstr>Team Activities during an Sprint</vt:lpstr>
      <vt:lpstr>Team Capacity …</vt:lpstr>
      <vt:lpstr>Sample Team Capacity</vt:lpstr>
      <vt:lpstr>Selecting Product Backlog Items</vt:lpstr>
      <vt:lpstr>Selecting Product Backlog Items</vt:lpstr>
      <vt:lpstr>Refine the Sprint Goal</vt:lpstr>
      <vt:lpstr>No Goal-Altering Changes Rule …</vt:lpstr>
      <vt:lpstr>No Goal-Altering Changes Rule …</vt:lpstr>
      <vt:lpstr>No Goal-Altering Changes Rule …</vt:lpstr>
      <vt:lpstr>No Goal-Altering Changes Rule …</vt:lpstr>
      <vt:lpstr>Refine the Sprint Goal </vt:lpstr>
      <vt:lpstr>References</vt:lpstr>
    </vt:vector>
  </TitlesOfParts>
  <Company>Red Fox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dc:title>
  <dc:subject>Creating the Product Backlog</dc:subject>
  <dc:creator>Duncan Kinchen</dc:creator>
  <cp:lastModifiedBy>Yousef Mehrdad</cp:lastModifiedBy>
  <cp:revision>750</cp:revision>
  <dcterms:created xsi:type="dcterms:W3CDTF">2008-02-06T12:25:47Z</dcterms:created>
  <dcterms:modified xsi:type="dcterms:W3CDTF">2021-04-18T23:21:08Z</dcterms:modified>
</cp:coreProperties>
</file>