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6"/>
  </p:notesMasterIdLst>
  <p:handoutMasterIdLst>
    <p:handoutMasterId r:id="rId17"/>
  </p:handoutMasterIdLst>
  <p:sldIdLst>
    <p:sldId id="416" r:id="rId2"/>
    <p:sldId id="508" r:id="rId3"/>
    <p:sldId id="501" r:id="rId4"/>
    <p:sldId id="502" r:id="rId5"/>
    <p:sldId id="503" r:id="rId6"/>
    <p:sldId id="504" r:id="rId7"/>
    <p:sldId id="505" r:id="rId8"/>
    <p:sldId id="510" r:id="rId9"/>
    <p:sldId id="509" r:id="rId10"/>
    <p:sldId id="511" r:id="rId11"/>
    <p:sldId id="513" r:id="rId12"/>
    <p:sldId id="512" r:id="rId13"/>
    <p:sldId id="514" r:id="rId14"/>
    <p:sldId id="426" r:id="rId15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52CE"/>
    <a:srgbClr val="FF0066"/>
    <a:srgbClr val="66FF66"/>
    <a:srgbClr val="669900"/>
    <a:srgbClr val="6540C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38889" autoAdjust="0"/>
  </p:normalViewPr>
  <p:slideViewPr>
    <p:cSldViewPr>
      <p:cViewPr varScale="1">
        <p:scale>
          <a:sx n="86" d="100"/>
          <a:sy n="86" d="100"/>
        </p:scale>
        <p:origin x="12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sef" userId="f4077830-ab03-4106-8b2a-714ed78f8412" providerId="ADAL" clId="{DD74FF4D-155F-4B14-9236-55BA994F2599}"/>
    <pc:docChg chg="custSel modSld">
      <pc:chgData name="Yousef" userId="f4077830-ab03-4106-8b2a-714ed78f8412" providerId="ADAL" clId="{DD74FF4D-155F-4B14-9236-55BA994F2599}" dt="2021-03-09T06:07:34.391" v="9" actId="20577"/>
      <pc:docMkLst>
        <pc:docMk/>
      </pc:docMkLst>
      <pc:sldChg chg="modSp mod">
        <pc:chgData name="Yousef" userId="f4077830-ab03-4106-8b2a-714ed78f8412" providerId="ADAL" clId="{DD74FF4D-155F-4B14-9236-55BA994F2599}" dt="2021-03-09T06:07:34.391" v="9" actId="20577"/>
        <pc:sldMkLst>
          <pc:docMk/>
          <pc:sldMk cId="0" sldId="416"/>
        </pc:sldMkLst>
        <pc:spChg chg="mod">
          <ac:chgData name="Yousef" userId="f4077830-ab03-4106-8b2a-714ed78f8412" providerId="ADAL" clId="{DD74FF4D-155F-4B14-9236-55BA994F2599}" dt="2021-03-09T06:07:34.391" v="9" actId="20577"/>
          <ac:spMkLst>
            <pc:docMk/>
            <pc:sldMk cId="0" sldId="416"/>
            <ac:spMk id="4" creationId="{00000000-0000-0000-0000-000000000000}"/>
          </ac:spMkLst>
        </pc:spChg>
      </pc:sldChg>
    </pc:docChg>
  </pc:docChgLst>
  <pc:docChgLst>
    <pc:chgData name="Yousef" userId="f4077830-ab03-4106-8b2a-714ed78f8412" providerId="ADAL" clId="{C15B5868-802A-4EA1-9261-0D53F9B225EB}"/>
    <pc:docChg chg="delSld">
      <pc:chgData name="Yousef" userId="f4077830-ab03-4106-8b2a-714ed78f8412" providerId="ADAL" clId="{C15B5868-802A-4EA1-9261-0D53F9B225EB}" dt="2021-03-09T06:02:48.334" v="6" actId="47"/>
      <pc:docMkLst>
        <pc:docMk/>
      </pc:docMkLst>
      <pc:sldChg chg="del">
        <pc:chgData name="Yousef" userId="f4077830-ab03-4106-8b2a-714ed78f8412" providerId="ADAL" clId="{C15B5868-802A-4EA1-9261-0D53F9B225EB}" dt="2021-03-09T06:01:21.040" v="1" actId="47"/>
        <pc:sldMkLst>
          <pc:docMk/>
          <pc:sldMk cId="0" sldId="497"/>
        </pc:sldMkLst>
      </pc:sldChg>
      <pc:sldChg chg="del">
        <pc:chgData name="Yousef" userId="f4077830-ab03-4106-8b2a-714ed78f8412" providerId="ADAL" clId="{C15B5868-802A-4EA1-9261-0D53F9B225EB}" dt="2021-03-09T06:01:21.862" v="2" actId="47"/>
        <pc:sldMkLst>
          <pc:docMk/>
          <pc:sldMk cId="0" sldId="498"/>
        </pc:sldMkLst>
      </pc:sldChg>
      <pc:sldChg chg="del">
        <pc:chgData name="Yousef" userId="f4077830-ab03-4106-8b2a-714ed78f8412" providerId="ADAL" clId="{C15B5868-802A-4EA1-9261-0D53F9B225EB}" dt="2021-03-09T06:01:27.291" v="5" actId="47"/>
        <pc:sldMkLst>
          <pc:docMk/>
          <pc:sldMk cId="0" sldId="500"/>
        </pc:sldMkLst>
      </pc:sldChg>
      <pc:sldChg chg="del">
        <pc:chgData name="Yousef" userId="f4077830-ab03-4106-8b2a-714ed78f8412" providerId="ADAL" clId="{C15B5868-802A-4EA1-9261-0D53F9B225EB}" dt="2021-03-09T06:02:48.334" v="6" actId="47"/>
        <pc:sldMkLst>
          <pc:docMk/>
          <pc:sldMk cId="0" sldId="506"/>
        </pc:sldMkLst>
      </pc:sldChg>
      <pc:sldChg chg="del">
        <pc:chgData name="Yousef" userId="f4077830-ab03-4106-8b2a-714ed78f8412" providerId="ADAL" clId="{C15B5868-802A-4EA1-9261-0D53F9B225EB}" dt="2021-03-09T06:01:26.106" v="4" actId="47"/>
        <pc:sldMkLst>
          <pc:docMk/>
          <pc:sldMk cId="0" sldId="507"/>
        </pc:sldMkLst>
      </pc:sldChg>
      <pc:sldChg chg="del">
        <pc:chgData name="Yousef" userId="f4077830-ab03-4106-8b2a-714ed78f8412" providerId="ADAL" clId="{C15B5868-802A-4EA1-9261-0D53F9B225EB}" dt="2021-03-09T06:01:22.511" v="3" actId="47"/>
        <pc:sldMkLst>
          <pc:docMk/>
          <pc:sldMk cId="4281151611" sldId="516"/>
        </pc:sldMkLst>
      </pc:sldChg>
      <pc:sldChg chg="del">
        <pc:chgData name="Yousef" userId="f4077830-ab03-4106-8b2a-714ed78f8412" providerId="ADAL" clId="{C15B5868-802A-4EA1-9261-0D53F9B225EB}" dt="2021-03-09T06:01:19.552" v="0" actId="47"/>
        <pc:sldMkLst>
          <pc:docMk/>
          <pc:sldMk cId="4035425391" sldId="5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E53AA46-B398-41CE-969F-939B99E1A41B}" type="datetimeFigureOut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EFCF58B-0642-45AE-A9C1-68996BA6F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63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9B7E0FA-58D1-42A7-A4AC-A307908B680F}" type="datetimeFigureOut">
              <a:rPr lang="en-US"/>
              <a:pPr>
                <a:defRPr/>
              </a:pPr>
              <a:t>4/18/2021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98500" y="4410075"/>
            <a:ext cx="55880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2F3B6BC-12C1-40BB-91C6-8F53A06752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447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figure, three different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burndown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lines are superimposed to illustrate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 situations. When the trend line intersects the horizontal axis close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of the sprint duration, we can infer that we’re in reasonable shape (“On time”).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it lands significantly to the left, we should probably take a look to see if we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safely take on additional work (“Early”). But when it lands significantly to the right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(“Late”), that raises a flag that we’re not proceeding at the expected pace or that we’ve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taken on too much work (or both!). When that happens, we should dig deeper to see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what’s behind the data and what, if anything, needs to be done. By projecting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trend lines, we have another important set of data that adds to our knowledge of how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managing flow within our sprint.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F3B6BC-12C1-40BB-91C6-8F53A0675275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rgbClr val="92D05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450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191CC-47A8-477F-A708-17E498618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217BE6D-ADBB-4087-8C81-977B32C83945}" type="datetime1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9D767-52E3-4081-AE00-9352440E7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1B7B6-EA7E-4597-8CCF-73311C6C6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EB653-C5BA-4D3A-AEE5-1E69B8DAB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3E063-7E50-4F4A-A5E0-40ECE259F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48" y="1142984"/>
            <a:ext cx="3857652" cy="5286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8" y="1071546"/>
            <a:ext cx="4010028" cy="535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05D7F-6432-4636-B44E-ACEA272B2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9CF18-A0C3-4CC9-B578-D2B968AA0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7A504-D61D-43D4-BA23-8C8EE55E6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8B759-5839-48D7-8C0B-1285AE95D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C1C49-0F64-4442-9EBD-B87BF80A6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5CE7-F84A-44FC-AA84-6023C3D54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2274550" cy="3810000"/>
            <a:chOff x="-2040" y="0"/>
            <a:chExt cx="7732" cy="2400"/>
          </a:xfrm>
        </p:grpSpPr>
        <p:sp>
          <p:nvSpPr>
            <p:cNvPr id="44035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rgbClr val="6D52C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4036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rgbClr val="FF00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450" y="630"/>
              <a:ext cx="52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71438"/>
            <a:ext cx="84296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143000"/>
            <a:ext cx="828675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0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90F8376A-0CA2-4CE2-9AA8-CD1217DD2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10" r:id="rId10"/>
    <p:sldLayoutId id="214748390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985838"/>
            <a:ext cx="7998470" cy="144462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Arial Rounded MT Bold" pitchFamily="34" charset="0"/>
              </a:rPr>
              <a:t>Agile Planning: Step-by-Step Guide</a:t>
            </a:r>
            <a:endParaRPr lang="fa-IR" sz="2800" dirty="0">
              <a:latin typeface="Arial Rounded MT Bol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latin typeface="Arial Rounded MT Bold" pitchFamily="34" charset="0"/>
              </a:rPr>
              <a:t>Advanced Sprint Execution</a:t>
            </a:r>
            <a:br>
              <a:rPr lang="en-US" sz="3200" dirty="0">
                <a:latin typeface="Arial Rounded MT Bold" pitchFamily="34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err="1"/>
              <a:t>Burndown</a:t>
            </a:r>
            <a:r>
              <a:rPr lang="en-US" dirty="0"/>
              <a:t> Chart…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Usage</a:t>
            </a:r>
          </a:p>
          <a:p>
            <a:pPr lvl="1"/>
            <a:r>
              <a:rPr lang="en-US" dirty="0"/>
              <a:t>Each day during sprint execution team members update the estimate of how much effort remains for each uncompleted task. </a:t>
            </a:r>
          </a:p>
          <a:p>
            <a:pPr lvl="1"/>
            <a:r>
              <a:rPr lang="en-US" dirty="0"/>
              <a:t>We could create a table to visualize this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786058"/>
            <a:ext cx="7863840" cy="395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err="1"/>
              <a:t>Burndown</a:t>
            </a:r>
            <a:r>
              <a:rPr lang="en-US" dirty="0"/>
              <a:t>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65956"/>
            <a:ext cx="6668843" cy="466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err="1"/>
              <a:t>Burndown</a:t>
            </a:r>
            <a:r>
              <a:rPr lang="en-US" dirty="0"/>
              <a:t> Chart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571612"/>
            <a:ext cx="6261221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err="1"/>
              <a:t>Burnup</a:t>
            </a:r>
            <a:r>
              <a:rPr lang="en-US" dirty="0"/>
              <a:t>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428736"/>
            <a:ext cx="55626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oks15.jpg"/>
          <p:cNvPicPr>
            <a:picLocks noChangeAspect="1"/>
          </p:cNvPicPr>
          <p:nvPr/>
        </p:nvPicPr>
        <p:blipFill>
          <a:blip r:embed="rId2">
            <a:lum bright="82000"/>
          </a:blip>
          <a:stretch>
            <a:fillRect/>
          </a:stretch>
        </p:blipFill>
        <p:spPr>
          <a:xfrm>
            <a:off x="714348" y="282914"/>
            <a:ext cx="7890775" cy="6217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310145-A40C-47BC-A485-8F18BB42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Rockwell" pitchFamily="18" charset="0"/>
              </a:rPr>
              <a:t>Kenneth S. Rubin, </a:t>
            </a:r>
            <a:r>
              <a:rPr lang="en-US" sz="2400">
                <a:solidFill>
                  <a:srgbClr val="FF0000"/>
                </a:solidFill>
                <a:latin typeface="Rockwell" pitchFamily="18" charset="0"/>
              </a:rPr>
              <a:t>Essential Scrum: A Practical Guide to the Most Popular Agile Process</a:t>
            </a:r>
            <a:r>
              <a:rPr lang="en-US" sz="2400">
                <a:latin typeface="Rockwell" pitchFamily="18" charset="0"/>
              </a:rPr>
              <a:t>, 2012, Addison-Wesley </a:t>
            </a:r>
            <a:endParaRPr lang="en-US" sz="2400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Flow Management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CCFF4F-CD55-4771-BE98-BE4817B53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the team’s responsibility to manage the flow of work during sprint execution to meet the sprint goal. </a:t>
            </a:r>
          </a:p>
          <a:p>
            <a:endParaRPr lang="en-US" dirty="0"/>
          </a:p>
          <a:p>
            <a:r>
              <a:rPr lang="en-US" dirty="0"/>
              <a:t>It must make decisions such as </a:t>
            </a:r>
          </a:p>
          <a:p>
            <a:pPr lvl="1"/>
            <a:r>
              <a:rPr lang="en-US" dirty="0"/>
              <a:t>how much work the team should do in parallel, </a:t>
            </a:r>
          </a:p>
          <a:p>
            <a:pPr lvl="1"/>
            <a:r>
              <a:rPr lang="en-US" dirty="0"/>
              <a:t>when work should begin on a specific item, </a:t>
            </a:r>
          </a:p>
          <a:p>
            <a:pPr lvl="1"/>
            <a:r>
              <a:rPr lang="en-US" dirty="0"/>
              <a:t>how the task-level work should be organized, </a:t>
            </a:r>
          </a:p>
          <a:p>
            <a:pPr lvl="1"/>
            <a:r>
              <a:rPr lang="en-US" dirty="0"/>
              <a:t>what work needs to be done, </a:t>
            </a:r>
          </a:p>
          <a:p>
            <a:pPr lvl="1"/>
            <a:r>
              <a:rPr lang="en-US" dirty="0"/>
              <a:t>who should do the 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Work and Swarming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285860"/>
            <a:ext cx="54197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Work to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Which Work to Start</a:t>
            </a:r>
          </a:p>
          <a:p>
            <a:pPr lvl="1"/>
            <a:r>
              <a:rPr lang="en-US" dirty="0"/>
              <a:t>Next highest priority sprint backlog item</a:t>
            </a:r>
          </a:p>
          <a:p>
            <a:pPr lvl="2"/>
            <a:r>
              <a:rPr lang="en-US" dirty="0"/>
              <a:t>The simplest way to select the next product backlog item is to </a:t>
            </a:r>
            <a:r>
              <a:rPr lang="en-US" sz="2100" b="1" i="1" dirty="0"/>
              <a:t>choose the next highest-priority item</a:t>
            </a:r>
            <a:r>
              <a:rPr lang="en-US" dirty="0"/>
              <a:t> as specified by the product owner (via the item’s position in the product backlog)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any items not completed during the sprint must be of lower priority than the ones that are completed.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won’t always work</a:t>
            </a:r>
          </a:p>
          <a:p>
            <a:pPr lvl="2"/>
            <a:r>
              <a:rPr lang="en-US" dirty="0"/>
              <a:t>because technical dependencies or skills capacity constraints might dictate that items be selected in a different order.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The development team needs the ability to opportunistically make this selection as it sees fit.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Does the Work?...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T-Shaped Skills</a:t>
            </a:r>
          </a:p>
          <a:p>
            <a:pPr lvl="1"/>
            <a:r>
              <a:rPr lang="en-US" dirty="0"/>
              <a:t>Flexible development teams are composed of members with T-shaped skills</a:t>
            </a:r>
          </a:p>
          <a:p>
            <a:pPr lvl="1"/>
            <a:r>
              <a:rPr lang="en-US" dirty="0"/>
              <a:t>It’s unrealistic to believe that every person on a team could work on every task.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Managers should focus on forming teams that have the best set of T-shaped skills that are possible with available personnel! (how?!)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3160" y="2214554"/>
            <a:ext cx="3047732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Does the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Who should work on each task? </a:t>
            </a:r>
          </a:p>
          <a:p>
            <a:pPr lvl="1"/>
            <a:r>
              <a:rPr lang="en-US" dirty="0"/>
              <a:t>the person best able to quickly and correctly get it done. </a:t>
            </a:r>
          </a:p>
          <a:p>
            <a:pPr lvl="1"/>
            <a:endParaRPr lang="en-US" dirty="0"/>
          </a:p>
          <a:p>
            <a:r>
              <a:rPr lang="en-US" dirty="0"/>
              <a:t>What if that person is unavailable? </a:t>
            </a:r>
          </a:p>
          <a:p>
            <a:pPr lvl="1"/>
            <a:r>
              <a:rPr lang="en-US" dirty="0"/>
              <a:t>Perhaps she is already working on another, more important task, or maybe she is out sick and the task needs to get done immediately.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it’s the collective responsibility of the team members to consider factors and make a good choice.</a:t>
            </a:r>
          </a:p>
          <a:p>
            <a:endParaRPr lang="en-US" dirty="0"/>
          </a:p>
          <a:p>
            <a:r>
              <a:rPr lang="en-US" dirty="0"/>
              <a:t>When team members have T-shaped skills, </a:t>
            </a:r>
          </a:p>
          <a:p>
            <a:pPr lvl="1"/>
            <a:r>
              <a:rPr lang="en-US" dirty="0"/>
              <a:t>several people on the team have the ability to work on each task. </a:t>
            </a:r>
          </a:p>
          <a:p>
            <a:pPr lvl="1"/>
            <a:r>
              <a:rPr lang="en-US" dirty="0"/>
              <a:t>When some skills overlap among team members, the team can swarm people to the tasks that are inhibiting the flow of a product backlog item through sprint execution, making the team more efficient.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61D69F-7C1F-43BA-B20E-2F29C497B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357298"/>
            <a:ext cx="7132320" cy="466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9694</TotalTime>
  <Words>619</Words>
  <Application>Microsoft Office PowerPoint</Application>
  <PresentationFormat>On-screen Show (4:3)</PresentationFormat>
  <Paragraphs>97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Aharoni</vt:lpstr>
      <vt:lpstr>Arial</vt:lpstr>
      <vt:lpstr>Arial Rounded MT Bold</vt:lpstr>
      <vt:lpstr>Calibri</vt:lpstr>
      <vt:lpstr>Rockwell</vt:lpstr>
      <vt:lpstr>Times New Roman</vt:lpstr>
      <vt:lpstr>Verdana</vt:lpstr>
      <vt:lpstr>Wingdings</vt:lpstr>
      <vt:lpstr>Eclipse</vt:lpstr>
      <vt:lpstr>Agile Planning: Step-by-Step Guide</vt:lpstr>
      <vt:lpstr>Flow Management</vt:lpstr>
      <vt:lpstr>Flow Management</vt:lpstr>
      <vt:lpstr>Parallel Work and Swarming</vt:lpstr>
      <vt:lpstr>Which Work to Start</vt:lpstr>
      <vt:lpstr>Who Does the Work?...</vt:lpstr>
      <vt:lpstr>Who Does the Work?</vt:lpstr>
      <vt:lpstr>Communicating</vt:lpstr>
      <vt:lpstr>Task Board</vt:lpstr>
      <vt:lpstr>Sprint Burndown Chart…</vt:lpstr>
      <vt:lpstr>Sprint Burndown Chart</vt:lpstr>
      <vt:lpstr>Sprint Burndown Chart …</vt:lpstr>
      <vt:lpstr>Sprint Burnup Chart</vt:lpstr>
      <vt:lpstr>References</vt:lpstr>
    </vt:vector>
  </TitlesOfParts>
  <Company>Red Fox Consulting,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Requirements</dc:title>
  <dc:subject>Creating the Product Backlog</dc:subject>
  <dc:creator>Duncan Kinchen</dc:creator>
  <cp:lastModifiedBy>Yousef Mehrdad</cp:lastModifiedBy>
  <cp:revision>749</cp:revision>
  <dcterms:created xsi:type="dcterms:W3CDTF">2008-02-06T12:25:47Z</dcterms:created>
  <dcterms:modified xsi:type="dcterms:W3CDTF">2021-04-18T23:20:22Z</dcterms:modified>
</cp:coreProperties>
</file>