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57A74-1E3F-4EA2-A7F2-1531B6B6C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AD171-5902-4C6A-AB82-5317F0A71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D5262-E816-4BD0-93CB-532E7DEF7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F954-42DA-4EFC-B09B-C424A4E8CF01}" type="datetimeFigureOut">
              <a:rPr lang="en-CA" smtClean="0"/>
              <a:t>21-Nov-2021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AC667-5BF4-41F4-9DB3-F34BECC0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9831C-0939-4F8B-8DD9-C62F72D7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0957-978F-4AB8-9C4D-97B995397A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963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84454-D7FB-4078-B17A-348E9DC7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0AE23-9088-42E6-957C-61A6D5AEF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86F68-E369-453C-A7A9-FF22E38C7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F954-42DA-4EFC-B09B-C424A4E8CF01}" type="datetimeFigureOut">
              <a:rPr lang="en-CA" smtClean="0"/>
              <a:t>21-Nov-2021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7CBEC-B9C6-4B06-A2E1-EDE19EBFF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998BC-F670-4D59-8466-6E13CA03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0957-978F-4AB8-9C4D-97B995397A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07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88A0AB-0759-4F87-926C-CA0E75A37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63EA8-95A9-4CDC-859D-E4B21DC21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A3942-5139-4C03-B51E-E44A3A1A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F954-42DA-4EFC-B09B-C424A4E8CF01}" type="datetimeFigureOut">
              <a:rPr lang="en-CA" smtClean="0"/>
              <a:t>21-Nov-2021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27173-14AD-449C-A279-FD2AB912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05646-D59A-445B-A18E-BD8F3890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0957-978F-4AB8-9C4D-97B995397A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54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4B77-116C-4948-9E82-7522F298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7D649-A837-4906-8508-F52987EC7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BF7CA-B553-4C21-AB58-3CE448777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F954-42DA-4EFC-B09B-C424A4E8CF01}" type="datetimeFigureOut">
              <a:rPr lang="en-CA" smtClean="0"/>
              <a:t>21-Nov-2021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395A9-9235-4300-900F-6FA6C614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C78DE-9DC0-48ED-8B41-E52FA3C7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0957-978F-4AB8-9C4D-97B995397A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758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472F7-EDDC-4C40-B9F1-1DE4A8349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E443E-7091-4602-A76B-EE699E031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823DA-C215-4032-B968-40002FD5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F954-42DA-4EFC-B09B-C424A4E8CF01}" type="datetimeFigureOut">
              <a:rPr lang="en-CA" smtClean="0"/>
              <a:t>21-Nov-2021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6F25A-2032-42C0-99DB-64908143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DD56B-BEF0-4AB0-84DD-C346BB4A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0957-978F-4AB8-9C4D-97B995397A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308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5D257-2D53-485F-AD68-C7BDF55C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1221D-2C30-4D1E-9513-036E10954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17638-3359-4611-B26A-769C3642A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B732B-D5F8-4BEF-BCAF-014C94AB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F954-42DA-4EFC-B09B-C424A4E8CF01}" type="datetimeFigureOut">
              <a:rPr lang="en-CA" smtClean="0"/>
              <a:t>21-Nov-2021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7DE69-89A4-4529-B641-B62E00C26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A5F19-5927-4CD8-8E97-CBBFB7E4C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0957-978F-4AB8-9C4D-97B995397A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149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2B21-5C98-474B-ABCE-66B0D00FE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553D1-1B77-4C5F-AB9C-B5AEB030C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FE16D-C256-4C82-BD70-0B209BC62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127DE0-F6D2-477F-ADC1-A8510D8E1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724F6-90F2-4A85-9448-63FBAE9E0B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1EBCEC-3FB2-4533-BE7B-77FCF1EF0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F954-42DA-4EFC-B09B-C424A4E8CF01}" type="datetimeFigureOut">
              <a:rPr lang="en-CA" smtClean="0"/>
              <a:t>21-Nov-2021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3E812-09BB-4B83-B6F2-BE3BD3085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7F22D6-40A8-4514-BF3A-F2C87BC2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0957-978F-4AB8-9C4D-97B995397A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316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C40E-8845-4180-AE62-7728AC7C0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B67E3A-DB1B-40C7-A84D-B49797C1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F954-42DA-4EFC-B09B-C424A4E8CF01}" type="datetimeFigureOut">
              <a:rPr lang="en-CA" smtClean="0"/>
              <a:t>21-Nov-2021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2128A-E9C5-43E5-A35C-52EA1992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4800A3-7364-48E6-B41B-783AFFED5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0957-978F-4AB8-9C4D-97B995397A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382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452CC6-3A2D-455B-9581-1AC93B29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F954-42DA-4EFC-B09B-C424A4E8CF01}" type="datetimeFigureOut">
              <a:rPr lang="en-CA" smtClean="0"/>
              <a:t>21-Nov-2021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9D341F-77AC-40F5-A8BD-3414FB2BF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E2593-7904-43DE-8AFA-2507C563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0957-978F-4AB8-9C4D-97B995397A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44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BA9E4-13D4-4F07-AAAF-47374AE3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17C01-16D0-4C4E-9019-B6AEE07BF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CCE58-15DD-417A-A7FB-E4CFD9124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B5AA1-C731-4307-B48A-AF9CB285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F954-42DA-4EFC-B09B-C424A4E8CF01}" type="datetimeFigureOut">
              <a:rPr lang="en-CA" smtClean="0"/>
              <a:t>21-Nov-2021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F5F31-5E5A-4D5B-A446-281863FF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3D0D4-F577-40B2-BFA5-A0A62885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0957-978F-4AB8-9C4D-97B995397A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71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00C6-87BC-4050-B9FE-EBF9A72B8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DCA67-812E-4223-9396-FC85FC77F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73AAE-B168-49A1-B68E-D1C25A8EA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53B13-8682-4CA3-90AB-3C28FEA1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F954-42DA-4EFC-B09B-C424A4E8CF01}" type="datetimeFigureOut">
              <a:rPr lang="en-CA" smtClean="0"/>
              <a:t>21-Nov-2021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BA1A8-7921-4A2D-B5D1-FFDDBA7C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4DB96-9BA4-4B9B-A8BD-275490AF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0957-978F-4AB8-9C4D-97B995397A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403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6F331-46F2-4EC8-9E38-54EF202A4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E261F-5492-4A09-A4BC-B31F6DBFA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0376D-1BDB-4DCA-8B1C-3F7B6FC79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FF954-42DA-4EFC-B09B-C424A4E8CF01}" type="datetimeFigureOut">
              <a:rPr lang="en-CA" smtClean="0"/>
              <a:t>21-Nov-2021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34411-7492-43B0-ABEB-01E1A2C66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A1820-E704-4E56-AF20-D35CCFF51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80957-978F-4AB8-9C4D-97B995397A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6583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12246-5506-4AAF-9DEE-CC64A823A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2838"/>
            <a:ext cx="9144000" cy="2387600"/>
          </a:xfrm>
        </p:spPr>
        <p:txBody>
          <a:bodyPr/>
          <a:lstStyle/>
          <a:p>
            <a:r>
              <a:rPr lang="en-CA" dirty="0">
                <a:latin typeface="Consolas" panose="020B0609020204030204" pitchFamily="49" charset="0"/>
              </a:rPr>
              <a:t>ENSF 608 – Fall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18EB2-F473-49D7-A1C7-9FADFD5EC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2513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Lab 4 – Friday, November 26</a:t>
            </a:r>
            <a:endParaRPr lang="en-CA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7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F72C-06D3-4B14-AEC3-7CB6F5B2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Consolas" panose="020B0609020204030204" pitchFamily="49" charset="0"/>
              </a:rPr>
              <a:t>Questions 1 to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337AF-E024-40A3-B628-DE2C39D5B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π</a:t>
            </a:r>
            <a:r>
              <a:rPr lang="en-CA" sz="1800" baseline="-250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FName, </a:t>
            </a:r>
            <a:r>
              <a:rPr lang="en-CA" sz="1800" baseline="-25000" dirty="0" err="1">
                <a:effectLst/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LName</a:t>
            </a: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 (PARTICIPANT)</a:t>
            </a:r>
          </a:p>
          <a:p>
            <a:pPr marL="342900" indent="-342900">
              <a:buFont typeface="+mj-lt"/>
              <a:buAutoNum type="arabicPeriod"/>
            </a:pPr>
            <a:endParaRPr lang="en-CA" sz="1800" dirty="0">
              <a:latin typeface="Consolas" panose="020B0609020204030204" pitchFamily="49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π</a:t>
            </a:r>
            <a:r>
              <a:rPr lang="en-CA" sz="1800" baseline="-25000" dirty="0" err="1">
                <a:effectLst/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OlympicID</a:t>
            </a: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 (</a:t>
            </a:r>
            <a:r>
              <a:rPr lang="en-CA" sz="1800" dirty="0" err="1">
                <a:effectLst/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σ</a:t>
            </a:r>
            <a:r>
              <a:rPr lang="en-CA" sz="1800" baseline="-25000" dirty="0" err="1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Sex</a:t>
            </a:r>
            <a:r>
              <a:rPr lang="en-CA" sz="1800" baseline="-250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='M' AND </a:t>
            </a:r>
            <a:r>
              <a:rPr lang="en-CA" sz="1800" baseline="-25000" dirty="0" err="1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FirstGames</a:t>
            </a:r>
            <a:r>
              <a:rPr lang="en-CA" sz="1800" baseline="-250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='Rio 2016'</a:t>
            </a: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 (ATHLETE))</a:t>
            </a:r>
          </a:p>
          <a:p>
            <a:pPr marL="342900" indent="-342900">
              <a:buFont typeface="+mj-lt"/>
              <a:buAutoNum type="arabicPeriod"/>
            </a:pPr>
            <a:endParaRPr lang="en-CA" sz="1800" dirty="0">
              <a:latin typeface="Consolas" panose="020B0609020204030204" pitchFamily="49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l-GR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π</a:t>
            </a:r>
            <a:r>
              <a:rPr lang="en-CA" sz="1800" baseline="-250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Country, </a:t>
            </a:r>
            <a:r>
              <a:rPr lang="en-CA" sz="1800" baseline="-25000" dirty="0" err="1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LName</a:t>
            </a:r>
            <a:r>
              <a:rPr lang="en-CA" sz="1800" baseline="-250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CA" sz="1800" baseline="-25000" dirty="0" err="1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BirthYear</a:t>
            </a:r>
            <a:r>
              <a:rPr lang="en-CA" sz="1800" baseline="-250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(PARTICIPANT </a:t>
            </a: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Cambria Math" panose="02040503050406030204" pitchFamily="18" charset="0"/>
              </a:rPr>
              <a:t>⋈</a:t>
            </a:r>
            <a:r>
              <a:rPr lang="en-CA" sz="1800" baseline="-25000" dirty="0" err="1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P.OlympicID</a:t>
            </a:r>
            <a:r>
              <a:rPr lang="en-CA" sz="1800" baseline="-250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CA" sz="1800" baseline="-25000" dirty="0" err="1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A.OlympicID</a:t>
            </a: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 ATHLETE)</a:t>
            </a:r>
          </a:p>
          <a:p>
            <a:pPr marL="342900" indent="-342900">
              <a:buFont typeface="+mj-lt"/>
              <a:buAutoNum type="arabicPeriod"/>
            </a:pPr>
            <a:endParaRPr lang="en-CA" sz="1800" dirty="0">
              <a:effectLst/>
              <a:latin typeface="Consolas" panose="020B0609020204030204" pitchFamily="49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l-GR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π</a:t>
            </a:r>
            <a:r>
              <a:rPr lang="en-CA" sz="1800" baseline="-250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FName, Country </a:t>
            </a: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CA" sz="1800" dirty="0" err="1">
                <a:effectLst/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σ</a:t>
            </a:r>
            <a:r>
              <a:rPr lang="en-CA" sz="1800" baseline="-25000" dirty="0" err="1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Orientation</a:t>
            </a:r>
            <a:r>
              <a:rPr lang="en-CA" sz="1800" baseline="-250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='Complete'</a:t>
            </a: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 (PARTICIPANT </a:t>
            </a: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Cambria Math" panose="02040503050406030204" pitchFamily="18" charset="0"/>
              </a:rPr>
              <a:t>⋈</a:t>
            </a:r>
            <a:r>
              <a:rPr lang="en-CA" sz="1800" baseline="-25000" dirty="0" err="1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P.OlympicID</a:t>
            </a:r>
            <a:r>
              <a:rPr lang="en-CA" sz="1800" baseline="-250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CA" sz="1800" baseline="-25000" dirty="0" err="1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C.OlympicID</a:t>
            </a: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 COACH))</a:t>
            </a:r>
          </a:p>
          <a:p>
            <a:pPr marL="342900" indent="-342900">
              <a:buFont typeface="+mj-lt"/>
              <a:buAutoNum type="arabicPeriod"/>
            </a:pPr>
            <a:endParaRPr lang="en-CA" sz="1800" dirty="0">
              <a:effectLst/>
              <a:latin typeface="Consolas" panose="020B0609020204030204" pitchFamily="49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BRONZE_MEDALISTS ← π</a:t>
            </a:r>
            <a:r>
              <a:rPr lang="en-CA" sz="1800" baseline="-250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Olympian</a:t>
            </a: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 (</a:t>
            </a:r>
            <a:r>
              <a:rPr lang="en-CA" sz="1800" dirty="0" err="1">
                <a:effectLst/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σ</a:t>
            </a:r>
            <a:r>
              <a:rPr lang="en-CA" sz="1800" baseline="-25000" dirty="0" err="1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Medal</a:t>
            </a:r>
            <a:r>
              <a:rPr lang="en-CA" sz="1800" baseline="-25000" dirty="0"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='Bronze'</a:t>
            </a: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 (INDIVIDUAL_RESULTS))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   </a:t>
            </a: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RESULT </a:t>
            </a: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← </a:t>
            </a:r>
            <a:r>
              <a:rPr lang="el-GR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π</a:t>
            </a:r>
            <a:r>
              <a:rPr lang="en-CA" sz="1800" baseline="-25000" dirty="0" err="1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FirstGames</a:t>
            </a:r>
            <a:r>
              <a:rPr lang="en-CA" sz="1800" baseline="-250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(ATHLETE </a:t>
            </a: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Cambria Math" panose="02040503050406030204" pitchFamily="18" charset="0"/>
              </a:rPr>
              <a:t>⋈</a:t>
            </a:r>
            <a:r>
              <a:rPr lang="en-CA" sz="1800" baseline="-25000" dirty="0" err="1"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CA" sz="1800" baseline="-25000" dirty="0" err="1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.OlympicID</a:t>
            </a:r>
            <a:r>
              <a:rPr lang="en-CA" sz="1800" baseline="-250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CA" sz="1800" baseline="-25000" dirty="0" err="1"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CA" sz="1800" baseline="-25000" dirty="0" err="1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.Olympian</a:t>
            </a: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 BRONZE_MEDALISTS)</a:t>
            </a:r>
          </a:p>
          <a:p>
            <a:pPr marL="0" indent="0">
              <a:buNone/>
            </a:pPr>
            <a:endParaRPr lang="en-CA" sz="1800" dirty="0">
              <a:latin typeface="Consolas" panose="020B0609020204030204" pitchFamily="49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1800" dirty="0">
              <a:effectLst/>
              <a:latin typeface="Consolas" panose="020B0609020204030204" pitchFamily="49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1800" dirty="0">
              <a:effectLst/>
              <a:latin typeface="Consolas" panose="020B0609020204030204" pitchFamily="49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endParaRPr lang="en-CA" sz="1800" dirty="0">
              <a:effectLst/>
              <a:latin typeface="Consolas" panose="020B0609020204030204" pitchFamily="49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endParaRPr lang="en-CA" sz="1800" dirty="0">
              <a:latin typeface="Consolas" panose="020B0609020204030204" pitchFamily="49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58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9D34-C08A-4E70-8794-01EE659B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Consolas" panose="020B0609020204030204" pitchFamily="49" charset="0"/>
              </a:rPr>
              <a:t>Questions 6 to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95291-D32D-4357-AFDD-F3DDD5A11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1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6. INDIVIDUAL_GOLD ← π</a:t>
            </a:r>
            <a:r>
              <a:rPr lang="en-CA" sz="1800" baseline="-250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Olympian</a:t>
            </a: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 (</a:t>
            </a:r>
            <a:r>
              <a:rPr lang="en-CA" sz="1800" dirty="0" err="1">
                <a:effectLst/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σ</a:t>
            </a:r>
            <a:r>
              <a:rPr lang="en-CA" sz="1800" baseline="-25000" dirty="0" err="1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Medal</a:t>
            </a:r>
            <a:r>
              <a:rPr lang="en-CA" sz="1800" baseline="-25000" dirty="0"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='Gold'</a:t>
            </a: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 (INDIVIDUAL_RESULTS))</a:t>
            </a:r>
          </a:p>
          <a:p>
            <a:pPr marL="0" indent="0">
              <a:buNone/>
            </a:pP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   TEAM_GOLD </a:t>
            </a: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← </a:t>
            </a:r>
            <a:r>
              <a:rPr lang="el-GR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ρ</a:t>
            </a:r>
            <a:r>
              <a:rPr lang="en-CA" sz="1800" baseline="-250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(Olympian) </a:t>
            </a: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(</a:t>
            </a:r>
            <a:r>
              <a:rPr lang="el-GR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π</a:t>
            </a:r>
            <a:r>
              <a:rPr lang="en-CA" sz="1800" baseline="-250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Member1 </a:t>
            </a: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CA" sz="1800" dirty="0" err="1">
                <a:effectLst/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σ</a:t>
            </a:r>
            <a:r>
              <a:rPr lang="en-CA" sz="1800" baseline="-25000" dirty="0" err="1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Medal</a:t>
            </a:r>
            <a:r>
              <a:rPr lang="en-CA" sz="1800" baseline="-250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='Gold'</a:t>
            </a: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 (TEAM </a:t>
            </a: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Cambria Math" panose="02040503050406030204" pitchFamily="18" charset="0"/>
              </a:rPr>
              <a:t>⋈</a:t>
            </a:r>
            <a:r>
              <a:rPr lang="en-CA" sz="1800" baseline="-25000" dirty="0" err="1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TEAM.TeamID</a:t>
            </a:r>
            <a:r>
              <a:rPr lang="en-CA" sz="1800" baseline="-250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=TEAM_RESULTS.TEAM </a:t>
            </a: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TEAM_RESULTS)))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   ALL_GOLD </a:t>
            </a: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← INDIVIDUAL_GOLD </a:t>
            </a:r>
            <a:r>
              <a:rPr lang="en-CA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TEAM_GOLD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   RESULT </a:t>
            </a: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← </a:t>
            </a:r>
            <a:r>
              <a:rPr lang="el-GR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π</a:t>
            </a:r>
            <a:r>
              <a:rPr lang="en-CA" sz="1800" baseline="-250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Country </a:t>
            </a: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(PARTICIPANT </a:t>
            </a: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Cambria Math" panose="02040503050406030204" pitchFamily="18" charset="0"/>
              </a:rPr>
              <a:t>⋈</a:t>
            </a:r>
            <a:r>
              <a:rPr lang="en-CA" sz="1800" baseline="-25000" dirty="0" err="1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P.OlympicID</a:t>
            </a:r>
            <a:r>
              <a:rPr lang="en-CA" sz="1800" baseline="-250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CA" sz="1800" baseline="-25000" dirty="0" err="1"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CA" sz="1800" baseline="-25000" dirty="0" err="1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.Olympian</a:t>
            </a: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 ALL_GOLD))</a:t>
            </a:r>
          </a:p>
          <a:p>
            <a:pPr marL="0" indent="0">
              <a:buNone/>
            </a:pPr>
            <a:endParaRPr lang="en-CA" sz="1800" dirty="0">
              <a:latin typeface="Consolas" panose="020B0609020204030204" pitchFamily="49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7. ALL_COUNTRIES </a:t>
            </a: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← </a:t>
            </a:r>
            <a:r>
              <a:rPr lang="el-GR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π</a:t>
            </a:r>
            <a:r>
              <a:rPr lang="en-CA" sz="1800" baseline="-250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Country </a:t>
            </a: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PARTICIPANT</a:t>
            </a:r>
          </a:p>
          <a:p>
            <a:pPr marL="0" indent="0">
              <a:buNone/>
            </a:pP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   GOLD_COUNTRIES </a:t>
            </a: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← </a:t>
            </a:r>
            <a:r>
              <a:rPr lang="el-GR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π</a:t>
            </a:r>
            <a:r>
              <a:rPr lang="en-CA" sz="1800" baseline="-250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Country </a:t>
            </a: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(PARTICIPANT </a:t>
            </a: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Cambria Math" panose="02040503050406030204" pitchFamily="18" charset="0"/>
              </a:rPr>
              <a:t>⋈</a:t>
            </a:r>
            <a:r>
              <a:rPr lang="en-CA" sz="1800" baseline="-25000" dirty="0" err="1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P.OlympicID</a:t>
            </a:r>
            <a:r>
              <a:rPr lang="en-CA" sz="1800" baseline="-250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CA" sz="1800" baseline="-25000" dirty="0" err="1"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CA" sz="1800" baseline="-25000" dirty="0" err="1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.Olympian</a:t>
            </a: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 ALL_GOLD))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   RESULT </a:t>
            </a: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← </a:t>
            </a: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ALL_COUNTRIES - GOLD_COUNTRIES</a:t>
            </a:r>
          </a:p>
          <a:p>
            <a:pPr marL="0" indent="0">
              <a:buNone/>
            </a:pPr>
            <a:endParaRPr lang="en-CA" sz="1800" dirty="0">
              <a:effectLst/>
              <a:latin typeface="Consolas" panose="020B0609020204030204" pitchFamily="49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10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368A-A7AD-47B6-856B-FCC8ED59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Consolas" panose="020B0609020204030204" pitchFamily="49" charset="0"/>
              </a:rPr>
              <a:t>Question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1AF16-0FDA-4654-86FE-11951BAA2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π</a:t>
            </a:r>
            <a:r>
              <a:rPr lang="en-CA" sz="1800" baseline="-25000" dirty="0" err="1">
                <a:effectLst/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A.BirthYear</a:t>
            </a: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ATHLETE </a:t>
            </a: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Cambria Math" panose="02040503050406030204" pitchFamily="18" charset="0"/>
              </a:rPr>
              <a:t>⋈</a:t>
            </a:r>
            <a:r>
              <a:rPr lang="en-CA" sz="1800" baseline="-25000" dirty="0" err="1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A.OlympicID</a:t>
            </a:r>
            <a:r>
              <a:rPr lang="en-CA" sz="1800" baseline="-250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CA" sz="1800" baseline="-25000" dirty="0" err="1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I.Olympian</a:t>
            </a:r>
            <a:r>
              <a:rPr lang="en-CA" sz="1800" baseline="-250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endParaRPr lang="en-CA" sz="1800" dirty="0">
              <a:effectLst/>
              <a:latin typeface="Consolas" panose="020B0609020204030204" pitchFamily="49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(</a:t>
            </a: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INDIVIDUAL_RESULTS </a:t>
            </a: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Cambria Math" panose="02040503050406030204" pitchFamily="18" charset="0"/>
              </a:rPr>
              <a:t>⋈</a:t>
            </a:r>
            <a:r>
              <a:rPr lang="en-CA" sz="1800" baseline="-25000" dirty="0" err="1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I.EventID</a:t>
            </a:r>
            <a:r>
              <a:rPr lang="en-CA" sz="1800" baseline="-250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CA" sz="1800" baseline="-25000" dirty="0" err="1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E.EventID</a:t>
            </a: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(σ</a:t>
            </a:r>
            <a:r>
              <a:rPr lang="en-US" sz="1800" baseline="-250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baseline="-25000" dirty="0" err="1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EventDate</a:t>
            </a:r>
            <a:r>
              <a:rPr lang="en-US" sz="1800" baseline="-250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='July 30' OR </a:t>
            </a:r>
            <a:r>
              <a:rPr lang="en-US" sz="1800" baseline="-25000" dirty="0" err="1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EventDate</a:t>
            </a:r>
            <a:r>
              <a:rPr lang="en-US" sz="1800" baseline="-250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='July 31</a:t>
            </a:r>
            <a:r>
              <a:rPr lang="en-US" sz="1800" baseline="-25000" dirty="0"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')</a:t>
            </a:r>
            <a:r>
              <a:rPr lang="en-US" sz="1800" baseline="-250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EVENT_SCHEDULE</a:t>
            </a: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))</a:t>
            </a:r>
            <a:endParaRPr lang="en-CA" sz="1800" dirty="0">
              <a:latin typeface="Consolas" panose="020B0609020204030204" pitchFamily="49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sz="1800" dirty="0">
              <a:latin typeface="Consolas" panose="020B0609020204030204" pitchFamily="49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sz="1800" dirty="0">
              <a:latin typeface="Consolas" panose="020B0609020204030204" pitchFamily="49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sz="1800" dirty="0">
              <a:latin typeface="Consolas" panose="020B0609020204030204" pitchFamily="49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DBEC08-8574-492D-83AB-D7ED09E6F77C}"/>
              </a:ext>
            </a:extLst>
          </p:cNvPr>
          <p:cNvSpPr txBox="1"/>
          <p:nvPr/>
        </p:nvSpPr>
        <p:spPr>
          <a:xfrm>
            <a:off x="7455743" y="1825625"/>
            <a:ext cx="135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π</a:t>
            </a:r>
            <a:r>
              <a:rPr lang="en-CA" sz="1800" baseline="-25000" dirty="0" err="1">
                <a:effectLst/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A.BirthYear</a:t>
            </a:r>
            <a:endParaRPr lang="en-CA" sz="1800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CDB5E3-7FBC-4FF7-9D81-038F35DC78D3}"/>
              </a:ext>
            </a:extLst>
          </p:cNvPr>
          <p:cNvSpPr txBox="1"/>
          <p:nvPr/>
        </p:nvSpPr>
        <p:spPr>
          <a:xfrm>
            <a:off x="6147583" y="3512077"/>
            <a:ext cx="224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Cambria Math" panose="02040503050406030204" pitchFamily="18" charset="0"/>
              </a:rPr>
              <a:t>⋈</a:t>
            </a:r>
            <a:r>
              <a:rPr lang="en-CA" baseline="-25000" dirty="0" err="1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I.EventID</a:t>
            </a:r>
            <a:r>
              <a:rPr lang="en-CA" baseline="-250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CA" baseline="-25000" dirty="0" err="1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E.EventID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925CD5-1957-43D7-A15F-E4F1CCAD3816}"/>
              </a:ext>
            </a:extLst>
          </p:cNvPr>
          <p:cNvSpPr txBox="1"/>
          <p:nvPr/>
        </p:nvSpPr>
        <p:spPr>
          <a:xfrm>
            <a:off x="3621812" y="4569047"/>
            <a:ext cx="409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σ</a:t>
            </a:r>
            <a:r>
              <a:rPr lang="en-US" baseline="-250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aseline="-25000" dirty="0" err="1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EventDate</a:t>
            </a:r>
            <a:r>
              <a:rPr lang="en-US" baseline="-250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='July 30' OR </a:t>
            </a:r>
            <a:r>
              <a:rPr lang="en-US" baseline="-25000" dirty="0" err="1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EventDate</a:t>
            </a:r>
            <a:r>
              <a:rPr lang="en-US" baseline="-250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='July 31')</a:t>
            </a:r>
            <a:endParaRPr lang="en-CA" dirty="0">
              <a:latin typeface="Consolas" panose="020B0609020204030204" pitchFamily="49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CFDEE7C-E6DD-40B7-ADB2-7B7D465344DF}"/>
              </a:ext>
            </a:extLst>
          </p:cNvPr>
          <p:cNvCxnSpPr>
            <a:cxnSpLocks/>
          </p:cNvCxnSpPr>
          <p:nvPr/>
        </p:nvCxnSpPr>
        <p:spPr>
          <a:xfrm>
            <a:off x="8134749" y="2244411"/>
            <a:ext cx="0" cy="4844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C04DFA5-9641-4119-B619-69A1584827DB}"/>
              </a:ext>
            </a:extLst>
          </p:cNvPr>
          <p:cNvCxnSpPr>
            <a:cxnSpLocks/>
          </p:cNvCxnSpPr>
          <p:nvPr/>
        </p:nvCxnSpPr>
        <p:spPr>
          <a:xfrm>
            <a:off x="7300183" y="3995319"/>
            <a:ext cx="611887" cy="6461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7896C6C-84ED-40BC-97C5-985D4A504BE6}"/>
              </a:ext>
            </a:extLst>
          </p:cNvPr>
          <p:cNvCxnSpPr>
            <a:cxnSpLocks/>
          </p:cNvCxnSpPr>
          <p:nvPr/>
        </p:nvCxnSpPr>
        <p:spPr>
          <a:xfrm flipH="1">
            <a:off x="6499826" y="4003387"/>
            <a:ext cx="611887" cy="6461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F37D2C6-335B-4382-BEB8-2399AA6886C5}"/>
              </a:ext>
            </a:extLst>
          </p:cNvPr>
          <p:cNvCxnSpPr>
            <a:cxnSpLocks/>
          </p:cNvCxnSpPr>
          <p:nvPr/>
        </p:nvCxnSpPr>
        <p:spPr>
          <a:xfrm>
            <a:off x="6412593" y="5008692"/>
            <a:ext cx="0" cy="6067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58C86797-C307-4210-9499-0A2C3BA5E1C1}"/>
              </a:ext>
            </a:extLst>
          </p:cNvPr>
          <p:cNvSpPr/>
          <p:nvPr/>
        </p:nvSpPr>
        <p:spPr>
          <a:xfrm>
            <a:off x="7928798" y="4523529"/>
            <a:ext cx="468000" cy="4663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400" dirty="0">
                <a:latin typeface="Consolas" panose="020B0609020204030204" pitchFamily="49" charset="0"/>
              </a:rPr>
              <a:t>I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6FFD244-1465-4E32-8BB8-801E6388D639}"/>
              </a:ext>
            </a:extLst>
          </p:cNvPr>
          <p:cNvSpPr/>
          <p:nvPr/>
        </p:nvSpPr>
        <p:spPr>
          <a:xfrm>
            <a:off x="6175694" y="5604572"/>
            <a:ext cx="468000" cy="4663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400" dirty="0">
                <a:latin typeface="Consolas" panose="020B0609020204030204" pitchFamily="49" charset="0"/>
              </a:rPr>
              <a:t>E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6E4A7FE-44DD-474D-A764-3349F9EDF26B}"/>
              </a:ext>
            </a:extLst>
          </p:cNvPr>
          <p:cNvSpPr/>
          <p:nvPr/>
        </p:nvSpPr>
        <p:spPr>
          <a:xfrm>
            <a:off x="6926295" y="5596999"/>
            <a:ext cx="1782094" cy="4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EVENT_SCHEDULE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548FBD4-14F8-495D-B44B-80362BDBE9F1}"/>
              </a:ext>
            </a:extLst>
          </p:cNvPr>
          <p:cNvSpPr/>
          <p:nvPr/>
        </p:nvSpPr>
        <p:spPr>
          <a:xfrm>
            <a:off x="8708390" y="4558484"/>
            <a:ext cx="2483734" cy="450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INDIVIDUAL_RESULTS</a:t>
            </a:r>
            <a:endParaRPr lang="en-CA" sz="1600" dirty="0">
              <a:latin typeface="Consolas" panose="020B0609020204030204" pitchFamily="49" charset="0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76FD3C7-899E-4B5D-8487-5C19924CF94A}"/>
              </a:ext>
            </a:extLst>
          </p:cNvPr>
          <p:cNvCxnSpPr>
            <a:cxnSpLocks/>
          </p:cNvCxnSpPr>
          <p:nvPr/>
        </p:nvCxnSpPr>
        <p:spPr>
          <a:xfrm flipV="1">
            <a:off x="6662227" y="5818021"/>
            <a:ext cx="264068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F23BFE3-6C56-419B-AFBB-148A1B2B417C}"/>
              </a:ext>
            </a:extLst>
          </p:cNvPr>
          <p:cNvCxnSpPr>
            <a:cxnSpLocks/>
          </p:cNvCxnSpPr>
          <p:nvPr/>
        </p:nvCxnSpPr>
        <p:spPr>
          <a:xfrm flipV="1">
            <a:off x="8423956" y="4766373"/>
            <a:ext cx="264068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86AA6A6-599B-4C5C-9553-ADAEBB0AF2EC}"/>
              </a:ext>
            </a:extLst>
          </p:cNvPr>
          <p:cNvSpPr txBox="1"/>
          <p:nvPr/>
        </p:nvSpPr>
        <p:spPr>
          <a:xfrm>
            <a:off x="7029450" y="2570559"/>
            <a:ext cx="321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Cambria Math" panose="02040503050406030204" pitchFamily="18" charset="0"/>
              </a:rPr>
              <a:t>⋈</a:t>
            </a:r>
            <a:r>
              <a:rPr lang="en-CA" baseline="-25000" dirty="0" err="1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A.OlympicID</a:t>
            </a:r>
            <a:r>
              <a:rPr lang="en-CA" baseline="-250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CA" baseline="-25000" dirty="0" err="1">
                <a:effectLst/>
                <a:latin typeface="Consolas" panose="020B0609020204030204" pitchFamily="49" charset="0"/>
                <a:ea typeface="Cambria Math" panose="02040503050406030204" pitchFamily="18" charset="0"/>
                <a:cs typeface="Times New Roman" panose="02020603050405020304" pitchFamily="18" charset="0"/>
              </a:rPr>
              <a:t>I.Olympian</a:t>
            </a:r>
            <a:endParaRPr lang="en-CA" dirty="0">
              <a:latin typeface="Consolas" panose="020B0609020204030204" pitchFamily="49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AA11EBA-2641-4685-B6F7-3F0F884A8015}"/>
              </a:ext>
            </a:extLst>
          </p:cNvPr>
          <p:cNvCxnSpPr>
            <a:cxnSpLocks/>
          </p:cNvCxnSpPr>
          <p:nvPr/>
        </p:nvCxnSpPr>
        <p:spPr>
          <a:xfrm>
            <a:off x="8182049" y="3045733"/>
            <a:ext cx="611887" cy="6461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623BEF5-FF95-4453-8E77-3D0CF88E7FF3}"/>
              </a:ext>
            </a:extLst>
          </p:cNvPr>
          <p:cNvCxnSpPr>
            <a:cxnSpLocks/>
          </p:cNvCxnSpPr>
          <p:nvPr/>
        </p:nvCxnSpPr>
        <p:spPr>
          <a:xfrm flipH="1">
            <a:off x="7381692" y="3053801"/>
            <a:ext cx="611887" cy="6461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8A2892B3-D165-492B-9518-6BAA9DDAC767}"/>
              </a:ext>
            </a:extLst>
          </p:cNvPr>
          <p:cNvSpPr/>
          <p:nvPr/>
        </p:nvSpPr>
        <p:spPr>
          <a:xfrm>
            <a:off x="8810664" y="3573943"/>
            <a:ext cx="468000" cy="4663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400" dirty="0">
                <a:latin typeface="Consolas" panose="020B0609020204030204" pitchFamily="49" charset="0"/>
              </a:rPr>
              <a:t>A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9498C41-EEFF-4981-A7F5-809B3F7B9D4A}"/>
              </a:ext>
            </a:extLst>
          </p:cNvPr>
          <p:cNvSpPr/>
          <p:nvPr/>
        </p:nvSpPr>
        <p:spPr>
          <a:xfrm>
            <a:off x="9590257" y="3608898"/>
            <a:ext cx="1488938" cy="450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effectLst/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ATHLETE</a:t>
            </a:r>
            <a:endParaRPr lang="en-CA" sz="1600" dirty="0">
              <a:latin typeface="Consolas" panose="020B0609020204030204" pitchFamily="49" charset="0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7507EEC-1A4D-47E4-804D-E23DCB7B91EF}"/>
              </a:ext>
            </a:extLst>
          </p:cNvPr>
          <p:cNvCxnSpPr>
            <a:cxnSpLocks/>
          </p:cNvCxnSpPr>
          <p:nvPr/>
        </p:nvCxnSpPr>
        <p:spPr>
          <a:xfrm flipV="1">
            <a:off x="9305822" y="3816787"/>
            <a:ext cx="264068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21D63D7-52ED-4BFC-9E54-92EB18DAA66C}"/>
              </a:ext>
            </a:extLst>
          </p:cNvPr>
          <p:cNvSpPr txBox="1"/>
          <p:nvPr/>
        </p:nvSpPr>
        <p:spPr>
          <a:xfrm>
            <a:off x="6070527" y="4354930"/>
            <a:ext cx="573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Consolas" panose="020B0609020204030204" pitchFamily="49" charset="0"/>
                <a:ea typeface="Cambria Math" panose="02040503050406030204" pitchFamily="18" charset="0"/>
              </a:rPr>
              <a:t>(1)</a:t>
            </a:r>
            <a:endParaRPr lang="en-CA" sz="1200" dirty="0"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7B287A8-255C-4698-B24E-FC6D91A05202}"/>
              </a:ext>
            </a:extLst>
          </p:cNvPr>
          <p:cNvSpPr txBox="1"/>
          <p:nvPr/>
        </p:nvSpPr>
        <p:spPr>
          <a:xfrm>
            <a:off x="6988266" y="3357899"/>
            <a:ext cx="573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Consolas" panose="020B0609020204030204" pitchFamily="49" charset="0"/>
                <a:ea typeface="Cambria Math" panose="02040503050406030204" pitchFamily="18" charset="0"/>
              </a:rPr>
              <a:t>(2)</a:t>
            </a:r>
            <a:endParaRPr lang="en-CA" sz="1200" dirty="0">
              <a:latin typeface="Consolas" panose="020B060902020403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CBE9513-DF55-4C30-B966-E8B186E91A80}"/>
              </a:ext>
            </a:extLst>
          </p:cNvPr>
          <p:cNvSpPr txBox="1"/>
          <p:nvPr/>
        </p:nvSpPr>
        <p:spPr>
          <a:xfrm>
            <a:off x="7713833" y="2438002"/>
            <a:ext cx="573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Consolas" panose="020B0609020204030204" pitchFamily="49" charset="0"/>
                <a:ea typeface="Cambria Math" panose="02040503050406030204" pitchFamily="18" charset="0"/>
              </a:rPr>
              <a:t>(3)</a:t>
            </a:r>
            <a:endParaRPr lang="en-CA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694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185</TotalTime>
  <Words>331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ENSF 608 – Fall 2021</vt:lpstr>
      <vt:lpstr>Questions 1 to 5</vt:lpstr>
      <vt:lpstr>Questions 6 to 7</vt:lpstr>
      <vt:lpstr>Question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ENSF 608 – Fall 2021</dc:title>
  <dc:creator>Bhavyai Gupta</dc:creator>
  <cp:lastModifiedBy>Bhavyai Gupta</cp:lastModifiedBy>
  <cp:revision>207</cp:revision>
  <dcterms:created xsi:type="dcterms:W3CDTF">2021-11-21T06:57:15Z</dcterms:created>
  <dcterms:modified xsi:type="dcterms:W3CDTF">2021-11-21T10:07:25Z</dcterms:modified>
</cp:coreProperties>
</file>