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4" r:id="rId2"/>
  </p:sldMasterIdLst>
  <p:notesMasterIdLst>
    <p:notesMasterId r:id="rId6"/>
  </p:notesMasterIdLst>
  <p:handoutMasterIdLst>
    <p:handoutMasterId r:id="rId7"/>
  </p:handoutMasterIdLst>
  <p:sldIdLst>
    <p:sldId id="427" r:id="rId3"/>
    <p:sldId id="433" r:id="rId4"/>
    <p:sldId id="430" r:id="rId5"/>
  </p:sldIdLst>
  <p:sldSz cx="9144000" cy="6858000" type="letter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ffrey Holcomb" initials="" lastIdx="3" clrIdx="0"/>
  <p:cmAuthor id="1" name="Ruchi Sachdev" initials="" lastIdx="8" clrIdx="1"/>
  <p:cmAuthor id="2" name="Sarah Reusché" initials="" lastIdx="13" clrIdx="2"/>
  <p:cmAuthor id="3" name="Nitin Shankar" initials="" lastIdx="6" clrIdx="3"/>
  <p:cmAuthor id="4" name="Kristen Flathman" initials="" lastIdx="1" clrIdx="4"/>
  <p:cmAuthor id="5" name="Ben Schroeter" initials="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F9630F-82C1-40B7-BC3A-925EFCFF5E92}">
  <a:tblStyle styleId="{40F9630F-82C1-40B7-BC3A-925EFCFF5E9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9" autoAdjust="0"/>
    <p:restoredTop sz="94364" autoAdjust="0"/>
  </p:normalViewPr>
  <p:slideViewPr>
    <p:cSldViewPr snapToGrid="0" snapToObjects="1">
      <p:cViewPr varScale="1">
        <p:scale>
          <a:sx n="112" d="100"/>
          <a:sy n="112" d="100"/>
        </p:scale>
        <p:origin x="1920" y="114"/>
      </p:cViewPr>
      <p:guideLst>
        <p:guide orient="horz" pos="2137"/>
        <p:guide pos="2880"/>
      </p:guideLst>
    </p:cSldViewPr>
  </p:slideViewPr>
  <p:outlineViewPr>
    <p:cViewPr>
      <p:scale>
        <a:sx n="33" d="100"/>
        <a:sy n="33" d="100"/>
      </p:scale>
      <p:origin x="0" y="-301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5CB01-6679-D646-ACB3-8B04B786C15F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C0F4D-8A6F-1C4A-B6BF-1558431E4F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063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1027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pen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15373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1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1"/>
            </a:lvl2pPr>
            <a:lvl3pPr lvl="2" indent="0">
              <a:spcBef>
                <a:spcPts val="0"/>
              </a:spcBef>
              <a:buNone/>
              <a:defRPr sz="1801"/>
            </a:lvl3pPr>
            <a:lvl4pPr lvl="3" indent="0">
              <a:spcBef>
                <a:spcPts val="0"/>
              </a:spcBef>
              <a:buNone/>
              <a:defRPr sz="1801"/>
            </a:lvl4pPr>
            <a:lvl5pPr lvl="4" indent="0">
              <a:spcBef>
                <a:spcPts val="0"/>
              </a:spcBef>
              <a:buNone/>
              <a:defRPr sz="1801"/>
            </a:lvl5pPr>
            <a:lvl6pPr lvl="5" indent="0">
              <a:spcBef>
                <a:spcPts val="0"/>
              </a:spcBef>
              <a:buNone/>
              <a:defRPr sz="1801"/>
            </a:lvl6pPr>
            <a:lvl7pPr lvl="6" indent="0">
              <a:spcBef>
                <a:spcPts val="0"/>
              </a:spcBef>
              <a:buNone/>
              <a:defRPr sz="1801"/>
            </a:lvl7pPr>
            <a:lvl8pPr lvl="7" indent="0">
              <a:spcBef>
                <a:spcPts val="0"/>
              </a:spcBef>
              <a:buNone/>
              <a:defRPr sz="1801"/>
            </a:lvl8pPr>
            <a:lvl9pPr lvl="8" indent="0">
              <a:spcBef>
                <a:spcPts val="0"/>
              </a:spcBef>
              <a:buNone/>
              <a:defRPr sz="1801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816430"/>
            <a:ext cx="8229600" cy="4789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029200" y="1600200"/>
            <a:ext cx="3657600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30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5029200" y="3200402"/>
            <a:ext cx="3657600" cy="292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2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93971" y="6165339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77" marR="0" lvl="1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54" marR="0" lvl="2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31" marR="0" lvl="3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709" marR="0" lvl="4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886" marR="0" lvl="5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063" marR="0" lvl="6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240" marR="0" lvl="7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417" marR="0" lvl="8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6335715" y="113073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77" marR="0" lvl="1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54" marR="0" lvl="2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31" marR="0" lvl="3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709" marR="0" lvl="4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886" marR="0" lvl="5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063" marR="0" lvl="6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240" marR="0" lvl="7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417" marR="0" lvl="8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69314" y="113073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 dirty="0">
              <a:solidFill>
                <a:schemeClr val="lt1"/>
              </a:solidFill>
            </a:endParaRPr>
          </a:p>
        </p:txBody>
      </p:sp>
      <p:sp>
        <p:nvSpPr>
          <p:cNvPr id="9" name="Shape 39"/>
          <p:cNvSpPr txBox="1">
            <a:spLocks noGrp="1"/>
          </p:cNvSpPr>
          <p:nvPr>
            <p:ph type="body" idx="13"/>
          </p:nvPr>
        </p:nvSpPr>
        <p:spPr>
          <a:xfrm>
            <a:off x="474779" y="1500549"/>
            <a:ext cx="8229600" cy="2051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885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5720-9B37-482E-87C9-639E6E871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53A5AA-DA6D-4EC3-9597-68BA88C3A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7"/>
            <a:ext cx="4629151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C37CA-B0C0-4018-BFF8-4FF1DD3B0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4ACC7-0B70-4B3C-B45B-9235B5F7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798BE-1539-4577-94A9-39EA4E17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B2728-71AF-4C58-9E1B-8D12B677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solidFill>
                  <a:schemeClr val="lt1"/>
                </a:solidFill>
              </a:rPr>
              <a:pPr>
                <a:buSzPct val="25000"/>
              </a:pPr>
              <a:t>‹#›</a:t>
            </a:fld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9000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78FB-078E-48FA-832D-D44CBB2F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772F7-747E-4097-80CE-9BC375363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2A733-5CA7-439F-B9AC-09942474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94E1A-9AF1-4A3E-9BF6-6A49032CF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80A73-F2C1-4EBE-B581-230613B7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solidFill>
                  <a:schemeClr val="lt1"/>
                </a:solidFill>
              </a:rPr>
              <a:pPr>
                <a:buSzPct val="25000"/>
              </a:pPr>
              <a:t>‹#›</a:t>
            </a:fld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4585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C4FC57-3331-4D7E-A333-F5CE6936A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ABD3F-C2C1-43A1-80BA-D56254189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94902-1050-4D9B-8999-6DEF3DA3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F87BC-A159-47EA-9369-760C01D91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CC24C-9070-4EEC-A4C3-7114DCA2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solidFill>
                  <a:schemeClr val="lt1"/>
                </a:solidFill>
              </a:rPr>
              <a:pPr>
                <a:buSzPct val="25000"/>
              </a:pPr>
              <a:t>‹#›</a:t>
            </a:fld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6914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DE6D-F668-4EFE-B198-F5CDCA152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A33B3-A0A0-4908-B725-150BB8308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3BFDF-C061-4762-AB6A-68D2021C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5B47F-62E0-408B-9691-BEABBD24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1CC13-3572-424E-B167-CEDEDE9CC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solidFill>
                  <a:schemeClr val="lt1"/>
                </a:solidFill>
              </a:rPr>
              <a:pPr>
                <a:buSzPct val="25000"/>
              </a:pPr>
              <a:t>‹#›</a:t>
            </a:fld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26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C3AA-466C-4DAC-BC35-C29786BA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5BA79-6C1F-4595-9BD8-F8EA79094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4B4BC-3963-40BC-8706-9382C241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76A3-FE80-4BA0-8C12-F7CBD6405273}" type="datetimeFigureOut">
              <a:rPr lang="en-CA" smtClean="0"/>
              <a:t>2021-11-18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8DA58-7F8F-4AF2-8CAA-8623C10C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95A7B-A8C3-458C-8805-BEF9A61A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8880-B7DD-45A8-AE64-317F779C8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493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E4FF-A01B-4716-BC54-40BBF248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D1958-8E54-426B-BC5B-0DD326FBE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0FECB-1E74-405A-903B-35BFF88D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5B9-0E23-4FDB-A5FB-13A56B21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02406-76E6-4DB5-AB15-67CDA1AF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solidFill>
                  <a:schemeClr val="lt1"/>
                </a:solidFill>
              </a:rPr>
              <a:pPr>
                <a:buSzPct val="25000"/>
              </a:pPr>
              <a:t>‹#›</a:t>
            </a:fld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A16B-3D0D-4347-9BB7-FD2C78D4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3A198-1D08-4A8E-8A24-7DEEF640B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47C67-1183-4664-876B-89FB989DB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DA193-B3A3-43FA-B697-2DEBC913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E7A90-1F66-4D01-9A90-8F15C19E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A079B-4B6C-4C88-A988-83993008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solidFill>
                  <a:schemeClr val="lt1"/>
                </a:solidFill>
              </a:rPr>
              <a:pPr>
                <a:buSzPct val="25000"/>
              </a:pPr>
              <a:t>‹#›</a:t>
            </a:fld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85496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FC31-BE0B-497D-92AE-88FEB7A9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2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2603A-5FFA-47D5-A2A4-969A8FFEA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0046D-D5ED-48FE-A689-5BD316BF4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5819C-F5DB-4B97-BE90-E37746239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C9864-5967-4E82-A4BA-EFD850955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C9E448-6685-41BA-9F82-9B51E4D4A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A83D5-92E6-4746-BCA4-D9B4132BB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7006BE-E40C-4486-BD68-67A8E730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solidFill>
                  <a:schemeClr val="lt1"/>
                </a:solidFill>
              </a:rPr>
              <a:pPr>
                <a:buSzPct val="25000"/>
              </a:pPr>
              <a:t>‹#›</a:t>
            </a:fld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6245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214D-AD0F-4208-B0BA-598C91FC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A38A6-A4D0-4BD4-AB93-1268A4EB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43675-1ED9-47AE-9D62-007C1390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5C8CC-7633-4600-8983-B2334BB1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solidFill>
                  <a:schemeClr val="lt1"/>
                </a:solidFill>
              </a:rPr>
              <a:pPr>
                <a:buSzPct val="25000"/>
              </a:pPr>
              <a:t>‹#›</a:t>
            </a:fld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77774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68443-319E-4C75-82F2-2641C134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A9A2F-6B5B-49B4-BE13-B95887AF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3C5DF-11DF-4B12-9274-0FFB364E0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solidFill>
                  <a:schemeClr val="lt1"/>
                </a:solidFill>
              </a:rPr>
              <a:pPr>
                <a:buSzPct val="25000"/>
              </a:pPr>
              <a:t>‹#›</a:t>
            </a:fld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50067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DE1C-A12D-46B5-BC93-022FEE92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C489-5042-4D78-A4B0-DF28FB0AA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7"/>
            <a:ext cx="4629151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88024-1E48-48D9-A417-F6182209E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E9F19-20E4-4912-A6CA-2169FF690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372C9-6F22-4E76-86D0-E28D7F554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0ECB7-4D84-4F57-AE84-D3D2608A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solidFill>
                  <a:schemeClr val="lt1"/>
                </a:solidFill>
              </a:rPr>
              <a:pPr>
                <a:buSzPct val="25000"/>
              </a:pPr>
              <a:t>‹#›</a:t>
            </a:fld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4563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15373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93971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77" marR="0" lvl="1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54" marR="0" lvl="2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31" marR="0" lvl="3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709" marR="0" lvl="4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886" marR="0" lvl="5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063" marR="0" lvl="6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240" marR="0" lvl="7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417" marR="0" lvl="8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6335715" y="113073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177" marR="0" lvl="1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54" marR="0" lvl="2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31" marR="0" lvl="3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709" marR="0" lvl="4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886" marR="0" lvl="5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063" marR="0" lvl="6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240" marR="0" lvl="7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417" marR="0" lvl="8" indent="0" algn="l" rtl="0">
              <a:spcBef>
                <a:spcPts val="0"/>
              </a:spcBef>
              <a:buNone/>
              <a:defRPr sz="180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69314" y="113073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839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55575" marR="0" lvl="0" indent="-256019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D10A51-F845-405C-B7FA-38B1BA7BC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09CCB-DD9D-4851-8385-11C044603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4FC48-7FDE-4F59-9D27-5E7BB8115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8F8E1-B658-40A4-BC53-253C87965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4275C-CF57-41E8-9C62-34505C029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solidFill>
                  <a:schemeClr val="lt1"/>
                </a:solidFill>
              </a:rPr>
              <a:pPr>
                <a:buSzPct val="25000"/>
              </a:pPr>
              <a:t>‹#›</a:t>
            </a:fld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09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1D608-F2C4-4436-9D2D-0A950C9292EE}"/>
              </a:ext>
            </a:extLst>
          </p:cNvPr>
          <p:cNvSpPr txBox="1"/>
          <p:nvPr/>
        </p:nvSpPr>
        <p:spPr>
          <a:xfrm>
            <a:off x="554776" y="1503838"/>
            <a:ext cx="8909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1.   </a:t>
            </a: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en-CA" sz="20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FName</a:t>
            </a:r>
            <a:r>
              <a:rPr lang="en-CA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CA" sz="20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LName</a:t>
            </a:r>
            <a:r>
              <a:rPr lang="en-CA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 COMPETITOR )</a:t>
            </a:r>
            <a:endParaRPr lang="en-CA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A3F311-2565-4975-A16D-6BC668DECD50}"/>
              </a:ext>
            </a:extLst>
          </p:cNvPr>
          <p:cNvSpPr txBox="1"/>
          <p:nvPr/>
        </p:nvSpPr>
        <p:spPr>
          <a:xfrm>
            <a:off x="554778" y="485392"/>
            <a:ext cx="82547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Single Expression Examples</a:t>
            </a:r>
          </a:p>
          <a:p>
            <a:endParaRPr lang="en-CA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8220B6-1A48-4076-A454-0995AE2E2F19}"/>
              </a:ext>
            </a:extLst>
          </p:cNvPr>
          <p:cNvSpPr txBox="1"/>
          <p:nvPr/>
        </p:nvSpPr>
        <p:spPr>
          <a:xfrm>
            <a:off x="554776" y="2206527"/>
            <a:ext cx="8909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2.   </a:t>
            </a: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en-CA" sz="20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FName</a:t>
            </a:r>
            <a:r>
              <a:rPr lang="en-CA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CA" sz="20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LName</a:t>
            </a:r>
            <a:r>
              <a:rPr lang="en-CA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CA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Age &lt; 12 AND Instrument = ‘Oboe’ 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(COMPETITOR) )</a:t>
            </a:r>
            <a:endParaRPr lang="en-CA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4FE362-B3A1-44A7-8D90-01FF161CF223}"/>
              </a:ext>
            </a:extLst>
          </p:cNvPr>
          <p:cNvSpPr txBox="1"/>
          <p:nvPr/>
        </p:nvSpPr>
        <p:spPr>
          <a:xfrm>
            <a:off x="554776" y="2942843"/>
            <a:ext cx="8909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3.   </a:t>
            </a: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en-CA" sz="20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CompetitorID</a:t>
            </a:r>
            <a:r>
              <a:rPr lang="en-CA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CA" sz="20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StudioName</a:t>
            </a:r>
            <a:r>
              <a:rPr lang="en-CA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 COMPETITOR ⋈</a:t>
            </a:r>
            <a:r>
              <a:rPr lang="en-CA" sz="20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C.TeacherID</a:t>
            </a:r>
            <a:r>
              <a:rPr lang="en-CA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CA" sz="20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T.TeacherID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TEACHER )</a:t>
            </a:r>
            <a:endParaRPr lang="en-CA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F2C9FC-1AE4-4807-ADAC-DAEF00902BCA}"/>
              </a:ext>
            </a:extLst>
          </p:cNvPr>
          <p:cNvSpPr txBox="1"/>
          <p:nvPr/>
        </p:nvSpPr>
        <p:spPr>
          <a:xfrm>
            <a:off x="554774" y="3679159"/>
            <a:ext cx="8909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4.   </a:t>
            </a: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en-CA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FName, Score 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 COMPETITOR * PERFORMANCE )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9E0380-5FE8-4711-8762-FB8BBFAA4892}"/>
              </a:ext>
            </a:extLst>
          </p:cNvPr>
          <p:cNvSpPr txBox="1"/>
          <p:nvPr/>
        </p:nvSpPr>
        <p:spPr>
          <a:xfrm>
            <a:off x="2224354" y="40649"/>
            <a:ext cx="4695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/>
              <a:t>ENSF 608 Fall 2021 – Suggested Relational Algebra Template</a:t>
            </a:r>
          </a:p>
        </p:txBody>
      </p:sp>
    </p:spTree>
    <p:extLst>
      <p:ext uri="{BB962C8B-B14F-4D97-AF65-F5344CB8AC3E}">
        <p14:creationId xmlns:p14="http://schemas.microsoft.com/office/powerpoint/2010/main" val="140348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61D608-F2C4-4436-9D2D-0A950C9292EE}"/>
              </a:ext>
            </a:extLst>
          </p:cNvPr>
          <p:cNvSpPr txBox="1"/>
          <p:nvPr/>
        </p:nvSpPr>
        <p:spPr>
          <a:xfrm>
            <a:off x="544145" y="3855254"/>
            <a:ext cx="8909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#2:   ALL_MUSIC  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  </a:t>
            </a: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en-CA" sz="20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MusicID</a:t>
            </a:r>
            <a:r>
              <a:rPr lang="en-CA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 COMPOSITION )</a:t>
            </a:r>
            <a:endParaRPr lang="en-CA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A3F311-2565-4975-A16D-6BC668DECD50}"/>
              </a:ext>
            </a:extLst>
          </p:cNvPr>
          <p:cNvSpPr txBox="1"/>
          <p:nvPr/>
        </p:nvSpPr>
        <p:spPr>
          <a:xfrm>
            <a:off x="554778" y="485392"/>
            <a:ext cx="825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Procedural Sequences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8220B6-1A48-4076-A454-0995AE2E2F19}"/>
              </a:ext>
            </a:extLst>
          </p:cNvPr>
          <p:cNvSpPr txBox="1"/>
          <p:nvPr/>
        </p:nvSpPr>
        <p:spPr>
          <a:xfrm>
            <a:off x="544140" y="4282538"/>
            <a:ext cx="8909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PERFORMED_MUSIC  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  </a:t>
            </a: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en-CA" sz="20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MusicID</a:t>
            </a:r>
            <a:r>
              <a:rPr lang="en-CA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 PERFORMANCE )</a:t>
            </a:r>
            <a:endParaRPr lang="en-CA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4FE362-B3A1-44A7-8D90-01FF161CF223}"/>
              </a:ext>
            </a:extLst>
          </p:cNvPr>
          <p:cNvSpPr txBox="1"/>
          <p:nvPr/>
        </p:nvSpPr>
        <p:spPr>
          <a:xfrm>
            <a:off x="544139" y="4763081"/>
            <a:ext cx="8909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NOT_PERFORMED_IDS  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  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ALL_MUSIC – PERFORMED_MUSIC</a:t>
            </a:r>
            <a:endParaRPr lang="en-CA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F2C9FC-1AE4-4807-ADAC-DAEF00902BCA}"/>
              </a:ext>
            </a:extLst>
          </p:cNvPr>
          <p:cNvSpPr txBox="1"/>
          <p:nvPr/>
        </p:nvSpPr>
        <p:spPr>
          <a:xfrm>
            <a:off x="544137" y="5724167"/>
            <a:ext cx="8909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RESULT  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  </a:t>
            </a: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en-CA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Title 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 NOT_PERFORMED )</a:t>
            </a:r>
            <a:endParaRPr lang="en-CA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F68B87-B8CD-40FE-AAF5-8E3A6B4E1407}"/>
              </a:ext>
            </a:extLst>
          </p:cNvPr>
          <p:cNvSpPr txBox="1"/>
          <p:nvPr/>
        </p:nvSpPr>
        <p:spPr>
          <a:xfrm>
            <a:off x="544138" y="5243624"/>
            <a:ext cx="8909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NOT_PERFORMED  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  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NOT_PERFORMED_IDS * COMPOSITION</a:t>
            </a:r>
            <a:endParaRPr lang="en-CA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A25F14-FD59-4008-AE11-E1E5E2817F2A}"/>
              </a:ext>
            </a:extLst>
          </p:cNvPr>
          <p:cNvSpPr txBox="1"/>
          <p:nvPr/>
        </p:nvSpPr>
        <p:spPr>
          <a:xfrm>
            <a:off x="544141" y="1390740"/>
            <a:ext cx="8909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#1:   PM_CATEGORIES  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 </a:t>
            </a: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CA" sz="20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CompTime</a:t>
            </a:r>
            <a:r>
              <a:rPr lang="en-CA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= ‘13:00’ 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 CATEGORY )</a:t>
            </a:r>
            <a:endParaRPr lang="en-CA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C9B2B4-D098-405F-8681-85E6519A0733}"/>
              </a:ext>
            </a:extLst>
          </p:cNvPr>
          <p:cNvSpPr txBox="1"/>
          <p:nvPr/>
        </p:nvSpPr>
        <p:spPr>
          <a:xfrm>
            <a:off x="544143" y="1873181"/>
            <a:ext cx="8909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PM_PERFORMANCES  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  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PM_CAT * PERFORMANCE</a:t>
            </a:r>
            <a:endParaRPr lang="en-CA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8A3C98-BF86-4CC5-999E-B398E095D48A}"/>
              </a:ext>
            </a:extLst>
          </p:cNvPr>
          <p:cNvSpPr txBox="1"/>
          <p:nvPr/>
        </p:nvSpPr>
        <p:spPr>
          <a:xfrm>
            <a:off x="544142" y="2355793"/>
            <a:ext cx="8909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PM_COMPOSITIONS  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  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PM_PERFORMANCE * COMPOSITION</a:t>
            </a:r>
            <a:endParaRPr lang="en-CA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C8E1CE-4619-487A-9298-AC25C804F6EB}"/>
              </a:ext>
            </a:extLst>
          </p:cNvPr>
          <p:cNvSpPr txBox="1"/>
          <p:nvPr/>
        </p:nvSpPr>
        <p:spPr>
          <a:xfrm>
            <a:off x="544142" y="2838406"/>
            <a:ext cx="8909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RESULT  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  </a:t>
            </a: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en-CA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Title 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 PM_COMPOSITIONS )</a:t>
            </a:r>
            <a:endParaRPr lang="en-CA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2A5928-580E-403F-B577-E2158C2F38F3}"/>
              </a:ext>
            </a:extLst>
          </p:cNvPr>
          <p:cNvSpPr txBox="1"/>
          <p:nvPr/>
        </p:nvSpPr>
        <p:spPr>
          <a:xfrm>
            <a:off x="2224354" y="40649"/>
            <a:ext cx="4695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/>
              <a:t>ENSF 608 Fall 2021 – Suggested Relational Algebra Template</a:t>
            </a:r>
          </a:p>
        </p:txBody>
      </p:sp>
    </p:spTree>
    <p:extLst>
      <p:ext uri="{BB962C8B-B14F-4D97-AF65-F5344CB8AC3E}">
        <p14:creationId xmlns:p14="http://schemas.microsoft.com/office/powerpoint/2010/main" val="148220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0947C1-B868-4388-B5DF-3BA271597281}"/>
              </a:ext>
            </a:extLst>
          </p:cNvPr>
          <p:cNvSpPr txBox="1"/>
          <p:nvPr/>
        </p:nvSpPr>
        <p:spPr>
          <a:xfrm>
            <a:off x="4601317" y="2237855"/>
            <a:ext cx="98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en-CA" sz="18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P.Score</a:t>
            </a:r>
            <a:endParaRPr lang="en-CA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6CC374-2807-4DDA-BDBF-B0CF11B20516}"/>
              </a:ext>
            </a:extLst>
          </p:cNvPr>
          <p:cNvSpPr txBox="1"/>
          <p:nvPr/>
        </p:nvSpPr>
        <p:spPr>
          <a:xfrm>
            <a:off x="3029336" y="3981591"/>
            <a:ext cx="3819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⋈</a:t>
            </a:r>
            <a:r>
              <a:rPr lang="en-CA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T.TeacherID = C.TeacherID</a:t>
            </a:r>
            <a:endParaRPr lang="en-CA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5E0E1B-00D1-464C-80F7-9C1BFF7DF835}"/>
              </a:ext>
            </a:extLst>
          </p:cNvPr>
          <p:cNvSpPr txBox="1"/>
          <p:nvPr/>
        </p:nvSpPr>
        <p:spPr>
          <a:xfrm>
            <a:off x="1805787" y="4972581"/>
            <a:ext cx="2447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CA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S.Name = ‘Music Mastery’</a:t>
            </a:r>
            <a:endParaRPr lang="en-CA" sz="2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F7119E-299D-4E63-A52B-11A457CFA3C6}"/>
              </a:ext>
            </a:extLst>
          </p:cNvPr>
          <p:cNvCxnSpPr>
            <a:cxnSpLocks/>
          </p:cNvCxnSpPr>
          <p:nvPr/>
        </p:nvCxnSpPr>
        <p:spPr>
          <a:xfrm>
            <a:off x="5016502" y="2713925"/>
            <a:ext cx="0" cy="4844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44EAB6-4F6D-4596-97D4-92767E3833CC}"/>
              </a:ext>
            </a:extLst>
          </p:cNvPr>
          <p:cNvCxnSpPr>
            <a:cxnSpLocks/>
          </p:cNvCxnSpPr>
          <p:nvPr/>
        </p:nvCxnSpPr>
        <p:spPr>
          <a:xfrm>
            <a:off x="4181936" y="4464833"/>
            <a:ext cx="611887" cy="6461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BE07EB-B34D-44A4-B4D3-F37D267D6137}"/>
              </a:ext>
            </a:extLst>
          </p:cNvPr>
          <p:cNvCxnSpPr>
            <a:cxnSpLocks/>
          </p:cNvCxnSpPr>
          <p:nvPr/>
        </p:nvCxnSpPr>
        <p:spPr>
          <a:xfrm flipH="1">
            <a:off x="3381579" y="4472901"/>
            <a:ext cx="611887" cy="6461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658C28-2017-4BA8-A445-DD9B38985A50}"/>
              </a:ext>
            </a:extLst>
          </p:cNvPr>
          <p:cNvCxnSpPr>
            <a:cxnSpLocks/>
          </p:cNvCxnSpPr>
          <p:nvPr/>
        </p:nvCxnSpPr>
        <p:spPr>
          <a:xfrm>
            <a:off x="3294346" y="5478206"/>
            <a:ext cx="0" cy="6067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7C90C33-6F7F-44F0-AF9D-205022695328}"/>
              </a:ext>
            </a:extLst>
          </p:cNvPr>
          <p:cNvSpPr/>
          <p:nvPr/>
        </p:nvSpPr>
        <p:spPr>
          <a:xfrm>
            <a:off x="4810551" y="4993043"/>
            <a:ext cx="468000" cy="4663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400" dirty="0"/>
              <a:t>C</a:t>
            </a:r>
            <a:endParaRPr lang="en-CA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746865-E0A5-46F3-AD05-7D94B8A3D2B2}"/>
              </a:ext>
            </a:extLst>
          </p:cNvPr>
          <p:cNvSpPr/>
          <p:nvPr/>
        </p:nvSpPr>
        <p:spPr>
          <a:xfrm>
            <a:off x="3057447" y="6074086"/>
            <a:ext cx="468000" cy="4663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400" dirty="0"/>
              <a:t>T</a:t>
            </a:r>
            <a:endParaRPr lang="en-C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9228CA-AF9E-4857-AE70-C7AF3B0AD192}"/>
              </a:ext>
            </a:extLst>
          </p:cNvPr>
          <p:cNvSpPr/>
          <p:nvPr/>
        </p:nvSpPr>
        <p:spPr>
          <a:xfrm>
            <a:off x="3808048" y="6066513"/>
            <a:ext cx="1390773" cy="4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TEACHER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09A7F2B-490F-496B-B63B-177164D14AAB}"/>
              </a:ext>
            </a:extLst>
          </p:cNvPr>
          <p:cNvSpPr/>
          <p:nvPr/>
        </p:nvSpPr>
        <p:spPr>
          <a:xfrm>
            <a:off x="5590143" y="5027998"/>
            <a:ext cx="1488939" cy="450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COMPETITOR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ED2155D-E328-4CB6-BFD0-02C38927EF71}"/>
              </a:ext>
            </a:extLst>
          </p:cNvPr>
          <p:cNvCxnSpPr>
            <a:cxnSpLocks/>
          </p:cNvCxnSpPr>
          <p:nvPr/>
        </p:nvCxnSpPr>
        <p:spPr>
          <a:xfrm flipV="1">
            <a:off x="3543980" y="6287535"/>
            <a:ext cx="264068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970CCC4-6433-476B-B822-DC8B963112ED}"/>
              </a:ext>
            </a:extLst>
          </p:cNvPr>
          <p:cNvCxnSpPr>
            <a:cxnSpLocks/>
          </p:cNvCxnSpPr>
          <p:nvPr/>
        </p:nvCxnSpPr>
        <p:spPr>
          <a:xfrm flipV="1">
            <a:off x="5305709" y="5235887"/>
            <a:ext cx="264068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AE21CF0-BCB6-43B6-A3D8-48F4F14FFF17}"/>
              </a:ext>
            </a:extLst>
          </p:cNvPr>
          <p:cNvSpPr txBox="1"/>
          <p:nvPr/>
        </p:nvSpPr>
        <p:spPr>
          <a:xfrm>
            <a:off x="3911203" y="3040073"/>
            <a:ext cx="3211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⋈</a:t>
            </a:r>
            <a:r>
              <a:rPr lang="en-CA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C.CompetitorID = P.CompetitorID</a:t>
            </a:r>
            <a:endParaRPr lang="en-CA" sz="2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D0497F-4CCF-4C5B-9FCC-1164C5AD3832}"/>
              </a:ext>
            </a:extLst>
          </p:cNvPr>
          <p:cNvCxnSpPr>
            <a:cxnSpLocks/>
          </p:cNvCxnSpPr>
          <p:nvPr/>
        </p:nvCxnSpPr>
        <p:spPr>
          <a:xfrm>
            <a:off x="5063802" y="3515247"/>
            <a:ext cx="611887" cy="6461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BEED9BC-9A82-40DD-AA2D-CD28AD76FD88}"/>
              </a:ext>
            </a:extLst>
          </p:cNvPr>
          <p:cNvCxnSpPr>
            <a:cxnSpLocks/>
          </p:cNvCxnSpPr>
          <p:nvPr/>
        </p:nvCxnSpPr>
        <p:spPr>
          <a:xfrm flipH="1">
            <a:off x="4263445" y="3523315"/>
            <a:ext cx="611887" cy="6461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2CBDF7A-AF32-4307-8453-CCE2A8087261}"/>
              </a:ext>
            </a:extLst>
          </p:cNvPr>
          <p:cNvSpPr/>
          <p:nvPr/>
        </p:nvSpPr>
        <p:spPr>
          <a:xfrm>
            <a:off x="5692417" y="4043457"/>
            <a:ext cx="468000" cy="4663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2400" dirty="0"/>
              <a:t>P</a:t>
            </a:r>
            <a:endParaRPr lang="en-C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BFCE02-BBF4-4629-9E59-D824D262B185}"/>
              </a:ext>
            </a:extLst>
          </p:cNvPr>
          <p:cNvSpPr/>
          <p:nvPr/>
        </p:nvSpPr>
        <p:spPr>
          <a:xfrm>
            <a:off x="6472010" y="4078412"/>
            <a:ext cx="1488938" cy="450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PERFORMANCE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A519AC-4486-4850-8C79-C68B709F7202}"/>
              </a:ext>
            </a:extLst>
          </p:cNvPr>
          <p:cNvCxnSpPr>
            <a:cxnSpLocks/>
          </p:cNvCxnSpPr>
          <p:nvPr/>
        </p:nvCxnSpPr>
        <p:spPr>
          <a:xfrm flipV="1">
            <a:off x="6187575" y="4286301"/>
            <a:ext cx="264068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D8EE128-C59E-4C0D-B389-4FD4AADFAB30}"/>
              </a:ext>
            </a:extLst>
          </p:cNvPr>
          <p:cNvSpPr txBox="1"/>
          <p:nvPr/>
        </p:nvSpPr>
        <p:spPr>
          <a:xfrm>
            <a:off x="241302" y="1163170"/>
            <a:ext cx="8656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en-CA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P.Score 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 ( (</a:t>
            </a: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CA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S.Name = ‘Music Mastery’ 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TEACHER) ⋈</a:t>
            </a:r>
            <a:r>
              <a:rPr lang="en-CA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T.TeacherID = C.TeacherID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COMPETITOR )</a:t>
            </a:r>
            <a:r>
              <a:rPr lang="en-CA" sz="2000" dirty="0">
                <a:ea typeface="Cambria Math" panose="02040503050406030204" pitchFamily="18" charset="0"/>
              </a:rPr>
              <a:t> 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⋈</a:t>
            </a:r>
            <a:r>
              <a:rPr lang="en-CA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C.CompetitorID = P.CompetitorID</a:t>
            </a:r>
            <a:r>
              <a:rPr lang="en-CA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PERFORMANCE )</a:t>
            </a:r>
            <a:endParaRPr lang="en-CA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D77FAB-0BC2-46CF-B4C8-A16DCD7221CB}"/>
              </a:ext>
            </a:extLst>
          </p:cNvPr>
          <p:cNvSpPr txBox="1"/>
          <p:nvPr/>
        </p:nvSpPr>
        <p:spPr>
          <a:xfrm>
            <a:off x="2952280" y="4824444"/>
            <a:ext cx="573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(1)</a:t>
            </a:r>
            <a:endParaRPr lang="en-CA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450B6E-2FA9-4110-AD5D-8D33E1B96A5D}"/>
              </a:ext>
            </a:extLst>
          </p:cNvPr>
          <p:cNvSpPr txBox="1"/>
          <p:nvPr/>
        </p:nvSpPr>
        <p:spPr>
          <a:xfrm>
            <a:off x="3870019" y="3827413"/>
            <a:ext cx="573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(2)</a:t>
            </a:r>
            <a:endParaRPr lang="en-CA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231E228-A3CC-418F-945B-04BBC9E25684}"/>
              </a:ext>
            </a:extLst>
          </p:cNvPr>
          <p:cNvSpPr txBox="1"/>
          <p:nvPr/>
        </p:nvSpPr>
        <p:spPr>
          <a:xfrm>
            <a:off x="4595586" y="2907516"/>
            <a:ext cx="573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(3)</a:t>
            </a:r>
            <a:endParaRPr lang="en-CA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28C8B1-07AD-43A0-910B-53E24D53CE23}"/>
              </a:ext>
            </a:extLst>
          </p:cNvPr>
          <p:cNvSpPr txBox="1"/>
          <p:nvPr/>
        </p:nvSpPr>
        <p:spPr>
          <a:xfrm>
            <a:off x="554778" y="485392"/>
            <a:ext cx="825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Query Tree &amp; Corresponding Expression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ABDCE0-0155-4B5D-81FE-BC8CB41FA9DD}"/>
              </a:ext>
            </a:extLst>
          </p:cNvPr>
          <p:cNvSpPr txBox="1"/>
          <p:nvPr/>
        </p:nvSpPr>
        <p:spPr>
          <a:xfrm>
            <a:off x="2224354" y="40649"/>
            <a:ext cx="4695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/>
              <a:t>ENSF 608 Fall 2021 – Suggested Relational Algebra Template</a:t>
            </a:r>
          </a:p>
        </p:txBody>
      </p:sp>
    </p:spTree>
    <p:extLst>
      <p:ext uri="{BB962C8B-B14F-4D97-AF65-F5344CB8AC3E}">
        <p14:creationId xmlns:p14="http://schemas.microsoft.com/office/powerpoint/2010/main" val="2951764512"/>
      </p:ext>
    </p:extLst>
  </p:cSld>
  <p:clrMapOvr>
    <a:masterClrMapping/>
  </p:clrMapOvr>
</p:sld>
</file>

<file path=ppt/theme/theme1.xml><?xml version="1.0" encoding="utf-8"?>
<a:theme xmlns:a="http://schemas.openxmlformats.org/drawingml/2006/main" name="1_508 Lectur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16770</TotalTime>
  <Words>277</Words>
  <Application>Microsoft Office PowerPoint</Application>
  <PresentationFormat>Letter Paper (8.5x11 in)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Noto Sans Symbols</vt:lpstr>
      <vt:lpstr>Times New Roman</vt:lpstr>
      <vt:lpstr>1_508 Lecture</vt:lpstr>
      <vt:lpstr>Office Theme</vt:lpstr>
      <vt:lpstr>PowerPoint Presentation</vt:lpstr>
      <vt:lpstr>PowerPoint Presentation</vt:lpstr>
      <vt:lpstr>PowerPoint Presentation</vt:lpstr>
    </vt:vector>
  </TitlesOfParts>
  <Company>SPi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Database Systems, 7e</dc:title>
  <dc:subject>Computer Science</dc:subject>
  <dc:creator>Elmasri/Navathe</dc:creator>
  <cp:keywords>Fundamentals of Database Systems</cp:keywords>
  <cp:lastModifiedBy>Emily Marasco</cp:lastModifiedBy>
  <cp:revision>1380</cp:revision>
  <dcterms:modified xsi:type="dcterms:W3CDTF">2021-11-19T04:52:45Z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682739</vt:lpwstr>
  </property>
  <property fmtid="{D5CDD505-2E9C-101B-9397-08002B2CF9AE}" pid="3" name="Offisync_ServerID">
    <vt:lpwstr>7e960520-0e88-4f05-9fa0-24079b61e486</vt:lpwstr>
  </property>
  <property fmtid="{D5CDD505-2E9C-101B-9397-08002B2CF9AE}" pid="4" name="Offisync_UpdateToken">
    <vt:lpwstr>2</vt:lpwstr>
  </property>
  <property fmtid="{D5CDD505-2E9C-101B-9397-08002B2CF9AE}" pid="5" name="Jive_VersionGuid">
    <vt:lpwstr>2e874262-9747-49d3-bf1e-677aeb587663</vt:lpwstr>
  </property>
  <property fmtid="{D5CDD505-2E9C-101B-9397-08002B2CF9AE}" pid="6" name="Offisync_ProviderInitializationData">
    <vt:lpwstr>https://neo.pearson.com</vt:lpwstr>
  </property>
  <property fmtid="{D5CDD505-2E9C-101B-9397-08002B2CF9AE}" pid="7" name="Jive_LatestUserAccountName">
    <vt:lpwstr>joel</vt:lpwstr>
  </property>
</Properties>
</file>